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9" r:id="rId6"/>
    <p:sldId id="259" r:id="rId7"/>
    <p:sldId id="260" r:id="rId8"/>
    <p:sldId id="261" r:id="rId9"/>
    <p:sldId id="264" r:id="rId10"/>
    <p:sldId id="262" r:id="rId11"/>
    <p:sldId id="268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sie.nl/anw/b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Inbrengen </a:t>
            </a:r>
            <a:br>
              <a:rPr lang="nl-NL" dirty="0" smtClean="0"/>
            </a:br>
            <a:r>
              <a:rPr lang="nl-NL" dirty="0"/>
              <a:t>S</a:t>
            </a:r>
            <a:r>
              <a:rPr lang="nl-NL" dirty="0" smtClean="0"/>
              <a:t>.C. vleugelnaald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0" y="4334934"/>
            <a:ext cx="2715421" cy="18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Irritaties rondom de insteekplaats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6044" y="1964267"/>
            <a:ext cx="10381367" cy="4492977"/>
          </a:xfrm>
        </p:spPr>
        <p:txBody>
          <a:bodyPr>
            <a:normAutofit/>
          </a:bodyPr>
          <a:lstStyle/>
          <a:p>
            <a:r>
              <a:rPr lang="nl-NL" sz="2400" dirty="0">
                <a:effectLst/>
              </a:rPr>
              <a:t>roodheid en/of pijn</a:t>
            </a:r>
          </a:p>
          <a:p>
            <a:r>
              <a:rPr lang="nl-NL" sz="2400" dirty="0">
                <a:effectLst/>
              </a:rPr>
              <a:t>zwelling</a:t>
            </a:r>
          </a:p>
          <a:p>
            <a:r>
              <a:rPr lang="nl-NL" sz="2400" dirty="0">
                <a:effectLst/>
              </a:rPr>
              <a:t>vloeistoflekkage</a:t>
            </a:r>
          </a:p>
          <a:p>
            <a:r>
              <a:rPr lang="nl-NL" sz="2400" dirty="0">
                <a:effectLst/>
              </a:rPr>
              <a:t>bloeding</a:t>
            </a:r>
          </a:p>
          <a:p>
            <a:r>
              <a:rPr lang="nl-NL" sz="2400" dirty="0">
                <a:effectLst/>
              </a:rPr>
              <a:t>harde plekken in de huid (infiltraten)</a:t>
            </a:r>
          </a:p>
          <a:p>
            <a:pPr marL="0" indent="0">
              <a:buNone/>
            </a:pPr>
            <a:endParaRPr lang="nl-NL" sz="2400" dirty="0">
              <a:effectLst/>
            </a:endParaRPr>
          </a:p>
          <a:p>
            <a:pPr marL="0" indent="0">
              <a:buNone/>
            </a:pPr>
            <a:r>
              <a:rPr lang="nl-NL" sz="2400" dirty="0" smtClean="0">
                <a:effectLst/>
              </a:rPr>
              <a:t>Controleer dagelijks de insteekplaats van de vleugelnaald!</a:t>
            </a:r>
            <a:endParaRPr lang="nl-NL" sz="2400" dirty="0">
              <a:effectLst/>
            </a:endParaRP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886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Toedienen bolus medicatie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2099733"/>
            <a:ext cx="10370078" cy="3951111"/>
          </a:xfrm>
        </p:spPr>
        <p:txBody>
          <a:bodyPr>
            <a:normAutofit/>
          </a:bodyPr>
          <a:lstStyle/>
          <a:p>
            <a:r>
              <a:rPr lang="nl-NL" sz="2400" dirty="0" smtClean="0"/>
              <a:t>Gebruik de No-</a:t>
            </a:r>
            <a:r>
              <a:rPr lang="nl-NL" sz="2400" dirty="0" err="1" smtClean="0"/>
              <a:t>touch</a:t>
            </a:r>
            <a:r>
              <a:rPr lang="nl-NL" sz="2400" dirty="0" smtClean="0"/>
              <a:t> methode.</a:t>
            </a:r>
          </a:p>
          <a:p>
            <a:r>
              <a:rPr lang="nl-NL" sz="2400" dirty="0" smtClean="0"/>
              <a:t>Spoel lijntje na met nacl0,9%</a:t>
            </a:r>
          </a:p>
          <a:p>
            <a:r>
              <a:rPr lang="nl-NL" sz="2400" dirty="0" smtClean="0"/>
              <a:t>Indien er een verdikking optreed na het injecteren zal de canule intracutaan zitten. Breng dan een nieuwe in op een andere plaats.</a:t>
            </a:r>
          </a:p>
          <a:p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13420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3" y="857956"/>
            <a:ext cx="9905998" cy="1905000"/>
          </a:xfrm>
        </p:spPr>
        <p:txBody>
          <a:bodyPr/>
          <a:lstStyle/>
          <a:p>
            <a:r>
              <a:rPr lang="nl-NL" dirty="0" smtClean="0"/>
              <a:t>Demonstratie</a:t>
            </a:r>
            <a:br>
              <a:rPr lang="nl-NL" dirty="0" smtClean="0"/>
            </a:br>
            <a:r>
              <a:rPr lang="nl-NL" sz="2400" dirty="0" smtClean="0"/>
              <a:t>inbrengen vleugelnaald en toedienen medicatie bolus</a:t>
            </a:r>
            <a:endParaRPr lang="nl-NL" sz="24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9797" y="2762956"/>
            <a:ext cx="5686248" cy="31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oefenen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4702" y="736599"/>
            <a:ext cx="9905998" cy="3124201"/>
          </a:xfrm>
        </p:spPr>
        <p:txBody>
          <a:bodyPr/>
          <a:lstStyle/>
          <a:p>
            <a:r>
              <a:rPr lang="nl-NL" dirty="0" smtClean="0"/>
              <a:t>Zoek de protocollen inbrengen van vleugelnaald en toedienen bolus via vleugelnaald op </a:t>
            </a:r>
            <a:r>
              <a:rPr lang="nl-NL" dirty="0" err="1" smtClean="0"/>
              <a:t>Vilans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977" y="3136900"/>
            <a:ext cx="4905728" cy="27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524" y="0"/>
            <a:ext cx="9905998" cy="1905000"/>
          </a:xfrm>
        </p:spPr>
        <p:txBody>
          <a:bodyPr/>
          <a:lstStyle/>
          <a:p>
            <a:r>
              <a:rPr lang="nl-NL" dirty="0" smtClean="0"/>
              <a:t>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2" y="1682045"/>
            <a:ext cx="10927645" cy="4910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Zijn je lesdoelen behaald?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Ik weet welke materialen er nodig zijn om een vleugelnaald te plaatsen.</a:t>
            </a:r>
          </a:p>
          <a:p>
            <a:r>
              <a:rPr lang="nl-NL" sz="2400" dirty="0"/>
              <a:t>Ik kan benoemen wanneer een vleugelnaald geplaatst wordt.</a:t>
            </a:r>
          </a:p>
          <a:p>
            <a:r>
              <a:rPr lang="nl-NL" sz="2400" dirty="0"/>
              <a:t>Ik weet op welke plekken een vleugelnaald geplaatst mag worden.</a:t>
            </a:r>
          </a:p>
          <a:p>
            <a:r>
              <a:rPr lang="nl-NL" sz="2400" dirty="0"/>
              <a:t>Ik kan de aandachtspunten benoemen die belangrijk zijn bijeen ZV met een vleugelnaald.</a:t>
            </a:r>
          </a:p>
          <a:p>
            <a:r>
              <a:rPr lang="nl-NL" sz="2400" dirty="0"/>
              <a:t>Ik voel me bekwaam om een vleugelnaald te plaatsen en een bolus medicatie toe te dienen.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926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Lesopzet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5067" y="1738489"/>
            <a:ext cx="10302344" cy="4052711"/>
          </a:xfrm>
        </p:spPr>
        <p:txBody>
          <a:bodyPr>
            <a:normAutofit/>
          </a:bodyPr>
          <a:lstStyle/>
          <a:p>
            <a:r>
              <a:rPr lang="nl-NL" sz="2400" dirty="0" smtClean="0"/>
              <a:t>Lesdoelen</a:t>
            </a:r>
          </a:p>
          <a:p>
            <a:r>
              <a:rPr lang="nl-NL" sz="2400" dirty="0" smtClean="0"/>
              <a:t>Materialen bekijken</a:t>
            </a:r>
          </a:p>
          <a:p>
            <a:r>
              <a:rPr lang="nl-NL" sz="2400" dirty="0" smtClean="0"/>
              <a:t>Theorie vleugelnaald</a:t>
            </a:r>
          </a:p>
          <a:p>
            <a:r>
              <a:rPr lang="nl-NL" sz="2400" dirty="0" smtClean="0"/>
              <a:t>Demonstratie</a:t>
            </a:r>
          </a:p>
          <a:p>
            <a:r>
              <a:rPr lang="nl-NL" sz="2400" dirty="0" smtClean="0"/>
              <a:t>Zelf oefenen</a:t>
            </a:r>
          </a:p>
          <a:p>
            <a:r>
              <a:rPr lang="nl-NL" sz="2400" dirty="0" smtClean="0"/>
              <a:t>Evaluatie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328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9911" y="2223911"/>
            <a:ext cx="10347500" cy="4143022"/>
          </a:xfrm>
        </p:spPr>
        <p:txBody>
          <a:bodyPr>
            <a:normAutofit/>
          </a:bodyPr>
          <a:lstStyle/>
          <a:p>
            <a:r>
              <a:rPr lang="nl-NL" sz="2400" dirty="0" smtClean="0"/>
              <a:t>Ik weet welke materialen er nodig zijn om een vleugelnaald te plaatsen.</a:t>
            </a:r>
          </a:p>
          <a:p>
            <a:r>
              <a:rPr lang="nl-NL" sz="2400" dirty="0" smtClean="0"/>
              <a:t>Ik kan benoemen wanneer een vleugelnaald geplaatst wordt.</a:t>
            </a:r>
          </a:p>
          <a:p>
            <a:r>
              <a:rPr lang="nl-NL" sz="2400" dirty="0" smtClean="0"/>
              <a:t>Ik weet op welke plekken een vleugelnaald geplaatst mag worden.</a:t>
            </a:r>
          </a:p>
          <a:p>
            <a:r>
              <a:rPr lang="nl-NL" sz="2400" dirty="0" smtClean="0"/>
              <a:t>Ik kan de aandachtspunten benoemen die belangrijk zijn bijeen ZV met een vleugelnaald.</a:t>
            </a:r>
          </a:p>
          <a:p>
            <a:r>
              <a:rPr lang="nl-NL" sz="2400" dirty="0" smtClean="0"/>
              <a:t>Ik voel me bekwaam om een vleugelnaald te plaatsen en een bolus medicatie toe te dienen.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5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6568" y="215322"/>
            <a:ext cx="9905998" cy="1905000"/>
          </a:xfrm>
        </p:spPr>
        <p:txBody>
          <a:bodyPr/>
          <a:lstStyle/>
          <a:p>
            <a:r>
              <a:rPr lang="nl-NL" dirty="0" smtClean="0"/>
              <a:t>Soorten vleugelnaald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6924" y="558221"/>
            <a:ext cx="9905998" cy="3124201"/>
          </a:xfrm>
        </p:spPr>
        <p:txBody>
          <a:bodyPr/>
          <a:lstStyle/>
          <a:p>
            <a:r>
              <a:rPr lang="nl-NL" dirty="0" smtClean="0"/>
              <a:t>Gewone vleugelnaald (naald blijft in de huid)</a:t>
            </a:r>
          </a:p>
          <a:p>
            <a:r>
              <a:rPr lang="nl-NL" dirty="0" smtClean="0"/>
              <a:t>Veilige vleugelnaald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757" y="3546514"/>
            <a:ext cx="4080263" cy="27138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36" y="3546514"/>
            <a:ext cx="2838030" cy="28299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603" y="3546514"/>
            <a:ext cx="3613167" cy="27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Het woord Bolus komt vaak voor in combinatie met de vleugelnaald……Wat betekend een bolus toedienen?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1151" y="2302933"/>
            <a:ext cx="10426522" cy="3793067"/>
          </a:xfrm>
        </p:spPr>
        <p:txBody>
          <a:bodyPr/>
          <a:lstStyle/>
          <a:p>
            <a:pPr marL="0" indent="0">
              <a:buNone/>
            </a:pPr>
            <a:r>
              <a:rPr lang="nl-NL" b="1" cap="all" dirty="0" smtClean="0">
                <a:effectLst/>
              </a:rPr>
              <a:t>BETEKENIS </a:t>
            </a:r>
            <a:r>
              <a:rPr lang="nl-NL" b="1" cap="all" dirty="0">
                <a:effectLst/>
              </a:rPr>
              <a:t>&amp; DEFINITIE</a:t>
            </a:r>
            <a:endParaRPr lang="nl-NL" b="1" dirty="0">
              <a:effectLst/>
            </a:endParaRPr>
          </a:p>
          <a:p>
            <a:pPr marL="0" indent="0">
              <a:buNone/>
            </a:pPr>
            <a:r>
              <a:rPr lang="nl-NL" b="1" dirty="0">
                <a:effectLst/>
              </a:rPr>
              <a:t>Het begrip bolus heeft 6 verschillende betekenissen:</a:t>
            </a:r>
          </a:p>
          <a:p>
            <a:pPr marL="0" indent="0">
              <a:buNone/>
            </a:pPr>
            <a:r>
              <a:rPr lang="nl-NL" dirty="0">
                <a:effectLst/>
              </a:rPr>
              <a:t>1) in de geneeskunde en diergeneeskunde: dosis van een geneesmiddel die in een keer, </a:t>
            </a:r>
            <a:r>
              <a:rPr lang="nl-NL" dirty="0">
                <a:effectLst/>
                <a:hlinkClick r:id="rId2"/>
              </a:rPr>
              <a:t>bv</a:t>
            </a:r>
            <a:r>
              <a:rPr lang="nl-NL" dirty="0">
                <a:effectLst/>
              </a:rPr>
              <a:t>. door een inspuiting, toegediend wordt, in plaats van of naast een continue toevoer in kleine hoeveelheden, bv. door een </a:t>
            </a:r>
            <a:r>
              <a:rPr lang="nl-NL" dirty="0" smtClean="0">
                <a:effectLst/>
              </a:rPr>
              <a:t>infuus</a:t>
            </a:r>
          </a:p>
          <a:p>
            <a:pPr marL="0" indent="0">
              <a:buNone/>
            </a:pPr>
            <a:r>
              <a:rPr lang="nl-NL" dirty="0" smtClean="0">
                <a:effectLst/>
              </a:rPr>
              <a:t>………………………..</a:t>
            </a:r>
            <a:endParaRPr lang="nl-NL" dirty="0">
              <a:effectLst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29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0" y="197832"/>
            <a:ext cx="10183811" cy="990600"/>
          </a:xfrm>
        </p:spPr>
        <p:txBody>
          <a:bodyPr/>
          <a:lstStyle/>
          <a:p>
            <a:r>
              <a:rPr lang="nl-NL" dirty="0" smtClean="0"/>
              <a:t>Waarom een vleugelnaald?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0020" y="721884"/>
            <a:ext cx="10302344" cy="3736622"/>
          </a:xfrm>
        </p:spPr>
        <p:txBody>
          <a:bodyPr>
            <a:normAutofit/>
          </a:bodyPr>
          <a:lstStyle/>
          <a:p>
            <a:r>
              <a:rPr lang="nl-NL" sz="2400" dirty="0" err="1" smtClean="0"/>
              <a:t>Hypodermoclyse</a:t>
            </a:r>
            <a:r>
              <a:rPr lang="nl-NL" sz="2400" dirty="0" smtClean="0"/>
              <a:t> (vochtinfuus)</a:t>
            </a:r>
            <a:endParaRPr lang="nl-NL" sz="2400" dirty="0" smtClean="0"/>
          </a:p>
          <a:p>
            <a:r>
              <a:rPr lang="nl-NL" sz="2400" dirty="0" smtClean="0"/>
              <a:t>Kort durende infusies bijv. pijnbestrijding, palliatieve sedatie.</a:t>
            </a:r>
          </a:p>
          <a:p>
            <a:r>
              <a:rPr lang="nl-NL" sz="2400" dirty="0" err="1" smtClean="0"/>
              <a:t>Zv</a:t>
            </a:r>
            <a:r>
              <a:rPr lang="nl-NL" sz="2400" dirty="0" smtClean="0"/>
              <a:t> moet meerdere malen medicatie bolussen krijgen m.b.v. </a:t>
            </a:r>
            <a:r>
              <a:rPr lang="nl-NL" sz="2400" dirty="0" err="1" smtClean="0"/>
              <a:t>s.c</a:t>
            </a:r>
            <a:r>
              <a:rPr lang="nl-NL" sz="2400" dirty="0" smtClean="0"/>
              <a:t>. injectie.</a:t>
            </a:r>
          </a:p>
          <a:p>
            <a:r>
              <a:rPr lang="nl-NL" sz="2400" dirty="0" smtClean="0"/>
              <a:t>Orale medicatie wordt slecht opgenomen door een maag- of darmziekte.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378" y="3991958"/>
            <a:ext cx="2403651" cy="23929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224" y="3991958"/>
            <a:ext cx="3194736" cy="23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-303372"/>
            <a:ext cx="9905998" cy="1905000"/>
          </a:xfrm>
        </p:spPr>
        <p:txBody>
          <a:bodyPr/>
          <a:lstStyle/>
          <a:p>
            <a:r>
              <a:rPr lang="nl-NL" dirty="0" smtClean="0"/>
              <a:t>Prik plaatsen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69358" y="1601628"/>
            <a:ext cx="9905998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>
                <a:effectLst/>
              </a:rPr>
              <a:t>Waar zou je geen subcutaan vleugelnaaldje mogen plaatsen?:</a:t>
            </a:r>
          </a:p>
          <a:p>
            <a:pPr marL="0" indent="0">
              <a:buNone/>
            </a:pPr>
            <a:endParaRPr lang="nl-NL" dirty="0">
              <a:effectLst/>
            </a:endParaRPr>
          </a:p>
          <a:p>
            <a:r>
              <a:rPr lang="nl-NL" dirty="0">
                <a:effectLst/>
              </a:rPr>
              <a:t>een oedemateus lichaamsdeel</a:t>
            </a:r>
          </a:p>
          <a:p>
            <a:r>
              <a:rPr lang="nl-NL" dirty="0">
                <a:effectLst/>
              </a:rPr>
              <a:t>littekenweefsel</a:t>
            </a:r>
          </a:p>
          <a:p>
            <a:r>
              <a:rPr lang="nl-NL" dirty="0">
                <a:effectLst/>
              </a:rPr>
              <a:t>een lichaamsdeel waaruit lymfeklieren zijn verwijderd</a:t>
            </a:r>
          </a:p>
          <a:p>
            <a:r>
              <a:rPr lang="nl-NL" dirty="0">
                <a:effectLst/>
              </a:rPr>
              <a:t>een gebied met ascites</a:t>
            </a:r>
          </a:p>
          <a:p>
            <a:r>
              <a:rPr lang="nl-NL" dirty="0">
                <a:effectLst/>
              </a:rPr>
              <a:t>een lichaamsdeel met huidmetastasen</a:t>
            </a:r>
          </a:p>
          <a:p>
            <a:r>
              <a:rPr lang="nl-NL" dirty="0">
                <a:effectLst/>
              </a:rPr>
              <a:t>een bestraald lichaamsdeel</a:t>
            </a:r>
          </a:p>
          <a:p>
            <a:r>
              <a:rPr lang="nl-NL" dirty="0">
                <a:effectLst/>
              </a:rPr>
              <a:t>een slecht doorbloed lichaamsdeel</a:t>
            </a:r>
          </a:p>
          <a:p>
            <a:r>
              <a:rPr lang="nl-NL" dirty="0">
                <a:effectLst/>
              </a:rPr>
              <a:t>een verlamd lichaamsdeel</a:t>
            </a:r>
          </a:p>
          <a:p>
            <a:r>
              <a:rPr lang="nl-NL" dirty="0">
                <a:effectLst/>
              </a:rPr>
              <a:t>een lichaamsdeel met een shunt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039" y="1910677"/>
            <a:ext cx="4362450" cy="47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478" y="146755"/>
            <a:ext cx="9905998" cy="3124201"/>
          </a:xfrm>
        </p:spPr>
        <p:txBody>
          <a:bodyPr>
            <a:normAutofit/>
          </a:bodyPr>
          <a:lstStyle/>
          <a:p>
            <a:r>
              <a:rPr lang="nl-NL" sz="2800" dirty="0" smtClean="0"/>
              <a:t>Max 2,5 ml toedienen per bolus</a:t>
            </a:r>
          </a:p>
          <a:p>
            <a:r>
              <a:rPr lang="nl-NL" sz="2800" dirty="0" smtClean="0"/>
              <a:t>Max 3 – 5 ml per uur bij infusie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3098800"/>
            <a:ext cx="4652932" cy="29654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45" y="3038475"/>
            <a:ext cx="5553075" cy="30099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99478" y="645230"/>
            <a:ext cx="11751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cap="all" dirty="0">
                <a:ln w="3175" cmpd="sng">
                  <a:noFill/>
                </a:ln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Ontlucht de vleugelnaald met </a:t>
            </a:r>
            <a:r>
              <a:rPr lang="nl-NL" sz="2400" cap="all" dirty="0" err="1">
                <a:ln w="3175" cmpd="sng">
                  <a:noFill/>
                </a:ln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nacl</a:t>
            </a:r>
            <a:r>
              <a:rPr lang="nl-NL" sz="2400" cap="all" dirty="0">
                <a:ln w="3175" cmpd="sng">
                  <a:noFill/>
                </a:ln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 0,9% voordat je hem inbrengt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37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2433" y="620889"/>
            <a:ext cx="9905998" cy="116840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complicaties</a:t>
            </a:r>
            <a:endParaRPr lang="nl-NL" sz="240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076637"/>
              </p:ext>
            </p:extLst>
          </p:nvPr>
        </p:nvGraphicFramePr>
        <p:xfrm>
          <a:off x="842433" y="1955801"/>
          <a:ext cx="10583333" cy="3780802"/>
        </p:xfrm>
        <a:graphic>
          <a:graphicData uri="http://schemas.openxmlformats.org/drawingml/2006/table">
            <a:tbl>
              <a:tblPr/>
              <a:tblGrid>
                <a:gridCol w="5273789">
                  <a:extLst>
                    <a:ext uri="{9D8B030D-6E8A-4147-A177-3AD203B41FA5}">
                      <a16:colId xmlns:a16="http://schemas.microsoft.com/office/drawing/2014/main" val="1803672325"/>
                    </a:ext>
                  </a:extLst>
                </a:gridCol>
                <a:gridCol w="5309544">
                  <a:extLst>
                    <a:ext uri="{9D8B030D-6E8A-4147-A177-3AD203B41FA5}">
                      <a16:colId xmlns:a16="http://schemas.microsoft.com/office/drawing/2014/main" val="83054781"/>
                    </a:ext>
                  </a:extLst>
                </a:gridCol>
              </a:tblGrid>
              <a:tr h="700132">
                <a:tc>
                  <a:txBody>
                    <a:bodyPr/>
                    <a:lstStyle/>
                    <a:p>
                      <a:pPr fontAlgn="t"/>
                      <a:r>
                        <a:rPr lang="nl-NL" sz="18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Complicaties tijdens de handeling</a:t>
                      </a:r>
                      <a:endParaRPr lang="nl-NL" sz="180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5" marR="27995" marT="27995" marB="279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sz="1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Handelwijze</a:t>
                      </a:r>
                      <a:endParaRPr lang="nl-NL" sz="180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5" marR="27995" marT="27995" marB="279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609828"/>
                  </a:ext>
                </a:extLst>
              </a:tr>
              <a:tr h="1653080">
                <a:tc>
                  <a:txBody>
                    <a:bodyPr/>
                    <a:lstStyle/>
                    <a:p>
                      <a:pPr fontAlgn="t"/>
                      <a:r>
                        <a:rPr lang="nl-NL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 subcutane canule zit in de spier.</a:t>
                      </a:r>
                    </a:p>
                  </a:txBody>
                  <a:tcPr marL="27995" marR="27995" marT="27995" marB="279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Verwijder de subcutane infuuscanule en breng een nieuwe subcutane infuuscanule op een andere plaats in.</a:t>
                      </a:r>
                    </a:p>
                  </a:txBody>
                  <a:tcPr marL="27995" marR="27995" marT="27995" marB="279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662329"/>
                  </a:ext>
                </a:extLst>
              </a:tr>
              <a:tr h="1335430">
                <a:tc>
                  <a:txBody>
                    <a:bodyPr/>
                    <a:lstStyle/>
                    <a:p>
                      <a:pPr fontAlgn="t"/>
                      <a:r>
                        <a:rPr lang="nl-NL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 het inbrengen wordt er bloed zichtbaar in de canule. De canule zit in een veneus bloedvat</a:t>
                      </a:r>
                      <a:r>
                        <a:rPr lang="nl-NL" sz="180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fontAlgn="t"/>
                      <a:r>
                        <a:rPr lang="nl-NL" dirty="0" smtClean="0"/>
                        <a:t>voordat hij geplaatst wordt.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Ontlucht de vleugelnaald met nac0,9% voordat hij geplaatst wordt.</a:t>
                      </a:r>
                    </a:p>
                  </a:txBody>
                  <a:tcPr marL="27995" marR="27995" marT="27995" marB="279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Verwijder de subcutane canule en breng een nieuwe </a:t>
                      </a:r>
                      <a:r>
                        <a:rPr lang="nl-NL" sz="180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canule op </a:t>
                      </a:r>
                      <a:r>
                        <a:rPr lang="nl-NL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een andere plaats in</a:t>
                      </a:r>
                      <a:r>
                        <a:rPr lang="nl-NL" sz="180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fontAlgn="t"/>
                      <a:endParaRPr lang="nl-NL" sz="1800" i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fontAlgn="t"/>
                      <a:endParaRPr lang="nl-NL" sz="180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95" marR="27995" marT="27995" marB="279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007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0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Raster</Template>
  <TotalTime>82</TotalTime>
  <Words>444</Words>
  <Application>Microsoft Office PowerPoint</Application>
  <PresentationFormat>Breedbeeld</PresentationFormat>
  <Paragraphs>74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Raster</vt:lpstr>
      <vt:lpstr>Inbrengen  S.C. vleugelnaald</vt:lpstr>
      <vt:lpstr>Lesopzet </vt:lpstr>
      <vt:lpstr>lesdoelen</vt:lpstr>
      <vt:lpstr>Soorten vleugelnaald</vt:lpstr>
      <vt:lpstr>Het woord Bolus komt vaak voor in combinatie met de vleugelnaald……Wat betekend een bolus toedienen?</vt:lpstr>
      <vt:lpstr>Waarom een vleugelnaald?</vt:lpstr>
      <vt:lpstr>Prik plaatsen</vt:lpstr>
      <vt:lpstr>PowerPoint-presentatie</vt:lpstr>
      <vt:lpstr>complicaties</vt:lpstr>
      <vt:lpstr>Irritaties rondom de insteekplaats</vt:lpstr>
      <vt:lpstr>Toedienen bolus medicatie</vt:lpstr>
      <vt:lpstr>Demonstratie inbrengen vleugelnaald en toedienen medicatie bolus</vt:lpstr>
      <vt:lpstr>Zelf oefenen</vt:lpstr>
      <vt:lpstr>evaluatie</vt:lpstr>
    </vt:vector>
  </TitlesOfParts>
  <Company>Leeuwenborgh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Inbrengen S S.C. vleugelnaald</dc:title>
  <dc:creator>T.C.C.A. (Trudy) Schellings</dc:creator>
  <cp:lastModifiedBy>Trudy (T.C.C.A.) Schellings</cp:lastModifiedBy>
  <cp:revision>11</cp:revision>
  <dcterms:created xsi:type="dcterms:W3CDTF">2019-04-15T18:16:09Z</dcterms:created>
  <dcterms:modified xsi:type="dcterms:W3CDTF">2019-11-10T17:20:26Z</dcterms:modified>
</cp:coreProperties>
</file>