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 id="268" r:id="rId14"/>
    <p:sldId id="269" r:id="rId15"/>
    <p:sldId id="270" r:id="rId16"/>
    <p:sldId id="315" r:id="rId17"/>
    <p:sldId id="271" r:id="rId18"/>
    <p:sldId id="316" r:id="rId19"/>
    <p:sldId id="272" r:id="rId20"/>
    <p:sldId id="274" r:id="rId21"/>
    <p:sldId id="273" r:id="rId22"/>
    <p:sldId id="275" r:id="rId23"/>
    <p:sldId id="276" r:id="rId24"/>
    <p:sldId id="277" r:id="rId25"/>
    <p:sldId id="278" r:id="rId26"/>
    <p:sldId id="317" r:id="rId27"/>
    <p:sldId id="279" r:id="rId28"/>
    <p:sldId id="280" r:id="rId29"/>
    <p:sldId id="318" r:id="rId30"/>
    <p:sldId id="286" r:id="rId31"/>
    <p:sldId id="281" r:id="rId32"/>
    <p:sldId id="282" r:id="rId33"/>
    <p:sldId id="285" r:id="rId34"/>
    <p:sldId id="283" r:id="rId35"/>
    <p:sldId id="287" r:id="rId36"/>
    <p:sldId id="288" r:id="rId37"/>
    <p:sldId id="289" r:id="rId38"/>
    <p:sldId id="290" r:id="rId39"/>
    <p:sldId id="291" r:id="rId40"/>
    <p:sldId id="292" r:id="rId41"/>
    <p:sldId id="293" r:id="rId42"/>
    <p:sldId id="319" r:id="rId43"/>
    <p:sldId id="320" r:id="rId44"/>
    <p:sldId id="294" r:id="rId45"/>
    <p:sldId id="295" r:id="rId46"/>
    <p:sldId id="296" r:id="rId47"/>
    <p:sldId id="298" r:id="rId48"/>
    <p:sldId id="299" r:id="rId49"/>
    <p:sldId id="297" r:id="rId50"/>
    <p:sldId id="300" r:id="rId51"/>
    <p:sldId id="301" r:id="rId52"/>
    <p:sldId id="321" r:id="rId53"/>
    <p:sldId id="302" r:id="rId54"/>
    <p:sldId id="303" r:id="rId55"/>
    <p:sldId id="304" r:id="rId56"/>
    <p:sldId id="305" r:id="rId57"/>
    <p:sldId id="322" r:id="rId58"/>
    <p:sldId id="323" r:id="rId59"/>
    <p:sldId id="324" r:id="rId60"/>
    <p:sldId id="306" r:id="rId61"/>
    <p:sldId id="307" r:id="rId62"/>
    <p:sldId id="308" r:id="rId63"/>
    <p:sldId id="309" r:id="rId64"/>
    <p:sldId id="311" r:id="rId65"/>
    <p:sldId id="310" r:id="rId66"/>
    <p:sldId id="312" r:id="rId67"/>
    <p:sldId id="313" r:id="rId68"/>
    <p:sldId id="314" r:id="rId69"/>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54F689-C1B9-054B-B8A7-45DD04DF0FAE}" v="22" dt="2019-12-01T21:23:46.3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84" autoAdjust="0"/>
    <p:restoredTop sz="95890"/>
  </p:normalViewPr>
  <p:slideViewPr>
    <p:cSldViewPr snapToGrid="0">
      <p:cViewPr varScale="1">
        <p:scale>
          <a:sx n="109" d="100"/>
          <a:sy n="109" d="100"/>
        </p:scale>
        <p:origin x="2152" y="184"/>
      </p:cViewPr>
      <p:guideLst/>
    </p:cSldViewPr>
  </p:slideViewPr>
  <p:outlineViewPr>
    <p:cViewPr>
      <p:scale>
        <a:sx n="33" d="100"/>
        <a:sy n="33" d="100"/>
      </p:scale>
      <p:origin x="0" y="-3184"/>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CFE909-D60C-5D4E-8194-27C8EC91B77E}" type="datetimeFigureOut">
              <a:rPr lang="nl-NL" smtClean="0"/>
              <a:t>23-03-2020</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11AEFC-77DA-2C4A-818B-575103732904}" type="slidenum">
              <a:rPr lang="nl-NL" smtClean="0"/>
              <a:t>‹nr.›</a:t>
            </a:fld>
            <a:endParaRPr lang="nl-NL"/>
          </a:p>
        </p:txBody>
      </p:sp>
    </p:spTree>
    <p:extLst>
      <p:ext uri="{BB962C8B-B14F-4D97-AF65-F5344CB8AC3E}">
        <p14:creationId xmlns:p14="http://schemas.microsoft.com/office/powerpoint/2010/main" val="956364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211AEFC-77DA-2C4A-818B-575103732904}" type="slidenum">
              <a:rPr lang="nl-NL" smtClean="0"/>
              <a:t>29</a:t>
            </a:fld>
            <a:endParaRPr lang="nl-NL"/>
          </a:p>
        </p:txBody>
      </p:sp>
    </p:spTree>
    <p:extLst>
      <p:ext uri="{BB962C8B-B14F-4D97-AF65-F5344CB8AC3E}">
        <p14:creationId xmlns:p14="http://schemas.microsoft.com/office/powerpoint/2010/main" val="1004061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de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F8994064-736F-440B-94B2-0E35FD5B1D83}" type="datetimeFigureOut">
              <a:rPr lang="nl-NL" smtClean="0"/>
              <a:t>23-03-2020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A143703-1139-4D57-ACB2-84B22FFD9745}" type="slidenum">
              <a:rPr lang="nl-NL" smtClean="0"/>
              <a:t>‹nr.›</a:t>
            </a:fld>
            <a:endParaRPr lang="nl-NL"/>
          </a:p>
        </p:txBody>
      </p:sp>
    </p:spTree>
    <p:extLst>
      <p:ext uri="{BB962C8B-B14F-4D97-AF65-F5344CB8AC3E}">
        <p14:creationId xmlns:p14="http://schemas.microsoft.com/office/powerpoint/2010/main" val="2405938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8994064-736F-440B-94B2-0E35FD5B1D83}" type="datetimeFigureOut">
              <a:rPr lang="nl-NL" smtClean="0"/>
              <a:t>23-03-2020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A143703-1139-4D57-ACB2-84B22FFD9745}" type="slidenum">
              <a:rPr lang="nl-NL" smtClean="0"/>
              <a:t>‹nr.›</a:t>
            </a:fld>
            <a:endParaRPr lang="nl-NL"/>
          </a:p>
        </p:txBody>
      </p:sp>
    </p:spTree>
    <p:extLst>
      <p:ext uri="{BB962C8B-B14F-4D97-AF65-F5344CB8AC3E}">
        <p14:creationId xmlns:p14="http://schemas.microsoft.com/office/powerpoint/2010/main" val="331786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8994064-736F-440B-94B2-0E35FD5B1D83}" type="datetimeFigureOut">
              <a:rPr lang="nl-NL" smtClean="0"/>
              <a:t>23-03-2020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A143703-1139-4D57-ACB2-84B22FFD9745}" type="slidenum">
              <a:rPr lang="nl-NL" smtClean="0"/>
              <a:t>‹nr.›</a:t>
            </a:fld>
            <a:endParaRPr lang="nl-NL"/>
          </a:p>
        </p:txBody>
      </p:sp>
    </p:spTree>
    <p:extLst>
      <p:ext uri="{BB962C8B-B14F-4D97-AF65-F5344CB8AC3E}">
        <p14:creationId xmlns:p14="http://schemas.microsoft.com/office/powerpoint/2010/main" val="714028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8994064-736F-440B-94B2-0E35FD5B1D83}" type="datetimeFigureOut">
              <a:rPr lang="nl-NL" smtClean="0"/>
              <a:t>23-03-2020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A143703-1139-4D57-ACB2-84B22FFD9745}" type="slidenum">
              <a:rPr lang="nl-NL" smtClean="0"/>
              <a:t>‹nr.›</a:t>
            </a:fld>
            <a:endParaRPr lang="nl-NL"/>
          </a:p>
        </p:txBody>
      </p:sp>
    </p:spTree>
    <p:extLst>
      <p:ext uri="{BB962C8B-B14F-4D97-AF65-F5344CB8AC3E}">
        <p14:creationId xmlns:p14="http://schemas.microsoft.com/office/powerpoint/2010/main" val="3883305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de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F8994064-736F-440B-94B2-0E35FD5B1D83}" type="datetimeFigureOut">
              <a:rPr lang="nl-NL" smtClean="0"/>
              <a:t>23-03-2020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A143703-1139-4D57-ACB2-84B22FFD9745}" type="slidenum">
              <a:rPr lang="nl-NL" smtClean="0"/>
              <a:t>‹nr.›</a:t>
            </a:fld>
            <a:endParaRPr lang="nl-NL"/>
          </a:p>
        </p:txBody>
      </p:sp>
    </p:spTree>
    <p:extLst>
      <p:ext uri="{BB962C8B-B14F-4D97-AF65-F5344CB8AC3E}">
        <p14:creationId xmlns:p14="http://schemas.microsoft.com/office/powerpoint/2010/main" val="2873049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F8994064-736F-440B-94B2-0E35FD5B1D83}" type="datetimeFigureOut">
              <a:rPr lang="nl-NL" smtClean="0"/>
              <a:t>23-03-2020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EA143703-1139-4D57-ACB2-84B22FFD9745}" type="slidenum">
              <a:rPr lang="nl-NL" smtClean="0"/>
              <a:t>‹nr.›</a:t>
            </a:fld>
            <a:endParaRPr lang="nl-NL"/>
          </a:p>
        </p:txBody>
      </p:sp>
    </p:spTree>
    <p:extLst>
      <p:ext uri="{BB962C8B-B14F-4D97-AF65-F5344CB8AC3E}">
        <p14:creationId xmlns:p14="http://schemas.microsoft.com/office/powerpoint/2010/main" val="438323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de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29842" y="2505075"/>
            <a:ext cx="3868340"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F8994064-736F-440B-94B2-0E35FD5B1D83}" type="datetimeFigureOut">
              <a:rPr lang="nl-NL" smtClean="0"/>
              <a:t>23-03-2020</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EA143703-1139-4D57-ACB2-84B22FFD9745}" type="slidenum">
              <a:rPr lang="nl-NL" smtClean="0"/>
              <a:t>‹nr.›</a:t>
            </a:fld>
            <a:endParaRPr lang="nl-NL"/>
          </a:p>
        </p:txBody>
      </p:sp>
    </p:spTree>
    <p:extLst>
      <p:ext uri="{BB962C8B-B14F-4D97-AF65-F5344CB8AC3E}">
        <p14:creationId xmlns:p14="http://schemas.microsoft.com/office/powerpoint/2010/main" val="4188367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F8994064-736F-440B-94B2-0E35FD5B1D83}" type="datetimeFigureOut">
              <a:rPr lang="nl-NL" smtClean="0"/>
              <a:t>23-03-2020</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EA143703-1139-4D57-ACB2-84B22FFD9745}" type="slidenum">
              <a:rPr lang="nl-NL" smtClean="0"/>
              <a:t>‹nr.›</a:t>
            </a:fld>
            <a:endParaRPr lang="nl-NL"/>
          </a:p>
        </p:txBody>
      </p:sp>
    </p:spTree>
    <p:extLst>
      <p:ext uri="{BB962C8B-B14F-4D97-AF65-F5344CB8AC3E}">
        <p14:creationId xmlns:p14="http://schemas.microsoft.com/office/powerpoint/2010/main" val="551134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994064-736F-440B-94B2-0E35FD5B1D83}" type="datetimeFigureOut">
              <a:rPr lang="nl-NL" smtClean="0"/>
              <a:t>23-03-2020</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EA143703-1139-4D57-ACB2-84B22FFD9745}" type="slidenum">
              <a:rPr lang="nl-NL" smtClean="0"/>
              <a:t>‹nr.›</a:t>
            </a:fld>
            <a:endParaRPr lang="nl-NL"/>
          </a:p>
        </p:txBody>
      </p:sp>
    </p:spTree>
    <p:extLst>
      <p:ext uri="{BB962C8B-B14F-4D97-AF65-F5344CB8AC3E}">
        <p14:creationId xmlns:p14="http://schemas.microsoft.com/office/powerpoint/2010/main" val="335132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de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F8994064-736F-440B-94B2-0E35FD5B1D83}" type="datetimeFigureOut">
              <a:rPr lang="nl-NL" smtClean="0"/>
              <a:t>23-03-2020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EA143703-1139-4D57-ACB2-84B22FFD9745}" type="slidenum">
              <a:rPr lang="nl-NL" smtClean="0"/>
              <a:t>‹nr.›</a:t>
            </a:fld>
            <a:endParaRPr lang="nl-NL"/>
          </a:p>
        </p:txBody>
      </p:sp>
    </p:spTree>
    <p:extLst>
      <p:ext uri="{BB962C8B-B14F-4D97-AF65-F5344CB8AC3E}">
        <p14:creationId xmlns:p14="http://schemas.microsoft.com/office/powerpoint/2010/main" val="947553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de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F8994064-736F-440B-94B2-0E35FD5B1D83}" type="datetimeFigureOut">
              <a:rPr lang="nl-NL" smtClean="0"/>
              <a:t>23-03-2020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EA143703-1139-4D57-ACB2-84B22FFD9745}" type="slidenum">
              <a:rPr lang="nl-NL" smtClean="0"/>
              <a:t>‹nr.›</a:t>
            </a:fld>
            <a:endParaRPr lang="nl-NL"/>
          </a:p>
        </p:txBody>
      </p:sp>
    </p:spTree>
    <p:extLst>
      <p:ext uri="{BB962C8B-B14F-4D97-AF65-F5344CB8AC3E}">
        <p14:creationId xmlns:p14="http://schemas.microsoft.com/office/powerpoint/2010/main" val="834145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95000"/>
                <a:lumOff val="5000"/>
              </a:schemeClr>
            </a:gs>
            <a:gs pos="0">
              <a:schemeClr val="tx1">
                <a:lumMod val="95000"/>
                <a:lumOff val="5000"/>
              </a:schemeClr>
            </a:gs>
            <a:gs pos="100000">
              <a:schemeClr val="tx1">
                <a:lumMod val="95000"/>
                <a:lumOff val="5000"/>
              </a:schemeClr>
            </a:gs>
            <a:gs pos="65000">
              <a:schemeClr val="tx1">
                <a:lumMod val="50000"/>
                <a:lumOff val="5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994064-736F-440B-94B2-0E35FD5B1D83}" type="datetimeFigureOut">
              <a:rPr lang="nl-NL" smtClean="0"/>
              <a:t>23-03-2020</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143703-1139-4D57-ACB2-84B22FFD9745}" type="slidenum">
              <a:rPr lang="nl-NL" smtClean="0"/>
              <a:t>‹nr.›</a:t>
            </a:fld>
            <a:endParaRPr lang="nl-NL"/>
          </a:p>
        </p:txBody>
      </p:sp>
    </p:spTree>
    <p:extLst>
      <p:ext uri="{BB962C8B-B14F-4D97-AF65-F5344CB8AC3E}">
        <p14:creationId xmlns:p14="http://schemas.microsoft.com/office/powerpoint/2010/main" val="4208676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gif"/></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qTnXVXoIdTc"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Y9wkv7z8u5g" TargetMode="External"/><Relationship Id="rId7" Type="http://schemas.openxmlformats.org/officeDocument/2006/relationships/image" Target="../media/image77.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hyperlink" Target="https://www.youtube.com/watch?v=EwtlbSN26hA" TargetMode="External"/><Relationship Id="rId5" Type="http://schemas.openxmlformats.org/officeDocument/2006/relationships/hyperlink" Target="https://www.youtube.com/watch?v=5kqPMteLoLw" TargetMode="External"/><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J6BysFhU5T8" TargetMode="External"/><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fbeeldingsresultaat voor vermeer lezende vrou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322" y="1"/>
            <a:ext cx="5688632" cy="6822083"/>
          </a:xfrm>
          <a:prstGeom prst="rect">
            <a:avLst/>
          </a:prstGeom>
          <a:noFill/>
          <a:extLst>
            <a:ext uri="{909E8E84-426E-40DD-AFC4-6F175D3DCCD1}">
              <a14:hiddenFill xmlns:a14="http://schemas.microsoft.com/office/drawing/2010/main">
                <a:solidFill>
                  <a:srgbClr val="FFFFFF"/>
                </a:solidFill>
              </a14:hiddenFill>
            </a:ext>
          </a:extLst>
        </p:spPr>
      </p:pic>
      <p:sp>
        <p:nvSpPr>
          <p:cNvPr id="5" name="Ondertitel 2"/>
          <p:cNvSpPr>
            <a:spLocks noGrp="1"/>
          </p:cNvSpPr>
          <p:nvPr>
            <p:ph type="subTitle" idx="1"/>
          </p:nvPr>
        </p:nvSpPr>
        <p:spPr>
          <a:xfrm>
            <a:off x="1093425" y="5546899"/>
            <a:ext cx="6400800" cy="1275184"/>
          </a:xfrm>
        </p:spPr>
        <p:txBody>
          <a:bodyPr>
            <a:normAutofit fontScale="92500" lnSpcReduction="10000"/>
          </a:bodyPr>
          <a:lstStyle/>
          <a:p>
            <a:r>
              <a:rPr lang="nl-NL" b="1" dirty="0">
                <a:solidFill>
                  <a:schemeClr val="accent4"/>
                </a:solidFill>
              </a:rPr>
              <a:t> De gouden eeuw</a:t>
            </a:r>
          </a:p>
          <a:p>
            <a:r>
              <a:rPr lang="nl-NL" sz="2800" dirty="0">
                <a:solidFill>
                  <a:schemeClr val="accent4"/>
                </a:solidFill>
              </a:rPr>
              <a:t>Burgerlijke cultuur van Nederland in de </a:t>
            </a:r>
          </a:p>
          <a:p>
            <a:r>
              <a:rPr lang="nl-NL" sz="2800" dirty="0">
                <a:solidFill>
                  <a:schemeClr val="accent4"/>
                </a:solidFill>
              </a:rPr>
              <a:t>17</a:t>
            </a:r>
            <a:r>
              <a:rPr lang="nl-NL" sz="2800" baseline="30000" dirty="0">
                <a:solidFill>
                  <a:schemeClr val="accent4"/>
                </a:solidFill>
              </a:rPr>
              <a:t>e</a:t>
            </a:r>
            <a:r>
              <a:rPr lang="nl-NL" sz="2800" dirty="0">
                <a:solidFill>
                  <a:schemeClr val="accent4"/>
                </a:solidFill>
              </a:rPr>
              <a:t> eeuw</a:t>
            </a:r>
          </a:p>
        </p:txBody>
      </p:sp>
    </p:spTree>
    <p:extLst>
      <p:ext uri="{BB962C8B-B14F-4D97-AF65-F5344CB8AC3E}">
        <p14:creationId xmlns:p14="http://schemas.microsoft.com/office/powerpoint/2010/main" val="606498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collective-action.info/sites/default/files/webmaster/_IMA_PIC_Frans-Hals_Isaac-Abrahamsz-Massa-en-Beatrix-van-der-La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699" y="185263"/>
            <a:ext cx="6114421" cy="5245895"/>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483698" y="5671712"/>
            <a:ext cx="6114421" cy="830997"/>
          </a:xfrm>
          <a:prstGeom prst="rect">
            <a:avLst/>
          </a:prstGeom>
          <a:noFill/>
        </p:spPr>
        <p:txBody>
          <a:bodyPr wrap="square" rtlCol="0">
            <a:spAutoFit/>
          </a:bodyPr>
          <a:lstStyle/>
          <a:p>
            <a:r>
              <a:rPr lang="nl-NL" sz="1600" dirty="0">
                <a:solidFill>
                  <a:schemeClr val="bg1"/>
                </a:solidFill>
                <a:latin typeface="+mj-lt"/>
              </a:rPr>
              <a:t>Frans Hals</a:t>
            </a:r>
          </a:p>
          <a:p>
            <a:r>
              <a:rPr lang="nl-NL" sz="1600" dirty="0">
                <a:solidFill>
                  <a:schemeClr val="bg1"/>
                </a:solidFill>
                <a:latin typeface="+mj-lt"/>
              </a:rPr>
              <a:t>Huwelijksportret van Isaac Massa en Beatrix van der </a:t>
            </a:r>
            <a:r>
              <a:rPr lang="nl-NL" sz="1600" dirty="0" err="1">
                <a:solidFill>
                  <a:schemeClr val="bg1"/>
                </a:solidFill>
                <a:latin typeface="+mj-lt"/>
              </a:rPr>
              <a:t>Laen</a:t>
            </a:r>
            <a:endParaRPr lang="nl-NL" sz="1600" dirty="0">
              <a:solidFill>
                <a:schemeClr val="bg1"/>
              </a:solidFill>
              <a:latin typeface="+mj-lt"/>
            </a:endParaRPr>
          </a:p>
          <a:p>
            <a:r>
              <a:rPr lang="nl-NL" sz="1600" dirty="0">
                <a:solidFill>
                  <a:schemeClr val="bg1"/>
                </a:solidFill>
                <a:latin typeface="+mj-lt"/>
              </a:rPr>
              <a:t>Ca. 1622</a:t>
            </a:r>
          </a:p>
        </p:txBody>
      </p:sp>
      <p:sp>
        <p:nvSpPr>
          <p:cNvPr id="4" name="Tekstvak 3"/>
          <p:cNvSpPr txBox="1"/>
          <p:nvPr/>
        </p:nvSpPr>
        <p:spPr>
          <a:xfrm>
            <a:off x="6726348" y="5548602"/>
            <a:ext cx="2376264" cy="954107"/>
          </a:xfrm>
          <a:prstGeom prst="rect">
            <a:avLst/>
          </a:prstGeom>
          <a:solidFill>
            <a:schemeClr val="accent4"/>
          </a:solidFill>
        </p:spPr>
        <p:txBody>
          <a:bodyPr wrap="square" rtlCol="0">
            <a:spAutoFit/>
          </a:bodyPr>
          <a:lstStyle/>
          <a:p>
            <a:r>
              <a:rPr lang="nl-NL" sz="1400" dirty="0">
                <a:solidFill>
                  <a:schemeClr val="bg1"/>
                </a:solidFill>
              </a:rPr>
              <a:t>Twee belangrijke bevolkingsgroepen verenigt.</a:t>
            </a:r>
          </a:p>
          <a:p>
            <a:r>
              <a:rPr lang="nl-NL" sz="1400" dirty="0">
                <a:solidFill>
                  <a:schemeClr val="bg1"/>
                </a:solidFill>
              </a:rPr>
              <a:t>De regentes en koopman op hun huwelijksportret.</a:t>
            </a:r>
          </a:p>
        </p:txBody>
      </p:sp>
      <p:sp>
        <p:nvSpPr>
          <p:cNvPr id="5" name="Tekstvak 4"/>
          <p:cNvSpPr txBox="1"/>
          <p:nvPr/>
        </p:nvSpPr>
        <p:spPr>
          <a:xfrm>
            <a:off x="6726349" y="185262"/>
            <a:ext cx="2169458" cy="2862322"/>
          </a:xfrm>
          <a:prstGeom prst="rect">
            <a:avLst/>
          </a:prstGeom>
          <a:noFill/>
        </p:spPr>
        <p:txBody>
          <a:bodyPr wrap="square" rtlCol="0">
            <a:spAutoFit/>
          </a:bodyPr>
          <a:lstStyle/>
          <a:p>
            <a:r>
              <a:rPr lang="nl-NL" dirty="0">
                <a:solidFill>
                  <a:schemeClr val="bg1"/>
                </a:solidFill>
              </a:rPr>
              <a:t>De calvinistische rijke burger toont zijn rijkdom subtiel. Zo kleedt men zich bij voorkeur in sober zwart. Deze zwarte stoffen zijn echter kostbaar zoals fluweel of zwart bont</a:t>
            </a:r>
            <a:r>
              <a:rPr lang="nl-NL" dirty="0"/>
              <a:t>.</a:t>
            </a:r>
          </a:p>
        </p:txBody>
      </p:sp>
    </p:spTree>
    <p:extLst>
      <p:ext uri="{BB962C8B-B14F-4D97-AF65-F5344CB8AC3E}">
        <p14:creationId xmlns:p14="http://schemas.microsoft.com/office/powerpoint/2010/main" val="3576391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stand:Jan de Bray 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564" y="488694"/>
            <a:ext cx="7620000" cy="5381626"/>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p:cNvSpPr/>
          <p:nvPr/>
        </p:nvSpPr>
        <p:spPr>
          <a:xfrm>
            <a:off x="499564" y="6157352"/>
            <a:ext cx="6449330" cy="369332"/>
          </a:xfrm>
          <a:prstGeom prst="rect">
            <a:avLst/>
          </a:prstGeom>
        </p:spPr>
        <p:txBody>
          <a:bodyPr wrap="none">
            <a:spAutoFit/>
          </a:bodyPr>
          <a:lstStyle/>
          <a:p>
            <a:r>
              <a:rPr lang="nl-NL" dirty="0">
                <a:solidFill>
                  <a:schemeClr val="bg1"/>
                </a:solidFill>
              </a:rPr>
              <a:t>Jan de </a:t>
            </a:r>
            <a:r>
              <a:rPr lang="nl-NL" dirty="0" err="1">
                <a:solidFill>
                  <a:schemeClr val="bg1"/>
                </a:solidFill>
              </a:rPr>
              <a:t>Bray</a:t>
            </a:r>
            <a:r>
              <a:rPr lang="nl-NL" dirty="0">
                <a:solidFill>
                  <a:schemeClr val="bg1"/>
                </a:solidFill>
              </a:rPr>
              <a:t>, De overlieden van het Sint Lucas gilde te Haarlem,1675</a:t>
            </a:r>
          </a:p>
        </p:txBody>
      </p:sp>
      <p:sp>
        <p:nvSpPr>
          <p:cNvPr id="3" name="Tekstvak 2"/>
          <p:cNvSpPr txBox="1"/>
          <p:nvPr/>
        </p:nvSpPr>
        <p:spPr>
          <a:xfrm>
            <a:off x="499564" y="119362"/>
            <a:ext cx="1528354" cy="369332"/>
          </a:xfrm>
          <a:prstGeom prst="rect">
            <a:avLst/>
          </a:prstGeom>
          <a:noFill/>
        </p:spPr>
        <p:txBody>
          <a:bodyPr wrap="square" rtlCol="0">
            <a:spAutoFit/>
          </a:bodyPr>
          <a:lstStyle/>
          <a:p>
            <a:r>
              <a:rPr lang="nl-NL" dirty="0">
                <a:solidFill>
                  <a:schemeClr val="bg1"/>
                </a:solidFill>
              </a:rPr>
              <a:t>De gilden</a:t>
            </a:r>
          </a:p>
        </p:txBody>
      </p:sp>
    </p:spTree>
    <p:extLst>
      <p:ext uri="{BB962C8B-B14F-4D97-AF65-F5344CB8AC3E}">
        <p14:creationId xmlns:p14="http://schemas.microsoft.com/office/powerpoint/2010/main" val="2380258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09302" y="235132"/>
            <a:ext cx="3814355" cy="646331"/>
          </a:xfrm>
          <a:prstGeom prst="rect">
            <a:avLst/>
          </a:prstGeom>
          <a:noFill/>
        </p:spPr>
        <p:txBody>
          <a:bodyPr wrap="square" rtlCol="0">
            <a:spAutoFit/>
          </a:bodyPr>
          <a:lstStyle/>
          <a:p>
            <a:r>
              <a:rPr lang="nl-NL" dirty="0">
                <a:solidFill>
                  <a:schemeClr val="bg1"/>
                </a:solidFill>
              </a:rPr>
              <a:t>Verzamelingen, </a:t>
            </a:r>
          </a:p>
          <a:p>
            <a:r>
              <a:rPr lang="nl-NL" dirty="0">
                <a:solidFill>
                  <a:schemeClr val="bg1"/>
                </a:solidFill>
              </a:rPr>
              <a:t>rariteitenkabinet/ rariteitenkamer</a:t>
            </a:r>
          </a:p>
        </p:txBody>
      </p:sp>
      <p:sp>
        <p:nvSpPr>
          <p:cNvPr id="3" name="Tekstvak 2"/>
          <p:cNvSpPr txBox="1"/>
          <p:nvPr/>
        </p:nvSpPr>
        <p:spPr>
          <a:xfrm>
            <a:off x="409302" y="900777"/>
            <a:ext cx="9588137" cy="646331"/>
          </a:xfrm>
          <a:prstGeom prst="rect">
            <a:avLst/>
          </a:prstGeom>
          <a:noFill/>
        </p:spPr>
        <p:txBody>
          <a:bodyPr wrap="square" rtlCol="0">
            <a:spAutoFit/>
          </a:bodyPr>
          <a:lstStyle/>
          <a:p>
            <a:r>
              <a:rPr lang="nl-NL" dirty="0">
                <a:solidFill>
                  <a:schemeClr val="bg1"/>
                </a:solidFill>
              </a:rPr>
              <a:t>Status en kapitaal</a:t>
            </a:r>
          </a:p>
          <a:p>
            <a:r>
              <a:rPr lang="nl-NL" dirty="0" err="1">
                <a:solidFill>
                  <a:schemeClr val="bg1"/>
                </a:solidFill>
              </a:rPr>
              <a:t>Naturalia</a:t>
            </a:r>
            <a:r>
              <a:rPr lang="nl-NL" dirty="0">
                <a:solidFill>
                  <a:schemeClr val="bg1"/>
                </a:solidFill>
              </a:rPr>
              <a:t> en </a:t>
            </a:r>
            <a:r>
              <a:rPr lang="nl-NL" dirty="0" err="1">
                <a:solidFill>
                  <a:schemeClr val="bg1"/>
                </a:solidFill>
              </a:rPr>
              <a:t>artificialia</a:t>
            </a:r>
            <a:endParaRPr lang="nl-NL" dirty="0">
              <a:solidFill>
                <a:schemeClr val="bg1"/>
              </a:solidFill>
            </a:endParaRPr>
          </a:p>
        </p:txBody>
      </p:sp>
      <p:pic>
        <p:nvPicPr>
          <p:cNvPr id="2050" name="Picture 2" descr="https://upload.wikimedia.org/wikipedia/commons/thumb/9/93/Johann_Georg_Hainz_-_Cabinet_of_Curiosities_-_WGA11425.jpg/800px-Johann_Georg_Hainz_-_Cabinet_of_Curiosities_-_WGA114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241" y="1727181"/>
            <a:ext cx="3388416" cy="4239755"/>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p:cNvSpPr/>
          <p:nvPr/>
        </p:nvSpPr>
        <p:spPr>
          <a:xfrm>
            <a:off x="835241" y="6147009"/>
            <a:ext cx="2000035" cy="307777"/>
          </a:xfrm>
          <a:prstGeom prst="rect">
            <a:avLst/>
          </a:prstGeom>
        </p:spPr>
        <p:txBody>
          <a:bodyPr wrap="square">
            <a:spAutoFit/>
          </a:bodyPr>
          <a:lstStyle/>
          <a:p>
            <a:r>
              <a:rPr lang="nl-NL" sz="1400" dirty="0">
                <a:solidFill>
                  <a:schemeClr val="bg1"/>
                </a:solidFill>
              </a:rPr>
              <a:t>Johann Georg </a:t>
            </a:r>
            <a:r>
              <a:rPr lang="nl-NL" sz="1400" dirty="0" err="1">
                <a:solidFill>
                  <a:schemeClr val="bg1"/>
                </a:solidFill>
              </a:rPr>
              <a:t>Hinz</a:t>
            </a:r>
            <a:r>
              <a:rPr lang="nl-NL" sz="1400" dirty="0">
                <a:solidFill>
                  <a:schemeClr val="bg1"/>
                </a:solidFill>
              </a:rPr>
              <a:t>, 1666</a:t>
            </a:r>
          </a:p>
        </p:txBody>
      </p:sp>
      <p:pic>
        <p:nvPicPr>
          <p:cNvPr id="2054" name="Picture 6" descr="Image result for kunstkabinet boijma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6451" y="1702334"/>
            <a:ext cx="3440656" cy="4254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966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Ambrosius Bosschae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014" y="491269"/>
            <a:ext cx="2409825" cy="39338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Adriaen ko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5317" y="491269"/>
            <a:ext cx="2133600" cy="3933826"/>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409301" y="52252"/>
            <a:ext cx="3419872" cy="369332"/>
          </a:xfrm>
          <a:prstGeom prst="rect">
            <a:avLst/>
          </a:prstGeom>
          <a:noFill/>
        </p:spPr>
        <p:txBody>
          <a:bodyPr wrap="square" rtlCol="0">
            <a:spAutoFit/>
          </a:bodyPr>
          <a:lstStyle/>
          <a:p>
            <a:r>
              <a:rPr lang="nl-NL" dirty="0">
                <a:solidFill>
                  <a:schemeClr val="bg1"/>
                </a:solidFill>
              </a:rPr>
              <a:t>Tulpengekte en Delftsblauw</a:t>
            </a:r>
          </a:p>
        </p:txBody>
      </p:sp>
      <p:sp>
        <p:nvSpPr>
          <p:cNvPr id="5" name="Rectangle 5"/>
          <p:cNvSpPr>
            <a:spLocks noChangeArrowheads="1"/>
          </p:cNvSpPr>
          <p:nvPr/>
        </p:nvSpPr>
        <p:spPr bwMode="auto">
          <a:xfrm>
            <a:off x="216169" y="3949625"/>
            <a:ext cx="9141405"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nl-NL" altLang="nl-NL" dirty="0">
              <a:latin typeface="Arial" charset="0"/>
              <a:cs typeface="Arial" charset="0"/>
            </a:endParaRPr>
          </a:p>
          <a:p>
            <a:pPr fontAlgn="base">
              <a:spcBef>
                <a:spcPct val="0"/>
              </a:spcBef>
              <a:spcAft>
                <a:spcPct val="0"/>
              </a:spcAft>
            </a:pPr>
            <a:endParaRPr lang="nl-NL" altLang="nl-NL" dirty="0">
              <a:latin typeface="Arial" charset="0"/>
              <a:cs typeface="Arial" charset="0"/>
            </a:endParaRPr>
          </a:p>
          <a:p>
            <a:pPr fontAlgn="base">
              <a:spcBef>
                <a:spcPct val="0"/>
              </a:spcBef>
              <a:spcAft>
                <a:spcPct val="0"/>
              </a:spcAft>
            </a:pPr>
            <a:endParaRPr lang="nl-NL" altLang="nl-NL" dirty="0">
              <a:latin typeface="Arial" charset="0"/>
              <a:cs typeface="Arial" charset="0"/>
            </a:endParaRPr>
          </a:p>
          <a:p>
            <a:pPr fontAlgn="base">
              <a:spcBef>
                <a:spcPct val="0"/>
              </a:spcBef>
              <a:spcAft>
                <a:spcPct val="0"/>
              </a:spcAft>
              <a:buFontTx/>
              <a:buChar char="•"/>
            </a:pPr>
            <a:r>
              <a:rPr lang="nl-NL" altLang="nl-NL" dirty="0">
                <a:solidFill>
                  <a:schemeClr val="bg1"/>
                </a:solidFill>
                <a:latin typeface="Arial" charset="0"/>
                <a:cs typeface="Arial" charset="0"/>
              </a:rPr>
              <a:t>Tulpen, afkomstig uit Turkije, waren bijzonder zeldzaam en kostbaar, vooral gevlamde tulpen. </a:t>
            </a:r>
          </a:p>
          <a:p>
            <a:pPr fontAlgn="base">
              <a:spcBef>
                <a:spcPct val="0"/>
              </a:spcBef>
              <a:spcAft>
                <a:spcPct val="0"/>
              </a:spcAft>
              <a:buFontTx/>
              <a:buChar char="•"/>
            </a:pPr>
            <a:r>
              <a:rPr lang="nl-NL" altLang="nl-NL" dirty="0">
                <a:solidFill>
                  <a:schemeClr val="bg1"/>
                </a:solidFill>
                <a:latin typeface="Arial" charset="0"/>
                <a:cs typeface="Arial" charset="0"/>
              </a:rPr>
              <a:t>Met de handel in tulpen werden enorme winstmarges behaald. Op veilingen ging één bol van de hand voor de prijs van een grachtenpand. Handelaren, rijke burgers en arbeiders beleenden hun vermogen om te speculeren op de tulpenmarkt. </a:t>
            </a:r>
          </a:p>
          <a:p>
            <a:pPr fontAlgn="base">
              <a:spcBef>
                <a:spcPct val="0"/>
              </a:spcBef>
              <a:spcAft>
                <a:spcPct val="0"/>
              </a:spcAft>
              <a:buFontTx/>
              <a:buChar char="•"/>
            </a:pPr>
            <a:r>
              <a:rPr lang="nl-NL" altLang="nl-NL" dirty="0">
                <a:solidFill>
                  <a:schemeClr val="bg1"/>
                </a:solidFill>
                <a:latin typeface="Arial" charset="0"/>
                <a:cs typeface="Arial" charset="0"/>
              </a:rPr>
              <a:t>Na 1636 stortte de handel in. </a:t>
            </a:r>
          </a:p>
        </p:txBody>
      </p:sp>
      <p:sp>
        <p:nvSpPr>
          <p:cNvPr id="6" name="Rechthoek 5"/>
          <p:cNvSpPr/>
          <p:nvPr/>
        </p:nvSpPr>
        <p:spPr>
          <a:xfrm>
            <a:off x="411896" y="3769285"/>
            <a:ext cx="1958716" cy="646331"/>
          </a:xfrm>
          <a:prstGeom prst="rect">
            <a:avLst/>
          </a:prstGeom>
        </p:spPr>
        <p:txBody>
          <a:bodyPr wrap="square">
            <a:spAutoFit/>
          </a:bodyPr>
          <a:lstStyle/>
          <a:p>
            <a:pPr algn="r"/>
            <a:r>
              <a:rPr lang="nl-NL" sz="1200" dirty="0">
                <a:solidFill>
                  <a:schemeClr val="bg1"/>
                </a:solidFill>
              </a:rPr>
              <a:t>Ambrosius Bosschaert,</a:t>
            </a:r>
            <a:br>
              <a:rPr lang="nl-NL" sz="1200" dirty="0">
                <a:solidFill>
                  <a:schemeClr val="bg1"/>
                </a:solidFill>
              </a:rPr>
            </a:br>
            <a:r>
              <a:rPr lang="nl-NL" sz="1200" i="1" dirty="0">
                <a:solidFill>
                  <a:schemeClr val="bg1"/>
                </a:solidFill>
              </a:rPr>
              <a:t>Vaas met vier tulpen</a:t>
            </a:r>
            <a:r>
              <a:rPr lang="nl-NL" sz="1200" dirty="0">
                <a:solidFill>
                  <a:schemeClr val="bg1"/>
                </a:solidFill>
              </a:rPr>
              <a:t>, ca. 1615</a:t>
            </a:r>
          </a:p>
        </p:txBody>
      </p:sp>
      <p:sp>
        <p:nvSpPr>
          <p:cNvPr id="7" name="Tekstvak 6"/>
          <p:cNvSpPr txBox="1"/>
          <p:nvPr/>
        </p:nvSpPr>
        <p:spPr>
          <a:xfrm>
            <a:off x="7258917" y="3778765"/>
            <a:ext cx="1656184" cy="646331"/>
          </a:xfrm>
          <a:prstGeom prst="rect">
            <a:avLst/>
          </a:prstGeom>
          <a:noFill/>
        </p:spPr>
        <p:txBody>
          <a:bodyPr wrap="square" rtlCol="0">
            <a:spAutoFit/>
          </a:bodyPr>
          <a:lstStyle/>
          <a:p>
            <a:r>
              <a:rPr lang="nl-NL" sz="1200" dirty="0">
                <a:solidFill>
                  <a:schemeClr val="bg1"/>
                </a:solidFill>
              </a:rPr>
              <a:t>Adriaen Kocks, Tulpenvaas </a:t>
            </a:r>
          </a:p>
          <a:p>
            <a:r>
              <a:rPr lang="nl-NL" sz="1200" dirty="0">
                <a:solidFill>
                  <a:schemeClr val="bg1"/>
                </a:solidFill>
              </a:rPr>
              <a:t>1690/1700</a:t>
            </a:r>
          </a:p>
        </p:txBody>
      </p:sp>
    </p:spTree>
    <p:extLst>
      <p:ext uri="{BB962C8B-B14F-4D97-AF65-F5344CB8AC3E}">
        <p14:creationId xmlns:p14="http://schemas.microsoft.com/office/powerpoint/2010/main" val="682386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joan bla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4432" y="1531621"/>
            <a:ext cx="4367347" cy="327551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1030785" y="4852851"/>
            <a:ext cx="2992575" cy="923330"/>
          </a:xfrm>
          <a:prstGeom prst="rect">
            <a:avLst/>
          </a:prstGeom>
          <a:noFill/>
        </p:spPr>
        <p:txBody>
          <a:bodyPr wrap="square" rtlCol="0">
            <a:spAutoFit/>
          </a:bodyPr>
          <a:lstStyle/>
          <a:p>
            <a:r>
              <a:rPr lang="nl-NL" dirty="0">
                <a:solidFill>
                  <a:schemeClr val="bg1"/>
                </a:solidFill>
              </a:rPr>
              <a:t> Willem Janz </a:t>
            </a:r>
            <a:r>
              <a:rPr lang="nl-NL" dirty="0" err="1">
                <a:solidFill>
                  <a:schemeClr val="bg1"/>
                </a:solidFill>
              </a:rPr>
              <a:t>Blaeu</a:t>
            </a:r>
            <a:r>
              <a:rPr lang="nl-NL" dirty="0">
                <a:solidFill>
                  <a:schemeClr val="bg1"/>
                </a:solidFill>
              </a:rPr>
              <a:t> </a:t>
            </a:r>
          </a:p>
          <a:p>
            <a:r>
              <a:rPr lang="nl-NL" dirty="0">
                <a:solidFill>
                  <a:schemeClr val="bg1"/>
                </a:solidFill>
              </a:rPr>
              <a:t>cartograaf van de VOC</a:t>
            </a:r>
          </a:p>
          <a:p>
            <a:r>
              <a:rPr lang="nl-NL" dirty="0">
                <a:solidFill>
                  <a:schemeClr val="bg1"/>
                </a:solidFill>
              </a:rPr>
              <a:t> </a:t>
            </a:r>
          </a:p>
        </p:txBody>
      </p:sp>
      <p:sp>
        <p:nvSpPr>
          <p:cNvPr id="3" name="Tekstvak 2"/>
          <p:cNvSpPr txBox="1"/>
          <p:nvPr/>
        </p:nvSpPr>
        <p:spPr>
          <a:xfrm>
            <a:off x="548641" y="195943"/>
            <a:ext cx="4937760" cy="369332"/>
          </a:xfrm>
          <a:prstGeom prst="rect">
            <a:avLst/>
          </a:prstGeom>
          <a:noFill/>
        </p:spPr>
        <p:txBody>
          <a:bodyPr wrap="square" rtlCol="0">
            <a:spAutoFit/>
          </a:bodyPr>
          <a:lstStyle/>
          <a:p>
            <a:r>
              <a:rPr lang="nl-NL" dirty="0">
                <a:solidFill>
                  <a:schemeClr val="bg1"/>
                </a:solidFill>
              </a:rPr>
              <a:t>Cartografie </a:t>
            </a:r>
          </a:p>
        </p:txBody>
      </p:sp>
      <p:sp>
        <p:nvSpPr>
          <p:cNvPr id="4" name="Tekstvak 3"/>
          <p:cNvSpPr txBox="1"/>
          <p:nvPr/>
        </p:nvSpPr>
        <p:spPr>
          <a:xfrm>
            <a:off x="4074431" y="4872445"/>
            <a:ext cx="4367347" cy="369332"/>
          </a:xfrm>
          <a:prstGeom prst="rect">
            <a:avLst/>
          </a:prstGeom>
          <a:noFill/>
        </p:spPr>
        <p:txBody>
          <a:bodyPr wrap="square" rtlCol="0">
            <a:spAutoFit/>
          </a:bodyPr>
          <a:lstStyle/>
          <a:p>
            <a:r>
              <a:rPr lang="nl-NL" dirty="0">
                <a:solidFill>
                  <a:schemeClr val="bg1"/>
                </a:solidFill>
              </a:rPr>
              <a:t>Atlas </a:t>
            </a:r>
            <a:r>
              <a:rPr lang="nl-NL" dirty="0" err="1">
                <a:solidFill>
                  <a:schemeClr val="bg1"/>
                </a:solidFill>
              </a:rPr>
              <a:t>maior</a:t>
            </a:r>
            <a:r>
              <a:rPr lang="nl-NL" dirty="0">
                <a:solidFill>
                  <a:schemeClr val="bg1"/>
                </a:solidFill>
              </a:rPr>
              <a:t>, 1662 Joan </a:t>
            </a:r>
            <a:r>
              <a:rPr lang="nl-NL" dirty="0" err="1">
                <a:solidFill>
                  <a:schemeClr val="bg1"/>
                </a:solidFill>
              </a:rPr>
              <a:t>Blaeu</a:t>
            </a:r>
            <a:r>
              <a:rPr lang="nl-NL" dirty="0">
                <a:solidFill>
                  <a:schemeClr val="bg1"/>
                </a:solidFill>
              </a:rPr>
              <a:t> </a:t>
            </a:r>
          </a:p>
        </p:txBody>
      </p:sp>
      <p:pic>
        <p:nvPicPr>
          <p:cNvPr id="3078" name="Picture 6" descr="Image result for willem janszoon bla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785" y="1531621"/>
            <a:ext cx="2537367" cy="3275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517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00446" y="182880"/>
            <a:ext cx="5408023" cy="369332"/>
          </a:xfrm>
          <a:prstGeom prst="rect">
            <a:avLst/>
          </a:prstGeom>
          <a:noFill/>
        </p:spPr>
        <p:txBody>
          <a:bodyPr wrap="square" rtlCol="0">
            <a:spAutoFit/>
          </a:bodyPr>
          <a:lstStyle/>
          <a:p>
            <a:r>
              <a:rPr lang="nl-NL" dirty="0">
                <a:solidFill>
                  <a:schemeClr val="bg1"/>
                </a:solidFill>
              </a:rPr>
              <a:t>Uitvindingen </a:t>
            </a:r>
          </a:p>
        </p:txBody>
      </p:sp>
      <p:pic>
        <p:nvPicPr>
          <p:cNvPr id="4098" name="Picture 2" descr="Image result for antonie van leeuwenho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786" y="2796756"/>
            <a:ext cx="2940322" cy="348829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antonie van leeuwenhoek micro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408" y="888671"/>
            <a:ext cx="29337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5507" y="2796756"/>
            <a:ext cx="2796630" cy="3461176"/>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4505507" y="1907177"/>
            <a:ext cx="2796630" cy="923330"/>
          </a:xfrm>
          <a:prstGeom prst="rect">
            <a:avLst/>
          </a:prstGeom>
          <a:noFill/>
        </p:spPr>
        <p:txBody>
          <a:bodyPr wrap="square" rtlCol="0">
            <a:spAutoFit/>
          </a:bodyPr>
          <a:lstStyle/>
          <a:p>
            <a:r>
              <a:rPr lang="nl-NL" dirty="0">
                <a:solidFill>
                  <a:schemeClr val="bg1"/>
                </a:solidFill>
              </a:rPr>
              <a:t>Christiaan Huygens, astronoom, wiskundige en natuurkundige </a:t>
            </a:r>
          </a:p>
        </p:txBody>
      </p:sp>
    </p:spTree>
    <p:extLst>
      <p:ext uri="{BB962C8B-B14F-4D97-AF65-F5344CB8AC3E}">
        <p14:creationId xmlns:p14="http://schemas.microsoft.com/office/powerpoint/2010/main" val="1372555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F10E196-5EDD-5240-A3D7-4BAA48F00F20}"/>
              </a:ext>
            </a:extLst>
          </p:cNvPr>
          <p:cNvSpPr txBox="1"/>
          <p:nvPr/>
        </p:nvSpPr>
        <p:spPr>
          <a:xfrm>
            <a:off x="803868" y="602901"/>
            <a:ext cx="7486022" cy="3416320"/>
          </a:xfrm>
          <a:prstGeom prst="rect">
            <a:avLst/>
          </a:prstGeom>
          <a:noFill/>
        </p:spPr>
        <p:txBody>
          <a:bodyPr wrap="square" rtlCol="0">
            <a:spAutoFit/>
          </a:bodyPr>
          <a:lstStyle/>
          <a:p>
            <a:r>
              <a:rPr lang="nl-NL" dirty="0">
                <a:solidFill>
                  <a:schemeClr val="bg1"/>
                </a:solidFill>
              </a:rPr>
              <a:t>Uitvindingen door grote geleerden:</a:t>
            </a:r>
          </a:p>
          <a:p>
            <a:pPr marL="285750" indent="-285750">
              <a:buFont typeface="Arial" panose="020B0604020202020204" pitchFamily="34" charset="0"/>
              <a:buChar char="•"/>
            </a:pPr>
            <a:r>
              <a:rPr lang="nl-NL" dirty="0">
                <a:solidFill>
                  <a:schemeClr val="bg1"/>
                </a:solidFill>
              </a:rPr>
              <a:t>Jan </a:t>
            </a:r>
            <a:r>
              <a:rPr lang="nl-NL" dirty="0" err="1">
                <a:solidFill>
                  <a:schemeClr val="bg1"/>
                </a:solidFill>
              </a:rPr>
              <a:t>Adriaanszoon</a:t>
            </a:r>
            <a:r>
              <a:rPr lang="nl-NL" dirty="0">
                <a:solidFill>
                  <a:schemeClr val="bg1"/>
                </a:solidFill>
              </a:rPr>
              <a:t> </a:t>
            </a:r>
            <a:r>
              <a:rPr lang="nl-NL" dirty="0" err="1">
                <a:solidFill>
                  <a:schemeClr val="bg1"/>
                </a:solidFill>
              </a:rPr>
              <a:t>Leeghwater</a:t>
            </a:r>
            <a:r>
              <a:rPr lang="nl-NL" dirty="0">
                <a:solidFill>
                  <a:schemeClr val="bg1"/>
                </a:solidFill>
              </a:rPr>
              <a:t> (1575-1650): methode om plassen en moerassen te bemalen en in te polderen.</a:t>
            </a:r>
          </a:p>
          <a:p>
            <a:pPr marL="285750" indent="-285750">
              <a:buFont typeface="Arial" panose="020B0604020202020204" pitchFamily="34" charset="0"/>
              <a:buChar char="•"/>
            </a:pPr>
            <a:r>
              <a:rPr lang="nl-NL" dirty="0">
                <a:solidFill>
                  <a:schemeClr val="bg1"/>
                </a:solidFill>
              </a:rPr>
              <a:t>Cornelis </a:t>
            </a:r>
            <a:r>
              <a:rPr lang="nl-NL" dirty="0" err="1">
                <a:solidFill>
                  <a:schemeClr val="bg1"/>
                </a:solidFill>
              </a:rPr>
              <a:t>Drebbel</a:t>
            </a:r>
            <a:r>
              <a:rPr lang="nl-NL" dirty="0">
                <a:solidFill>
                  <a:schemeClr val="bg1"/>
                </a:solidFill>
              </a:rPr>
              <a:t>: Duikboot</a:t>
            </a:r>
          </a:p>
          <a:p>
            <a:pPr marL="285750" indent="-285750">
              <a:buFont typeface="Arial" panose="020B0604020202020204" pitchFamily="34" charset="0"/>
              <a:buChar char="•"/>
            </a:pPr>
            <a:r>
              <a:rPr lang="nl-NL" dirty="0">
                <a:solidFill>
                  <a:schemeClr val="bg1"/>
                </a:solidFill>
              </a:rPr>
              <a:t>Antoni van Leeuwenhoek (1632-1723): Microscoop</a:t>
            </a:r>
          </a:p>
          <a:p>
            <a:pPr marL="285750" indent="-285750">
              <a:buFont typeface="Arial" panose="020B0604020202020204" pitchFamily="34" charset="0"/>
              <a:buChar char="•"/>
            </a:pPr>
            <a:r>
              <a:rPr lang="nl-NL" dirty="0">
                <a:solidFill>
                  <a:schemeClr val="bg1"/>
                </a:solidFill>
              </a:rPr>
              <a:t>Hugo de Groot (1583-1645): Ontwikkeling zeerecht (grootste jurist ooit)</a:t>
            </a:r>
          </a:p>
          <a:p>
            <a:pPr marL="285750" indent="-285750">
              <a:buFont typeface="Arial" panose="020B0604020202020204" pitchFamily="34" charset="0"/>
              <a:buChar char="•"/>
            </a:pPr>
            <a:r>
              <a:rPr lang="nl-NL" dirty="0">
                <a:solidFill>
                  <a:schemeClr val="bg1"/>
                </a:solidFill>
              </a:rPr>
              <a:t>Christiaan Huygens (1629-1671): basis golftheorie van licht, wetenschap die hij bij slijpen van lenzen voor telescopen gebruikte. Slingeruurwerk. </a:t>
            </a:r>
          </a:p>
          <a:p>
            <a:pPr marL="285750" indent="-285750">
              <a:buFont typeface="Arial" panose="020B0604020202020204" pitchFamily="34" charset="0"/>
              <a:buChar char="•"/>
            </a:pPr>
            <a:endParaRPr lang="nl-NL" dirty="0">
              <a:solidFill>
                <a:schemeClr val="bg1"/>
              </a:solidFill>
            </a:endParaRPr>
          </a:p>
          <a:p>
            <a:r>
              <a:rPr lang="nl-NL" dirty="0">
                <a:solidFill>
                  <a:schemeClr val="bg1"/>
                </a:solidFill>
              </a:rPr>
              <a:t>Weerslag op kunst:</a:t>
            </a:r>
          </a:p>
          <a:p>
            <a:r>
              <a:rPr lang="nl-NL" dirty="0">
                <a:solidFill>
                  <a:schemeClr val="bg1"/>
                </a:solidFill>
              </a:rPr>
              <a:t>Uitvinding Camera </a:t>
            </a:r>
            <a:r>
              <a:rPr lang="nl-NL" dirty="0" err="1">
                <a:solidFill>
                  <a:schemeClr val="bg1"/>
                </a:solidFill>
              </a:rPr>
              <a:t>Obscura</a:t>
            </a:r>
            <a:r>
              <a:rPr lang="nl-NL" dirty="0">
                <a:solidFill>
                  <a:schemeClr val="bg1"/>
                </a:solidFill>
              </a:rPr>
              <a:t> (voorloper van de fotocamera)</a:t>
            </a:r>
          </a:p>
          <a:p>
            <a:endParaRPr lang="nl-NL" dirty="0"/>
          </a:p>
        </p:txBody>
      </p:sp>
      <p:pic>
        <p:nvPicPr>
          <p:cNvPr id="3" name="Afbeelding 2">
            <a:extLst>
              <a:ext uri="{FF2B5EF4-FFF2-40B4-BE49-F238E27FC236}">
                <a16:creationId xmlns:a16="http://schemas.microsoft.com/office/drawing/2014/main" id="{1F7B1976-83B3-FC4F-9F74-875BA24BF421}"/>
              </a:ext>
            </a:extLst>
          </p:cNvPr>
          <p:cNvPicPr>
            <a:picLocks noChangeAspect="1"/>
          </p:cNvPicPr>
          <p:nvPr/>
        </p:nvPicPr>
        <p:blipFill>
          <a:blip r:embed="rId2"/>
          <a:stretch>
            <a:fillRect/>
          </a:stretch>
        </p:blipFill>
        <p:spPr>
          <a:xfrm>
            <a:off x="4803112" y="3811315"/>
            <a:ext cx="3486778" cy="2523555"/>
          </a:xfrm>
          <a:prstGeom prst="rect">
            <a:avLst/>
          </a:prstGeom>
        </p:spPr>
      </p:pic>
    </p:spTree>
    <p:extLst>
      <p:ext uri="{BB962C8B-B14F-4D97-AF65-F5344CB8AC3E}">
        <p14:creationId xmlns:p14="http://schemas.microsoft.com/office/powerpoint/2010/main" val="2895505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35131" y="261257"/>
            <a:ext cx="3200400" cy="369332"/>
          </a:xfrm>
          <a:prstGeom prst="rect">
            <a:avLst/>
          </a:prstGeom>
          <a:noFill/>
        </p:spPr>
        <p:txBody>
          <a:bodyPr wrap="square" rtlCol="0">
            <a:spAutoFit/>
          </a:bodyPr>
          <a:lstStyle/>
          <a:p>
            <a:r>
              <a:rPr lang="nl-NL" dirty="0">
                <a:solidFill>
                  <a:schemeClr val="bg1"/>
                </a:solidFill>
              </a:rPr>
              <a:t>Bouwkunst</a:t>
            </a:r>
          </a:p>
        </p:txBody>
      </p:sp>
      <p:pic>
        <p:nvPicPr>
          <p:cNvPr id="1026" name="Picture 2" descr="Kaart van Amsterdam door de stadsarchitect Daniel Stalpaert, na aanvang van de Vierde Uitleg, rond 1662. De kaart laat mooi zien hoe de grachten tijdens de uitbreiding werden gelegd. (foto: Wikim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834" y="1723630"/>
            <a:ext cx="3500846" cy="22595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 beroemde bocht in de Herengracht. Op de afbeelding is goed te zien hoe 'sober' de grachtengordel er in eerste instantie uitzag. Ook is duidelijk te zien dat een aantal kavels nog steeds niet is verkocht (foto: Wikim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8754" y="1723630"/>
            <a:ext cx="3484713" cy="225951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731520" y="4121834"/>
            <a:ext cx="7481947" cy="2308324"/>
          </a:xfrm>
          <a:prstGeom prst="rect">
            <a:avLst/>
          </a:prstGeom>
          <a:noFill/>
        </p:spPr>
        <p:txBody>
          <a:bodyPr wrap="square" rtlCol="0">
            <a:spAutoFit/>
          </a:bodyPr>
          <a:lstStyle/>
          <a:p>
            <a:r>
              <a:rPr lang="nl-NL" dirty="0">
                <a:solidFill>
                  <a:schemeClr val="bg1"/>
                </a:solidFill>
              </a:rPr>
              <a:t>Groei van Amsterdam</a:t>
            </a:r>
          </a:p>
          <a:p>
            <a:r>
              <a:rPr lang="nl-NL" dirty="0">
                <a:solidFill>
                  <a:schemeClr val="bg1"/>
                </a:solidFill>
              </a:rPr>
              <a:t>1570 30.000 inwoners </a:t>
            </a:r>
            <a:r>
              <a:rPr lang="nl-NL" dirty="0">
                <a:solidFill>
                  <a:schemeClr val="bg1"/>
                </a:solidFill>
                <a:sym typeface="Wingdings" panose="05000000000000000000" pitchFamily="2" charset="2"/>
              </a:rPr>
              <a:t> 200.000</a:t>
            </a:r>
          </a:p>
          <a:p>
            <a:r>
              <a:rPr lang="nl-NL" dirty="0">
                <a:solidFill>
                  <a:schemeClr val="bg1"/>
                </a:solidFill>
                <a:sym typeface="Wingdings" panose="05000000000000000000" pitchFamily="2" charset="2"/>
              </a:rPr>
              <a:t>Uitbreidingen van drie evenwijdige grachten: Herengracht, Prinsengracht en Keizersgracht. Rijke burgers laten hier grote, deftige huizen bouwen.</a:t>
            </a:r>
          </a:p>
          <a:p>
            <a:r>
              <a:rPr lang="nl-NL" dirty="0">
                <a:solidFill>
                  <a:schemeClr val="bg1"/>
                </a:solidFill>
                <a:sym typeface="Wingdings" panose="05000000000000000000" pitchFamily="2" charset="2"/>
              </a:rPr>
              <a:t>Goudenbocht in de Herengracht is de meest chique gracht.</a:t>
            </a:r>
          </a:p>
          <a:p>
            <a:endParaRPr lang="nl-NL" dirty="0">
              <a:solidFill>
                <a:schemeClr val="bg1"/>
              </a:solidFill>
              <a:sym typeface="Wingdings" panose="05000000000000000000" pitchFamily="2" charset="2"/>
            </a:endParaRPr>
          </a:p>
          <a:p>
            <a:r>
              <a:rPr lang="nl-NL" dirty="0">
                <a:solidFill>
                  <a:schemeClr val="bg1"/>
                </a:solidFill>
                <a:sym typeface="Wingdings" panose="05000000000000000000" pitchFamily="2" charset="2"/>
              </a:rPr>
              <a:t>Ten westen verrijst de Jordaan, een populaire wijk onder kunstenaars en ambachtslieden.</a:t>
            </a:r>
          </a:p>
        </p:txBody>
      </p:sp>
      <p:sp>
        <p:nvSpPr>
          <p:cNvPr id="4" name="Tekstvak 3">
            <a:extLst>
              <a:ext uri="{FF2B5EF4-FFF2-40B4-BE49-F238E27FC236}">
                <a16:creationId xmlns:a16="http://schemas.microsoft.com/office/drawing/2014/main" id="{2A0DDD90-34D2-AC4F-8B05-5002660DBB39}"/>
              </a:ext>
            </a:extLst>
          </p:cNvPr>
          <p:cNvSpPr txBox="1"/>
          <p:nvPr/>
        </p:nvSpPr>
        <p:spPr>
          <a:xfrm>
            <a:off x="731520" y="934497"/>
            <a:ext cx="7749289" cy="369332"/>
          </a:xfrm>
          <a:prstGeom prst="rect">
            <a:avLst/>
          </a:prstGeom>
          <a:noFill/>
        </p:spPr>
        <p:txBody>
          <a:bodyPr wrap="square" rtlCol="0">
            <a:spAutoFit/>
          </a:bodyPr>
          <a:lstStyle/>
          <a:p>
            <a:r>
              <a:rPr lang="nl-NL" dirty="0">
                <a:solidFill>
                  <a:schemeClr val="bg1"/>
                </a:solidFill>
              </a:rPr>
              <a:t>Groeiende welvaart en de toestroom van immigranten &gt; explosieve groei steden.</a:t>
            </a:r>
          </a:p>
        </p:txBody>
      </p:sp>
    </p:spTree>
    <p:extLst>
      <p:ext uri="{BB962C8B-B14F-4D97-AF65-F5344CB8AC3E}">
        <p14:creationId xmlns:p14="http://schemas.microsoft.com/office/powerpoint/2010/main" val="3808134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A4792D9-E6A5-7B40-8F24-EF1269D82A67}"/>
              </a:ext>
            </a:extLst>
          </p:cNvPr>
          <p:cNvSpPr txBox="1"/>
          <p:nvPr/>
        </p:nvSpPr>
        <p:spPr>
          <a:xfrm>
            <a:off x="914400" y="1166842"/>
            <a:ext cx="7315200" cy="4524315"/>
          </a:xfrm>
          <a:prstGeom prst="rect">
            <a:avLst/>
          </a:prstGeom>
          <a:noFill/>
        </p:spPr>
        <p:txBody>
          <a:bodyPr wrap="square" rtlCol="0">
            <a:spAutoFit/>
          </a:bodyPr>
          <a:lstStyle/>
          <a:p>
            <a:r>
              <a:rPr lang="nl-NL" b="1" dirty="0">
                <a:solidFill>
                  <a:schemeClr val="bg1"/>
                </a:solidFill>
              </a:rPr>
              <a:t>Grachtenpanden:</a:t>
            </a:r>
          </a:p>
          <a:p>
            <a:endParaRPr lang="nl-NL" dirty="0">
              <a:solidFill>
                <a:schemeClr val="bg1"/>
              </a:solidFill>
            </a:endParaRPr>
          </a:p>
          <a:p>
            <a:r>
              <a:rPr lang="nl-NL" dirty="0">
                <a:solidFill>
                  <a:schemeClr val="bg1"/>
                </a:solidFill>
              </a:rPr>
              <a:t>Grachtenpanden zijn in eerste instantie populair omdat dit de belangrijkste verkeerswegen zijn waarover de vracht naar de pakhuizen kan worden vervoerd.</a:t>
            </a:r>
          </a:p>
          <a:p>
            <a:endParaRPr lang="nl-NL" b="1" dirty="0">
              <a:solidFill>
                <a:schemeClr val="bg1"/>
              </a:solidFill>
            </a:endParaRPr>
          </a:p>
          <a:p>
            <a:endParaRPr lang="nl-NL" dirty="0">
              <a:solidFill>
                <a:schemeClr val="bg1"/>
              </a:solidFill>
            </a:endParaRPr>
          </a:p>
          <a:p>
            <a:pPr marL="285750" indent="-285750">
              <a:buFont typeface="Arial" panose="020B0604020202020204" pitchFamily="34" charset="0"/>
              <a:buChar char="•"/>
            </a:pPr>
            <a:r>
              <a:rPr lang="nl-NL" dirty="0">
                <a:solidFill>
                  <a:schemeClr val="bg1"/>
                </a:solidFill>
              </a:rPr>
              <a:t>Exterieur: De grachtenpanden zijn hoog en diep; de gevels zijn doorgaans erg smal i.v.m. belasting die afhankelijk is van de breedte van het gebouw.</a:t>
            </a:r>
          </a:p>
          <a:p>
            <a:pPr marL="285750" indent="-285750">
              <a:buFont typeface="Arial" panose="020B0604020202020204" pitchFamily="34" charset="0"/>
              <a:buChar char="•"/>
            </a:pPr>
            <a:endParaRPr lang="nl-NL" dirty="0">
              <a:solidFill>
                <a:schemeClr val="bg1"/>
              </a:solidFill>
            </a:endParaRPr>
          </a:p>
          <a:p>
            <a:pPr marL="285750" indent="-285750">
              <a:buFont typeface="Arial" panose="020B0604020202020204" pitchFamily="34" charset="0"/>
              <a:buChar char="•"/>
            </a:pPr>
            <a:r>
              <a:rPr lang="nl-NL" dirty="0">
                <a:solidFill>
                  <a:schemeClr val="bg1"/>
                </a:solidFill>
              </a:rPr>
              <a:t>Interieur: Kostbaar en exotisch gedecoreerd. </a:t>
            </a:r>
          </a:p>
          <a:p>
            <a:endParaRPr lang="nl-NL" dirty="0">
              <a:solidFill>
                <a:schemeClr val="bg1"/>
              </a:solidFill>
            </a:endParaRPr>
          </a:p>
          <a:p>
            <a:endParaRPr lang="nl-NL" dirty="0">
              <a:solidFill>
                <a:schemeClr val="bg1"/>
              </a:solidFill>
            </a:endParaRPr>
          </a:p>
          <a:p>
            <a:r>
              <a:rPr lang="nl-NL" dirty="0">
                <a:solidFill>
                  <a:schemeClr val="bg1"/>
                </a:solidFill>
              </a:rPr>
              <a:t>Nadeel van een grachtenpand aan het water (zonder riolering) is de stank, daarom kiezen de rijke kooplieden vaak voor een buitenhuis, weg van de stinkende stad. </a:t>
            </a:r>
          </a:p>
        </p:txBody>
      </p:sp>
    </p:spTree>
    <p:extLst>
      <p:ext uri="{BB962C8B-B14F-4D97-AF65-F5344CB8AC3E}">
        <p14:creationId xmlns:p14="http://schemas.microsoft.com/office/powerpoint/2010/main" val="1990791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huis bartolott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499" y="1309391"/>
            <a:ext cx="5048250" cy="3971925"/>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p:cNvSpPr/>
          <p:nvPr/>
        </p:nvSpPr>
        <p:spPr>
          <a:xfrm>
            <a:off x="80388" y="5380672"/>
            <a:ext cx="9063612" cy="1477328"/>
          </a:xfrm>
          <a:prstGeom prst="rect">
            <a:avLst/>
          </a:prstGeom>
        </p:spPr>
        <p:txBody>
          <a:bodyPr wrap="square">
            <a:spAutoFit/>
          </a:bodyPr>
          <a:lstStyle/>
          <a:p>
            <a:r>
              <a:rPr lang="nl-NL" dirty="0">
                <a:solidFill>
                  <a:schemeClr val="bg1"/>
                </a:solidFill>
              </a:rPr>
              <a:t>Bekendste huis: Het huis </a:t>
            </a:r>
            <a:r>
              <a:rPr lang="nl-NL" dirty="0" err="1">
                <a:solidFill>
                  <a:schemeClr val="bg1"/>
                </a:solidFill>
              </a:rPr>
              <a:t>Bartolotti</a:t>
            </a:r>
            <a:r>
              <a:rPr lang="nl-NL" dirty="0">
                <a:solidFill>
                  <a:schemeClr val="bg1"/>
                </a:solidFill>
              </a:rPr>
              <a:t> (het bonte huis) 1620, naar ontwerp van Hendrick de Keyser</a:t>
            </a:r>
          </a:p>
          <a:p>
            <a:endParaRPr lang="nl-NL" dirty="0">
              <a:solidFill>
                <a:schemeClr val="bg1"/>
              </a:solidFill>
            </a:endParaRPr>
          </a:p>
          <a:p>
            <a:r>
              <a:rPr lang="nl-NL" dirty="0">
                <a:solidFill>
                  <a:schemeClr val="bg1"/>
                </a:solidFill>
              </a:rPr>
              <a:t>Voorgevel met natuur- en baksteen trekt met witte ornamenten de aandacht. De witte stenen accenten benadrukken de horizontale gevels met daarnaast een trapgevel. Beiden kenmerken van de Renaissance. </a:t>
            </a:r>
          </a:p>
        </p:txBody>
      </p:sp>
      <p:sp>
        <p:nvSpPr>
          <p:cNvPr id="3" name="Tekstvak 2"/>
          <p:cNvSpPr txBox="1"/>
          <p:nvPr/>
        </p:nvSpPr>
        <p:spPr>
          <a:xfrm>
            <a:off x="280153" y="386061"/>
            <a:ext cx="8652831" cy="923330"/>
          </a:xfrm>
          <a:prstGeom prst="rect">
            <a:avLst/>
          </a:prstGeom>
          <a:noFill/>
        </p:spPr>
        <p:txBody>
          <a:bodyPr wrap="square" rtlCol="0">
            <a:spAutoFit/>
          </a:bodyPr>
          <a:lstStyle/>
          <a:p>
            <a:r>
              <a:rPr lang="nl-NL" b="1" dirty="0">
                <a:solidFill>
                  <a:schemeClr val="bg1"/>
                </a:solidFill>
              </a:rPr>
              <a:t>Renaissance: wedergeboorte van de klassieken:</a:t>
            </a:r>
          </a:p>
          <a:p>
            <a:r>
              <a:rPr lang="nl-NL" dirty="0">
                <a:solidFill>
                  <a:schemeClr val="bg1"/>
                </a:solidFill>
              </a:rPr>
              <a:t>Kenmerken: zuilen, pilasters, frontons, rustica, kapitelen, timpaan met </a:t>
            </a:r>
            <a:r>
              <a:rPr lang="nl-NL" dirty="0" err="1">
                <a:solidFill>
                  <a:schemeClr val="bg1"/>
                </a:solidFill>
              </a:rPr>
              <a:t>relief</a:t>
            </a:r>
            <a:r>
              <a:rPr lang="nl-NL" dirty="0">
                <a:solidFill>
                  <a:schemeClr val="bg1"/>
                </a:solidFill>
              </a:rPr>
              <a:t>, symmetrie, harmonie. Horizontale lijnen.  (Nederlandse Renaissance: toepassing trapgevel m.n. A’dam)</a:t>
            </a:r>
          </a:p>
        </p:txBody>
      </p:sp>
    </p:spTree>
    <p:extLst>
      <p:ext uri="{BB962C8B-B14F-4D97-AF65-F5344CB8AC3E}">
        <p14:creationId xmlns:p14="http://schemas.microsoft.com/office/powerpoint/2010/main" val="2157537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le:Republiek kaa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9515" y="1012914"/>
            <a:ext cx="5082565" cy="396044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120296" y="1012915"/>
            <a:ext cx="3096344" cy="4247317"/>
          </a:xfrm>
          <a:prstGeom prst="rect">
            <a:avLst/>
          </a:prstGeom>
          <a:noFill/>
        </p:spPr>
        <p:txBody>
          <a:bodyPr wrap="square" rtlCol="0">
            <a:spAutoFit/>
          </a:bodyPr>
          <a:lstStyle/>
          <a:p>
            <a:r>
              <a:rPr lang="nl-NL" dirty="0">
                <a:solidFill>
                  <a:schemeClr val="bg1"/>
                </a:solidFill>
              </a:rPr>
              <a:t>16</a:t>
            </a:r>
            <a:r>
              <a:rPr lang="nl-NL" baseline="30000" dirty="0">
                <a:solidFill>
                  <a:schemeClr val="bg1"/>
                </a:solidFill>
              </a:rPr>
              <a:t>e</a:t>
            </a:r>
            <a:r>
              <a:rPr lang="nl-NL" dirty="0">
                <a:solidFill>
                  <a:schemeClr val="bg1"/>
                </a:solidFill>
              </a:rPr>
              <a:t> eeuw</a:t>
            </a:r>
          </a:p>
          <a:p>
            <a:endParaRPr lang="nl-NL" dirty="0">
              <a:solidFill>
                <a:schemeClr val="bg1"/>
              </a:solidFill>
            </a:endParaRPr>
          </a:p>
          <a:p>
            <a:pPr marL="285750" indent="-285750">
              <a:buFontTx/>
              <a:buChar char="-"/>
            </a:pPr>
            <a:r>
              <a:rPr lang="nl-NL" dirty="0">
                <a:solidFill>
                  <a:schemeClr val="bg1"/>
                </a:solidFill>
              </a:rPr>
              <a:t>De Spaanse koning heerst over de Zuidelijke en Noordelijke Nederlanden.</a:t>
            </a:r>
          </a:p>
          <a:p>
            <a:pPr marL="285750" indent="-285750">
              <a:buFontTx/>
              <a:buChar char="-"/>
            </a:pPr>
            <a:r>
              <a:rPr lang="nl-NL" dirty="0">
                <a:solidFill>
                  <a:schemeClr val="bg1"/>
                </a:solidFill>
              </a:rPr>
              <a:t>Katholieke koning</a:t>
            </a:r>
          </a:p>
          <a:p>
            <a:pPr marL="285750" indent="-285750">
              <a:buFontTx/>
              <a:buChar char="-"/>
            </a:pPr>
            <a:r>
              <a:rPr lang="nl-NL" dirty="0">
                <a:solidFill>
                  <a:schemeClr val="bg1"/>
                </a:solidFill>
              </a:rPr>
              <a:t>Protestantse burgers </a:t>
            </a:r>
          </a:p>
          <a:p>
            <a:r>
              <a:rPr lang="nl-NL" dirty="0">
                <a:solidFill>
                  <a:schemeClr val="bg1"/>
                </a:solidFill>
              </a:rPr>
              <a:t>      (naar vrijheid hunkerend)</a:t>
            </a:r>
          </a:p>
          <a:p>
            <a:pPr marL="285750" indent="-285750">
              <a:buFontTx/>
              <a:buChar char="-"/>
            </a:pPr>
            <a:r>
              <a:rPr lang="nl-NL" dirty="0">
                <a:solidFill>
                  <a:schemeClr val="bg1"/>
                </a:solidFill>
              </a:rPr>
              <a:t>27-8-1585 de val van Antwerpen. </a:t>
            </a:r>
          </a:p>
          <a:p>
            <a:pPr marL="285750" indent="-285750">
              <a:buFontTx/>
              <a:buChar char="-"/>
            </a:pPr>
            <a:r>
              <a:rPr lang="nl-NL" dirty="0">
                <a:solidFill>
                  <a:schemeClr val="bg1"/>
                </a:solidFill>
              </a:rPr>
              <a:t>Amsterdam wordt de grootste havenstad. </a:t>
            </a:r>
          </a:p>
          <a:p>
            <a:endParaRPr lang="nl-NL" dirty="0"/>
          </a:p>
          <a:p>
            <a:endParaRPr lang="nl-NL" dirty="0"/>
          </a:p>
          <a:p>
            <a:endParaRPr lang="nl-NL" dirty="0"/>
          </a:p>
        </p:txBody>
      </p:sp>
      <p:sp>
        <p:nvSpPr>
          <p:cNvPr id="6" name="Tekstvak 5"/>
          <p:cNvSpPr txBox="1"/>
          <p:nvPr/>
        </p:nvSpPr>
        <p:spPr>
          <a:xfrm>
            <a:off x="3261615" y="5260231"/>
            <a:ext cx="5082565" cy="646331"/>
          </a:xfrm>
          <a:prstGeom prst="rect">
            <a:avLst/>
          </a:prstGeom>
          <a:noFill/>
        </p:spPr>
        <p:txBody>
          <a:bodyPr wrap="square" rtlCol="0">
            <a:spAutoFit/>
          </a:bodyPr>
          <a:lstStyle/>
          <a:p>
            <a:r>
              <a:rPr lang="nl-NL" dirty="0">
                <a:solidFill>
                  <a:schemeClr val="bg1"/>
                </a:solidFill>
              </a:rPr>
              <a:t>1588 Holland, Zeeland en vijf anderen provincies verenigen zich in een onafhankelijke republiek. </a:t>
            </a:r>
          </a:p>
        </p:txBody>
      </p:sp>
      <p:sp>
        <p:nvSpPr>
          <p:cNvPr id="7" name="Tekstvak 6"/>
          <p:cNvSpPr txBox="1"/>
          <p:nvPr/>
        </p:nvSpPr>
        <p:spPr>
          <a:xfrm>
            <a:off x="446867" y="478302"/>
            <a:ext cx="2627784" cy="369332"/>
          </a:xfrm>
          <a:prstGeom prst="rect">
            <a:avLst/>
          </a:prstGeom>
          <a:noFill/>
        </p:spPr>
        <p:txBody>
          <a:bodyPr wrap="square" rtlCol="0">
            <a:spAutoFit/>
          </a:bodyPr>
          <a:lstStyle/>
          <a:p>
            <a:r>
              <a:rPr lang="nl-NL" dirty="0">
                <a:solidFill>
                  <a:schemeClr val="bg1"/>
                </a:solidFill>
              </a:rPr>
              <a:t>inleiding</a:t>
            </a:r>
          </a:p>
        </p:txBody>
      </p:sp>
    </p:spTree>
    <p:extLst>
      <p:ext uri="{BB962C8B-B14F-4D97-AF65-F5344CB8AC3E}">
        <p14:creationId xmlns:p14="http://schemas.microsoft.com/office/powerpoint/2010/main" val="2148161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Trippenhu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0" y="3237062"/>
            <a:ext cx="2857500" cy="27622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Trippenhuis"/>
          <p:cNvPicPr>
            <a:picLocks noChangeAspect="1" noChangeArrowheads="1"/>
          </p:cNvPicPr>
          <p:nvPr/>
        </p:nvPicPr>
        <p:blipFill rotWithShape="1">
          <a:blip r:embed="rId3">
            <a:extLst>
              <a:ext uri="{28A0092B-C50C-407E-A947-70E740481C1C}">
                <a14:useLocalDpi xmlns:a14="http://schemas.microsoft.com/office/drawing/2010/main" val="0"/>
              </a:ext>
            </a:extLst>
          </a:blip>
          <a:srcRect b="26171"/>
          <a:stretch/>
        </p:blipFill>
        <p:spPr bwMode="auto">
          <a:xfrm>
            <a:off x="773723" y="1780010"/>
            <a:ext cx="3810000" cy="4219303"/>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512465" y="548640"/>
            <a:ext cx="7857812" cy="1477328"/>
          </a:xfrm>
          <a:prstGeom prst="rect">
            <a:avLst/>
          </a:prstGeom>
          <a:noFill/>
        </p:spPr>
        <p:txBody>
          <a:bodyPr wrap="square" rtlCol="0">
            <a:spAutoFit/>
          </a:bodyPr>
          <a:lstStyle/>
          <a:p>
            <a:r>
              <a:rPr lang="nl-NL" b="1" dirty="0">
                <a:solidFill>
                  <a:schemeClr val="bg1"/>
                </a:solidFill>
              </a:rPr>
              <a:t>Hollands classicisme</a:t>
            </a:r>
            <a:r>
              <a:rPr lang="nl-NL" dirty="0">
                <a:solidFill>
                  <a:schemeClr val="bg1"/>
                </a:solidFill>
              </a:rPr>
              <a:t>; nadruk op horizontale en verticale lijn. Strakke symmetrische indeling. Voorkeur voor natuursteen. </a:t>
            </a:r>
          </a:p>
          <a:p>
            <a:r>
              <a:rPr lang="nl-NL" dirty="0">
                <a:solidFill>
                  <a:schemeClr val="bg1"/>
                </a:solidFill>
              </a:rPr>
              <a:t>Kenmerken: symmetrie, gulden snede, pilasters, kapitelen, timpanen, zuilen (deze lopen over meer dan een verdieping. </a:t>
            </a:r>
          </a:p>
          <a:p>
            <a:endParaRPr lang="nl-NL" dirty="0">
              <a:solidFill>
                <a:schemeClr val="bg1"/>
              </a:solidFill>
            </a:endParaRPr>
          </a:p>
        </p:txBody>
      </p:sp>
      <p:sp>
        <p:nvSpPr>
          <p:cNvPr id="3" name="Tekstvak 2">
            <a:extLst>
              <a:ext uri="{FF2B5EF4-FFF2-40B4-BE49-F238E27FC236}">
                <a16:creationId xmlns:a16="http://schemas.microsoft.com/office/drawing/2014/main" id="{CA2D6CA5-EFD3-1742-9FB3-A3142E22536F}"/>
              </a:ext>
            </a:extLst>
          </p:cNvPr>
          <p:cNvSpPr txBox="1"/>
          <p:nvPr/>
        </p:nvSpPr>
        <p:spPr>
          <a:xfrm>
            <a:off x="773723" y="5999313"/>
            <a:ext cx="7717134" cy="646331"/>
          </a:xfrm>
          <a:prstGeom prst="rect">
            <a:avLst/>
          </a:prstGeom>
          <a:noFill/>
        </p:spPr>
        <p:txBody>
          <a:bodyPr wrap="square" rtlCol="0">
            <a:spAutoFit/>
          </a:bodyPr>
          <a:lstStyle/>
          <a:p>
            <a:r>
              <a:rPr lang="nl-NL" dirty="0">
                <a:solidFill>
                  <a:schemeClr val="bg1"/>
                </a:solidFill>
              </a:rPr>
              <a:t>Het Trippenhuis, </a:t>
            </a:r>
            <a:r>
              <a:rPr lang="nl-NL" dirty="0" err="1">
                <a:solidFill>
                  <a:schemeClr val="bg1"/>
                </a:solidFill>
              </a:rPr>
              <a:t>opdrachtgevens</a:t>
            </a:r>
            <a:r>
              <a:rPr lang="nl-NL" dirty="0">
                <a:solidFill>
                  <a:schemeClr val="bg1"/>
                </a:solidFill>
              </a:rPr>
              <a:t> </a:t>
            </a:r>
            <a:r>
              <a:rPr lang="nl-NL" dirty="0" err="1">
                <a:solidFill>
                  <a:schemeClr val="bg1"/>
                </a:solidFill>
              </a:rPr>
              <a:t>gebr</a:t>
            </a:r>
            <a:r>
              <a:rPr lang="nl-NL" dirty="0">
                <a:solidFill>
                  <a:schemeClr val="bg1"/>
                </a:solidFill>
              </a:rPr>
              <a:t> Trip, ontwerp van Justus </a:t>
            </a:r>
            <a:r>
              <a:rPr lang="nl-NL" dirty="0" err="1">
                <a:solidFill>
                  <a:schemeClr val="bg1"/>
                </a:solidFill>
              </a:rPr>
              <a:t>Vingboons</a:t>
            </a:r>
            <a:r>
              <a:rPr lang="nl-NL" dirty="0">
                <a:solidFill>
                  <a:schemeClr val="bg1"/>
                </a:solidFill>
              </a:rPr>
              <a:t>. Achter de gevel gaan twee woningen schuil.</a:t>
            </a:r>
          </a:p>
        </p:txBody>
      </p:sp>
    </p:spTree>
    <p:extLst>
      <p:ext uri="{BB962C8B-B14F-4D97-AF65-F5344CB8AC3E}">
        <p14:creationId xmlns:p14="http://schemas.microsoft.com/office/powerpoint/2010/main" val="353549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91886" y="404949"/>
            <a:ext cx="6283234" cy="369332"/>
          </a:xfrm>
          <a:prstGeom prst="rect">
            <a:avLst/>
          </a:prstGeom>
          <a:noFill/>
        </p:spPr>
        <p:txBody>
          <a:bodyPr wrap="square" rtlCol="0">
            <a:spAutoFit/>
          </a:bodyPr>
          <a:lstStyle/>
          <a:p>
            <a:r>
              <a:rPr lang="nl-NL" dirty="0">
                <a:solidFill>
                  <a:schemeClr val="bg1"/>
                </a:solidFill>
              </a:rPr>
              <a:t>Hollands classicisme </a:t>
            </a:r>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886" y="971975"/>
            <a:ext cx="6036928" cy="4199164"/>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391886" y="5368834"/>
            <a:ext cx="8390373" cy="1200329"/>
          </a:xfrm>
          <a:prstGeom prst="rect">
            <a:avLst/>
          </a:prstGeom>
          <a:noFill/>
        </p:spPr>
        <p:txBody>
          <a:bodyPr wrap="square" rtlCol="0">
            <a:spAutoFit/>
          </a:bodyPr>
          <a:lstStyle/>
          <a:p>
            <a:r>
              <a:rPr lang="nl-NL" dirty="0">
                <a:solidFill>
                  <a:schemeClr val="bg1"/>
                </a:solidFill>
              </a:rPr>
              <a:t>Mauritshuis, ontwerp Jacob van Campen, opdrachtgever  prins Johan Maurits van Nassau; een van de weinige stadpaleizen met daadwerkelijk een adellijke achtergrond.</a:t>
            </a:r>
          </a:p>
          <a:p>
            <a:r>
              <a:rPr lang="nl-NL" dirty="0">
                <a:solidFill>
                  <a:schemeClr val="bg1"/>
                </a:solidFill>
              </a:rPr>
              <a:t>Gebouw oogt streng, sierlijk en ingetogen. Constructie met lichtkoepel waardoor  er altijd veel licht binnen valt. Uitzicht op het torentje.</a:t>
            </a:r>
          </a:p>
        </p:txBody>
      </p:sp>
    </p:spTree>
    <p:extLst>
      <p:ext uri="{BB962C8B-B14F-4D97-AF65-F5344CB8AC3E}">
        <p14:creationId xmlns:p14="http://schemas.microsoft.com/office/powerpoint/2010/main" val="837583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0" y="0"/>
            <a:ext cx="3707904" cy="369332"/>
          </a:xfrm>
          <a:prstGeom prst="rect">
            <a:avLst/>
          </a:prstGeom>
          <a:noFill/>
        </p:spPr>
        <p:txBody>
          <a:bodyPr wrap="square" rtlCol="0">
            <a:spAutoFit/>
          </a:bodyPr>
          <a:lstStyle/>
          <a:p>
            <a:r>
              <a:rPr lang="nl-NL" dirty="0">
                <a:solidFill>
                  <a:schemeClr val="bg1"/>
                </a:solidFill>
              </a:rPr>
              <a:t>Een nieuw stadhuis</a:t>
            </a:r>
          </a:p>
        </p:txBody>
      </p:sp>
      <p:sp>
        <p:nvSpPr>
          <p:cNvPr id="3" name="Rechthoek 2"/>
          <p:cNvSpPr/>
          <p:nvPr/>
        </p:nvSpPr>
        <p:spPr>
          <a:xfrm>
            <a:off x="35496" y="4338970"/>
            <a:ext cx="9036496" cy="1754326"/>
          </a:xfrm>
          <a:prstGeom prst="rect">
            <a:avLst/>
          </a:prstGeom>
        </p:spPr>
        <p:txBody>
          <a:bodyPr wrap="square">
            <a:spAutoFit/>
          </a:bodyPr>
          <a:lstStyle/>
          <a:p>
            <a:r>
              <a:rPr lang="nl-NL" dirty="0">
                <a:solidFill>
                  <a:schemeClr val="bg1"/>
                </a:solidFill>
              </a:rPr>
              <a:t>In 1640 werd besloten het bouwvallige, weinig representatieve stadhuis van Amsterdam te vervangen.</a:t>
            </a:r>
          </a:p>
          <a:p>
            <a:r>
              <a:rPr lang="nl-NL" dirty="0">
                <a:solidFill>
                  <a:schemeClr val="bg1"/>
                </a:solidFill>
              </a:rPr>
              <a:t>Uit diverse ontwerpen koos men het meest ambitieuze: dat van Jacob van Campen. Het gebouw werd tevens een monument voor de onafhankelijkheid (Vrede van Münster 1648). </a:t>
            </a:r>
          </a:p>
          <a:p>
            <a:r>
              <a:rPr lang="nl-NL" dirty="0">
                <a:solidFill>
                  <a:schemeClr val="bg1"/>
                </a:solidFill>
              </a:rPr>
              <a:t>De eerste bouwfase kwam gereed in 1655. </a:t>
            </a:r>
          </a:p>
          <a:p>
            <a:r>
              <a:rPr lang="nl-NL" dirty="0">
                <a:solidFill>
                  <a:schemeClr val="bg1"/>
                </a:solidFill>
              </a:rPr>
              <a:t>Bijzonder was de 13 jaar durende medewerking van de Vlaamse beeldhouwer </a:t>
            </a:r>
            <a:r>
              <a:rPr lang="nl-NL" dirty="0" err="1">
                <a:solidFill>
                  <a:schemeClr val="bg1"/>
                </a:solidFill>
              </a:rPr>
              <a:t>Quellijn</a:t>
            </a:r>
            <a:r>
              <a:rPr lang="nl-NL" dirty="0">
                <a:solidFill>
                  <a:schemeClr val="bg1"/>
                </a:solidFill>
              </a:rPr>
              <a:t>. </a:t>
            </a:r>
          </a:p>
        </p:txBody>
      </p:sp>
      <p:pic>
        <p:nvPicPr>
          <p:cNvPr id="4" name="Picture 2" descr="Image result for paleis op de d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382090"/>
            <a:ext cx="5476875" cy="393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809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0" y="0"/>
            <a:ext cx="3707904" cy="369332"/>
          </a:xfrm>
          <a:prstGeom prst="rect">
            <a:avLst/>
          </a:prstGeom>
          <a:noFill/>
        </p:spPr>
        <p:txBody>
          <a:bodyPr wrap="square" rtlCol="0">
            <a:spAutoFit/>
          </a:bodyPr>
          <a:lstStyle/>
          <a:p>
            <a:r>
              <a:rPr lang="nl-NL" dirty="0">
                <a:solidFill>
                  <a:schemeClr val="bg1"/>
                </a:solidFill>
              </a:rPr>
              <a:t>Een nieuw stadhuis</a:t>
            </a:r>
          </a:p>
        </p:txBody>
      </p:sp>
      <p:pic>
        <p:nvPicPr>
          <p:cNvPr id="3" name="Picture 2" descr="Image result for paleis op de d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1540" y="490246"/>
            <a:ext cx="3088952" cy="22186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paleis op de dam plattegr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70810"/>
            <a:ext cx="5095875" cy="3933826"/>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539552" y="4725144"/>
            <a:ext cx="8496944" cy="923330"/>
          </a:xfrm>
          <a:prstGeom prst="rect">
            <a:avLst/>
          </a:prstGeom>
          <a:noFill/>
        </p:spPr>
        <p:txBody>
          <a:bodyPr wrap="square" rtlCol="0">
            <a:spAutoFit/>
          </a:bodyPr>
          <a:lstStyle/>
          <a:p>
            <a:r>
              <a:rPr lang="nl-NL" dirty="0">
                <a:solidFill>
                  <a:schemeClr val="bg1"/>
                </a:solidFill>
              </a:rPr>
              <a:t>Jacob van Campen is kenner van de klassieke (bouw)kunst (Groote tour Italië).</a:t>
            </a:r>
          </a:p>
          <a:p>
            <a:r>
              <a:rPr lang="nl-NL" dirty="0">
                <a:solidFill>
                  <a:schemeClr val="bg1"/>
                </a:solidFill>
              </a:rPr>
              <a:t>Klassieke symmetrie en harmonie sluiten goed aan bij het strenge calvinisme</a:t>
            </a:r>
          </a:p>
          <a:p>
            <a:endParaRPr lang="nl-NL" dirty="0">
              <a:solidFill>
                <a:schemeClr val="bg1"/>
              </a:solidFill>
            </a:endParaRPr>
          </a:p>
        </p:txBody>
      </p:sp>
      <p:sp>
        <p:nvSpPr>
          <p:cNvPr id="6" name="Tekstvak 5"/>
          <p:cNvSpPr txBox="1"/>
          <p:nvPr/>
        </p:nvSpPr>
        <p:spPr>
          <a:xfrm>
            <a:off x="5741540" y="2708920"/>
            <a:ext cx="3088952" cy="738664"/>
          </a:xfrm>
          <a:prstGeom prst="rect">
            <a:avLst/>
          </a:prstGeom>
          <a:solidFill>
            <a:schemeClr val="accent4"/>
          </a:solidFill>
        </p:spPr>
        <p:txBody>
          <a:bodyPr wrap="square" rtlCol="0">
            <a:spAutoFit/>
          </a:bodyPr>
          <a:lstStyle/>
          <a:p>
            <a:r>
              <a:rPr lang="nl-NL" sz="1400" dirty="0">
                <a:solidFill>
                  <a:schemeClr val="bg1"/>
                </a:solidFill>
              </a:rPr>
              <a:t>Het paleis op de dam is classicistisch; geïnspireerd op  klassieke voorbeelden, maar van na de renaissance.</a:t>
            </a:r>
          </a:p>
        </p:txBody>
      </p:sp>
    </p:spTree>
    <p:extLst>
      <p:ext uri="{BB962C8B-B14F-4D97-AF65-F5344CB8AC3E}">
        <p14:creationId xmlns:p14="http://schemas.microsoft.com/office/powerpoint/2010/main" val="3145660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0" y="0"/>
            <a:ext cx="3707904" cy="369332"/>
          </a:xfrm>
          <a:prstGeom prst="rect">
            <a:avLst/>
          </a:prstGeom>
          <a:noFill/>
        </p:spPr>
        <p:txBody>
          <a:bodyPr wrap="square" rtlCol="0">
            <a:spAutoFit/>
          </a:bodyPr>
          <a:lstStyle/>
          <a:p>
            <a:r>
              <a:rPr lang="nl-NL" dirty="0">
                <a:solidFill>
                  <a:schemeClr val="bg1"/>
                </a:solidFill>
              </a:rPr>
              <a:t>Een nieuw stadhuis</a:t>
            </a:r>
          </a:p>
        </p:txBody>
      </p:sp>
      <p:pic>
        <p:nvPicPr>
          <p:cNvPr id="3" name="Picture 2" descr="Image result for paleis op de dam burgerza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59451"/>
            <a:ext cx="7810500" cy="379095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683568" y="4189590"/>
            <a:ext cx="2376264" cy="276999"/>
          </a:xfrm>
          <a:prstGeom prst="rect">
            <a:avLst/>
          </a:prstGeom>
          <a:noFill/>
        </p:spPr>
        <p:txBody>
          <a:bodyPr wrap="square" rtlCol="0">
            <a:spAutoFit/>
          </a:bodyPr>
          <a:lstStyle/>
          <a:p>
            <a:r>
              <a:rPr lang="nl-NL" sz="1200" dirty="0">
                <a:solidFill>
                  <a:schemeClr val="bg1"/>
                </a:solidFill>
              </a:rPr>
              <a:t>De burgerzaal</a:t>
            </a:r>
          </a:p>
        </p:txBody>
      </p:sp>
      <p:sp>
        <p:nvSpPr>
          <p:cNvPr id="5" name="Rechthoek 4"/>
          <p:cNvSpPr/>
          <p:nvPr/>
        </p:nvSpPr>
        <p:spPr>
          <a:xfrm>
            <a:off x="683568" y="4466589"/>
            <a:ext cx="7810500" cy="2031325"/>
          </a:xfrm>
          <a:prstGeom prst="rect">
            <a:avLst/>
          </a:prstGeom>
        </p:spPr>
        <p:txBody>
          <a:bodyPr wrap="square">
            <a:spAutoFit/>
          </a:bodyPr>
          <a:lstStyle/>
          <a:p>
            <a:r>
              <a:rPr lang="nl-NL" dirty="0">
                <a:solidFill>
                  <a:schemeClr val="bg1"/>
                </a:solidFill>
              </a:rPr>
              <a:t>Het Stadhuis had allerlei doeleinden:</a:t>
            </a:r>
          </a:p>
          <a:p>
            <a:pPr marL="285750" indent="-285750">
              <a:buFont typeface="Arial" panose="020B0604020202020204" pitchFamily="34" charset="0"/>
              <a:buChar char="•"/>
            </a:pPr>
            <a:r>
              <a:rPr lang="nl-NL" dirty="0">
                <a:solidFill>
                  <a:schemeClr val="bg1"/>
                </a:solidFill>
              </a:rPr>
              <a:t>stedelijke Wisselbank, met een kluis in de kelder</a:t>
            </a:r>
          </a:p>
          <a:p>
            <a:pPr marL="285750" indent="-285750">
              <a:buFont typeface="Arial" panose="020B0604020202020204" pitchFamily="34" charset="0"/>
              <a:buChar char="•"/>
            </a:pPr>
            <a:r>
              <a:rPr lang="nl-NL" dirty="0">
                <a:solidFill>
                  <a:schemeClr val="bg1"/>
                </a:solidFill>
              </a:rPr>
              <a:t>de </a:t>
            </a:r>
            <a:r>
              <a:rPr lang="nl-NL" i="1" dirty="0" err="1">
                <a:solidFill>
                  <a:schemeClr val="bg1"/>
                </a:solidFill>
              </a:rPr>
              <a:t>boeyen</a:t>
            </a:r>
            <a:r>
              <a:rPr lang="nl-NL" i="1" dirty="0">
                <a:solidFill>
                  <a:schemeClr val="bg1"/>
                </a:solidFill>
              </a:rPr>
              <a:t> </a:t>
            </a:r>
            <a:r>
              <a:rPr lang="nl-NL" dirty="0">
                <a:solidFill>
                  <a:schemeClr val="bg1"/>
                </a:solidFill>
              </a:rPr>
              <a:t>of gevangeniscellen</a:t>
            </a:r>
          </a:p>
          <a:p>
            <a:pPr marL="285750" indent="-285750">
              <a:buFont typeface="Arial" panose="020B0604020202020204" pitchFamily="34" charset="0"/>
              <a:buChar char="•"/>
            </a:pPr>
            <a:r>
              <a:rPr lang="nl-NL" dirty="0">
                <a:solidFill>
                  <a:schemeClr val="bg1"/>
                </a:solidFill>
              </a:rPr>
              <a:t>stedelijke rechtbank (de ‘Vierschaar’)</a:t>
            </a:r>
          </a:p>
          <a:p>
            <a:pPr marL="285750" indent="-285750">
              <a:buFont typeface="Arial" panose="020B0604020202020204" pitchFamily="34" charset="0"/>
              <a:buChar char="•"/>
            </a:pPr>
            <a:r>
              <a:rPr lang="nl-NL" dirty="0">
                <a:solidFill>
                  <a:schemeClr val="bg1"/>
                </a:solidFill>
              </a:rPr>
              <a:t>bestuursgebouw voor stadsambtenaren; raadskamers, burgemeesterskamers</a:t>
            </a:r>
          </a:p>
          <a:p>
            <a:pPr marL="285750" indent="-285750">
              <a:buFont typeface="Arial" panose="020B0604020202020204" pitchFamily="34" charset="0"/>
              <a:buChar char="•"/>
            </a:pPr>
            <a:r>
              <a:rPr lang="nl-NL" dirty="0">
                <a:solidFill>
                  <a:schemeClr val="bg1"/>
                </a:solidFill>
              </a:rPr>
              <a:t>handelsbeurs en verzekeringskantoor</a:t>
            </a:r>
          </a:p>
          <a:p>
            <a:pPr marL="285750" indent="-285750">
              <a:buFont typeface="Arial" panose="020B0604020202020204" pitchFamily="34" charset="0"/>
              <a:buChar char="•"/>
            </a:pPr>
            <a:r>
              <a:rPr lang="nl-NL" dirty="0">
                <a:solidFill>
                  <a:schemeClr val="bg1"/>
                </a:solidFill>
              </a:rPr>
              <a:t>ontmoetingsplaats voor burgers; de </a:t>
            </a:r>
            <a:r>
              <a:rPr lang="nl-NL" b="1" dirty="0">
                <a:solidFill>
                  <a:schemeClr val="bg1"/>
                </a:solidFill>
              </a:rPr>
              <a:t>Burgerzaal</a:t>
            </a:r>
            <a:r>
              <a:rPr lang="nl-NL" dirty="0">
                <a:solidFill>
                  <a:schemeClr val="bg1"/>
                </a:solidFill>
              </a:rPr>
              <a:t> was een soort overdekt plein</a:t>
            </a:r>
          </a:p>
        </p:txBody>
      </p:sp>
    </p:spTree>
    <p:extLst>
      <p:ext uri="{BB962C8B-B14F-4D97-AF65-F5344CB8AC3E}">
        <p14:creationId xmlns:p14="http://schemas.microsoft.com/office/powerpoint/2010/main" val="9233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Amsterdamse schouwburg 16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696" y="803892"/>
            <a:ext cx="5334000" cy="3438526"/>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1675696" y="4476300"/>
            <a:ext cx="5334000" cy="923330"/>
          </a:xfrm>
          <a:prstGeom prst="rect">
            <a:avLst/>
          </a:prstGeom>
          <a:noFill/>
        </p:spPr>
        <p:txBody>
          <a:bodyPr wrap="square" rtlCol="0">
            <a:spAutoFit/>
          </a:bodyPr>
          <a:lstStyle/>
          <a:p>
            <a:r>
              <a:rPr lang="nl-NL" dirty="0">
                <a:solidFill>
                  <a:schemeClr val="bg1"/>
                </a:solidFill>
              </a:rPr>
              <a:t>Amsterdamse schouwburg</a:t>
            </a:r>
          </a:p>
          <a:p>
            <a:r>
              <a:rPr lang="nl-NL" dirty="0">
                <a:solidFill>
                  <a:schemeClr val="bg1"/>
                </a:solidFill>
              </a:rPr>
              <a:t> 1658</a:t>
            </a:r>
          </a:p>
          <a:p>
            <a:r>
              <a:rPr lang="nl-NL" dirty="0">
                <a:solidFill>
                  <a:schemeClr val="bg1"/>
                </a:solidFill>
              </a:rPr>
              <a:t>Jacob van Campen</a:t>
            </a:r>
          </a:p>
        </p:txBody>
      </p:sp>
      <p:sp>
        <p:nvSpPr>
          <p:cNvPr id="4" name="Tekstvak 3"/>
          <p:cNvSpPr txBox="1"/>
          <p:nvPr/>
        </p:nvSpPr>
        <p:spPr>
          <a:xfrm>
            <a:off x="5227752" y="803892"/>
            <a:ext cx="3563888" cy="738664"/>
          </a:xfrm>
          <a:prstGeom prst="rect">
            <a:avLst/>
          </a:prstGeom>
          <a:solidFill>
            <a:schemeClr val="accent4"/>
          </a:solidFill>
        </p:spPr>
        <p:txBody>
          <a:bodyPr wrap="square" rtlCol="0">
            <a:spAutoFit/>
          </a:bodyPr>
          <a:lstStyle/>
          <a:p>
            <a:r>
              <a:rPr lang="nl-NL" sz="1400" dirty="0">
                <a:solidFill>
                  <a:schemeClr val="bg1"/>
                </a:solidFill>
              </a:rPr>
              <a:t>Joost van den Vondel bedenkt het woord schouwburg (letterlijke vertaling van het Griekse woord </a:t>
            </a:r>
            <a:r>
              <a:rPr lang="nl-NL" sz="1400" dirty="0" err="1">
                <a:solidFill>
                  <a:schemeClr val="bg1"/>
                </a:solidFill>
              </a:rPr>
              <a:t>theatron</a:t>
            </a:r>
            <a:r>
              <a:rPr lang="nl-NL" sz="1400" dirty="0">
                <a:solidFill>
                  <a:schemeClr val="bg1"/>
                </a:solidFill>
              </a:rPr>
              <a:t>)</a:t>
            </a:r>
          </a:p>
        </p:txBody>
      </p:sp>
      <p:sp>
        <p:nvSpPr>
          <p:cNvPr id="5" name="Tekstvak 4"/>
          <p:cNvSpPr txBox="1"/>
          <p:nvPr/>
        </p:nvSpPr>
        <p:spPr>
          <a:xfrm>
            <a:off x="600891" y="248194"/>
            <a:ext cx="2795452" cy="369332"/>
          </a:xfrm>
          <a:prstGeom prst="rect">
            <a:avLst/>
          </a:prstGeom>
          <a:noFill/>
        </p:spPr>
        <p:txBody>
          <a:bodyPr wrap="square" rtlCol="0">
            <a:spAutoFit/>
          </a:bodyPr>
          <a:lstStyle/>
          <a:p>
            <a:r>
              <a:rPr lang="nl-NL" dirty="0">
                <a:solidFill>
                  <a:schemeClr val="bg1"/>
                </a:solidFill>
              </a:rPr>
              <a:t>Schouwburg</a:t>
            </a:r>
          </a:p>
        </p:txBody>
      </p:sp>
      <p:pic>
        <p:nvPicPr>
          <p:cNvPr id="1026" name="Picture 2" descr="https://upload.wikimedia.org/wikipedia/commons/thumb/e/e5/Schouwbrug_van_campen2.jpg/400px-Schouwbrug_van_campe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5438" y="3997235"/>
            <a:ext cx="4213577" cy="1464218"/>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F3203F8A-A0A1-454D-B39D-F2F7091E2776}"/>
              </a:ext>
            </a:extLst>
          </p:cNvPr>
          <p:cNvSpPr txBox="1"/>
          <p:nvPr/>
        </p:nvSpPr>
        <p:spPr>
          <a:xfrm>
            <a:off x="211015" y="5897674"/>
            <a:ext cx="8721970" cy="646331"/>
          </a:xfrm>
          <a:prstGeom prst="rect">
            <a:avLst/>
          </a:prstGeom>
          <a:noFill/>
        </p:spPr>
        <p:txBody>
          <a:bodyPr wrap="square" rtlCol="0">
            <a:spAutoFit/>
          </a:bodyPr>
          <a:lstStyle/>
          <a:p>
            <a:r>
              <a:rPr lang="nl-NL" dirty="0">
                <a:solidFill>
                  <a:schemeClr val="bg1"/>
                </a:solidFill>
              </a:rPr>
              <a:t>Vanwege groeiende behoefte aan permanent openbaar gebouw waar theatervoorstellingen kunnen worden gespeeld, wordt de schouwburg gebouwd. </a:t>
            </a:r>
          </a:p>
        </p:txBody>
      </p:sp>
    </p:spTree>
    <p:extLst>
      <p:ext uri="{BB962C8B-B14F-4D97-AF65-F5344CB8AC3E}">
        <p14:creationId xmlns:p14="http://schemas.microsoft.com/office/powerpoint/2010/main" val="4029506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5BEC5D5-3819-9B49-9F52-3832EB375144}"/>
              </a:ext>
            </a:extLst>
          </p:cNvPr>
          <p:cNvSpPr txBox="1"/>
          <p:nvPr/>
        </p:nvSpPr>
        <p:spPr>
          <a:xfrm>
            <a:off x="542612" y="602901"/>
            <a:ext cx="7958294" cy="3970318"/>
          </a:xfrm>
          <a:prstGeom prst="rect">
            <a:avLst/>
          </a:prstGeom>
          <a:noFill/>
        </p:spPr>
        <p:txBody>
          <a:bodyPr wrap="square" rtlCol="0">
            <a:spAutoFit/>
          </a:bodyPr>
          <a:lstStyle/>
          <a:p>
            <a:r>
              <a:rPr lang="nl-NL" b="1" dirty="0">
                <a:solidFill>
                  <a:schemeClr val="bg1"/>
                </a:solidFill>
              </a:rPr>
              <a:t>Schouwburg</a:t>
            </a:r>
          </a:p>
          <a:p>
            <a:endParaRPr lang="nl-NL" dirty="0">
              <a:solidFill>
                <a:schemeClr val="bg1"/>
              </a:solidFill>
            </a:endParaRPr>
          </a:p>
          <a:p>
            <a:r>
              <a:rPr lang="nl-NL" dirty="0">
                <a:solidFill>
                  <a:schemeClr val="bg1"/>
                </a:solidFill>
              </a:rPr>
              <a:t>Calvinisten hebben weinig met Theater en Toneel, maar gaan toch akkoord. De besturen kunnen de inkomsten namelijk goed gebruiken.</a:t>
            </a:r>
          </a:p>
          <a:p>
            <a:endParaRPr lang="nl-NL" dirty="0">
              <a:solidFill>
                <a:schemeClr val="bg1"/>
              </a:solidFill>
            </a:endParaRPr>
          </a:p>
          <a:p>
            <a:r>
              <a:rPr lang="nl-NL" dirty="0">
                <a:solidFill>
                  <a:schemeClr val="bg1"/>
                </a:solidFill>
              </a:rPr>
              <a:t>Ontwerp:</a:t>
            </a:r>
          </a:p>
          <a:p>
            <a:r>
              <a:rPr lang="nl-NL" dirty="0">
                <a:solidFill>
                  <a:schemeClr val="bg1"/>
                </a:solidFill>
              </a:rPr>
              <a:t>Klassiek theater met loges (voor hoge heren) en tribunes (voor welgestelden) aan de zijden. Middenin de zaal zijn staanplaatsen voor het gewone volk.</a:t>
            </a:r>
          </a:p>
          <a:p>
            <a:r>
              <a:rPr lang="nl-NL" dirty="0">
                <a:solidFill>
                  <a:schemeClr val="bg1"/>
                </a:solidFill>
              </a:rPr>
              <a:t>Tonvormig dak zorgt voor voldoende licht; een soort natuurlijke versie van spotlight.</a:t>
            </a:r>
          </a:p>
          <a:p>
            <a:r>
              <a:rPr lang="nl-NL" dirty="0">
                <a:solidFill>
                  <a:schemeClr val="bg1"/>
                </a:solidFill>
              </a:rPr>
              <a:t>Decorwisselingen waren nog niet mogelijk. Toneelspel verplaatst zich naar een andere locatie indien nodig.</a:t>
            </a:r>
          </a:p>
          <a:p>
            <a:endParaRPr lang="nl-NL" dirty="0">
              <a:solidFill>
                <a:schemeClr val="bg1"/>
              </a:solidFill>
            </a:endParaRPr>
          </a:p>
          <a:p>
            <a:r>
              <a:rPr lang="nl-NL" dirty="0">
                <a:solidFill>
                  <a:schemeClr val="bg1"/>
                </a:solidFill>
              </a:rPr>
              <a:t>De investering wordt in een paar jaar terugverdiend. Volle zalen met 500 mensen. </a:t>
            </a:r>
          </a:p>
        </p:txBody>
      </p:sp>
    </p:spTree>
    <p:extLst>
      <p:ext uri="{BB962C8B-B14F-4D97-AF65-F5344CB8AC3E}">
        <p14:creationId xmlns:p14="http://schemas.microsoft.com/office/powerpoint/2010/main" val="850233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26571" y="326571"/>
            <a:ext cx="3043646" cy="369332"/>
          </a:xfrm>
          <a:prstGeom prst="rect">
            <a:avLst/>
          </a:prstGeom>
          <a:noFill/>
        </p:spPr>
        <p:txBody>
          <a:bodyPr wrap="square" rtlCol="0">
            <a:spAutoFit/>
          </a:bodyPr>
          <a:lstStyle/>
          <a:p>
            <a:r>
              <a:rPr lang="nl-NL" dirty="0">
                <a:solidFill>
                  <a:schemeClr val="bg1"/>
                </a:solidFill>
              </a:rPr>
              <a:t>Beeldende kunst</a:t>
            </a:r>
          </a:p>
        </p:txBody>
      </p:sp>
      <p:sp>
        <p:nvSpPr>
          <p:cNvPr id="3" name="Tekstvak 2"/>
          <p:cNvSpPr txBox="1"/>
          <p:nvPr/>
        </p:nvSpPr>
        <p:spPr>
          <a:xfrm>
            <a:off x="418011" y="940526"/>
            <a:ext cx="8007532" cy="4524315"/>
          </a:xfrm>
          <a:prstGeom prst="rect">
            <a:avLst/>
          </a:prstGeom>
          <a:noFill/>
        </p:spPr>
        <p:txBody>
          <a:bodyPr wrap="square" rtlCol="0">
            <a:spAutoFit/>
          </a:bodyPr>
          <a:lstStyle/>
          <a:p>
            <a:r>
              <a:rPr lang="nl-NL" dirty="0">
                <a:solidFill>
                  <a:schemeClr val="bg1"/>
                </a:solidFill>
              </a:rPr>
              <a:t>2 soorten opdrachtgevers:</a:t>
            </a:r>
          </a:p>
          <a:p>
            <a:endParaRPr lang="nl-NL" dirty="0">
              <a:solidFill>
                <a:schemeClr val="bg1"/>
              </a:solidFill>
            </a:endParaRPr>
          </a:p>
          <a:p>
            <a:endParaRPr lang="nl-NL" dirty="0">
              <a:solidFill>
                <a:schemeClr val="bg1"/>
              </a:solidFill>
            </a:endParaRPr>
          </a:p>
          <a:p>
            <a:r>
              <a:rPr lang="nl-NL" dirty="0">
                <a:solidFill>
                  <a:schemeClr val="bg1"/>
                </a:solidFill>
              </a:rPr>
              <a:t>Rijke kooplieden			Burgers</a:t>
            </a:r>
          </a:p>
          <a:p>
            <a:r>
              <a:rPr lang="nl-NL" dirty="0">
                <a:solidFill>
                  <a:schemeClr val="bg1"/>
                </a:solidFill>
              </a:rPr>
              <a:t>Regenten</a:t>
            </a:r>
          </a:p>
          <a:p>
            <a:r>
              <a:rPr lang="nl-NL" dirty="0">
                <a:solidFill>
                  <a:schemeClr val="bg1"/>
                </a:solidFill>
              </a:rPr>
              <a:t>Bestuurders</a:t>
            </a: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r>
              <a:rPr lang="nl-NL" dirty="0">
                <a:solidFill>
                  <a:schemeClr val="bg1"/>
                </a:solidFill>
              </a:rPr>
              <a:t>mythologie			belevingswereld</a:t>
            </a:r>
          </a:p>
          <a:p>
            <a:r>
              <a:rPr lang="nl-NL" dirty="0">
                <a:solidFill>
                  <a:schemeClr val="bg1"/>
                </a:solidFill>
              </a:rPr>
              <a:t>Staatsieportretten			calvinistische moraal</a:t>
            </a:r>
          </a:p>
          <a:p>
            <a:r>
              <a:rPr lang="nl-NL" dirty="0">
                <a:solidFill>
                  <a:schemeClr val="bg1"/>
                </a:solidFill>
              </a:rPr>
              <a:t>(toonaangevende Franse Hof)			</a:t>
            </a:r>
          </a:p>
          <a:p>
            <a:endParaRPr lang="nl-NL" dirty="0">
              <a:solidFill>
                <a:schemeClr val="bg1"/>
              </a:solidFill>
            </a:endParaRPr>
          </a:p>
          <a:p>
            <a:r>
              <a:rPr lang="nl-NL" dirty="0">
                <a:solidFill>
                  <a:schemeClr val="bg1"/>
                </a:solidFill>
              </a:rPr>
              <a:t>Kunst is ook te koop bij de kunstenaar zelf, bij handelaren, jaarmarkten of veilingen. </a:t>
            </a:r>
          </a:p>
        </p:txBody>
      </p:sp>
      <p:sp>
        <p:nvSpPr>
          <p:cNvPr id="4" name="Pijl-omlaag 3"/>
          <p:cNvSpPr/>
          <p:nvPr/>
        </p:nvSpPr>
        <p:spPr>
          <a:xfrm>
            <a:off x="796834" y="2769326"/>
            <a:ext cx="574766" cy="640080"/>
          </a:xfrm>
          <a:prstGeom prst="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Pijl-omlaag 4"/>
          <p:cNvSpPr/>
          <p:nvPr/>
        </p:nvSpPr>
        <p:spPr>
          <a:xfrm>
            <a:off x="4421777" y="2769326"/>
            <a:ext cx="574766" cy="640080"/>
          </a:xfrm>
          <a:prstGeom prst="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418011" y="5405718"/>
            <a:ext cx="8007532" cy="646331"/>
          </a:xfrm>
          <a:prstGeom prst="rect">
            <a:avLst/>
          </a:prstGeom>
          <a:noFill/>
        </p:spPr>
        <p:txBody>
          <a:bodyPr wrap="square" rtlCol="0">
            <a:spAutoFit/>
          </a:bodyPr>
          <a:lstStyle/>
          <a:p>
            <a:r>
              <a:rPr lang="nl-NL" dirty="0">
                <a:solidFill>
                  <a:schemeClr val="bg1"/>
                </a:solidFill>
              </a:rPr>
              <a:t>In de 17</a:t>
            </a:r>
            <a:r>
              <a:rPr lang="nl-NL" baseline="30000" dirty="0">
                <a:solidFill>
                  <a:schemeClr val="bg1"/>
                </a:solidFill>
              </a:rPr>
              <a:t>e</a:t>
            </a:r>
            <a:r>
              <a:rPr lang="nl-NL" dirty="0">
                <a:solidFill>
                  <a:schemeClr val="bg1"/>
                </a:solidFill>
              </a:rPr>
              <a:t> eeuw worden er circa 1 miljoen schilderijen gemaakt in de republiek. </a:t>
            </a:r>
          </a:p>
          <a:p>
            <a:r>
              <a:rPr lang="nl-NL" dirty="0">
                <a:solidFill>
                  <a:schemeClr val="bg1"/>
                </a:solidFill>
              </a:rPr>
              <a:t>(1,7 miljoen inwoners, 350.00 huishoudens)</a:t>
            </a:r>
            <a:r>
              <a:rPr lang="nl-NL" dirty="0"/>
              <a:t> </a:t>
            </a:r>
          </a:p>
        </p:txBody>
      </p:sp>
      <p:pic>
        <p:nvPicPr>
          <p:cNvPr id="2050" name="Picture 2" descr="Image result for pieter hoog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4850" y="695903"/>
            <a:ext cx="3244963" cy="3015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081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574766" y="431074"/>
            <a:ext cx="2508068" cy="369332"/>
          </a:xfrm>
          <a:prstGeom prst="rect">
            <a:avLst/>
          </a:prstGeom>
          <a:noFill/>
        </p:spPr>
        <p:txBody>
          <a:bodyPr wrap="square" rtlCol="0">
            <a:spAutoFit/>
          </a:bodyPr>
          <a:lstStyle/>
          <a:p>
            <a:r>
              <a:rPr lang="nl-NL" dirty="0">
                <a:solidFill>
                  <a:schemeClr val="bg1"/>
                </a:solidFill>
              </a:rPr>
              <a:t>Barok</a:t>
            </a:r>
          </a:p>
        </p:txBody>
      </p:sp>
      <p:sp>
        <p:nvSpPr>
          <p:cNvPr id="3" name="Tekstvak 2"/>
          <p:cNvSpPr txBox="1"/>
          <p:nvPr/>
        </p:nvSpPr>
        <p:spPr>
          <a:xfrm>
            <a:off x="141605" y="8016727"/>
            <a:ext cx="3702164" cy="3190820"/>
          </a:xfrm>
          <a:prstGeom prst="rect">
            <a:avLst/>
          </a:prstGeom>
          <a:noFill/>
        </p:spPr>
        <p:txBody>
          <a:bodyPr wrap="square" rtlCol="0">
            <a:spAutoFit/>
          </a:bodyPr>
          <a:lstStyle/>
          <a:p>
            <a:endParaRPr lang="nl-NL" dirty="0"/>
          </a:p>
        </p:txBody>
      </p:sp>
      <p:sp>
        <p:nvSpPr>
          <p:cNvPr id="4" name="Tekstvak 3"/>
          <p:cNvSpPr txBox="1"/>
          <p:nvPr/>
        </p:nvSpPr>
        <p:spPr>
          <a:xfrm>
            <a:off x="141605" y="871547"/>
            <a:ext cx="2712127" cy="5909310"/>
          </a:xfrm>
          <a:prstGeom prst="rect">
            <a:avLst/>
          </a:prstGeom>
          <a:noFill/>
        </p:spPr>
        <p:txBody>
          <a:bodyPr wrap="square" rtlCol="0">
            <a:spAutoFit/>
          </a:bodyPr>
          <a:lstStyle/>
          <a:p>
            <a:r>
              <a:rPr lang="nl-NL" dirty="0">
                <a:solidFill>
                  <a:schemeClr val="bg1"/>
                </a:solidFill>
              </a:rPr>
              <a:t>Dynamisch:</a:t>
            </a:r>
          </a:p>
          <a:p>
            <a:r>
              <a:rPr lang="nl-NL" dirty="0">
                <a:solidFill>
                  <a:schemeClr val="bg1"/>
                </a:solidFill>
              </a:rPr>
              <a:t>Contrasten</a:t>
            </a:r>
          </a:p>
          <a:p>
            <a:r>
              <a:rPr lang="nl-NL" dirty="0">
                <a:solidFill>
                  <a:schemeClr val="bg1"/>
                </a:solidFill>
              </a:rPr>
              <a:t>Bewegingssuggestie</a:t>
            </a:r>
          </a:p>
          <a:p>
            <a:r>
              <a:rPr lang="nl-NL" dirty="0">
                <a:solidFill>
                  <a:schemeClr val="bg1"/>
                </a:solidFill>
              </a:rPr>
              <a:t>compositierichtingen</a:t>
            </a:r>
          </a:p>
          <a:p>
            <a:endParaRPr lang="nl-NL" dirty="0">
              <a:solidFill>
                <a:schemeClr val="bg1"/>
              </a:solidFill>
            </a:endParaRPr>
          </a:p>
          <a:p>
            <a:r>
              <a:rPr lang="nl-NL" dirty="0">
                <a:solidFill>
                  <a:schemeClr val="bg1"/>
                </a:solidFill>
              </a:rPr>
              <a:t>Dramatisch:</a:t>
            </a:r>
          </a:p>
          <a:p>
            <a:r>
              <a:rPr lang="nl-NL" dirty="0">
                <a:solidFill>
                  <a:schemeClr val="bg1"/>
                </a:solidFill>
              </a:rPr>
              <a:t>Mise-en-scène (</a:t>
            </a:r>
            <a:r>
              <a:rPr lang="nl-NL" sz="1200" dirty="0">
                <a:solidFill>
                  <a:schemeClr val="bg1"/>
                </a:solidFill>
              </a:rPr>
              <a:t>groepering van personen en zaken</a:t>
            </a:r>
            <a:r>
              <a:rPr lang="nl-NL" dirty="0">
                <a:solidFill>
                  <a:schemeClr val="bg1"/>
                </a:solidFill>
              </a:rPr>
              <a:t>)</a:t>
            </a:r>
          </a:p>
          <a:p>
            <a:r>
              <a:rPr lang="nl-NL" dirty="0">
                <a:solidFill>
                  <a:schemeClr val="bg1"/>
                </a:solidFill>
              </a:rPr>
              <a:t>Thema</a:t>
            </a:r>
          </a:p>
          <a:p>
            <a:r>
              <a:rPr lang="nl-NL" dirty="0">
                <a:solidFill>
                  <a:schemeClr val="bg1"/>
                </a:solidFill>
              </a:rPr>
              <a:t>Lichtval</a:t>
            </a:r>
          </a:p>
          <a:p>
            <a:endParaRPr lang="nl-NL" dirty="0">
              <a:solidFill>
                <a:schemeClr val="bg1"/>
              </a:solidFill>
            </a:endParaRPr>
          </a:p>
          <a:p>
            <a:endParaRPr lang="nl-NL" dirty="0">
              <a:solidFill>
                <a:schemeClr val="bg1"/>
              </a:solidFill>
            </a:endParaRPr>
          </a:p>
          <a:p>
            <a:r>
              <a:rPr lang="nl-NL" dirty="0">
                <a:solidFill>
                  <a:schemeClr val="bg1"/>
                </a:solidFill>
              </a:rPr>
              <a:t>Kunstenaar kiest voor ruimtelijkheid (</a:t>
            </a:r>
            <a:r>
              <a:rPr lang="nl-NL" dirty="0" err="1">
                <a:solidFill>
                  <a:schemeClr val="bg1"/>
                </a:solidFill>
              </a:rPr>
              <a:t>tov</a:t>
            </a:r>
            <a:r>
              <a:rPr lang="nl-NL" dirty="0">
                <a:solidFill>
                  <a:schemeClr val="bg1"/>
                </a:solidFill>
              </a:rPr>
              <a:t> het vlakke wat er voorheen was)</a:t>
            </a:r>
          </a:p>
          <a:p>
            <a:r>
              <a:rPr lang="nl-NL" dirty="0">
                <a:solidFill>
                  <a:schemeClr val="bg1"/>
                </a:solidFill>
              </a:rPr>
              <a:t>Benadrukken diepteassen</a:t>
            </a:r>
          </a:p>
          <a:p>
            <a:r>
              <a:rPr lang="nl-NL" dirty="0">
                <a:solidFill>
                  <a:schemeClr val="bg1"/>
                </a:solidFill>
              </a:rPr>
              <a:t>Plasticiteit door licht &amp; schaduw</a:t>
            </a:r>
          </a:p>
          <a:p>
            <a:endParaRPr lang="nl-NL" dirty="0">
              <a:solidFill>
                <a:schemeClr val="bg1"/>
              </a:solidFill>
            </a:endParaRPr>
          </a:p>
          <a:p>
            <a:endParaRPr lang="nl-NL" dirty="0">
              <a:solidFill>
                <a:schemeClr val="bg1"/>
              </a:solidFill>
            </a:endParaRPr>
          </a:p>
        </p:txBody>
      </p:sp>
      <p:pic>
        <p:nvPicPr>
          <p:cNvPr id="6" name="Picture 2" descr="https://upload.wikimedia.org/wikipedia/commons/thumb/2/27/Michelangelo_Caravaggio_040.jpg/800px-Michelangelo_Caravaggio_0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6193" y="431074"/>
            <a:ext cx="5801081" cy="5489274"/>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p:cNvSpPr/>
          <p:nvPr/>
        </p:nvSpPr>
        <p:spPr>
          <a:xfrm>
            <a:off x="2926193" y="5999173"/>
            <a:ext cx="5198859" cy="369332"/>
          </a:xfrm>
          <a:prstGeom prst="rect">
            <a:avLst/>
          </a:prstGeom>
        </p:spPr>
        <p:txBody>
          <a:bodyPr wrap="none">
            <a:spAutoFit/>
          </a:bodyPr>
          <a:lstStyle/>
          <a:p>
            <a:r>
              <a:rPr lang="nl-NL" i="1" dirty="0">
                <a:solidFill>
                  <a:schemeClr val="bg1"/>
                </a:solidFill>
                <a:latin typeface="Arial" panose="020B0604020202020204" pitchFamily="34" charset="0"/>
              </a:rPr>
              <a:t>De roeping van </a:t>
            </a:r>
            <a:r>
              <a:rPr lang="nl-NL" i="1" dirty="0" err="1">
                <a:solidFill>
                  <a:schemeClr val="bg1"/>
                </a:solidFill>
                <a:latin typeface="Arial" panose="020B0604020202020204" pitchFamily="34" charset="0"/>
              </a:rPr>
              <a:t>Matteüs</a:t>
            </a:r>
            <a:r>
              <a:rPr lang="nl-NL" i="1" dirty="0">
                <a:solidFill>
                  <a:schemeClr val="bg1"/>
                </a:solidFill>
                <a:latin typeface="Arial" panose="020B0604020202020204" pitchFamily="34" charset="0"/>
              </a:rPr>
              <a:t>, </a:t>
            </a:r>
            <a:r>
              <a:rPr lang="nl-NL" i="1" dirty="0" err="1">
                <a:solidFill>
                  <a:schemeClr val="bg1"/>
                </a:solidFill>
                <a:latin typeface="Arial" panose="020B0604020202020204" pitchFamily="34" charset="0"/>
              </a:rPr>
              <a:t>Carravagio</a:t>
            </a:r>
            <a:r>
              <a:rPr lang="nl-NL" i="1" dirty="0">
                <a:solidFill>
                  <a:schemeClr val="bg1"/>
                </a:solidFill>
                <a:latin typeface="Arial" panose="020B0604020202020204" pitchFamily="34" charset="0"/>
              </a:rPr>
              <a:t>, 1599-1600</a:t>
            </a:r>
            <a:endParaRPr lang="nl-NL" dirty="0">
              <a:solidFill>
                <a:schemeClr val="bg1"/>
              </a:solidFill>
            </a:endParaRPr>
          </a:p>
        </p:txBody>
      </p:sp>
    </p:spTree>
    <p:extLst>
      <p:ext uri="{BB962C8B-B14F-4D97-AF65-F5344CB8AC3E}">
        <p14:creationId xmlns:p14="http://schemas.microsoft.com/office/powerpoint/2010/main" val="1117991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FCD1553C-8E5B-D24D-A4A8-386CA537B7C5}"/>
              </a:ext>
            </a:extLst>
          </p:cNvPr>
          <p:cNvSpPr txBox="1"/>
          <p:nvPr/>
        </p:nvSpPr>
        <p:spPr>
          <a:xfrm>
            <a:off x="355600" y="711200"/>
            <a:ext cx="8242300" cy="2585323"/>
          </a:xfrm>
          <a:prstGeom prst="rect">
            <a:avLst/>
          </a:prstGeom>
          <a:noFill/>
        </p:spPr>
        <p:txBody>
          <a:bodyPr wrap="square" rtlCol="0">
            <a:spAutoFit/>
          </a:bodyPr>
          <a:lstStyle/>
          <a:p>
            <a:r>
              <a:rPr lang="nl-NL" dirty="0">
                <a:solidFill>
                  <a:schemeClr val="bg1"/>
                </a:solidFill>
              </a:rPr>
              <a:t>Ontwikkeling van kunst in Republiek is anders dan in de rest van Europa. In Europa is </a:t>
            </a:r>
            <a:r>
              <a:rPr lang="nl-NL" u="sng" dirty="0">
                <a:solidFill>
                  <a:schemeClr val="bg1"/>
                </a:solidFill>
              </a:rPr>
              <a:t>IEDEREEN</a:t>
            </a:r>
            <a:r>
              <a:rPr lang="nl-NL" dirty="0">
                <a:solidFill>
                  <a:schemeClr val="bg1"/>
                </a:solidFill>
              </a:rPr>
              <a:t> </a:t>
            </a:r>
            <a:r>
              <a:rPr lang="nl-NL" dirty="0" err="1">
                <a:solidFill>
                  <a:schemeClr val="bg1"/>
                </a:solidFill>
              </a:rPr>
              <a:t>geinteresseerd</a:t>
            </a:r>
            <a:r>
              <a:rPr lang="nl-NL" dirty="0">
                <a:solidFill>
                  <a:schemeClr val="bg1"/>
                </a:solidFill>
              </a:rPr>
              <a:t> in kunst.</a:t>
            </a:r>
          </a:p>
          <a:p>
            <a:endParaRPr lang="nl-NL" dirty="0">
              <a:solidFill>
                <a:schemeClr val="bg1"/>
              </a:solidFill>
            </a:endParaRPr>
          </a:p>
          <a:p>
            <a:r>
              <a:rPr lang="nl-NL" dirty="0">
                <a:solidFill>
                  <a:schemeClr val="bg1"/>
                </a:solidFill>
              </a:rPr>
              <a:t>Er werden miljoenen schilderijen geproduceerd om ook de lagere klassen van kunst te kunnen voorzien, vaak van lage kwaliteit (weinig bewaard gebleven).</a:t>
            </a:r>
          </a:p>
          <a:p>
            <a:r>
              <a:rPr lang="nl-NL" dirty="0">
                <a:solidFill>
                  <a:schemeClr val="bg1"/>
                </a:solidFill>
              </a:rPr>
              <a:t>De rijkeren kochten schilderijen met meer aanzien: historiestukken, portretten, landschappen, stillevens, genrestukken.</a:t>
            </a:r>
          </a:p>
          <a:p>
            <a:endParaRPr lang="nl-NL" dirty="0">
              <a:solidFill>
                <a:schemeClr val="bg1"/>
              </a:solidFill>
            </a:endParaRPr>
          </a:p>
          <a:p>
            <a:endParaRPr lang="nl-NL" dirty="0">
              <a:solidFill>
                <a:schemeClr val="bg1"/>
              </a:solidFill>
            </a:endParaRPr>
          </a:p>
        </p:txBody>
      </p:sp>
      <p:pic>
        <p:nvPicPr>
          <p:cNvPr id="3" name="Picture 2" descr="Image result for christus in emmaus rembrandt">
            <a:extLst>
              <a:ext uri="{FF2B5EF4-FFF2-40B4-BE49-F238E27FC236}">
                <a16:creationId xmlns:a16="http://schemas.microsoft.com/office/drawing/2014/main" id="{EF481CB9-A8CB-D34B-9B7A-9EB207D394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5248" y="2531850"/>
            <a:ext cx="4218352" cy="3770256"/>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D12729AD-162D-7246-8B59-E11EBC6EEDF1}"/>
              </a:ext>
            </a:extLst>
          </p:cNvPr>
          <p:cNvSpPr txBox="1"/>
          <p:nvPr/>
        </p:nvSpPr>
        <p:spPr>
          <a:xfrm>
            <a:off x="4099073" y="6302106"/>
            <a:ext cx="6477604" cy="369332"/>
          </a:xfrm>
          <a:prstGeom prst="rect">
            <a:avLst/>
          </a:prstGeom>
          <a:noFill/>
        </p:spPr>
        <p:txBody>
          <a:bodyPr wrap="square" rtlCol="0">
            <a:spAutoFit/>
          </a:bodyPr>
          <a:lstStyle/>
          <a:p>
            <a:r>
              <a:rPr lang="nl-NL" dirty="0">
                <a:solidFill>
                  <a:schemeClr val="bg1"/>
                </a:solidFill>
              </a:rPr>
              <a:t>Rembrandt van Rijn, Christus in </a:t>
            </a:r>
            <a:r>
              <a:rPr lang="nl-NL" dirty="0" err="1">
                <a:solidFill>
                  <a:schemeClr val="bg1"/>
                </a:solidFill>
              </a:rPr>
              <a:t>Emmaus</a:t>
            </a:r>
            <a:r>
              <a:rPr lang="nl-NL" dirty="0">
                <a:solidFill>
                  <a:schemeClr val="bg1"/>
                </a:solidFill>
              </a:rPr>
              <a:t>, 1628</a:t>
            </a:r>
          </a:p>
        </p:txBody>
      </p:sp>
    </p:spTree>
    <p:extLst>
      <p:ext uri="{BB962C8B-B14F-4D97-AF65-F5344CB8AC3E}">
        <p14:creationId xmlns:p14="http://schemas.microsoft.com/office/powerpoint/2010/main" val="1814932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upload.wikimedia.org/wikipedia/commons/thumb/0/00/Amsterdam1593.jpg/800px-Amsterdam15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898" y="343031"/>
            <a:ext cx="5367366" cy="4896544"/>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51581" y="5445225"/>
            <a:ext cx="9144000" cy="1200329"/>
          </a:xfrm>
          <a:prstGeom prst="rect">
            <a:avLst/>
          </a:prstGeom>
          <a:noFill/>
        </p:spPr>
        <p:txBody>
          <a:bodyPr wrap="square" rtlCol="0">
            <a:spAutoFit/>
          </a:bodyPr>
          <a:lstStyle/>
          <a:p>
            <a:pPr algn="ctr"/>
            <a:r>
              <a:rPr lang="nl-NL" dirty="0">
                <a:solidFill>
                  <a:schemeClr val="bg1"/>
                </a:solidFill>
              </a:rPr>
              <a:t>Amsterdam wordt een belangrijke handelsstad. </a:t>
            </a:r>
          </a:p>
          <a:p>
            <a:pPr algn="ctr"/>
            <a:r>
              <a:rPr lang="nl-NL" dirty="0">
                <a:solidFill>
                  <a:schemeClr val="bg1"/>
                </a:solidFill>
              </a:rPr>
              <a:t>Veel immigranten met kennis en handelscontacten.</a:t>
            </a:r>
          </a:p>
          <a:p>
            <a:pPr algn="ctr"/>
            <a:r>
              <a:rPr lang="nl-NL" dirty="0">
                <a:solidFill>
                  <a:schemeClr val="bg1"/>
                </a:solidFill>
              </a:rPr>
              <a:t>Ambachtslieden en intellectuelen volgen.</a:t>
            </a:r>
          </a:p>
          <a:p>
            <a:pPr algn="ctr"/>
            <a:r>
              <a:rPr lang="nl-NL" dirty="0">
                <a:solidFill>
                  <a:schemeClr val="bg1"/>
                </a:solidFill>
              </a:rPr>
              <a:t>1600 </a:t>
            </a:r>
            <a:r>
              <a:rPr lang="nl-NL" dirty="0">
                <a:solidFill>
                  <a:schemeClr val="bg1"/>
                </a:solidFill>
                <a:sym typeface="Wingdings" panose="05000000000000000000" pitchFamily="2" charset="2"/>
              </a:rPr>
              <a:t> </a:t>
            </a:r>
            <a:r>
              <a:rPr lang="nl-NL" dirty="0">
                <a:solidFill>
                  <a:schemeClr val="bg1"/>
                </a:solidFill>
              </a:rPr>
              <a:t>1/3 Amsterdammers is immigrant.</a:t>
            </a:r>
          </a:p>
        </p:txBody>
      </p:sp>
    </p:spTree>
    <p:extLst>
      <p:ext uri="{BB962C8B-B14F-4D97-AF65-F5344CB8AC3E}">
        <p14:creationId xmlns:p14="http://schemas.microsoft.com/office/powerpoint/2010/main" val="3209095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83327" y="743307"/>
            <a:ext cx="8268788" cy="5355312"/>
          </a:xfrm>
          <a:prstGeom prst="rect">
            <a:avLst/>
          </a:prstGeom>
        </p:spPr>
        <p:txBody>
          <a:bodyPr wrap="square">
            <a:spAutoFit/>
          </a:bodyPr>
          <a:lstStyle/>
          <a:p>
            <a:r>
              <a:rPr lang="nl-NL" dirty="0">
                <a:solidFill>
                  <a:schemeClr val="bg1"/>
                </a:solidFill>
              </a:rPr>
              <a:t>5 genres in de schilderkunst;</a:t>
            </a:r>
          </a:p>
          <a:p>
            <a:r>
              <a:rPr lang="nl-NL" dirty="0">
                <a:solidFill>
                  <a:schemeClr val="bg1"/>
                </a:solidFill>
              </a:rPr>
              <a:t>Historie stuk</a:t>
            </a:r>
          </a:p>
          <a:p>
            <a:r>
              <a:rPr lang="nl-NL" dirty="0">
                <a:solidFill>
                  <a:schemeClr val="bg1"/>
                </a:solidFill>
              </a:rPr>
              <a:t>een schilderij waarop een verhaal uit de klassieke oudheid, de bijbel of de geschiedenis is afgebeeld. Stond het hoogst in aanzien. </a:t>
            </a:r>
          </a:p>
          <a:p>
            <a:endParaRPr lang="nl-NL" dirty="0">
              <a:solidFill>
                <a:schemeClr val="bg1"/>
              </a:solidFill>
            </a:endParaRPr>
          </a:p>
          <a:p>
            <a:r>
              <a:rPr lang="nl-NL" dirty="0">
                <a:solidFill>
                  <a:schemeClr val="bg1"/>
                </a:solidFill>
              </a:rPr>
              <a:t>Genrestuk</a:t>
            </a:r>
          </a:p>
          <a:p>
            <a:r>
              <a:rPr lang="nl-NL" dirty="0">
                <a:solidFill>
                  <a:schemeClr val="bg1"/>
                </a:solidFill>
              </a:rPr>
              <a:t>een schilderij met een al dan niet gefantaseerd tafereel uit het dagelijks leven. 	Drank , feesten het huiselijk leven vormen het onderwerp. De afgebeelde personen 	zijn meestal niet bestaand. Er zit vaak een verborgen boodschap in. </a:t>
            </a:r>
          </a:p>
          <a:p>
            <a:r>
              <a:rPr lang="nl-NL" dirty="0">
                <a:solidFill>
                  <a:schemeClr val="bg1"/>
                </a:solidFill>
              </a:rPr>
              <a:t>	Bijvoorbeeld Jan Steen</a:t>
            </a:r>
          </a:p>
          <a:p>
            <a:r>
              <a:rPr lang="nl-NL" dirty="0">
                <a:solidFill>
                  <a:schemeClr val="bg1"/>
                </a:solidFill>
              </a:rPr>
              <a:t>Stilleven</a:t>
            </a:r>
          </a:p>
          <a:p>
            <a:r>
              <a:rPr lang="nl-NL" dirty="0">
                <a:solidFill>
                  <a:schemeClr val="bg1"/>
                </a:solidFill>
              </a:rPr>
              <a:t>schilderij waarop levenloze of dode voorwerpen in een compositie zijn afgebeeld. 	</a:t>
            </a:r>
            <a:r>
              <a:rPr lang="nl-NL" dirty="0" err="1">
                <a:solidFill>
                  <a:schemeClr val="bg1"/>
                </a:solidFill>
              </a:rPr>
              <a:t>Subgenre</a:t>
            </a:r>
            <a:r>
              <a:rPr lang="nl-NL" dirty="0">
                <a:solidFill>
                  <a:schemeClr val="bg1"/>
                </a:solidFill>
                <a:sym typeface="Wingdings" panose="05000000000000000000" pitchFamily="2" charset="2"/>
              </a:rPr>
              <a:t> vanitas stilleven over de vergankelijkheid van ons bestaan.</a:t>
            </a:r>
            <a:r>
              <a:rPr lang="nl-NL" dirty="0">
                <a:solidFill>
                  <a:schemeClr val="bg1"/>
                </a:solidFill>
              </a:rPr>
              <a:t> </a:t>
            </a:r>
          </a:p>
          <a:p>
            <a:endParaRPr lang="nl-NL" dirty="0">
              <a:solidFill>
                <a:schemeClr val="bg1"/>
              </a:solidFill>
            </a:endParaRPr>
          </a:p>
          <a:p>
            <a:r>
              <a:rPr lang="nl-NL" dirty="0">
                <a:solidFill>
                  <a:schemeClr val="bg1"/>
                </a:solidFill>
              </a:rPr>
              <a:t>Landschap</a:t>
            </a:r>
          </a:p>
          <a:p>
            <a:r>
              <a:rPr lang="nl-NL" dirty="0">
                <a:solidFill>
                  <a:schemeClr val="bg1"/>
                </a:solidFill>
              </a:rPr>
              <a:t>een schilderij met het landschap als voornaamste onderwerp. </a:t>
            </a:r>
          </a:p>
          <a:p>
            <a:endParaRPr lang="nl-NL" dirty="0">
              <a:solidFill>
                <a:schemeClr val="bg1"/>
              </a:solidFill>
            </a:endParaRPr>
          </a:p>
          <a:p>
            <a:r>
              <a:rPr lang="nl-NL" dirty="0">
                <a:solidFill>
                  <a:schemeClr val="bg1"/>
                </a:solidFill>
              </a:rPr>
              <a:t>Portret </a:t>
            </a:r>
          </a:p>
          <a:p>
            <a:r>
              <a:rPr lang="nl-NL" dirty="0">
                <a:solidFill>
                  <a:schemeClr val="bg1"/>
                </a:solidFill>
              </a:rPr>
              <a:t>een schilderij met een persoon/personen als voornaamste onderwerp. </a:t>
            </a:r>
          </a:p>
        </p:txBody>
      </p:sp>
    </p:spTree>
    <p:extLst>
      <p:ext uri="{BB962C8B-B14F-4D97-AF65-F5344CB8AC3E}">
        <p14:creationId xmlns:p14="http://schemas.microsoft.com/office/powerpoint/2010/main" val="447902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protestantse kerk interieur gouden eeu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0061" y="1555327"/>
            <a:ext cx="6244979" cy="4727686"/>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p:cNvSpPr/>
          <p:nvPr/>
        </p:nvSpPr>
        <p:spPr>
          <a:xfrm>
            <a:off x="2550061" y="6372889"/>
            <a:ext cx="6593939" cy="369332"/>
          </a:xfrm>
          <a:prstGeom prst="rect">
            <a:avLst/>
          </a:prstGeom>
        </p:spPr>
        <p:txBody>
          <a:bodyPr wrap="square">
            <a:spAutoFit/>
          </a:bodyPr>
          <a:lstStyle/>
          <a:p>
            <a:r>
              <a:rPr lang="en-US" dirty="0">
                <a:solidFill>
                  <a:schemeClr val="bg1"/>
                </a:solidFill>
              </a:rPr>
              <a:t>Pieter </a:t>
            </a:r>
            <a:r>
              <a:rPr lang="en-US" dirty="0" err="1">
                <a:solidFill>
                  <a:schemeClr val="bg1"/>
                </a:solidFill>
              </a:rPr>
              <a:t>Saenredam</a:t>
            </a:r>
            <a:r>
              <a:rPr lang="en-US" dirty="0">
                <a:solidFill>
                  <a:schemeClr val="bg1"/>
                </a:solidFill>
              </a:rPr>
              <a:t>, </a:t>
            </a:r>
            <a:r>
              <a:rPr lang="en-US" dirty="0" err="1">
                <a:solidFill>
                  <a:schemeClr val="bg1"/>
                </a:solidFill>
              </a:rPr>
              <a:t>Interieur</a:t>
            </a:r>
            <a:r>
              <a:rPr lang="en-US" dirty="0">
                <a:solidFill>
                  <a:schemeClr val="bg1"/>
                </a:solidFill>
              </a:rPr>
              <a:t> van de </a:t>
            </a:r>
            <a:r>
              <a:rPr lang="en-US" dirty="0" err="1">
                <a:solidFill>
                  <a:schemeClr val="bg1"/>
                </a:solidFill>
              </a:rPr>
              <a:t>Sint</a:t>
            </a:r>
            <a:r>
              <a:rPr lang="en-US" dirty="0">
                <a:solidFill>
                  <a:schemeClr val="bg1"/>
                </a:solidFill>
              </a:rPr>
              <a:t> </a:t>
            </a:r>
            <a:r>
              <a:rPr lang="en-US" dirty="0" err="1">
                <a:solidFill>
                  <a:schemeClr val="bg1"/>
                </a:solidFill>
              </a:rPr>
              <a:t>Bavokerk</a:t>
            </a:r>
            <a:r>
              <a:rPr lang="en-US" dirty="0">
                <a:solidFill>
                  <a:schemeClr val="bg1"/>
                </a:solidFill>
              </a:rPr>
              <a:t>, Haarlem, 1628. </a:t>
            </a:r>
            <a:endParaRPr lang="nl-NL" dirty="0">
              <a:solidFill>
                <a:schemeClr val="bg1"/>
              </a:solidFill>
            </a:endParaRPr>
          </a:p>
        </p:txBody>
      </p:sp>
      <p:sp>
        <p:nvSpPr>
          <p:cNvPr id="3" name="Tekstvak 2"/>
          <p:cNvSpPr txBox="1"/>
          <p:nvPr/>
        </p:nvSpPr>
        <p:spPr>
          <a:xfrm>
            <a:off x="241300" y="300445"/>
            <a:ext cx="8661400" cy="1477328"/>
          </a:xfrm>
          <a:prstGeom prst="rect">
            <a:avLst/>
          </a:prstGeom>
          <a:noFill/>
        </p:spPr>
        <p:txBody>
          <a:bodyPr wrap="square" rtlCol="0">
            <a:spAutoFit/>
          </a:bodyPr>
          <a:lstStyle/>
          <a:p>
            <a:r>
              <a:rPr lang="nl-NL" dirty="0">
                <a:solidFill>
                  <a:schemeClr val="bg1"/>
                </a:solidFill>
              </a:rPr>
              <a:t>Kennis van anatomische kennis, proportieleer en perspectief, ontwikkeld in de Renaissance bereiken ook Nederland. In combinatie met stofuitdrukking, lichtwerking en lichtval zorgde dit ervoor dat de kunstenaar zeer realistische werken kon maken.</a:t>
            </a:r>
          </a:p>
          <a:p>
            <a:r>
              <a:rPr lang="nl-NL" dirty="0">
                <a:solidFill>
                  <a:schemeClr val="bg1"/>
                </a:solidFill>
              </a:rPr>
              <a:t>Realisme en Naturalisme is kenmerkend voor de 17</a:t>
            </a:r>
            <a:r>
              <a:rPr lang="nl-NL" baseline="30000" dirty="0">
                <a:solidFill>
                  <a:schemeClr val="bg1"/>
                </a:solidFill>
              </a:rPr>
              <a:t>e</a:t>
            </a:r>
            <a:r>
              <a:rPr lang="nl-NL" dirty="0">
                <a:solidFill>
                  <a:schemeClr val="bg1"/>
                </a:solidFill>
              </a:rPr>
              <a:t> eeuw.</a:t>
            </a:r>
          </a:p>
          <a:p>
            <a:endParaRPr lang="nl-NL" dirty="0">
              <a:solidFill>
                <a:schemeClr val="bg1"/>
              </a:solidFill>
            </a:endParaRPr>
          </a:p>
        </p:txBody>
      </p:sp>
    </p:spTree>
    <p:extLst>
      <p:ext uri="{BB962C8B-B14F-4D97-AF65-F5344CB8AC3E}">
        <p14:creationId xmlns:p14="http://schemas.microsoft.com/office/powerpoint/2010/main" val="3837174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444137" y="378823"/>
            <a:ext cx="8379996" cy="369332"/>
          </a:xfrm>
          <a:prstGeom prst="rect">
            <a:avLst/>
          </a:prstGeom>
          <a:noFill/>
        </p:spPr>
        <p:txBody>
          <a:bodyPr wrap="square" rtlCol="0">
            <a:spAutoFit/>
          </a:bodyPr>
          <a:lstStyle/>
          <a:p>
            <a:r>
              <a:rPr lang="nl-NL" dirty="0">
                <a:solidFill>
                  <a:schemeClr val="bg1"/>
                </a:solidFill>
              </a:rPr>
              <a:t>Emblemata (prenten voorzien van een spreuk, met moraliserende bedoeling)</a:t>
            </a:r>
          </a:p>
        </p:txBody>
      </p:sp>
      <p:pic>
        <p:nvPicPr>
          <p:cNvPr id="3074" name="Picture 2" descr="Image result for gerard dou de kwakzal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758" y="748155"/>
            <a:ext cx="4273437" cy="57084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emblemata een zegel schept vertrouw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4174" y="748155"/>
            <a:ext cx="1789959" cy="245224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echte verbindingslijn met pijl 5"/>
          <p:cNvCxnSpPr/>
          <p:nvPr/>
        </p:nvCxnSpPr>
        <p:spPr>
          <a:xfrm flipV="1">
            <a:off x="4818373" y="2429691"/>
            <a:ext cx="1971312" cy="180267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3078" name="Picture 6" descr="Image result for emblemata keur baert aangi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547" y="779338"/>
            <a:ext cx="1568722" cy="242106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Rechte verbindingslijn met pijl 9"/>
          <p:cNvCxnSpPr/>
          <p:nvPr/>
        </p:nvCxnSpPr>
        <p:spPr>
          <a:xfrm flipH="1" flipV="1">
            <a:off x="1554480" y="3017520"/>
            <a:ext cx="1004930" cy="131934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3080" name="Picture 8" descr="Image result for emblemata dat lijf dat ist als stan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035" t="3007" r="10240" b="8887"/>
          <a:stretch/>
        </p:blipFill>
        <p:spPr bwMode="auto">
          <a:xfrm>
            <a:off x="6692682" y="3341671"/>
            <a:ext cx="2355966" cy="327155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Rechte verbindingslijn met pijl 11"/>
          <p:cNvCxnSpPr/>
          <p:nvPr/>
        </p:nvCxnSpPr>
        <p:spPr>
          <a:xfrm flipV="1">
            <a:off x="5106025" y="4773706"/>
            <a:ext cx="1683659" cy="41685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92604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gerard dou de kwakzal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9483" y="604464"/>
            <a:ext cx="4273437" cy="5708469"/>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339634" y="640080"/>
            <a:ext cx="3030583" cy="4801314"/>
          </a:xfrm>
          <a:prstGeom prst="rect">
            <a:avLst/>
          </a:prstGeom>
          <a:noFill/>
        </p:spPr>
        <p:txBody>
          <a:bodyPr wrap="square" rtlCol="0">
            <a:spAutoFit/>
          </a:bodyPr>
          <a:lstStyle/>
          <a:p>
            <a:r>
              <a:rPr lang="nl-NL" dirty="0">
                <a:solidFill>
                  <a:schemeClr val="bg1"/>
                </a:solidFill>
              </a:rPr>
              <a:t>De boodschap verwijst naar valse schijn. Vandaar de nadruk op de kwakzalver. </a:t>
            </a:r>
          </a:p>
          <a:p>
            <a:r>
              <a:rPr lang="nl-NL" dirty="0">
                <a:solidFill>
                  <a:schemeClr val="bg1"/>
                </a:solidFill>
              </a:rPr>
              <a:t>-Waardoor </a:t>
            </a:r>
            <a:r>
              <a:rPr lang="nl-NL" dirty="0" err="1">
                <a:solidFill>
                  <a:schemeClr val="bg1"/>
                </a:solidFill>
              </a:rPr>
              <a:t>onstaat</a:t>
            </a:r>
            <a:r>
              <a:rPr lang="nl-NL" dirty="0">
                <a:solidFill>
                  <a:schemeClr val="bg1"/>
                </a:solidFill>
              </a:rPr>
              <a:t> die nadruk?</a:t>
            </a:r>
          </a:p>
          <a:p>
            <a:r>
              <a:rPr lang="nl-NL" dirty="0">
                <a:solidFill>
                  <a:schemeClr val="bg1"/>
                </a:solidFill>
              </a:rPr>
              <a:t>-De kwakzalver probeert geloofwaardig over te komen. Welke aspecten van de voorstelling helpen hem daarbij? </a:t>
            </a:r>
          </a:p>
          <a:p>
            <a:endParaRPr lang="nl-NL" dirty="0">
              <a:solidFill>
                <a:schemeClr val="bg1"/>
              </a:solidFill>
            </a:endParaRPr>
          </a:p>
          <a:p>
            <a:r>
              <a:rPr lang="nl-NL" dirty="0">
                <a:solidFill>
                  <a:schemeClr val="bg1"/>
                </a:solidFill>
              </a:rPr>
              <a:t>De schilder staat symbool voor het beschouwelijke leven. Hoe zie je dat in de compositie terug? </a:t>
            </a:r>
          </a:p>
          <a:p>
            <a:endParaRPr lang="nl-NL" dirty="0"/>
          </a:p>
          <a:p>
            <a:endParaRPr lang="nl-NL" dirty="0"/>
          </a:p>
        </p:txBody>
      </p:sp>
    </p:spTree>
    <p:extLst>
      <p:ext uri="{BB962C8B-B14F-4D97-AF65-F5344CB8AC3E}">
        <p14:creationId xmlns:p14="http://schemas.microsoft.com/office/powerpoint/2010/main" val="3576469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jurriaen ov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6626" y="565275"/>
            <a:ext cx="6562725"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391886" y="195943"/>
            <a:ext cx="2991394" cy="369332"/>
          </a:xfrm>
          <a:prstGeom prst="rect">
            <a:avLst/>
          </a:prstGeom>
          <a:noFill/>
        </p:spPr>
        <p:txBody>
          <a:bodyPr wrap="square" rtlCol="0">
            <a:spAutoFit/>
          </a:bodyPr>
          <a:lstStyle/>
          <a:p>
            <a:r>
              <a:rPr lang="nl-NL" dirty="0">
                <a:solidFill>
                  <a:schemeClr val="bg1"/>
                </a:solidFill>
              </a:rPr>
              <a:t>Allegorie</a:t>
            </a:r>
          </a:p>
        </p:txBody>
      </p:sp>
      <p:sp>
        <p:nvSpPr>
          <p:cNvPr id="3" name="Tekstvak 2"/>
          <p:cNvSpPr txBox="1"/>
          <p:nvPr/>
        </p:nvSpPr>
        <p:spPr>
          <a:xfrm>
            <a:off x="391886" y="565275"/>
            <a:ext cx="1495697" cy="2308324"/>
          </a:xfrm>
          <a:prstGeom prst="rect">
            <a:avLst/>
          </a:prstGeom>
          <a:noFill/>
        </p:spPr>
        <p:txBody>
          <a:bodyPr wrap="square" rtlCol="0">
            <a:spAutoFit/>
          </a:bodyPr>
          <a:lstStyle/>
          <a:p>
            <a:r>
              <a:rPr lang="nl-NL" u="sng" dirty="0">
                <a:solidFill>
                  <a:schemeClr val="bg1"/>
                </a:solidFill>
              </a:rPr>
              <a:t>Personificatie</a:t>
            </a:r>
            <a:r>
              <a:rPr lang="nl-NL" b="1" dirty="0">
                <a:solidFill>
                  <a:schemeClr val="bg1"/>
                </a:solidFill>
              </a:rPr>
              <a:t> </a:t>
            </a:r>
            <a:r>
              <a:rPr lang="nl-NL" dirty="0">
                <a:solidFill>
                  <a:schemeClr val="bg1"/>
                </a:solidFill>
              </a:rPr>
              <a:t>van een abstract begrip, zoals bijvoorbeeld deugden en ondeugden. </a:t>
            </a:r>
          </a:p>
          <a:p>
            <a:endParaRPr lang="nl-NL" dirty="0"/>
          </a:p>
        </p:txBody>
      </p:sp>
      <p:sp>
        <p:nvSpPr>
          <p:cNvPr id="4" name="Rechthoek 3"/>
          <p:cNvSpPr/>
          <p:nvPr/>
        </p:nvSpPr>
        <p:spPr>
          <a:xfrm>
            <a:off x="2036625" y="6211669"/>
            <a:ext cx="6562725" cy="646331"/>
          </a:xfrm>
          <a:prstGeom prst="rect">
            <a:avLst/>
          </a:prstGeom>
        </p:spPr>
        <p:txBody>
          <a:bodyPr wrap="square">
            <a:spAutoFit/>
          </a:bodyPr>
          <a:lstStyle/>
          <a:p>
            <a:r>
              <a:rPr lang="nl-NL" dirty="0" err="1">
                <a:solidFill>
                  <a:schemeClr val="bg1"/>
                </a:solidFill>
              </a:rPr>
              <a:t>Jurriaen</a:t>
            </a:r>
            <a:r>
              <a:rPr lang="nl-NL" dirty="0">
                <a:solidFill>
                  <a:schemeClr val="bg1"/>
                </a:solidFill>
              </a:rPr>
              <a:t> Ovens, Voorzichtigheid, Gerechtigheid en Vrede, 1662</a:t>
            </a:r>
          </a:p>
          <a:p>
            <a:r>
              <a:rPr lang="nl-NL" dirty="0">
                <a:solidFill>
                  <a:schemeClr val="bg1"/>
                </a:solidFill>
              </a:rPr>
              <a:t>Schepenzaal stadhuis</a:t>
            </a:r>
          </a:p>
        </p:txBody>
      </p:sp>
    </p:spTree>
    <p:extLst>
      <p:ext uri="{BB962C8B-B14F-4D97-AF65-F5344CB8AC3E}">
        <p14:creationId xmlns:p14="http://schemas.microsoft.com/office/powerpoint/2010/main" val="2200206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gerard lairesse achil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419" y="339634"/>
            <a:ext cx="7937447" cy="5721577"/>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591418" y="6165669"/>
            <a:ext cx="7937447" cy="646331"/>
          </a:xfrm>
          <a:prstGeom prst="rect">
            <a:avLst/>
          </a:prstGeom>
          <a:noFill/>
        </p:spPr>
        <p:txBody>
          <a:bodyPr wrap="square" rtlCol="0">
            <a:spAutoFit/>
          </a:bodyPr>
          <a:lstStyle/>
          <a:p>
            <a:r>
              <a:rPr lang="nl-NL" dirty="0">
                <a:solidFill>
                  <a:schemeClr val="bg1"/>
                </a:solidFill>
              </a:rPr>
              <a:t>Gerard </a:t>
            </a:r>
            <a:r>
              <a:rPr lang="nl-NL" dirty="0" err="1">
                <a:solidFill>
                  <a:schemeClr val="bg1"/>
                </a:solidFill>
              </a:rPr>
              <a:t>Lairesse</a:t>
            </a:r>
            <a:r>
              <a:rPr lang="nl-NL" dirty="0">
                <a:solidFill>
                  <a:schemeClr val="bg1"/>
                </a:solidFill>
              </a:rPr>
              <a:t>, de ontdekking van Achilles tussen de dochters van </a:t>
            </a:r>
            <a:r>
              <a:rPr lang="nl-NL" dirty="0" err="1">
                <a:solidFill>
                  <a:schemeClr val="bg1"/>
                </a:solidFill>
              </a:rPr>
              <a:t>lycomedus</a:t>
            </a:r>
            <a:r>
              <a:rPr lang="nl-NL" dirty="0">
                <a:solidFill>
                  <a:schemeClr val="bg1"/>
                </a:solidFill>
              </a:rPr>
              <a:t> 1680</a:t>
            </a:r>
            <a:r>
              <a:rPr lang="nl-NL" dirty="0"/>
              <a:t> </a:t>
            </a:r>
          </a:p>
        </p:txBody>
      </p:sp>
    </p:spTree>
    <p:extLst>
      <p:ext uri="{BB962C8B-B14F-4D97-AF65-F5344CB8AC3E}">
        <p14:creationId xmlns:p14="http://schemas.microsoft.com/office/powerpoint/2010/main" val="149225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096101" y="5473337"/>
            <a:ext cx="4742996" cy="369332"/>
          </a:xfrm>
          <a:prstGeom prst="rect">
            <a:avLst/>
          </a:prstGeom>
          <a:noFill/>
        </p:spPr>
        <p:txBody>
          <a:bodyPr wrap="square" rtlCol="0">
            <a:spAutoFit/>
          </a:bodyPr>
          <a:lstStyle/>
          <a:p>
            <a:r>
              <a:rPr lang="nl-NL" dirty="0">
                <a:solidFill>
                  <a:schemeClr val="bg1"/>
                </a:solidFill>
              </a:rPr>
              <a:t>Johannes Vermeer, de muziekles, 1662-1664</a:t>
            </a:r>
            <a:r>
              <a:rPr lang="nl-NL" dirty="0"/>
              <a:t> </a:t>
            </a:r>
          </a:p>
        </p:txBody>
      </p:sp>
      <p:pic>
        <p:nvPicPr>
          <p:cNvPr id="4106" name="Picture 10" descr="Jan Vermeer van Delft 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968" y="653142"/>
            <a:ext cx="3948973" cy="4536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36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1885" y="764704"/>
            <a:ext cx="4248472" cy="4311104"/>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0" y="764704"/>
            <a:ext cx="2483768" cy="954107"/>
          </a:xfrm>
          <a:prstGeom prst="rect">
            <a:avLst/>
          </a:prstGeom>
          <a:noFill/>
        </p:spPr>
        <p:txBody>
          <a:bodyPr wrap="square" rtlCol="0">
            <a:spAutoFit/>
          </a:bodyPr>
          <a:lstStyle/>
          <a:p>
            <a:pPr algn="r"/>
            <a:r>
              <a:rPr lang="nl-NL" sz="1400" dirty="0">
                <a:solidFill>
                  <a:schemeClr val="bg1"/>
                </a:solidFill>
              </a:rPr>
              <a:t>Johannes van der Beeck</a:t>
            </a:r>
          </a:p>
          <a:p>
            <a:pPr algn="r"/>
            <a:r>
              <a:rPr lang="nl-NL" sz="1400" dirty="0">
                <a:solidFill>
                  <a:schemeClr val="bg1"/>
                </a:solidFill>
              </a:rPr>
              <a:t>Drinkgerei met breidel, allegorie op de matigheid.</a:t>
            </a:r>
          </a:p>
          <a:p>
            <a:pPr algn="r"/>
            <a:r>
              <a:rPr lang="nl-NL" sz="1400" dirty="0">
                <a:solidFill>
                  <a:schemeClr val="bg1"/>
                </a:solidFill>
              </a:rPr>
              <a:t>1614</a:t>
            </a:r>
          </a:p>
        </p:txBody>
      </p:sp>
      <p:sp>
        <p:nvSpPr>
          <p:cNvPr id="4" name="Tekstvak 3"/>
          <p:cNvSpPr txBox="1"/>
          <p:nvPr/>
        </p:nvSpPr>
        <p:spPr>
          <a:xfrm>
            <a:off x="2627784" y="5021695"/>
            <a:ext cx="3876675" cy="646331"/>
          </a:xfrm>
          <a:prstGeom prst="rect">
            <a:avLst/>
          </a:prstGeom>
          <a:noFill/>
        </p:spPr>
        <p:txBody>
          <a:bodyPr wrap="square" rtlCol="0">
            <a:spAutoFit/>
          </a:bodyPr>
          <a:lstStyle/>
          <a:p>
            <a:pPr algn="ctr"/>
            <a:r>
              <a:rPr lang="nl-NL" dirty="0">
                <a:solidFill>
                  <a:schemeClr val="bg1"/>
                </a:solidFill>
              </a:rPr>
              <a:t>Wat </a:t>
            </a:r>
            <a:r>
              <a:rPr lang="nl-NL" dirty="0" err="1">
                <a:solidFill>
                  <a:schemeClr val="bg1"/>
                </a:solidFill>
              </a:rPr>
              <a:t>buuten</a:t>
            </a:r>
            <a:r>
              <a:rPr lang="nl-NL" dirty="0">
                <a:solidFill>
                  <a:schemeClr val="bg1"/>
                </a:solidFill>
              </a:rPr>
              <a:t> maat bestaat, in </a:t>
            </a:r>
            <a:r>
              <a:rPr lang="nl-NL" dirty="0" err="1">
                <a:solidFill>
                  <a:schemeClr val="bg1"/>
                </a:solidFill>
              </a:rPr>
              <a:t>onmaats</a:t>
            </a:r>
            <a:r>
              <a:rPr lang="nl-NL" dirty="0">
                <a:solidFill>
                  <a:schemeClr val="bg1"/>
                </a:solidFill>
              </a:rPr>
              <a:t> </a:t>
            </a:r>
            <a:r>
              <a:rPr lang="nl-NL" dirty="0" err="1">
                <a:solidFill>
                  <a:schemeClr val="bg1"/>
                </a:solidFill>
              </a:rPr>
              <a:t>qaat</a:t>
            </a:r>
            <a:r>
              <a:rPr lang="nl-NL" dirty="0">
                <a:solidFill>
                  <a:schemeClr val="bg1"/>
                </a:solidFill>
              </a:rPr>
              <a:t> vergaat </a:t>
            </a:r>
          </a:p>
        </p:txBody>
      </p:sp>
      <p:sp>
        <p:nvSpPr>
          <p:cNvPr id="5" name="Tekstvak 4"/>
          <p:cNvSpPr txBox="1"/>
          <p:nvPr/>
        </p:nvSpPr>
        <p:spPr>
          <a:xfrm>
            <a:off x="5652120" y="5688449"/>
            <a:ext cx="3491880" cy="1169551"/>
          </a:xfrm>
          <a:prstGeom prst="rect">
            <a:avLst/>
          </a:prstGeom>
          <a:solidFill>
            <a:schemeClr val="accent4"/>
          </a:solidFill>
        </p:spPr>
        <p:txBody>
          <a:bodyPr wrap="square" rtlCol="0">
            <a:spAutoFit/>
          </a:bodyPr>
          <a:lstStyle/>
          <a:p>
            <a:r>
              <a:rPr lang="nl-NL" sz="1400" dirty="0">
                <a:solidFill>
                  <a:schemeClr val="bg1"/>
                </a:solidFill>
              </a:rPr>
              <a:t>Allegorie: abstracte begrippen zoals deugden en ondeugden worden zichtbaar gemaakt door ze als personen of te laten zien of op een andere wijze in de voorstelling te verpakken.</a:t>
            </a:r>
          </a:p>
        </p:txBody>
      </p:sp>
    </p:spTree>
    <p:extLst>
      <p:ext uri="{BB962C8B-B14F-4D97-AF65-F5344CB8AC3E}">
        <p14:creationId xmlns:p14="http://schemas.microsoft.com/office/powerpoint/2010/main" val="336983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ieter Claesz. - Open book, Skull, Violin, and Oil La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692696"/>
            <a:ext cx="7620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738953" y="5373216"/>
            <a:ext cx="4536504" cy="523220"/>
          </a:xfrm>
          <a:prstGeom prst="rect">
            <a:avLst/>
          </a:prstGeom>
          <a:noFill/>
        </p:spPr>
        <p:txBody>
          <a:bodyPr wrap="square" rtlCol="0">
            <a:spAutoFit/>
          </a:bodyPr>
          <a:lstStyle/>
          <a:p>
            <a:r>
              <a:rPr lang="nl-NL" sz="1400" dirty="0">
                <a:solidFill>
                  <a:schemeClr val="bg1"/>
                </a:solidFill>
              </a:rPr>
              <a:t>Pieter Claesz. </a:t>
            </a:r>
          </a:p>
          <a:p>
            <a:r>
              <a:rPr lang="nl-NL" sz="1400" dirty="0">
                <a:solidFill>
                  <a:schemeClr val="bg1"/>
                </a:solidFill>
              </a:rPr>
              <a:t>Vanitas stilleven 1629</a:t>
            </a:r>
          </a:p>
        </p:txBody>
      </p:sp>
    </p:spTree>
    <p:extLst>
      <p:ext uri="{BB962C8B-B14F-4D97-AF65-F5344CB8AC3E}">
        <p14:creationId xmlns:p14="http://schemas.microsoft.com/office/powerpoint/2010/main" val="2292695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udith Leyster - Self-Portrait - Google Art Proj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146" y="764704"/>
            <a:ext cx="3825976" cy="43681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350" y="1894383"/>
            <a:ext cx="4295775" cy="3238501"/>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429146" y="5301208"/>
            <a:ext cx="3825976" cy="646331"/>
          </a:xfrm>
          <a:prstGeom prst="rect">
            <a:avLst/>
          </a:prstGeom>
          <a:noFill/>
        </p:spPr>
        <p:txBody>
          <a:bodyPr wrap="square" rtlCol="0">
            <a:spAutoFit/>
          </a:bodyPr>
          <a:lstStyle/>
          <a:p>
            <a:r>
              <a:rPr lang="nl-NL" dirty="0"/>
              <a:t>Judith </a:t>
            </a:r>
            <a:r>
              <a:rPr lang="nl-NL" dirty="0" err="1"/>
              <a:t>Leyster</a:t>
            </a:r>
            <a:endParaRPr lang="nl-NL" dirty="0"/>
          </a:p>
          <a:p>
            <a:endParaRPr lang="nl-NL" dirty="0"/>
          </a:p>
        </p:txBody>
      </p:sp>
      <p:sp>
        <p:nvSpPr>
          <p:cNvPr id="5" name="Tekstvak 4"/>
          <p:cNvSpPr txBox="1"/>
          <p:nvPr/>
        </p:nvSpPr>
        <p:spPr>
          <a:xfrm>
            <a:off x="4451350" y="5132884"/>
            <a:ext cx="4295775" cy="369332"/>
          </a:xfrm>
          <a:prstGeom prst="rect">
            <a:avLst/>
          </a:prstGeom>
          <a:noFill/>
        </p:spPr>
        <p:txBody>
          <a:bodyPr wrap="square" rtlCol="0">
            <a:spAutoFit/>
          </a:bodyPr>
          <a:lstStyle/>
          <a:p>
            <a:r>
              <a:rPr lang="nl-NL" dirty="0"/>
              <a:t>Rembrand van Rijn</a:t>
            </a:r>
          </a:p>
        </p:txBody>
      </p:sp>
    </p:spTree>
    <p:extLst>
      <p:ext uri="{BB962C8B-B14F-4D97-AF65-F5344CB8AC3E}">
        <p14:creationId xmlns:p14="http://schemas.microsoft.com/office/powerpoint/2010/main" val="4176233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fbeeldingsresultaat voor republiek bestuur"/>
          <p:cNvPicPr>
            <a:picLocks noChangeAspect="1" noChangeArrowheads="1"/>
          </p:cNvPicPr>
          <p:nvPr/>
        </p:nvPicPr>
        <p:blipFill rotWithShape="1">
          <a:blip r:embed="rId2">
            <a:extLst>
              <a:ext uri="{28A0092B-C50C-407E-A947-70E740481C1C}">
                <a14:useLocalDpi xmlns:a14="http://schemas.microsoft.com/office/drawing/2010/main" val="0"/>
              </a:ext>
            </a:extLst>
          </a:blip>
          <a:srcRect t="25785" r="64386"/>
          <a:stretch/>
        </p:blipFill>
        <p:spPr bwMode="auto">
          <a:xfrm>
            <a:off x="1360806" y="692697"/>
            <a:ext cx="3384375" cy="5286285"/>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5321245" y="1268760"/>
            <a:ext cx="3312368" cy="2308324"/>
          </a:xfrm>
          <a:prstGeom prst="rect">
            <a:avLst/>
          </a:prstGeom>
          <a:noFill/>
        </p:spPr>
        <p:txBody>
          <a:bodyPr wrap="square" rtlCol="0">
            <a:spAutoFit/>
          </a:bodyPr>
          <a:lstStyle/>
          <a:p>
            <a:r>
              <a:rPr lang="nl-NL" dirty="0">
                <a:solidFill>
                  <a:schemeClr val="bg1"/>
                </a:solidFill>
              </a:rPr>
              <a:t>De republiek bloeide op vier verschillende gebieden:</a:t>
            </a:r>
          </a:p>
          <a:p>
            <a:endParaRPr lang="nl-NL" dirty="0">
              <a:solidFill>
                <a:schemeClr val="bg1"/>
              </a:solidFill>
            </a:endParaRPr>
          </a:p>
          <a:p>
            <a:r>
              <a:rPr lang="nl-NL" dirty="0">
                <a:solidFill>
                  <a:schemeClr val="bg1"/>
                </a:solidFill>
              </a:rPr>
              <a:t>Politiek</a:t>
            </a:r>
          </a:p>
          <a:p>
            <a:r>
              <a:rPr lang="nl-NL" dirty="0">
                <a:solidFill>
                  <a:schemeClr val="bg1"/>
                </a:solidFill>
              </a:rPr>
              <a:t>Economie</a:t>
            </a:r>
          </a:p>
          <a:p>
            <a:r>
              <a:rPr lang="nl-NL" dirty="0">
                <a:solidFill>
                  <a:schemeClr val="bg1"/>
                </a:solidFill>
              </a:rPr>
              <a:t>Sociaal </a:t>
            </a:r>
          </a:p>
          <a:p>
            <a:r>
              <a:rPr lang="nl-NL" dirty="0">
                <a:solidFill>
                  <a:schemeClr val="bg1"/>
                </a:solidFill>
              </a:rPr>
              <a:t>Cultureel</a:t>
            </a:r>
          </a:p>
          <a:p>
            <a:endParaRPr lang="nl-NL" dirty="0"/>
          </a:p>
        </p:txBody>
      </p:sp>
      <p:pic>
        <p:nvPicPr>
          <p:cNvPr id="6" name="Picture 4" descr="Related image">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9009" y="2027046"/>
            <a:ext cx="1318841" cy="1318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65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721" y="3861048"/>
            <a:ext cx="9144000" cy="2862322"/>
          </a:xfrm>
          <a:prstGeom prst="rect">
            <a:avLst/>
          </a:prstGeom>
        </p:spPr>
        <p:txBody>
          <a:bodyPr wrap="square">
            <a:spAutoFit/>
          </a:bodyPr>
          <a:lstStyle/>
          <a:p>
            <a:r>
              <a:rPr lang="nl-NL" dirty="0">
                <a:solidFill>
                  <a:schemeClr val="bg1"/>
                </a:solidFill>
              </a:rPr>
              <a:t>In de zeventiende eeuw waren ook vrouwen actief als kunstenaar. Meestal deden zij dat als aangenaam tijdverdrijf. Judith </a:t>
            </a:r>
            <a:r>
              <a:rPr lang="nl-NL" dirty="0" err="1">
                <a:solidFill>
                  <a:schemeClr val="bg1"/>
                </a:solidFill>
              </a:rPr>
              <a:t>Leyster</a:t>
            </a:r>
            <a:r>
              <a:rPr lang="nl-NL" dirty="0">
                <a:solidFill>
                  <a:schemeClr val="bg1"/>
                </a:solidFill>
              </a:rPr>
              <a:t>, van wie je een zelfportret ziet, vormt hierop een uitzondering. Zij was in haar tijd de enige vrouwelijke meester-schilder van de stad Haarlem.</a:t>
            </a:r>
          </a:p>
          <a:p>
            <a:endParaRPr lang="nl-NL" dirty="0">
              <a:solidFill>
                <a:schemeClr val="bg1"/>
              </a:solidFill>
            </a:endParaRPr>
          </a:p>
          <a:p>
            <a:r>
              <a:rPr lang="nl-NL" b="1" dirty="0">
                <a:solidFill>
                  <a:schemeClr val="bg1"/>
                </a:solidFill>
              </a:rPr>
              <a:t>(3p) Bespreek drie manieren waarop een meester-schilder inkomsten kon verwerven.</a:t>
            </a:r>
          </a:p>
          <a:p>
            <a:endParaRPr lang="nl-NL" b="1" dirty="0">
              <a:solidFill>
                <a:schemeClr val="bg1"/>
              </a:solidFill>
            </a:endParaRPr>
          </a:p>
          <a:p>
            <a:r>
              <a:rPr lang="nl-NL" b="1" dirty="0">
                <a:solidFill>
                  <a:schemeClr val="bg1"/>
                </a:solidFill>
              </a:rPr>
              <a:t>Waarschijnlijk zien we hier haar meesterstuk, waarmee ze aantoonde dat ze de kwaliteiten had om meester schilder te worden bij de st Lucas gilde. </a:t>
            </a:r>
          </a:p>
          <a:p>
            <a:endParaRPr lang="nl-NL" b="1" dirty="0">
              <a:solidFill>
                <a:schemeClr val="bg1"/>
              </a:solidFill>
            </a:endParaRPr>
          </a:p>
          <a:p>
            <a:r>
              <a:rPr lang="nl-NL" b="1" dirty="0">
                <a:solidFill>
                  <a:schemeClr val="bg1"/>
                </a:solidFill>
              </a:rPr>
              <a:t>(3p) Noem drie aspecten waardoor je kunt aannemen dat dit haar meesterstuk was. </a:t>
            </a:r>
          </a:p>
        </p:txBody>
      </p:sp>
      <p:pic>
        <p:nvPicPr>
          <p:cNvPr id="3" name="Picture 2" descr="Judith Leyster - Self-Portrait - Google Art Projec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188640"/>
            <a:ext cx="3045160" cy="3476709"/>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17124" y="0"/>
            <a:ext cx="4410861" cy="369332"/>
          </a:xfrm>
          <a:prstGeom prst="rect">
            <a:avLst/>
          </a:prstGeom>
          <a:noFill/>
        </p:spPr>
        <p:txBody>
          <a:bodyPr wrap="square" rtlCol="0">
            <a:spAutoFit/>
          </a:bodyPr>
          <a:lstStyle/>
          <a:p>
            <a:r>
              <a:rPr lang="nl-NL" dirty="0">
                <a:solidFill>
                  <a:schemeClr val="bg1"/>
                </a:solidFill>
              </a:rPr>
              <a:t>Examenvraag</a:t>
            </a:r>
          </a:p>
        </p:txBody>
      </p:sp>
    </p:spTree>
    <p:extLst>
      <p:ext uri="{BB962C8B-B14F-4D97-AF65-F5344CB8AC3E}">
        <p14:creationId xmlns:p14="http://schemas.microsoft.com/office/powerpoint/2010/main" val="1571219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07504" y="476672"/>
            <a:ext cx="8910853" cy="2308324"/>
          </a:xfrm>
          <a:prstGeom prst="rect">
            <a:avLst/>
          </a:prstGeom>
          <a:noFill/>
        </p:spPr>
        <p:txBody>
          <a:bodyPr wrap="square" rtlCol="0">
            <a:spAutoFit/>
          </a:bodyPr>
          <a:lstStyle/>
          <a:p>
            <a:r>
              <a:rPr lang="nl-NL" dirty="0">
                <a:solidFill>
                  <a:schemeClr val="bg1"/>
                </a:solidFill>
              </a:rPr>
              <a:t>maximumscore 3 </a:t>
            </a:r>
          </a:p>
          <a:p>
            <a:r>
              <a:rPr lang="nl-NL" dirty="0">
                <a:solidFill>
                  <a:schemeClr val="bg1"/>
                </a:solidFill>
              </a:rPr>
              <a:t>• Door opdrachten: overheden of kapitaalkrachtige burgers verleenden opdrachten 1 </a:t>
            </a:r>
          </a:p>
          <a:p>
            <a:r>
              <a:rPr lang="nl-NL" dirty="0">
                <a:solidFill>
                  <a:schemeClr val="bg1"/>
                </a:solidFill>
              </a:rPr>
              <a:t>• Door verkoop: de schilder kon (zich specialiseren in een bepaald genre en) zijn werk op de vrije markt / aan verzamelaars / bij loterijen verkopen (de kwaliteit en/of de zeldzaamheid van het werk bepaalde de inkomsten ervan) 1 </a:t>
            </a:r>
          </a:p>
          <a:p>
            <a:r>
              <a:rPr lang="nl-NL" dirty="0">
                <a:solidFill>
                  <a:schemeClr val="bg1"/>
                </a:solidFill>
              </a:rPr>
              <a:t>• Door lesgeven: een meester-schilder leidde leerlingen op die daarvoor leergeld betaalden 1 </a:t>
            </a:r>
          </a:p>
          <a:p>
            <a:r>
              <a:rPr lang="nl-NL" dirty="0"/>
              <a:t> </a:t>
            </a:r>
          </a:p>
          <a:p>
            <a:r>
              <a:rPr lang="nl-NL" dirty="0"/>
              <a:t> </a:t>
            </a:r>
          </a:p>
        </p:txBody>
      </p:sp>
      <p:sp>
        <p:nvSpPr>
          <p:cNvPr id="3" name="Rechthoek 2"/>
          <p:cNvSpPr/>
          <p:nvPr/>
        </p:nvSpPr>
        <p:spPr>
          <a:xfrm>
            <a:off x="-9070" y="2420888"/>
            <a:ext cx="9144000" cy="3970318"/>
          </a:xfrm>
          <a:prstGeom prst="rect">
            <a:avLst/>
          </a:prstGeom>
        </p:spPr>
        <p:txBody>
          <a:bodyPr wrap="square">
            <a:spAutoFit/>
          </a:bodyPr>
          <a:lstStyle/>
          <a:p>
            <a:r>
              <a:rPr lang="nl-NL" dirty="0">
                <a:solidFill>
                  <a:schemeClr val="bg1"/>
                </a:solidFill>
              </a:rPr>
              <a:t>maximumscore 3 </a:t>
            </a:r>
          </a:p>
          <a:p>
            <a:r>
              <a:rPr lang="nl-NL" dirty="0">
                <a:solidFill>
                  <a:schemeClr val="bg1"/>
                </a:solidFill>
              </a:rPr>
              <a:t>De antwoorden moeten de volgende strekking hebben (drie van de volgende):</a:t>
            </a:r>
          </a:p>
          <a:p>
            <a:r>
              <a:rPr lang="nl-NL" dirty="0">
                <a:solidFill>
                  <a:schemeClr val="bg1"/>
                </a:solidFill>
              </a:rPr>
              <a:t> − Een meester-schilder kan een karakter weergeven en </a:t>
            </a:r>
            <a:r>
              <a:rPr lang="nl-NL" dirty="0" err="1">
                <a:solidFill>
                  <a:schemeClr val="bg1"/>
                </a:solidFill>
              </a:rPr>
              <a:t>Leyster</a:t>
            </a:r>
            <a:r>
              <a:rPr lang="nl-NL" dirty="0">
                <a:solidFill>
                  <a:schemeClr val="bg1"/>
                </a:solidFill>
              </a:rPr>
              <a:t> portretteert zichzelf als een opgewekte vrouw vol zelfvertrouwen en/of in een nonchalante/ontspannen pose (ze leunt achterover en kijkt de toeschouwer met een glimlach recht in het gezicht).</a:t>
            </a:r>
          </a:p>
          <a:p>
            <a:r>
              <a:rPr lang="nl-NL" dirty="0">
                <a:solidFill>
                  <a:schemeClr val="bg1"/>
                </a:solidFill>
              </a:rPr>
              <a:t> − Een meester-schilder is bekwaam in het uitbeelden van details en/of stofuitdrukking zoals hier bijvoorbeeld te zien is in de kraagrand en/of heeft (tegelijkertijd) een vlotte kwaststreek (die in de zeventiende eeuw zeer bewonderd werd), te zien in bijvoorbeeld de rok en de mouw.  − Een meester-schilder geeft aan in welk genre hij excelleert en </a:t>
            </a:r>
            <a:r>
              <a:rPr lang="nl-NL" dirty="0" err="1">
                <a:solidFill>
                  <a:schemeClr val="bg1"/>
                </a:solidFill>
              </a:rPr>
              <a:t>Leyster</a:t>
            </a:r>
            <a:r>
              <a:rPr lang="nl-NL" dirty="0">
                <a:solidFill>
                  <a:schemeClr val="bg1"/>
                </a:solidFill>
              </a:rPr>
              <a:t> schildert vooral (vrolijke gezelschappen en) musicerende mensen: op de ezel staat het schilderij van een vrolijke man met een viool.  </a:t>
            </a:r>
          </a:p>
          <a:p>
            <a:r>
              <a:rPr lang="nl-NL" dirty="0">
                <a:solidFill>
                  <a:schemeClr val="bg1"/>
                </a:solidFill>
              </a:rPr>
              <a:t>− </a:t>
            </a:r>
            <a:r>
              <a:rPr lang="nl-NL" dirty="0" err="1">
                <a:solidFill>
                  <a:schemeClr val="bg1"/>
                </a:solidFill>
              </a:rPr>
              <a:t>Leyster</a:t>
            </a:r>
            <a:r>
              <a:rPr lang="nl-NL" dirty="0">
                <a:solidFill>
                  <a:schemeClr val="bg1"/>
                </a:solidFill>
              </a:rPr>
              <a:t> toont de status van een meester-schilder door zichzelf in rijke kleding af te beelden, waarmee ze laat zien dat ze van haar werk kan leven. </a:t>
            </a:r>
          </a:p>
          <a:p>
            <a:r>
              <a:rPr lang="nl-NL" dirty="0"/>
              <a:t> </a:t>
            </a:r>
          </a:p>
        </p:txBody>
      </p:sp>
      <p:sp>
        <p:nvSpPr>
          <p:cNvPr id="4" name="Tekstvak 3"/>
          <p:cNvSpPr txBox="1"/>
          <p:nvPr/>
        </p:nvSpPr>
        <p:spPr>
          <a:xfrm>
            <a:off x="17124" y="0"/>
            <a:ext cx="4410861" cy="369332"/>
          </a:xfrm>
          <a:prstGeom prst="rect">
            <a:avLst/>
          </a:prstGeom>
          <a:noFill/>
        </p:spPr>
        <p:txBody>
          <a:bodyPr wrap="square" rtlCol="0">
            <a:spAutoFit/>
          </a:bodyPr>
          <a:lstStyle/>
          <a:p>
            <a:r>
              <a:rPr lang="nl-NL" dirty="0">
                <a:solidFill>
                  <a:schemeClr val="bg1"/>
                </a:solidFill>
              </a:rPr>
              <a:t>Examenvraag</a:t>
            </a:r>
          </a:p>
        </p:txBody>
      </p:sp>
    </p:spTree>
    <p:extLst>
      <p:ext uri="{BB962C8B-B14F-4D97-AF65-F5344CB8AC3E}">
        <p14:creationId xmlns:p14="http://schemas.microsoft.com/office/powerpoint/2010/main" val="42121035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738EF47-D222-DE48-86C2-2D137357BD9E}"/>
              </a:ext>
            </a:extLst>
          </p:cNvPr>
          <p:cNvSpPr txBox="1"/>
          <p:nvPr/>
        </p:nvSpPr>
        <p:spPr>
          <a:xfrm>
            <a:off x="469900" y="368300"/>
            <a:ext cx="8216900" cy="3970318"/>
          </a:xfrm>
          <a:prstGeom prst="rect">
            <a:avLst/>
          </a:prstGeom>
          <a:noFill/>
        </p:spPr>
        <p:txBody>
          <a:bodyPr wrap="square" rtlCol="0">
            <a:spAutoFit/>
          </a:bodyPr>
          <a:lstStyle/>
          <a:p>
            <a:r>
              <a:rPr lang="nl-NL" dirty="0" err="1">
                <a:solidFill>
                  <a:schemeClr val="bg1"/>
                </a:solidFill>
              </a:rPr>
              <a:t>Italie</a:t>
            </a:r>
            <a:r>
              <a:rPr lang="nl-NL" dirty="0">
                <a:solidFill>
                  <a:schemeClr val="bg1"/>
                </a:solidFill>
              </a:rPr>
              <a:t> wordt het gidsland voor de kunsten.</a:t>
            </a:r>
          </a:p>
          <a:p>
            <a:endParaRPr lang="nl-NL" dirty="0">
              <a:solidFill>
                <a:schemeClr val="bg1"/>
              </a:solidFill>
            </a:endParaRPr>
          </a:p>
          <a:p>
            <a:r>
              <a:rPr lang="nl-NL" dirty="0">
                <a:solidFill>
                  <a:schemeClr val="bg1"/>
                </a:solidFill>
              </a:rPr>
              <a:t>Schilder Michelangelo </a:t>
            </a:r>
            <a:r>
              <a:rPr lang="nl-NL" dirty="0" err="1">
                <a:solidFill>
                  <a:schemeClr val="bg1"/>
                </a:solidFill>
              </a:rPr>
              <a:t>Merisi</a:t>
            </a:r>
            <a:r>
              <a:rPr lang="nl-NL" dirty="0">
                <a:solidFill>
                  <a:schemeClr val="bg1"/>
                </a:solidFill>
              </a:rPr>
              <a:t> da </a:t>
            </a:r>
            <a:r>
              <a:rPr lang="nl-NL" b="1" dirty="0" err="1">
                <a:solidFill>
                  <a:schemeClr val="bg1"/>
                </a:solidFill>
              </a:rPr>
              <a:t>Caravaggio</a:t>
            </a:r>
            <a:r>
              <a:rPr lang="nl-NL" dirty="0">
                <a:solidFill>
                  <a:schemeClr val="bg1"/>
                </a:solidFill>
              </a:rPr>
              <a:t> brengt drama in schilderijen </a:t>
            </a:r>
            <a:r>
              <a:rPr lang="nl-NL" dirty="0" err="1">
                <a:solidFill>
                  <a:schemeClr val="bg1"/>
                </a:solidFill>
              </a:rPr>
              <a:t>dmv</a:t>
            </a:r>
            <a:endParaRPr lang="nl-NL" dirty="0">
              <a:solidFill>
                <a:schemeClr val="bg1"/>
              </a:solidFill>
            </a:endParaRPr>
          </a:p>
          <a:p>
            <a:pPr marL="285750" indent="-285750">
              <a:buFontTx/>
              <a:buChar char="-"/>
            </a:pPr>
            <a:r>
              <a:rPr lang="nl-NL" dirty="0">
                <a:solidFill>
                  <a:schemeClr val="bg1"/>
                </a:solidFill>
              </a:rPr>
              <a:t>Dramatische mis-en-scene (hij zorgt voor een ongebruikelijke zaken in een </a:t>
            </a:r>
            <a:r>
              <a:rPr lang="nl-NL" dirty="0" err="1">
                <a:solidFill>
                  <a:schemeClr val="bg1"/>
                </a:solidFill>
              </a:rPr>
              <a:t>schiderij</a:t>
            </a:r>
            <a:r>
              <a:rPr lang="nl-NL" dirty="0">
                <a:solidFill>
                  <a:schemeClr val="bg1"/>
                </a:solidFill>
              </a:rPr>
              <a:t>)</a:t>
            </a:r>
          </a:p>
          <a:p>
            <a:pPr marL="285750" indent="-285750">
              <a:buFontTx/>
              <a:buChar char="-"/>
            </a:pPr>
            <a:r>
              <a:rPr lang="nl-NL" dirty="0">
                <a:solidFill>
                  <a:schemeClr val="bg1"/>
                </a:solidFill>
              </a:rPr>
              <a:t> Diagonale composities om beweging te suggereren</a:t>
            </a:r>
          </a:p>
          <a:p>
            <a:pPr marL="285750" indent="-285750">
              <a:buFontTx/>
              <a:buChar char="-"/>
            </a:pPr>
            <a:r>
              <a:rPr lang="nl-NL" dirty="0">
                <a:solidFill>
                  <a:schemeClr val="bg1"/>
                </a:solidFill>
              </a:rPr>
              <a:t>Clair-obscur (groot en dramatisch licht-donker contrast)</a:t>
            </a:r>
          </a:p>
          <a:p>
            <a:endParaRPr lang="nl-NL" dirty="0">
              <a:solidFill>
                <a:schemeClr val="bg1"/>
              </a:solidFill>
            </a:endParaRPr>
          </a:p>
          <a:p>
            <a:r>
              <a:rPr lang="nl-NL" dirty="0">
                <a:solidFill>
                  <a:schemeClr val="bg1"/>
                </a:solidFill>
              </a:rPr>
              <a:t>In Nederland vormen de kunstenaars die inspiratie op hebben gedaan in Rome bij </a:t>
            </a:r>
            <a:r>
              <a:rPr lang="nl-NL" dirty="0" err="1">
                <a:solidFill>
                  <a:schemeClr val="bg1"/>
                </a:solidFill>
              </a:rPr>
              <a:t>Caravaggio</a:t>
            </a:r>
            <a:r>
              <a:rPr lang="nl-NL" dirty="0">
                <a:solidFill>
                  <a:schemeClr val="bg1"/>
                </a:solidFill>
              </a:rPr>
              <a:t> de groep: </a:t>
            </a:r>
            <a:r>
              <a:rPr lang="nl-NL" dirty="0" err="1">
                <a:solidFill>
                  <a:schemeClr val="bg1"/>
                </a:solidFill>
              </a:rPr>
              <a:t>Caravaggisten</a:t>
            </a:r>
            <a:r>
              <a:rPr lang="nl-NL" dirty="0">
                <a:solidFill>
                  <a:schemeClr val="bg1"/>
                </a:solidFill>
              </a:rPr>
              <a:t>. </a:t>
            </a:r>
          </a:p>
          <a:p>
            <a:r>
              <a:rPr lang="nl-NL" dirty="0">
                <a:solidFill>
                  <a:schemeClr val="bg1"/>
                </a:solidFill>
              </a:rPr>
              <a:t>Bekende NL namen: Frans Hals en Rembrandt van Rijn</a:t>
            </a:r>
          </a:p>
          <a:p>
            <a:endParaRPr lang="nl-NL" dirty="0">
              <a:solidFill>
                <a:schemeClr val="bg1"/>
              </a:solidFill>
            </a:endParaRPr>
          </a:p>
          <a:p>
            <a:r>
              <a:rPr lang="nl-NL" dirty="0">
                <a:solidFill>
                  <a:schemeClr val="bg1"/>
                </a:solidFill>
              </a:rPr>
              <a:t>Rembrandt is zelf nooit in </a:t>
            </a:r>
            <a:r>
              <a:rPr lang="nl-NL" dirty="0" err="1">
                <a:solidFill>
                  <a:schemeClr val="bg1"/>
                </a:solidFill>
              </a:rPr>
              <a:t>Italie</a:t>
            </a:r>
            <a:r>
              <a:rPr lang="nl-NL" dirty="0">
                <a:solidFill>
                  <a:schemeClr val="bg1"/>
                </a:solidFill>
              </a:rPr>
              <a:t> geweest (kende het werk van </a:t>
            </a:r>
            <a:r>
              <a:rPr lang="nl-NL" dirty="0" err="1">
                <a:solidFill>
                  <a:schemeClr val="bg1"/>
                </a:solidFill>
              </a:rPr>
              <a:t>Caravaggio</a:t>
            </a:r>
            <a:r>
              <a:rPr lang="nl-NL" dirty="0">
                <a:solidFill>
                  <a:schemeClr val="bg1"/>
                </a:solidFill>
              </a:rPr>
              <a:t> wel), maar wordt wel gezien als een van de grootste meesters van het Clair-obscur.</a:t>
            </a:r>
          </a:p>
        </p:txBody>
      </p:sp>
    </p:spTree>
    <p:extLst>
      <p:ext uri="{BB962C8B-B14F-4D97-AF65-F5344CB8AC3E}">
        <p14:creationId xmlns:p14="http://schemas.microsoft.com/office/powerpoint/2010/main" val="33480170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6773609-2954-BE40-B7DF-AF7C5201E12F}"/>
              </a:ext>
            </a:extLst>
          </p:cNvPr>
          <p:cNvSpPr/>
          <p:nvPr/>
        </p:nvSpPr>
        <p:spPr>
          <a:xfrm>
            <a:off x="577850" y="612844"/>
            <a:ext cx="7988300" cy="5632311"/>
          </a:xfrm>
          <a:prstGeom prst="rect">
            <a:avLst/>
          </a:prstGeom>
        </p:spPr>
        <p:txBody>
          <a:bodyPr wrap="square">
            <a:spAutoFit/>
          </a:bodyPr>
          <a:lstStyle/>
          <a:p>
            <a:r>
              <a:rPr lang="nl-NL" dirty="0">
                <a:solidFill>
                  <a:schemeClr val="bg1"/>
                </a:solidFill>
              </a:rPr>
              <a:t>5 genres in de schilderkunst;</a:t>
            </a:r>
          </a:p>
          <a:p>
            <a:r>
              <a:rPr lang="nl-NL" dirty="0">
                <a:solidFill>
                  <a:schemeClr val="bg1"/>
                </a:solidFill>
              </a:rPr>
              <a:t>Historie stuk</a:t>
            </a:r>
          </a:p>
          <a:p>
            <a:r>
              <a:rPr lang="nl-NL" dirty="0">
                <a:solidFill>
                  <a:schemeClr val="bg1"/>
                </a:solidFill>
              </a:rPr>
              <a:t>een schilderij waarop een verhaal uit de klassieke oudheid, de bijbel of de geschiedenis is afgebeeld. Stond het hoogst in aanzien. </a:t>
            </a:r>
          </a:p>
          <a:p>
            <a:endParaRPr lang="nl-NL" dirty="0">
              <a:solidFill>
                <a:schemeClr val="bg1"/>
              </a:solidFill>
            </a:endParaRPr>
          </a:p>
          <a:p>
            <a:r>
              <a:rPr lang="nl-NL" dirty="0">
                <a:solidFill>
                  <a:schemeClr val="bg1"/>
                </a:solidFill>
              </a:rPr>
              <a:t>Genrestuk</a:t>
            </a:r>
          </a:p>
          <a:p>
            <a:r>
              <a:rPr lang="nl-NL" dirty="0">
                <a:solidFill>
                  <a:schemeClr val="bg1"/>
                </a:solidFill>
              </a:rPr>
              <a:t>een schilderij met een al dan niet gefantaseerd tafereel uit het dagelijks leven. 	Drank , feesten het huiselijk leven vormen het onderwerp. De afgebeelde personen 	zijn meestal niet bestaand. Er zit vaak een verborgen boodschap in. </a:t>
            </a:r>
          </a:p>
          <a:p>
            <a:r>
              <a:rPr lang="nl-NL" dirty="0">
                <a:solidFill>
                  <a:schemeClr val="bg1"/>
                </a:solidFill>
              </a:rPr>
              <a:t>	Bijvoorbeeld Jan Steen</a:t>
            </a:r>
          </a:p>
          <a:p>
            <a:r>
              <a:rPr lang="nl-NL" dirty="0">
                <a:solidFill>
                  <a:schemeClr val="bg1"/>
                </a:solidFill>
              </a:rPr>
              <a:t>Stilleven</a:t>
            </a:r>
          </a:p>
          <a:p>
            <a:r>
              <a:rPr lang="nl-NL" dirty="0">
                <a:solidFill>
                  <a:schemeClr val="bg1"/>
                </a:solidFill>
              </a:rPr>
              <a:t>schilderij waarop levenloze of dode voorwerpen in een compositie zijn afgebeeld. 	</a:t>
            </a:r>
            <a:r>
              <a:rPr lang="nl-NL" dirty="0" err="1">
                <a:solidFill>
                  <a:schemeClr val="bg1"/>
                </a:solidFill>
              </a:rPr>
              <a:t>Subgenre</a:t>
            </a:r>
            <a:r>
              <a:rPr lang="nl-NL" dirty="0">
                <a:solidFill>
                  <a:schemeClr val="bg1"/>
                </a:solidFill>
                <a:sym typeface="Wingdings" panose="05000000000000000000" pitchFamily="2" charset="2"/>
              </a:rPr>
              <a:t> vanitas stilleven over de vergankelijkheid van ons bestaan.</a:t>
            </a:r>
            <a:r>
              <a:rPr lang="nl-NL" dirty="0">
                <a:solidFill>
                  <a:schemeClr val="bg1"/>
                </a:solidFill>
              </a:rPr>
              <a:t> </a:t>
            </a:r>
          </a:p>
          <a:p>
            <a:endParaRPr lang="nl-NL" dirty="0">
              <a:solidFill>
                <a:schemeClr val="bg1"/>
              </a:solidFill>
            </a:endParaRPr>
          </a:p>
          <a:p>
            <a:r>
              <a:rPr lang="nl-NL" dirty="0">
                <a:solidFill>
                  <a:schemeClr val="bg1"/>
                </a:solidFill>
              </a:rPr>
              <a:t>Landschap</a:t>
            </a:r>
          </a:p>
          <a:p>
            <a:r>
              <a:rPr lang="nl-NL" dirty="0">
                <a:solidFill>
                  <a:schemeClr val="bg1"/>
                </a:solidFill>
              </a:rPr>
              <a:t>een schilderij met het landschap als voornaamste onderwerp. </a:t>
            </a:r>
          </a:p>
          <a:p>
            <a:endParaRPr lang="nl-NL" dirty="0">
              <a:solidFill>
                <a:schemeClr val="bg1"/>
              </a:solidFill>
            </a:endParaRPr>
          </a:p>
          <a:p>
            <a:r>
              <a:rPr lang="nl-NL" dirty="0">
                <a:solidFill>
                  <a:schemeClr val="bg1"/>
                </a:solidFill>
              </a:rPr>
              <a:t>Portret </a:t>
            </a:r>
          </a:p>
          <a:p>
            <a:r>
              <a:rPr lang="nl-NL" dirty="0">
                <a:solidFill>
                  <a:schemeClr val="bg1"/>
                </a:solidFill>
              </a:rPr>
              <a:t>een schilderij met een persoon/personen als voornaamste onderwerp. </a:t>
            </a:r>
          </a:p>
        </p:txBody>
      </p:sp>
    </p:spTree>
    <p:extLst>
      <p:ext uri="{BB962C8B-B14F-4D97-AF65-F5344CB8AC3E}">
        <p14:creationId xmlns:p14="http://schemas.microsoft.com/office/powerpoint/2010/main" val="1179608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Windmill at Wijk bij Duurstede 1670 Ruisda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164" y="365444"/>
            <a:ext cx="6191384" cy="5107893"/>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1017724" y="5473337"/>
            <a:ext cx="4769122" cy="923330"/>
          </a:xfrm>
          <a:prstGeom prst="rect">
            <a:avLst/>
          </a:prstGeom>
          <a:noFill/>
        </p:spPr>
        <p:txBody>
          <a:bodyPr wrap="square" rtlCol="0">
            <a:spAutoFit/>
          </a:bodyPr>
          <a:lstStyle/>
          <a:p>
            <a:r>
              <a:rPr lang="nl-NL" dirty="0">
                <a:solidFill>
                  <a:schemeClr val="bg1"/>
                </a:solidFill>
              </a:rPr>
              <a:t>Landschap</a:t>
            </a:r>
          </a:p>
          <a:p>
            <a:r>
              <a:rPr lang="nl-NL" dirty="0">
                <a:solidFill>
                  <a:schemeClr val="bg1"/>
                </a:solidFill>
              </a:rPr>
              <a:t>Jacob </a:t>
            </a:r>
            <a:r>
              <a:rPr lang="nl-NL" dirty="0" err="1">
                <a:solidFill>
                  <a:schemeClr val="bg1"/>
                </a:solidFill>
              </a:rPr>
              <a:t>Isaakzn</a:t>
            </a:r>
            <a:r>
              <a:rPr lang="nl-NL" dirty="0">
                <a:solidFill>
                  <a:schemeClr val="bg1"/>
                </a:solidFill>
              </a:rPr>
              <a:t> van </a:t>
            </a:r>
            <a:r>
              <a:rPr lang="nl-NL" dirty="0" err="1">
                <a:solidFill>
                  <a:schemeClr val="bg1"/>
                </a:solidFill>
              </a:rPr>
              <a:t>Ruysdaal</a:t>
            </a:r>
            <a:r>
              <a:rPr lang="nl-NL" dirty="0">
                <a:solidFill>
                  <a:schemeClr val="bg1"/>
                </a:solidFill>
              </a:rPr>
              <a:t>, Molen bij Wijk bij Duurstede, 1668-1670</a:t>
            </a:r>
          </a:p>
        </p:txBody>
      </p:sp>
    </p:spTree>
    <p:extLst>
      <p:ext uri="{BB962C8B-B14F-4D97-AF65-F5344CB8AC3E}">
        <p14:creationId xmlns:p14="http://schemas.microsoft.com/office/powerpoint/2010/main" val="1353836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ideplayer.nl/slide/8991762/26/images/8/Kunstproductie+in+Genres.jpg"/>
          <p:cNvPicPr>
            <a:picLocks noChangeAspect="1" noChangeArrowheads="1"/>
          </p:cNvPicPr>
          <p:nvPr/>
        </p:nvPicPr>
        <p:blipFill rotWithShape="1">
          <a:blip r:embed="rId2">
            <a:extLst>
              <a:ext uri="{28A0092B-C50C-407E-A947-70E740481C1C}">
                <a14:useLocalDpi xmlns:a14="http://schemas.microsoft.com/office/drawing/2010/main" val="0"/>
              </a:ext>
            </a:extLst>
          </a:blip>
          <a:srcRect l="8584" t="27224" r="8416" b="20586"/>
          <a:stretch/>
        </p:blipFill>
        <p:spPr bwMode="auto">
          <a:xfrm>
            <a:off x="849085" y="1541417"/>
            <a:ext cx="7589521" cy="3579223"/>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849085" y="182880"/>
            <a:ext cx="3226526" cy="369332"/>
          </a:xfrm>
          <a:prstGeom prst="rect">
            <a:avLst/>
          </a:prstGeom>
          <a:noFill/>
        </p:spPr>
        <p:txBody>
          <a:bodyPr wrap="square" rtlCol="0">
            <a:spAutoFit/>
          </a:bodyPr>
          <a:lstStyle/>
          <a:p>
            <a:r>
              <a:rPr lang="nl-NL" dirty="0">
                <a:solidFill>
                  <a:schemeClr val="bg1"/>
                </a:solidFill>
              </a:rPr>
              <a:t>Groepsportret, schuttersstuk</a:t>
            </a:r>
          </a:p>
        </p:txBody>
      </p:sp>
      <p:sp>
        <p:nvSpPr>
          <p:cNvPr id="3" name="Tekstvak 2"/>
          <p:cNvSpPr txBox="1"/>
          <p:nvPr/>
        </p:nvSpPr>
        <p:spPr>
          <a:xfrm>
            <a:off x="849084" y="5238206"/>
            <a:ext cx="7589521" cy="523220"/>
          </a:xfrm>
          <a:prstGeom prst="rect">
            <a:avLst/>
          </a:prstGeom>
          <a:noFill/>
        </p:spPr>
        <p:txBody>
          <a:bodyPr wrap="square" rtlCol="0">
            <a:spAutoFit/>
          </a:bodyPr>
          <a:lstStyle/>
          <a:p>
            <a:r>
              <a:rPr lang="nl-NL" sz="1400" dirty="0">
                <a:solidFill>
                  <a:schemeClr val="bg1"/>
                </a:solidFill>
              </a:rPr>
              <a:t>Frans Hals, de magere compagnie 1633-1637</a:t>
            </a:r>
          </a:p>
          <a:p>
            <a:r>
              <a:rPr lang="nl-NL" sz="1400" dirty="0">
                <a:solidFill>
                  <a:schemeClr val="bg1"/>
                </a:solidFill>
              </a:rPr>
              <a:t>Schutters van wijk XI onder leiding van kapitein </a:t>
            </a:r>
            <a:r>
              <a:rPr lang="nl-NL" sz="1400" dirty="0" err="1">
                <a:solidFill>
                  <a:schemeClr val="bg1"/>
                </a:solidFill>
              </a:rPr>
              <a:t>Reynier</a:t>
            </a:r>
            <a:r>
              <a:rPr lang="nl-NL" sz="1400" dirty="0">
                <a:solidFill>
                  <a:schemeClr val="bg1"/>
                </a:solidFill>
              </a:rPr>
              <a:t> </a:t>
            </a:r>
            <a:r>
              <a:rPr lang="nl-NL" sz="1400" dirty="0" err="1">
                <a:solidFill>
                  <a:schemeClr val="bg1"/>
                </a:solidFill>
              </a:rPr>
              <a:t>Reael</a:t>
            </a:r>
            <a:endParaRPr lang="nl-NL" sz="1400" dirty="0">
              <a:solidFill>
                <a:schemeClr val="bg1"/>
              </a:solidFill>
            </a:endParaRPr>
          </a:p>
        </p:txBody>
      </p:sp>
      <p:sp>
        <p:nvSpPr>
          <p:cNvPr id="4" name="Tekstvak 3"/>
          <p:cNvSpPr txBox="1"/>
          <p:nvPr/>
        </p:nvSpPr>
        <p:spPr>
          <a:xfrm>
            <a:off x="849084" y="5904411"/>
            <a:ext cx="5643156" cy="369332"/>
          </a:xfrm>
          <a:prstGeom prst="rect">
            <a:avLst/>
          </a:prstGeom>
          <a:noFill/>
        </p:spPr>
        <p:txBody>
          <a:bodyPr wrap="square" rtlCol="0">
            <a:spAutoFit/>
          </a:bodyPr>
          <a:lstStyle/>
          <a:p>
            <a:r>
              <a:rPr lang="nl-NL" dirty="0">
                <a:solidFill>
                  <a:schemeClr val="bg1"/>
                </a:solidFill>
              </a:rPr>
              <a:t>Welke figuur is de kapitein? Waardoor valt hij op? </a:t>
            </a:r>
          </a:p>
        </p:txBody>
      </p:sp>
    </p:spTree>
    <p:extLst>
      <p:ext uri="{BB962C8B-B14F-4D97-AF65-F5344CB8AC3E}">
        <p14:creationId xmlns:p14="http://schemas.microsoft.com/office/powerpoint/2010/main" val="3834456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849085" y="182880"/>
            <a:ext cx="3226526" cy="369332"/>
          </a:xfrm>
          <a:prstGeom prst="rect">
            <a:avLst/>
          </a:prstGeom>
          <a:noFill/>
        </p:spPr>
        <p:txBody>
          <a:bodyPr wrap="square" rtlCol="0">
            <a:spAutoFit/>
          </a:bodyPr>
          <a:lstStyle/>
          <a:p>
            <a:r>
              <a:rPr lang="nl-NL" dirty="0">
                <a:solidFill>
                  <a:schemeClr val="bg1"/>
                </a:solidFill>
              </a:rPr>
              <a:t>Groepsportret, schuttersstuk</a:t>
            </a:r>
          </a:p>
        </p:txBody>
      </p:sp>
      <p:pic>
        <p:nvPicPr>
          <p:cNvPr id="2050" name="Picture 2" descr="https://upload.wikimedia.org/wikipedia/commons/thumb/9/94/The_Nightwatch_by_Rembrandt_-_Rijksmuseum.jpg/1200px-The_Nightwatch_by_Rembrandt_-_Rijksmuse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871" y="552212"/>
            <a:ext cx="6554398" cy="533091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982871" y="5891530"/>
            <a:ext cx="6959346" cy="523220"/>
          </a:xfrm>
          <a:prstGeom prst="rect">
            <a:avLst/>
          </a:prstGeom>
          <a:noFill/>
        </p:spPr>
        <p:txBody>
          <a:bodyPr wrap="square" rtlCol="0">
            <a:spAutoFit/>
          </a:bodyPr>
          <a:lstStyle/>
          <a:p>
            <a:r>
              <a:rPr lang="nl-NL" sz="1400" dirty="0">
                <a:solidFill>
                  <a:schemeClr val="bg1"/>
                </a:solidFill>
              </a:rPr>
              <a:t>Rembrandt van Rijn, de nachtwacht, 1639</a:t>
            </a:r>
          </a:p>
          <a:p>
            <a:r>
              <a:rPr lang="nl-NL" sz="1400" dirty="0">
                <a:solidFill>
                  <a:schemeClr val="bg1"/>
                </a:solidFill>
              </a:rPr>
              <a:t>Schutters van wijk II </a:t>
            </a:r>
            <a:r>
              <a:rPr lang="nl-NL" sz="1400" dirty="0" err="1">
                <a:solidFill>
                  <a:schemeClr val="bg1"/>
                </a:solidFill>
              </a:rPr>
              <a:t>olv</a:t>
            </a:r>
            <a:r>
              <a:rPr lang="nl-NL" sz="1400" dirty="0">
                <a:solidFill>
                  <a:schemeClr val="bg1"/>
                </a:solidFill>
              </a:rPr>
              <a:t> Kapitein Frans </a:t>
            </a:r>
            <a:r>
              <a:rPr lang="nl-NL" sz="1400" dirty="0" err="1">
                <a:solidFill>
                  <a:schemeClr val="bg1"/>
                </a:solidFill>
              </a:rPr>
              <a:t>Banninck</a:t>
            </a:r>
            <a:r>
              <a:rPr lang="nl-NL" sz="1400" dirty="0">
                <a:solidFill>
                  <a:schemeClr val="bg1"/>
                </a:solidFill>
              </a:rPr>
              <a:t> Cocq</a:t>
            </a:r>
          </a:p>
        </p:txBody>
      </p:sp>
      <p:sp>
        <p:nvSpPr>
          <p:cNvPr id="4" name="Tekstvak 3"/>
          <p:cNvSpPr txBox="1"/>
          <p:nvPr/>
        </p:nvSpPr>
        <p:spPr>
          <a:xfrm>
            <a:off x="7680960" y="552212"/>
            <a:ext cx="1240971" cy="1815882"/>
          </a:xfrm>
          <a:prstGeom prst="rect">
            <a:avLst/>
          </a:prstGeom>
          <a:noFill/>
        </p:spPr>
        <p:txBody>
          <a:bodyPr wrap="square" rtlCol="0">
            <a:spAutoFit/>
          </a:bodyPr>
          <a:lstStyle/>
          <a:p>
            <a:r>
              <a:rPr lang="nl-NL" sz="1400" dirty="0">
                <a:solidFill>
                  <a:schemeClr val="bg1"/>
                </a:solidFill>
              </a:rPr>
              <a:t>Rembrandt benadert de Nachtwacht als een historiestuk.</a:t>
            </a:r>
          </a:p>
          <a:p>
            <a:r>
              <a:rPr lang="nl-NL" sz="1400" dirty="0">
                <a:solidFill>
                  <a:schemeClr val="bg1"/>
                </a:solidFill>
              </a:rPr>
              <a:t>Leg uit waaruit dit blijk. </a:t>
            </a:r>
          </a:p>
        </p:txBody>
      </p:sp>
    </p:spTree>
    <p:extLst>
      <p:ext uri="{BB962C8B-B14F-4D97-AF65-F5344CB8AC3E}">
        <p14:creationId xmlns:p14="http://schemas.microsoft.com/office/powerpoint/2010/main" val="2920381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s://www.rijksmuseum.nl/nl/pers/persberichten/rembrandts-claudius-civilis-tijdelijk-in-het-rijksmuseum/download-afbeelding?download=03f7345f-766b-40b7-a00b-cddf65ec24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649" y="463279"/>
            <a:ext cx="7935895" cy="4983934"/>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p:cNvSpPr/>
          <p:nvPr/>
        </p:nvSpPr>
        <p:spPr>
          <a:xfrm>
            <a:off x="586649" y="5447213"/>
            <a:ext cx="5969726" cy="646331"/>
          </a:xfrm>
          <a:prstGeom prst="rect">
            <a:avLst/>
          </a:prstGeom>
        </p:spPr>
        <p:txBody>
          <a:bodyPr wrap="square">
            <a:spAutoFit/>
          </a:bodyPr>
          <a:lstStyle/>
          <a:p>
            <a:r>
              <a:rPr lang="nl-NL" dirty="0">
                <a:solidFill>
                  <a:schemeClr val="bg1"/>
                </a:solidFill>
              </a:rPr>
              <a:t>Rembrandt en De Samenzwering van Claudius </a:t>
            </a:r>
            <a:r>
              <a:rPr lang="nl-NL" dirty="0" err="1">
                <a:solidFill>
                  <a:schemeClr val="bg1"/>
                </a:solidFill>
              </a:rPr>
              <a:t>Civilus</a:t>
            </a:r>
            <a:r>
              <a:rPr lang="nl-NL" dirty="0">
                <a:solidFill>
                  <a:schemeClr val="bg1"/>
                </a:solidFill>
              </a:rPr>
              <a:t> (Bataafse opstand tegen de Romeinen)</a:t>
            </a:r>
          </a:p>
        </p:txBody>
      </p:sp>
      <p:sp>
        <p:nvSpPr>
          <p:cNvPr id="8" name="Tekstvak 7"/>
          <p:cNvSpPr txBox="1"/>
          <p:nvPr/>
        </p:nvSpPr>
        <p:spPr>
          <a:xfrm>
            <a:off x="586649" y="6093544"/>
            <a:ext cx="7935895" cy="523220"/>
          </a:xfrm>
          <a:prstGeom prst="rect">
            <a:avLst/>
          </a:prstGeom>
          <a:noFill/>
        </p:spPr>
        <p:txBody>
          <a:bodyPr wrap="square" rtlCol="0">
            <a:spAutoFit/>
          </a:bodyPr>
          <a:lstStyle/>
          <a:p>
            <a:r>
              <a:rPr lang="nl-NL" sz="1400" dirty="0">
                <a:solidFill>
                  <a:schemeClr val="bg1"/>
                </a:solidFill>
              </a:rPr>
              <a:t>Rembrandt schildert het moment van trouw zweren.  Welke aspecten benadrukken dit?</a:t>
            </a:r>
          </a:p>
          <a:p>
            <a:r>
              <a:rPr lang="nl-NL" sz="1400" dirty="0">
                <a:solidFill>
                  <a:schemeClr val="bg1"/>
                </a:solidFill>
              </a:rPr>
              <a:t>Hoe wordt de aandacht op Claudius gelegd?  Noem drie aspecten. </a:t>
            </a:r>
          </a:p>
        </p:txBody>
      </p:sp>
    </p:spTree>
    <p:extLst>
      <p:ext uri="{BB962C8B-B14F-4D97-AF65-F5344CB8AC3E}">
        <p14:creationId xmlns:p14="http://schemas.microsoft.com/office/powerpoint/2010/main" val="7260301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upload.wikimedia.org/wikipedia/commons/b/bc/Govaert_Flinck_-_The_incorruptible_Consul_Marcus_Curius_Dentatus_-_Google_Art_Projec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406" y="849086"/>
            <a:ext cx="4020055" cy="52837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s://www.rijksmuseum.nl/nl/pers/persberichten/rembrandts-claudius-civilis-tijdelijk-in-het-rijksmuseum/download-afbeelding?download=03f7345f-766b-40b7-a00b-cddf65ec24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8081" y="849086"/>
            <a:ext cx="4245100" cy="2666026"/>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p:cNvSpPr/>
          <p:nvPr/>
        </p:nvSpPr>
        <p:spPr>
          <a:xfrm>
            <a:off x="276406" y="6132830"/>
            <a:ext cx="4572000" cy="523220"/>
          </a:xfrm>
          <a:prstGeom prst="rect">
            <a:avLst/>
          </a:prstGeom>
        </p:spPr>
        <p:txBody>
          <a:bodyPr>
            <a:spAutoFit/>
          </a:bodyPr>
          <a:lstStyle/>
          <a:p>
            <a:r>
              <a:rPr lang="nl-NL" sz="1400" dirty="0">
                <a:solidFill>
                  <a:schemeClr val="bg1"/>
                </a:solidFill>
              </a:rPr>
              <a:t>Govert </a:t>
            </a:r>
            <a:r>
              <a:rPr lang="nl-NL" sz="1400" dirty="0" err="1">
                <a:solidFill>
                  <a:schemeClr val="bg1"/>
                </a:solidFill>
              </a:rPr>
              <a:t>Flinck</a:t>
            </a:r>
            <a:r>
              <a:rPr lang="nl-NL" sz="1400" dirty="0">
                <a:solidFill>
                  <a:schemeClr val="bg1"/>
                </a:solidFill>
              </a:rPr>
              <a:t>: De </a:t>
            </a:r>
            <a:r>
              <a:rPr lang="nl-NL" sz="1400" dirty="0" err="1">
                <a:solidFill>
                  <a:schemeClr val="bg1"/>
                </a:solidFill>
              </a:rPr>
              <a:t>onomkoopbaarheid</a:t>
            </a:r>
            <a:r>
              <a:rPr lang="nl-NL" sz="1400" dirty="0">
                <a:solidFill>
                  <a:schemeClr val="bg1"/>
                </a:solidFill>
              </a:rPr>
              <a:t> van de Romeinse consul Marcus </a:t>
            </a:r>
            <a:r>
              <a:rPr lang="nl-NL" sz="1400" dirty="0" err="1">
                <a:solidFill>
                  <a:schemeClr val="bg1"/>
                </a:solidFill>
              </a:rPr>
              <a:t>Curius</a:t>
            </a:r>
            <a:r>
              <a:rPr lang="nl-NL" sz="1400" dirty="0">
                <a:solidFill>
                  <a:schemeClr val="bg1"/>
                </a:solidFill>
              </a:rPr>
              <a:t> Dentatus,1656</a:t>
            </a:r>
            <a:endParaRPr lang="nl-NL" dirty="0"/>
          </a:p>
        </p:txBody>
      </p:sp>
      <p:sp>
        <p:nvSpPr>
          <p:cNvPr id="5" name="Tekstvak 4"/>
          <p:cNvSpPr txBox="1"/>
          <p:nvPr/>
        </p:nvSpPr>
        <p:spPr>
          <a:xfrm>
            <a:off x="4478081" y="3775166"/>
            <a:ext cx="4245100" cy="646331"/>
          </a:xfrm>
          <a:prstGeom prst="rect">
            <a:avLst/>
          </a:prstGeom>
          <a:noFill/>
        </p:spPr>
        <p:txBody>
          <a:bodyPr wrap="square" rtlCol="0">
            <a:spAutoFit/>
          </a:bodyPr>
          <a:lstStyle/>
          <a:p>
            <a:r>
              <a:rPr lang="nl-NL" dirty="0">
                <a:solidFill>
                  <a:schemeClr val="bg1"/>
                </a:solidFill>
              </a:rPr>
              <a:t>Waarom past het schilderij van </a:t>
            </a:r>
            <a:r>
              <a:rPr lang="nl-NL" dirty="0" err="1">
                <a:solidFill>
                  <a:schemeClr val="bg1"/>
                </a:solidFill>
              </a:rPr>
              <a:t>rembrandt</a:t>
            </a:r>
            <a:r>
              <a:rPr lang="nl-NL" dirty="0">
                <a:solidFill>
                  <a:schemeClr val="bg1"/>
                </a:solidFill>
              </a:rPr>
              <a:t> niet bij de werken van </a:t>
            </a:r>
            <a:r>
              <a:rPr lang="nl-NL" dirty="0" err="1">
                <a:solidFill>
                  <a:schemeClr val="bg1"/>
                </a:solidFill>
              </a:rPr>
              <a:t>Flinck</a:t>
            </a:r>
            <a:r>
              <a:rPr lang="nl-NL" dirty="0">
                <a:solidFill>
                  <a:schemeClr val="bg1"/>
                </a:solidFill>
              </a:rPr>
              <a:t>? </a:t>
            </a:r>
          </a:p>
        </p:txBody>
      </p:sp>
    </p:spTree>
    <p:extLst>
      <p:ext uri="{BB962C8B-B14F-4D97-AF65-F5344CB8AC3E}">
        <p14:creationId xmlns:p14="http://schemas.microsoft.com/office/powerpoint/2010/main" val="3585845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amsterdam.nl/publish/pages/814255/vierschaar-paleis-op-de-d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08720"/>
            <a:ext cx="4381500" cy="34861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paleis op de dam salomo quellin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908720"/>
            <a:ext cx="2777101" cy="3486149"/>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899591" y="4509120"/>
            <a:ext cx="5133347" cy="954107"/>
          </a:xfrm>
          <a:prstGeom prst="rect">
            <a:avLst/>
          </a:prstGeom>
          <a:noFill/>
        </p:spPr>
        <p:txBody>
          <a:bodyPr wrap="square" rtlCol="0">
            <a:spAutoFit/>
          </a:bodyPr>
          <a:lstStyle/>
          <a:p>
            <a:r>
              <a:rPr lang="nl-NL" sz="1400" dirty="0">
                <a:solidFill>
                  <a:schemeClr val="bg1"/>
                </a:solidFill>
              </a:rPr>
              <a:t>De Vierschaar: zaal waar een vonnis publiekelijk werd uitgesproken</a:t>
            </a:r>
          </a:p>
          <a:p>
            <a:r>
              <a:rPr lang="nl-NL" sz="1400" dirty="0">
                <a:solidFill>
                  <a:schemeClr val="bg1"/>
                </a:solidFill>
              </a:rPr>
              <a:t>De rechtszaal werd de Schepenzaal genoemd. </a:t>
            </a:r>
          </a:p>
          <a:p>
            <a:r>
              <a:rPr lang="nl-NL" sz="1400" dirty="0">
                <a:solidFill>
                  <a:schemeClr val="bg1"/>
                </a:solidFill>
              </a:rPr>
              <a:t> </a:t>
            </a:r>
          </a:p>
          <a:p>
            <a:r>
              <a:rPr lang="nl-NL" sz="1400" dirty="0">
                <a:solidFill>
                  <a:schemeClr val="bg1"/>
                </a:solidFill>
              </a:rPr>
              <a:t>Decoratie Vierschaar: Salomonsoordeel</a:t>
            </a:r>
          </a:p>
        </p:txBody>
      </p:sp>
      <p:sp>
        <p:nvSpPr>
          <p:cNvPr id="5" name="Tekstvak 4">
            <a:extLst>
              <a:ext uri="{FF2B5EF4-FFF2-40B4-BE49-F238E27FC236}">
                <a16:creationId xmlns:a16="http://schemas.microsoft.com/office/drawing/2014/main" id="{5D1BCF54-6D58-2F49-AC83-CA61F6339B6C}"/>
              </a:ext>
            </a:extLst>
          </p:cNvPr>
          <p:cNvSpPr txBox="1"/>
          <p:nvPr/>
        </p:nvSpPr>
        <p:spPr>
          <a:xfrm>
            <a:off x="786787" y="539388"/>
            <a:ext cx="3672095" cy="369332"/>
          </a:xfrm>
          <a:prstGeom prst="rect">
            <a:avLst/>
          </a:prstGeom>
          <a:noFill/>
        </p:spPr>
        <p:txBody>
          <a:bodyPr wrap="none" rtlCol="0">
            <a:spAutoFit/>
          </a:bodyPr>
          <a:lstStyle/>
          <a:p>
            <a:r>
              <a:rPr lang="nl-NL" dirty="0">
                <a:solidFill>
                  <a:schemeClr val="bg1"/>
                </a:solidFill>
              </a:rPr>
              <a:t>Beeldende kunsten: Beeldhouwkunst</a:t>
            </a:r>
          </a:p>
        </p:txBody>
      </p:sp>
    </p:spTree>
    <p:extLst>
      <p:ext uri="{BB962C8B-B14F-4D97-AF65-F5344CB8AC3E}">
        <p14:creationId xmlns:p14="http://schemas.microsoft.com/office/powerpoint/2010/main" val="2955793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365090" y="216262"/>
            <a:ext cx="6006904" cy="369332"/>
          </a:xfrm>
          <a:prstGeom prst="rect">
            <a:avLst/>
          </a:prstGeom>
          <a:noFill/>
        </p:spPr>
        <p:txBody>
          <a:bodyPr wrap="square" rtlCol="0">
            <a:spAutoFit/>
          </a:bodyPr>
          <a:lstStyle/>
          <a:p>
            <a:r>
              <a:rPr lang="nl-NL" dirty="0">
                <a:solidFill>
                  <a:schemeClr val="bg1"/>
                </a:solidFill>
              </a:rPr>
              <a:t>Cultuur en wetenschap</a:t>
            </a:r>
          </a:p>
        </p:txBody>
      </p:sp>
      <p:sp>
        <p:nvSpPr>
          <p:cNvPr id="5" name="Tekstvak 4"/>
          <p:cNvSpPr txBox="1"/>
          <p:nvPr/>
        </p:nvSpPr>
        <p:spPr>
          <a:xfrm>
            <a:off x="355000" y="703939"/>
            <a:ext cx="9467556" cy="1477328"/>
          </a:xfrm>
          <a:prstGeom prst="rect">
            <a:avLst/>
          </a:prstGeom>
          <a:noFill/>
        </p:spPr>
        <p:txBody>
          <a:bodyPr wrap="square" rtlCol="0">
            <a:spAutoFit/>
          </a:bodyPr>
          <a:lstStyle/>
          <a:p>
            <a:r>
              <a:rPr lang="nl-NL" dirty="0">
                <a:solidFill>
                  <a:schemeClr val="bg1"/>
                </a:solidFill>
              </a:rPr>
              <a:t>Nieuwe rijken</a:t>
            </a:r>
          </a:p>
          <a:p>
            <a:endParaRPr lang="nl-NL" dirty="0">
              <a:solidFill>
                <a:schemeClr val="bg1"/>
              </a:solidFill>
            </a:endParaRPr>
          </a:p>
          <a:p>
            <a:pPr marL="285750" indent="-285750">
              <a:buFontTx/>
              <a:buChar char="-"/>
            </a:pPr>
            <a:r>
              <a:rPr lang="nl-NL" dirty="0">
                <a:solidFill>
                  <a:schemeClr val="bg1"/>
                </a:solidFill>
              </a:rPr>
              <a:t>Rijke kooplieden en onderliggende klasse (boeren, vissers, ambachtslieden).</a:t>
            </a:r>
          </a:p>
          <a:p>
            <a:pPr marL="285750" indent="-285750">
              <a:buFontTx/>
              <a:buChar char="-"/>
            </a:pPr>
            <a:r>
              <a:rPr lang="nl-NL" dirty="0">
                <a:solidFill>
                  <a:schemeClr val="bg1"/>
                </a:solidFill>
              </a:rPr>
              <a:t>Nieuwe opdrachtgevers voor de kunsten (verenigingen en overheidsinstellingen)</a:t>
            </a:r>
          </a:p>
          <a:p>
            <a:endParaRPr lang="nl-NL" dirty="0">
              <a:solidFill>
                <a:schemeClr val="bg1"/>
              </a:solidFill>
            </a:endParaRPr>
          </a:p>
        </p:txBody>
      </p:sp>
      <p:pic>
        <p:nvPicPr>
          <p:cNvPr id="6" name="Picture 2" descr="Image result for kunstkamer gouden eeu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000" y="1985555"/>
            <a:ext cx="5938268" cy="4040371"/>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p:cNvSpPr txBox="1"/>
          <p:nvPr/>
        </p:nvSpPr>
        <p:spPr>
          <a:xfrm>
            <a:off x="355000" y="6081042"/>
            <a:ext cx="5487141" cy="307777"/>
          </a:xfrm>
          <a:prstGeom prst="rect">
            <a:avLst/>
          </a:prstGeom>
          <a:noFill/>
        </p:spPr>
        <p:txBody>
          <a:bodyPr wrap="square" rtlCol="0">
            <a:spAutoFit/>
          </a:bodyPr>
          <a:lstStyle/>
          <a:p>
            <a:r>
              <a:rPr lang="nl-NL" sz="1400" dirty="0"/>
              <a:t>Het schilderijen kabinet Jacob de </a:t>
            </a:r>
            <a:r>
              <a:rPr lang="nl-NL" sz="1400" dirty="0" err="1"/>
              <a:t>Formentrou</a:t>
            </a:r>
            <a:endParaRPr lang="nl-NL" sz="1400" dirty="0"/>
          </a:p>
        </p:txBody>
      </p:sp>
      <p:sp>
        <p:nvSpPr>
          <p:cNvPr id="8" name="Tekstvak 7"/>
          <p:cNvSpPr txBox="1"/>
          <p:nvPr/>
        </p:nvSpPr>
        <p:spPr>
          <a:xfrm>
            <a:off x="5956986" y="4203606"/>
            <a:ext cx="2720068" cy="2031325"/>
          </a:xfrm>
          <a:prstGeom prst="rect">
            <a:avLst/>
          </a:prstGeom>
          <a:solidFill>
            <a:schemeClr val="accent4"/>
          </a:solidFill>
        </p:spPr>
        <p:txBody>
          <a:bodyPr wrap="square" rtlCol="0">
            <a:spAutoFit/>
          </a:bodyPr>
          <a:lstStyle/>
          <a:p>
            <a:r>
              <a:rPr lang="nl-NL" sz="1400" dirty="0">
                <a:solidFill>
                  <a:schemeClr val="bg1"/>
                </a:solidFill>
              </a:rPr>
              <a:t>Schilderijen en beelden hebben ze in overvloed; gebouwen en tuinen zijn extravagant tot op het dwaze af. (…) In heel Europa zult u geen woonhuizen vinden van zo’n weelderige luister als de vele huizen van kooplieden en andere herenhuizen in Amsterdam.</a:t>
            </a:r>
          </a:p>
          <a:p>
            <a:r>
              <a:rPr lang="nl-NL" sz="1400" dirty="0">
                <a:solidFill>
                  <a:schemeClr val="bg1"/>
                </a:solidFill>
              </a:rPr>
              <a:t>B. De </a:t>
            </a:r>
            <a:r>
              <a:rPr lang="nl-NL" sz="1400" dirty="0" err="1">
                <a:solidFill>
                  <a:schemeClr val="bg1"/>
                </a:solidFill>
              </a:rPr>
              <a:t>Mandeville</a:t>
            </a:r>
            <a:endParaRPr lang="nl-NL" sz="1400" dirty="0">
              <a:solidFill>
                <a:schemeClr val="bg1"/>
              </a:solidFill>
            </a:endParaRPr>
          </a:p>
        </p:txBody>
      </p:sp>
    </p:spTree>
    <p:extLst>
      <p:ext uri="{BB962C8B-B14F-4D97-AF65-F5344CB8AC3E}">
        <p14:creationId xmlns:p14="http://schemas.microsoft.com/office/powerpoint/2010/main" val="4184985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70263" y="287383"/>
            <a:ext cx="3722914" cy="369332"/>
          </a:xfrm>
          <a:prstGeom prst="rect">
            <a:avLst/>
          </a:prstGeom>
          <a:noFill/>
        </p:spPr>
        <p:txBody>
          <a:bodyPr wrap="square" rtlCol="0">
            <a:spAutoFit/>
          </a:bodyPr>
          <a:lstStyle/>
          <a:p>
            <a:r>
              <a:rPr lang="nl-NL" dirty="0">
                <a:solidFill>
                  <a:schemeClr val="bg1"/>
                </a:solidFill>
              </a:rPr>
              <a:t>Muziek</a:t>
            </a:r>
          </a:p>
        </p:txBody>
      </p:sp>
      <p:pic>
        <p:nvPicPr>
          <p:cNvPr id="1026" name="Picture 2" descr="Presentatieconcerten Sweelinck-Mullerprijs 2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5221" y="1632691"/>
            <a:ext cx="3214642" cy="4050449"/>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5773783" y="5781229"/>
            <a:ext cx="2926080" cy="646331"/>
          </a:xfrm>
          <a:prstGeom prst="rect">
            <a:avLst/>
          </a:prstGeom>
          <a:noFill/>
        </p:spPr>
        <p:txBody>
          <a:bodyPr wrap="square" rtlCol="0">
            <a:spAutoFit/>
          </a:bodyPr>
          <a:lstStyle/>
          <a:p>
            <a:pPr algn="r"/>
            <a:r>
              <a:rPr lang="nl-NL" dirty="0">
                <a:solidFill>
                  <a:schemeClr val="bg1"/>
                </a:solidFill>
              </a:rPr>
              <a:t>Jan Peterszoon </a:t>
            </a:r>
            <a:r>
              <a:rPr lang="nl-NL" dirty="0" err="1">
                <a:solidFill>
                  <a:schemeClr val="bg1"/>
                </a:solidFill>
              </a:rPr>
              <a:t>Sweelinck</a:t>
            </a:r>
            <a:endParaRPr lang="nl-NL" dirty="0">
              <a:solidFill>
                <a:schemeClr val="bg1"/>
              </a:solidFill>
            </a:endParaRPr>
          </a:p>
          <a:p>
            <a:pPr algn="r"/>
            <a:r>
              <a:rPr lang="nl-NL" dirty="0">
                <a:solidFill>
                  <a:schemeClr val="bg1"/>
                </a:solidFill>
              </a:rPr>
              <a:t>1562-1621</a:t>
            </a:r>
          </a:p>
        </p:txBody>
      </p:sp>
      <p:sp>
        <p:nvSpPr>
          <p:cNvPr id="6" name="Tekstvak 5"/>
          <p:cNvSpPr txBox="1"/>
          <p:nvPr/>
        </p:nvSpPr>
        <p:spPr>
          <a:xfrm>
            <a:off x="139595" y="1279830"/>
            <a:ext cx="3491880" cy="738664"/>
          </a:xfrm>
          <a:prstGeom prst="rect">
            <a:avLst/>
          </a:prstGeom>
          <a:solidFill>
            <a:schemeClr val="accent4"/>
          </a:solidFill>
        </p:spPr>
        <p:txBody>
          <a:bodyPr wrap="square" rtlCol="0">
            <a:spAutoFit/>
          </a:bodyPr>
          <a:lstStyle/>
          <a:p>
            <a:r>
              <a:rPr lang="nl-NL" sz="1400" dirty="0">
                <a:solidFill>
                  <a:schemeClr val="bg1"/>
                </a:solidFill>
              </a:rPr>
              <a:t>Onder invloed van het calvinisme gebeurt er weinig spraakmakends op muzikaal gebied. </a:t>
            </a:r>
          </a:p>
          <a:p>
            <a:endParaRPr lang="nl-NL" sz="1400" dirty="0">
              <a:solidFill>
                <a:schemeClr val="bg1"/>
              </a:solidFill>
            </a:endParaRPr>
          </a:p>
        </p:txBody>
      </p:sp>
      <p:pic>
        <p:nvPicPr>
          <p:cNvPr id="1030" name="Picture 6" descr="De gamba in de schilderkunst, met een toelichti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535" y="2298733"/>
            <a:ext cx="2538305" cy="3384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9570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769682" y="554789"/>
            <a:ext cx="7289074" cy="3970318"/>
          </a:xfrm>
          <a:prstGeom prst="rect">
            <a:avLst/>
          </a:prstGeom>
          <a:noFill/>
        </p:spPr>
        <p:txBody>
          <a:bodyPr wrap="square" rtlCol="0">
            <a:spAutoFit/>
          </a:bodyPr>
          <a:lstStyle/>
          <a:p>
            <a:r>
              <a:rPr lang="nl-NL" dirty="0">
                <a:solidFill>
                  <a:schemeClr val="bg1"/>
                </a:solidFill>
              </a:rPr>
              <a:t>Claudio </a:t>
            </a:r>
            <a:r>
              <a:rPr lang="nl-NL" dirty="0" err="1">
                <a:solidFill>
                  <a:schemeClr val="bg1"/>
                </a:solidFill>
              </a:rPr>
              <a:t>Monteverdi</a:t>
            </a:r>
            <a:r>
              <a:rPr lang="nl-NL" dirty="0">
                <a:solidFill>
                  <a:schemeClr val="bg1"/>
                </a:solidFill>
              </a:rPr>
              <a:t> </a:t>
            </a:r>
          </a:p>
          <a:p>
            <a:endParaRPr lang="nl-NL" dirty="0">
              <a:solidFill>
                <a:schemeClr val="bg1"/>
              </a:solidFill>
            </a:endParaRPr>
          </a:p>
          <a:p>
            <a:r>
              <a:rPr lang="nl-NL" dirty="0">
                <a:solidFill>
                  <a:schemeClr val="bg1"/>
                </a:solidFill>
              </a:rPr>
              <a:t>Prima </a:t>
            </a:r>
            <a:r>
              <a:rPr lang="nl-NL" dirty="0" err="1">
                <a:solidFill>
                  <a:schemeClr val="bg1"/>
                </a:solidFill>
              </a:rPr>
              <a:t>pratica</a:t>
            </a:r>
            <a:r>
              <a:rPr lang="nl-NL" dirty="0">
                <a:solidFill>
                  <a:schemeClr val="bg1"/>
                </a:solidFill>
              </a:rPr>
              <a:t>:</a:t>
            </a:r>
          </a:p>
          <a:p>
            <a:r>
              <a:rPr lang="nl-NL" dirty="0">
                <a:solidFill>
                  <a:schemeClr val="bg1"/>
                </a:solidFill>
              </a:rPr>
              <a:t>Polyfoon, ingewikkelde en meerstemmige muziek, tekst is ondergeschikt aan de muziek. </a:t>
            </a:r>
          </a:p>
          <a:p>
            <a:endParaRPr lang="nl-NL" dirty="0">
              <a:solidFill>
                <a:schemeClr val="bg1"/>
              </a:solidFill>
            </a:endParaRPr>
          </a:p>
          <a:p>
            <a:r>
              <a:rPr lang="nl-NL" dirty="0">
                <a:solidFill>
                  <a:schemeClr val="bg1"/>
                </a:solidFill>
              </a:rPr>
              <a:t>Secunda </a:t>
            </a:r>
            <a:r>
              <a:rPr lang="nl-NL" dirty="0" err="1">
                <a:solidFill>
                  <a:schemeClr val="bg1"/>
                </a:solidFill>
              </a:rPr>
              <a:t>pratica</a:t>
            </a:r>
            <a:r>
              <a:rPr lang="nl-NL" dirty="0">
                <a:solidFill>
                  <a:schemeClr val="bg1"/>
                </a:solidFill>
              </a:rPr>
              <a:t>:</a:t>
            </a:r>
          </a:p>
          <a:p>
            <a:r>
              <a:rPr lang="nl-NL" dirty="0">
                <a:solidFill>
                  <a:schemeClr val="bg1"/>
                </a:solidFill>
              </a:rPr>
              <a:t>Muziek is ondergeschikt aan de tekst, moet wel de stemming, het gevoel versterken.  </a:t>
            </a:r>
            <a:r>
              <a:rPr lang="nl-NL" dirty="0">
                <a:solidFill>
                  <a:schemeClr val="bg1"/>
                </a:solidFill>
                <a:sym typeface="Wingdings" panose="05000000000000000000" pitchFamily="2" charset="2"/>
              </a:rPr>
              <a:t> gebruikt in opera!</a:t>
            </a:r>
            <a:endParaRPr lang="nl-NL" dirty="0">
              <a:solidFill>
                <a:schemeClr val="bg1"/>
              </a:solidFill>
            </a:endParaRPr>
          </a:p>
          <a:p>
            <a:endParaRPr lang="nl-NL" dirty="0">
              <a:solidFill>
                <a:schemeClr val="bg1"/>
              </a:solidFill>
            </a:endParaRPr>
          </a:p>
          <a:p>
            <a:r>
              <a:rPr lang="nl-NL" dirty="0">
                <a:solidFill>
                  <a:schemeClr val="bg1"/>
                </a:solidFill>
              </a:rPr>
              <a:t>Dissonanten: </a:t>
            </a:r>
          </a:p>
          <a:p>
            <a:r>
              <a:rPr lang="nl-NL" dirty="0">
                <a:solidFill>
                  <a:schemeClr val="bg1"/>
                </a:solidFill>
              </a:rPr>
              <a:t>Een in onze oren niet prettig klinkende samenklank. De samenklank met andere instrumenten is niet welluidend. Tegenovergestelde: Consonanten</a:t>
            </a:r>
            <a:br>
              <a:rPr lang="nl-NL" dirty="0">
                <a:solidFill>
                  <a:schemeClr val="bg1"/>
                </a:solidFill>
              </a:rPr>
            </a:br>
            <a:endParaRPr lang="nl-NL" dirty="0">
              <a:solidFill>
                <a:schemeClr val="bg1"/>
              </a:solidFill>
            </a:endParaRPr>
          </a:p>
        </p:txBody>
      </p:sp>
      <p:pic>
        <p:nvPicPr>
          <p:cNvPr id="2050" name="Picture 2" descr="Claudio Monteverdi | iOper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82" y="4256450"/>
            <a:ext cx="3306945" cy="260155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3781520" y="4525107"/>
            <a:ext cx="3491880" cy="738664"/>
          </a:xfrm>
          <a:prstGeom prst="rect">
            <a:avLst/>
          </a:prstGeom>
          <a:solidFill>
            <a:schemeClr val="accent4"/>
          </a:solidFill>
        </p:spPr>
        <p:txBody>
          <a:bodyPr wrap="square" rtlCol="0">
            <a:spAutoFit/>
          </a:bodyPr>
          <a:lstStyle/>
          <a:p>
            <a:r>
              <a:rPr lang="nl-NL" sz="1400" dirty="0" err="1">
                <a:solidFill>
                  <a:schemeClr val="bg1"/>
                </a:solidFill>
              </a:rPr>
              <a:t>Monteverdi</a:t>
            </a:r>
            <a:r>
              <a:rPr lang="nl-NL" sz="1400" dirty="0">
                <a:solidFill>
                  <a:schemeClr val="bg1"/>
                </a:solidFill>
              </a:rPr>
              <a:t> maakt gebruik van dissonanten.</a:t>
            </a:r>
          </a:p>
          <a:p>
            <a:r>
              <a:rPr lang="nl-NL" sz="1400" dirty="0">
                <a:solidFill>
                  <a:schemeClr val="bg1"/>
                </a:solidFill>
              </a:rPr>
              <a:t>Zeer geschikt om emoties te verklanken.</a:t>
            </a:r>
          </a:p>
          <a:p>
            <a:endParaRPr lang="nl-NL" sz="1400" dirty="0">
              <a:solidFill>
                <a:schemeClr val="bg1"/>
              </a:solidFill>
            </a:endParaRPr>
          </a:p>
        </p:txBody>
      </p:sp>
    </p:spTree>
    <p:extLst>
      <p:ext uri="{BB962C8B-B14F-4D97-AF65-F5344CB8AC3E}">
        <p14:creationId xmlns:p14="http://schemas.microsoft.com/office/powerpoint/2010/main" val="30710933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F5E8DFF8-5F29-5241-89C6-868C7FDDB961}"/>
              </a:ext>
            </a:extLst>
          </p:cNvPr>
          <p:cNvSpPr txBox="1"/>
          <p:nvPr/>
        </p:nvSpPr>
        <p:spPr>
          <a:xfrm>
            <a:off x="557049" y="462455"/>
            <a:ext cx="8029902" cy="6186309"/>
          </a:xfrm>
          <a:prstGeom prst="rect">
            <a:avLst/>
          </a:prstGeom>
          <a:noFill/>
        </p:spPr>
        <p:txBody>
          <a:bodyPr wrap="square" rtlCol="0">
            <a:spAutoFit/>
          </a:bodyPr>
          <a:lstStyle/>
          <a:p>
            <a:r>
              <a:rPr lang="nl-NL" dirty="0" err="1">
                <a:solidFill>
                  <a:schemeClr val="bg1"/>
                </a:solidFill>
              </a:rPr>
              <a:t>Monteverdi</a:t>
            </a:r>
            <a:r>
              <a:rPr lang="nl-NL" dirty="0">
                <a:solidFill>
                  <a:schemeClr val="bg1"/>
                </a:solidFill>
              </a:rPr>
              <a:t> plaatste onder gezongen muziekpartijen de begeleidende muziek in getallen (</a:t>
            </a:r>
            <a:r>
              <a:rPr lang="nl-NL" b="1" dirty="0">
                <a:solidFill>
                  <a:schemeClr val="bg1"/>
                </a:solidFill>
              </a:rPr>
              <a:t>getelde bas</a:t>
            </a:r>
            <a:r>
              <a:rPr lang="nl-NL" dirty="0">
                <a:solidFill>
                  <a:schemeClr val="bg1"/>
                </a:solidFill>
              </a:rPr>
              <a:t>). Dit was een ruwe aanwijzing voor de te spelen akkoorden. De gezongen muziekpartijen werden overigens wel in het notenschrift genoteerd.</a:t>
            </a:r>
          </a:p>
          <a:p>
            <a:r>
              <a:rPr lang="nl-NL" dirty="0">
                <a:solidFill>
                  <a:schemeClr val="bg1"/>
                </a:solidFill>
              </a:rPr>
              <a:t>De invulling van welk instrument wat speelde was nog vrij en expressief.</a:t>
            </a:r>
          </a:p>
          <a:p>
            <a:endParaRPr lang="nl-NL" dirty="0">
              <a:solidFill>
                <a:schemeClr val="bg1"/>
              </a:solidFill>
            </a:endParaRPr>
          </a:p>
          <a:p>
            <a:r>
              <a:rPr lang="nl-NL" dirty="0">
                <a:solidFill>
                  <a:schemeClr val="bg1"/>
                </a:solidFill>
              </a:rPr>
              <a:t>Deze expressieve stijl was van korte duur door het keurslijf van de </a:t>
            </a:r>
            <a:r>
              <a:rPr lang="nl-NL" b="1" dirty="0">
                <a:solidFill>
                  <a:schemeClr val="bg1"/>
                </a:solidFill>
              </a:rPr>
              <a:t>affecten</a:t>
            </a:r>
            <a:r>
              <a:rPr lang="nl-NL" dirty="0">
                <a:solidFill>
                  <a:schemeClr val="bg1"/>
                </a:solidFill>
              </a:rPr>
              <a:t>. In de klassieke oudheid moest men in de muziek verschillende gemoedstoestanden onderscheiden (affecten). In de 17</a:t>
            </a:r>
            <a:r>
              <a:rPr lang="nl-NL" baseline="30000" dirty="0">
                <a:solidFill>
                  <a:schemeClr val="bg1"/>
                </a:solidFill>
              </a:rPr>
              <a:t>e</a:t>
            </a:r>
            <a:r>
              <a:rPr lang="nl-NL" dirty="0">
                <a:solidFill>
                  <a:schemeClr val="bg1"/>
                </a:solidFill>
              </a:rPr>
              <a:t> eeuw greep met hier naar terug.</a:t>
            </a:r>
          </a:p>
          <a:p>
            <a:r>
              <a:rPr lang="nl-NL" dirty="0">
                <a:solidFill>
                  <a:schemeClr val="bg1"/>
                </a:solidFill>
              </a:rPr>
              <a:t>Depressief, driftig, gepassioneerd of </a:t>
            </a:r>
            <a:r>
              <a:rPr lang="nl-NL" dirty="0" err="1">
                <a:solidFill>
                  <a:schemeClr val="bg1"/>
                </a:solidFill>
              </a:rPr>
              <a:t>apatisch</a:t>
            </a:r>
            <a:r>
              <a:rPr lang="nl-NL" dirty="0">
                <a:solidFill>
                  <a:schemeClr val="bg1"/>
                </a:solidFill>
              </a:rPr>
              <a:t> waren de affecten die men toen weer gaf. </a:t>
            </a:r>
            <a:r>
              <a:rPr lang="nl-NL" dirty="0" err="1">
                <a:solidFill>
                  <a:schemeClr val="bg1"/>
                </a:solidFill>
              </a:rPr>
              <a:t>Decartes</a:t>
            </a:r>
            <a:r>
              <a:rPr lang="nl-NL" dirty="0">
                <a:solidFill>
                  <a:schemeClr val="bg1"/>
                </a:solidFill>
              </a:rPr>
              <a:t> leidt dit naar de zes basisemoties: Liefde, Haar, Verlangen, Vreugde, Droefheid, Verwondering.</a:t>
            </a:r>
          </a:p>
          <a:p>
            <a:endParaRPr lang="nl-NL" dirty="0">
              <a:solidFill>
                <a:schemeClr val="bg1"/>
              </a:solidFill>
            </a:endParaRPr>
          </a:p>
          <a:p>
            <a:r>
              <a:rPr lang="nl-NL" dirty="0">
                <a:solidFill>
                  <a:schemeClr val="bg1"/>
                </a:solidFill>
              </a:rPr>
              <a:t>Systeem van muzikale affecten:</a:t>
            </a:r>
          </a:p>
          <a:p>
            <a:r>
              <a:rPr lang="nl-NL" dirty="0">
                <a:solidFill>
                  <a:schemeClr val="bg1"/>
                </a:solidFill>
              </a:rPr>
              <a:t>Verdriet: mineur, dissonantie, langzaam tempo en langzame lome melodie</a:t>
            </a:r>
          </a:p>
          <a:p>
            <a:r>
              <a:rPr lang="nl-NL" dirty="0">
                <a:solidFill>
                  <a:schemeClr val="bg1"/>
                </a:solidFill>
              </a:rPr>
              <a:t>Haat: afstotende, ruwe harmonie</a:t>
            </a:r>
          </a:p>
          <a:p>
            <a:r>
              <a:rPr lang="nl-NL" dirty="0">
                <a:solidFill>
                  <a:schemeClr val="bg1"/>
                </a:solidFill>
              </a:rPr>
              <a:t>Vreugde: majeur, consonantie, snel tempo en hoge ligging.</a:t>
            </a:r>
          </a:p>
          <a:p>
            <a:endParaRPr lang="nl-NL" dirty="0">
              <a:solidFill>
                <a:schemeClr val="bg1"/>
              </a:solidFill>
            </a:endParaRPr>
          </a:p>
          <a:p>
            <a:r>
              <a:rPr lang="nl-NL" dirty="0">
                <a:solidFill>
                  <a:schemeClr val="bg1"/>
                </a:solidFill>
              </a:rPr>
              <a:t>Met dit vastliggende systeem, verdwijnt de vrijheid om te improviseren. Gevoelens en emoties zijn in regels vastgelegd.</a:t>
            </a:r>
          </a:p>
          <a:p>
            <a:r>
              <a:rPr lang="nl-NL" dirty="0">
                <a:solidFill>
                  <a:schemeClr val="bg1"/>
                </a:solidFill>
              </a:rPr>
              <a:t>Affectenleer is geen lang leven beschoren, gevolg is wel strakkere notatie van begeleidende muziek.</a:t>
            </a:r>
          </a:p>
          <a:p>
            <a:endParaRPr lang="nl-NL" dirty="0"/>
          </a:p>
        </p:txBody>
      </p:sp>
    </p:spTree>
    <p:extLst>
      <p:ext uri="{BB962C8B-B14F-4D97-AF65-F5344CB8AC3E}">
        <p14:creationId xmlns:p14="http://schemas.microsoft.com/office/powerpoint/2010/main" val="35911578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stiaan Stolk - Samenzang Psalm 118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273" y="2993970"/>
            <a:ext cx="5869577" cy="3301638"/>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888273" y="300445"/>
            <a:ext cx="4389120" cy="369332"/>
          </a:xfrm>
          <a:prstGeom prst="rect">
            <a:avLst/>
          </a:prstGeom>
          <a:noFill/>
        </p:spPr>
        <p:txBody>
          <a:bodyPr wrap="square" rtlCol="0">
            <a:spAutoFit/>
          </a:bodyPr>
          <a:lstStyle/>
          <a:p>
            <a:r>
              <a:rPr lang="nl-NL" dirty="0">
                <a:solidFill>
                  <a:schemeClr val="bg1"/>
                </a:solidFill>
              </a:rPr>
              <a:t>Muziek en de kerk</a:t>
            </a:r>
          </a:p>
        </p:txBody>
      </p:sp>
      <p:sp>
        <p:nvSpPr>
          <p:cNvPr id="3" name="Ovaal 2"/>
          <p:cNvSpPr/>
          <p:nvPr/>
        </p:nvSpPr>
        <p:spPr>
          <a:xfrm>
            <a:off x="6072278" y="3790175"/>
            <a:ext cx="2877724" cy="287772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Ovaal 3"/>
          <p:cNvSpPr/>
          <p:nvPr/>
        </p:nvSpPr>
        <p:spPr>
          <a:xfrm>
            <a:off x="6264295" y="3982192"/>
            <a:ext cx="2493690" cy="24936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6486365" y="4690428"/>
            <a:ext cx="2049551" cy="1077218"/>
          </a:xfrm>
          <a:prstGeom prst="rect">
            <a:avLst/>
          </a:prstGeom>
          <a:noFill/>
        </p:spPr>
        <p:txBody>
          <a:bodyPr wrap="square" rtlCol="0">
            <a:spAutoFit/>
          </a:bodyPr>
          <a:lstStyle/>
          <a:p>
            <a:pPr algn="ctr"/>
            <a:r>
              <a:rPr lang="nl-NL" sz="1600" dirty="0"/>
              <a:t>Onverstaanbaarheid</a:t>
            </a:r>
          </a:p>
          <a:p>
            <a:pPr algn="ctr"/>
            <a:endParaRPr lang="nl-NL" sz="1600" dirty="0"/>
          </a:p>
          <a:p>
            <a:pPr algn="ctr"/>
            <a:r>
              <a:rPr lang="nl-NL" sz="1600" dirty="0"/>
              <a:t>&amp; </a:t>
            </a:r>
          </a:p>
          <a:p>
            <a:pPr algn="ctr"/>
            <a:r>
              <a:rPr lang="nl-NL" sz="1600" dirty="0"/>
              <a:t>Muzikale begeleiding</a:t>
            </a:r>
          </a:p>
        </p:txBody>
      </p:sp>
      <p:sp>
        <p:nvSpPr>
          <p:cNvPr id="6" name="Tekstvak 5"/>
          <p:cNvSpPr txBox="1"/>
          <p:nvPr/>
        </p:nvSpPr>
        <p:spPr>
          <a:xfrm>
            <a:off x="888272" y="1071154"/>
            <a:ext cx="6152608" cy="1477328"/>
          </a:xfrm>
          <a:prstGeom prst="rect">
            <a:avLst/>
          </a:prstGeom>
          <a:noFill/>
        </p:spPr>
        <p:txBody>
          <a:bodyPr wrap="square" rtlCol="0">
            <a:spAutoFit/>
          </a:bodyPr>
          <a:lstStyle/>
          <a:p>
            <a:r>
              <a:rPr lang="nl-NL" dirty="0">
                <a:solidFill>
                  <a:schemeClr val="bg1"/>
                </a:solidFill>
              </a:rPr>
              <a:t>Soberheid!</a:t>
            </a:r>
          </a:p>
          <a:p>
            <a:r>
              <a:rPr lang="nl-NL" dirty="0">
                <a:solidFill>
                  <a:schemeClr val="bg1"/>
                </a:solidFill>
              </a:rPr>
              <a:t>Gezangen zijn gebeden en deze verdienen eerbied.</a:t>
            </a:r>
          </a:p>
          <a:p>
            <a:endParaRPr lang="nl-NL" dirty="0">
              <a:solidFill>
                <a:schemeClr val="bg1"/>
              </a:solidFill>
            </a:endParaRPr>
          </a:p>
          <a:p>
            <a:r>
              <a:rPr lang="nl-NL" dirty="0">
                <a:solidFill>
                  <a:schemeClr val="bg1"/>
                </a:solidFill>
              </a:rPr>
              <a:t>In de protestantse kerk is zelfs het orgel en een koor verboden, men zingt eenstemmig en in volkstaal.</a:t>
            </a:r>
          </a:p>
        </p:txBody>
      </p:sp>
      <p:sp>
        <p:nvSpPr>
          <p:cNvPr id="8" name="Tekstvak 7"/>
          <p:cNvSpPr txBox="1"/>
          <p:nvPr/>
        </p:nvSpPr>
        <p:spPr>
          <a:xfrm>
            <a:off x="6264294" y="543192"/>
            <a:ext cx="2879705" cy="954107"/>
          </a:xfrm>
          <a:prstGeom prst="rect">
            <a:avLst/>
          </a:prstGeom>
          <a:solidFill>
            <a:schemeClr val="accent4"/>
          </a:solidFill>
        </p:spPr>
        <p:txBody>
          <a:bodyPr wrap="square" rtlCol="0">
            <a:spAutoFit/>
          </a:bodyPr>
          <a:lstStyle/>
          <a:p>
            <a:r>
              <a:rPr lang="nl-NL" sz="1400" b="1" dirty="0" err="1">
                <a:solidFill>
                  <a:schemeClr val="bg1"/>
                </a:solidFill>
              </a:rPr>
              <a:t>Contrafact</a:t>
            </a:r>
            <a:r>
              <a:rPr lang="nl-NL" sz="1400" dirty="0">
                <a:solidFill>
                  <a:schemeClr val="bg1"/>
                </a:solidFill>
              </a:rPr>
              <a:t>, zingen op een bestaande, bekende melodie. Op de wijs van…</a:t>
            </a:r>
          </a:p>
          <a:p>
            <a:endParaRPr lang="nl-NL" sz="1400" dirty="0">
              <a:solidFill>
                <a:schemeClr val="bg1"/>
              </a:solidFill>
            </a:endParaRPr>
          </a:p>
        </p:txBody>
      </p:sp>
    </p:spTree>
    <p:extLst>
      <p:ext uri="{BB962C8B-B14F-4D97-AF65-F5344CB8AC3E}">
        <p14:creationId xmlns:p14="http://schemas.microsoft.com/office/powerpoint/2010/main" val="32671497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rchiv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898" y="1162593"/>
            <a:ext cx="4103884" cy="5199084"/>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710856" y="339634"/>
            <a:ext cx="4140926" cy="369332"/>
          </a:xfrm>
          <a:prstGeom prst="rect">
            <a:avLst/>
          </a:prstGeom>
          <a:noFill/>
        </p:spPr>
        <p:txBody>
          <a:bodyPr wrap="square" rtlCol="0">
            <a:spAutoFit/>
          </a:bodyPr>
          <a:lstStyle/>
          <a:p>
            <a:r>
              <a:rPr lang="nl-NL" dirty="0">
                <a:solidFill>
                  <a:schemeClr val="bg1"/>
                </a:solidFill>
              </a:rPr>
              <a:t>Orgelconcerten / stadsmusici</a:t>
            </a:r>
          </a:p>
        </p:txBody>
      </p:sp>
      <p:sp>
        <p:nvSpPr>
          <p:cNvPr id="3" name="Tekstvak 2"/>
          <p:cNvSpPr txBox="1"/>
          <p:nvPr/>
        </p:nvSpPr>
        <p:spPr>
          <a:xfrm>
            <a:off x="5003074" y="5715346"/>
            <a:ext cx="3526972" cy="646331"/>
          </a:xfrm>
          <a:prstGeom prst="rect">
            <a:avLst/>
          </a:prstGeom>
          <a:noFill/>
        </p:spPr>
        <p:txBody>
          <a:bodyPr wrap="square" rtlCol="0">
            <a:spAutoFit/>
          </a:bodyPr>
          <a:lstStyle/>
          <a:p>
            <a:r>
              <a:rPr lang="nl-NL" dirty="0">
                <a:solidFill>
                  <a:schemeClr val="bg1"/>
                </a:solidFill>
              </a:rPr>
              <a:t>Het orgel is eigendom van het stadsbestuur!</a:t>
            </a:r>
          </a:p>
        </p:txBody>
      </p:sp>
      <p:sp>
        <p:nvSpPr>
          <p:cNvPr id="4" name="Tekstvak 3"/>
          <p:cNvSpPr txBox="1"/>
          <p:nvPr/>
        </p:nvSpPr>
        <p:spPr>
          <a:xfrm>
            <a:off x="5003074" y="4245429"/>
            <a:ext cx="3069772" cy="923330"/>
          </a:xfrm>
          <a:prstGeom prst="rect">
            <a:avLst/>
          </a:prstGeom>
          <a:noFill/>
        </p:spPr>
        <p:txBody>
          <a:bodyPr wrap="square" rtlCol="0">
            <a:spAutoFit/>
          </a:bodyPr>
          <a:lstStyle/>
          <a:p>
            <a:r>
              <a:rPr lang="nl-NL" dirty="0" err="1">
                <a:solidFill>
                  <a:schemeClr val="bg1"/>
                </a:solidFill>
              </a:rPr>
              <a:t>Sweelinck</a:t>
            </a:r>
            <a:r>
              <a:rPr lang="nl-NL" dirty="0">
                <a:solidFill>
                  <a:schemeClr val="bg1"/>
                </a:solidFill>
              </a:rPr>
              <a:t>, </a:t>
            </a:r>
          </a:p>
          <a:p>
            <a:r>
              <a:rPr lang="nl-NL" dirty="0">
                <a:solidFill>
                  <a:schemeClr val="bg1"/>
                </a:solidFill>
              </a:rPr>
              <a:t>de </a:t>
            </a:r>
            <a:r>
              <a:rPr lang="nl-NL" dirty="0" err="1">
                <a:solidFill>
                  <a:schemeClr val="bg1"/>
                </a:solidFill>
              </a:rPr>
              <a:t>Orfeus</a:t>
            </a:r>
            <a:r>
              <a:rPr lang="nl-NL" dirty="0">
                <a:solidFill>
                  <a:schemeClr val="bg1"/>
                </a:solidFill>
              </a:rPr>
              <a:t> van Amsterdam</a:t>
            </a:r>
          </a:p>
          <a:p>
            <a:r>
              <a:rPr lang="nl-NL" i="1" dirty="0" err="1">
                <a:solidFill>
                  <a:schemeClr val="bg1"/>
                </a:solidFill>
              </a:rPr>
              <a:t>Psaumes</a:t>
            </a:r>
            <a:r>
              <a:rPr lang="nl-NL" i="1" dirty="0">
                <a:solidFill>
                  <a:schemeClr val="bg1"/>
                </a:solidFill>
              </a:rPr>
              <a:t> des David</a:t>
            </a:r>
            <a:r>
              <a:rPr lang="nl-NL" dirty="0">
                <a:solidFill>
                  <a:schemeClr val="bg1"/>
                </a:solidFill>
              </a:rPr>
              <a:t> </a:t>
            </a:r>
          </a:p>
        </p:txBody>
      </p:sp>
      <p:pic>
        <p:nvPicPr>
          <p:cNvPr id="4100" name="Picture 4" descr="File:Klavecimbel-it.jp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7545" y="1162593"/>
            <a:ext cx="2151895" cy="2869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0419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76672"/>
            <a:ext cx="6096000" cy="4638676"/>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1547664" y="5301208"/>
            <a:ext cx="6096000" cy="646331"/>
          </a:xfrm>
          <a:prstGeom prst="rect">
            <a:avLst/>
          </a:prstGeom>
          <a:noFill/>
        </p:spPr>
        <p:txBody>
          <a:bodyPr wrap="square" rtlCol="0">
            <a:spAutoFit/>
          </a:bodyPr>
          <a:lstStyle/>
          <a:p>
            <a:r>
              <a:rPr lang="nl-NL" dirty="0">
                <a:solidFill>
                  <a:schemeClr val="bg1"/>
                </a:solidFill>
              </a:rPr>
              <a:t>Stedelijke musici (o.a. organisten) zijn verplicht muzieklessen te geven aan het collegium </a:t>
            </a:r>
            <a:r>
              <a:rPr lang="nl-NL" dirty="0" err="1">
                <a:solidFill>
                  <a:schemeClr val="bg1"/>
                </a:solidFill>
              </a:rPr>
              <a:t>musicum</a:t>
            </a:r>
            <a:r>
              <a:rPr lang="nl-NL" dirty="0">
                <a:solidFill>
                  <a:schemeClr val="bg1"/>
                </a:solidFill>
              </a:rPr>
              <a:t> (alleen voor mannen). </a:t>
            </a:r>
          </a:p>
        </p:txBody>
      </p:sp>
    </p:spTree>
    <p:extLst>
      <p:ext uri="{BB962C8B-B14F-4D97-AF65-F5344CB8AC3E}">
        <p14:creationId xmlns:p14="http://schemas.microsoft.com/office/powerpoint/2010/main" val="27510014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kunst-en-cultuur.infonu.nl/artikel-fotos/pmpaul/46915152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729" y="1092925"/>
            <a:ext cx="3671842" cy="415416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5120640" y="1092925"/>
            <a:ext cx="3553097" cy="3970318"/>
          </a:xfrm>
          <a:prstGeom prst="rect">
            <a:avLst/>
          </a:prstGeom>
          <a:noFill/>
        </p:spPr>
        <p:txBody>
          <a:bodyPr wrap="square" rtlCol="0">
            <a:spAutoFit/>
          </a:bodyPr>
          <a:lstStyle/>
          <a:p>
            <a:r>
              <a:rPr lang="nl-NL" dirty="0">
                <a:solidFill>
                  <a:schemeClr val="bg1"/>
                </a:solidFill>
              </a:rPr>
              <a:t>Zingen is een populaire bezigheid</a:t>
            </a:r>
          </a:p>
          <a:p>
            <a:endParaRPr lang="nl-NL" dirty="0">
              <a:solidFill>
                <a:schemeClr val="bg1"/>
              </a:solidFill>
            </a:endParaRPr>
          </a:p>
          <a:p>
            <a:pPr marL="285750" indent="-285750">
              <a:buFontTx/>
              <a:buChar char="-"/>
            </a:pPr>
            <a:r>
              <a:rPr lang="nl-NL" dirty="0">
                <a:solidFill>
                  <a:schemeClr val="bg1"/>
                </a:solidFill>
              </a:rPr>
              <a:t>Volkse liedjes</a:t>
            </a:r>
          </a:p>
          <a:p>
            <a:pPr marL="285750" indent="-285750">
              <a:buFontTx/>
              <a:buChar char="-"/>
            </a:pPr>
            <a:r>
              <a:rPr lang="nl-NL" dirty="0">
                <a:solidFill>
                  <a:schemeClr val="bg1"/>
                </a:solidFill>
              </a:rPr>
              <a:t>Godsdienstige liederen</a:t>
            </a:r>
          </a:p>
          <a:p>
            <a:pPr marL="285750" indent="-285750">
              <a:buFontTx/>
              <a:buChar char="-"/>
            </a:pPr>
            <a:r>
              <a:rPr lang="nl-NL" dirty="0">
                <a:solidFill>
                  <a:schemeClr val="bg1"/>
                </a:solidFill>
              </a:rPr>
              <a:t>Propagandaliederen (strijdlust tegen de Spanjaarden).</a:t>
            </a:r>
          </a:p>
          <a:p>
            <a:pPr marL="285750" indent="-285750">
              <a:buFontTx/>
              <a:buChar char="-"/>
            </a:pPr>
            <a:r>
              <a:rPr lang="nl-NL" dirty="0">
                <a:solidFill>
                  <a:schemeClr val="bg1"/>
                </a:solidFill>
              </a:rPr>
              <a:t>Wervende liederen (kom bij de VOC)</a:t>
            </a:r>
          </a:p>
          <a:p>
            <a:pPr marL="285750" indent="-285750">
              <a:buFontTx/>
              <a:buChar char="-"/>
            </a:pPr>
            <a:r>
              <a:rPr lang="nl-NL" dirty="0">
                <a:solidFill>
                  <a:schemeClr val="bg1"/>
                </a:solidFill>
              </a:rPr>
              <a:t>zeemanslied</a:t>
            </a:r>
          </a:p>
          <a:p>
            <a:pPr marL="285750" indent="-285750">
              <a:buFontTx/>
              <a:buChar char="-"/>
            </a:pPr>
            <a:r>
              <a:rPr lang="nl-NL" dirty="0">
                <a:solidFill>
                  <a:schemeClr val="bg1"/>
                </a:solidFill>
              </a:rPr>
              <a:t>Kunstliederen, vaak in de laatste mode, de prima </a:t>
            </a:r>
            <a:r>
              <a:rPr lang="nl-NL" dirty="0" err="1">
                <a:solidFill>
                  <a:schemeClr val="bg1"/>
                </a:solidFill>
              </a:rPr>
              <a:t>pratica</a:t>
            </a:r>
            <a:r>
              <a:rPr lang="nl-NL" dirty="0">
                <a:solidFill>
                  <a:schemeClr val="bg1"/>
                </a:solidFill>
              </a:rPr>
              <a:t> gecombineerd.</a:t>
            </a:r>
          </a:p>
          <a:p>
            <a:pPr marL="285750" indent="-285750">
              <a:buFontTx/>
              <a:buChar char="-"/>
            </a:pPr>
            <a:endParaRPr lang="nl-NL" dirty="0">
              <a:solidFill>
                <a:schemeClr val="bg1"/>
              </a:solidFill>
            </a:endParaRPr>
          </a:p>
          <a:p>
            <a:endParaRPr lang="nl-NL" dirty="0">
              <a:solidFill>
                <a:schemeClr val="bg1"/>
              </a:solidFill>
            </a:endParaRPr>
          </a:p>
        </p:txBody>
      </p:sp>
      <p:pic>
        <p:nvPicPr>
          <p:cNvPr id="1028" name="Picture 4" descr="Stories | erfgo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2081" y="4467497"/>
            <a:ext cx="2243929" cy="2011326"/>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3722914" y="6109491"/>
            <a:ext cx="1789167" cy="369332"/>
          </a:xfrm>
          <a:prstGeom prst="rect">
            <a:avLst/>
          </a:prstGeom>
          <a:noFill/>
        </p:spPr>
        <p:txBody>
          <a:bodyPr wrap="square" rtlCol="0">
            <a:spAutoFit/>
          </a:bodyPr>
          <a:lstStyle/>
          <a:p>
            <a:pPr algn="r"/>
            <a:r>
              <a:rPr lang="nl-NL" dirty="0">
                <a:solidFill>
                  <a:schemeClr val="bg1"/>
                </a:solidFill>
              </a:rPr>
              <a:t>Pc Hooft</a:t>
            </a:r>
          </a:p>
        </p:txBody>
      </p:sp>
      <p:sp>
        <p:nvSpPr>
          <p:cNvPr id="6" name="Tekstvak 5"/>
          <p:cNvSpPr txBox="1"/>
          <p:nvPr/>
        </p:nvSpPr>
        <p:spPr>
          <a:xfrm>
            <a:off x="0" y="5473160"/>
            <a:ext cx="2879705" cy="954107"/>
          </a:xfrm>
          <a:prstGeom prst="rect">
            <a:avLst/>
          </a:prstGeom>
          <a:solidFill>
            <a:schemeClr val="accent4"/>
          </a:solidFill>
        </p:spPr>
        <p:txBody>
          <a:bodyPr wrap="square" rtlCol="0">
            <a:spAutoFit/>
          </a:bodyPr>
          <a:lstStyle/>
          <a:p>
            <a:r>
              <a:rPr lang="nl-NL" sz="1400" dirty="0">
                <a:solidFill>
                  <a:schemeClr val="bg1"/>
                </a:solidFill>
              </a:rPr>
              <a:t>Een liedboekjes werden op zak meegenomen om ten alle tijden, samen te kunnen zingen. </a:t>
            </a:r>
          </a:p>
          <a:p>
            <a:endParaRPr lang="nl-NL" sz="1400" dirty="0">
              <a:solidFill>
                <a:schemeClr val="bg1"/>
              </a:solidFill>
            </a:endParaRPr>
          </a:p>
        </p:txBody>
      </p:sp>
    </p:spTree>
    <p:extLst>
      <p:ext uri="{BB962C8B-B14F-4D97-AF65-F5344CB8AC3E}">
        <p14:creationId xmlns:p14="http://schemas.microsoft.com/office/powerpoint/2010/main" val="931962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265DE692-BF31-774B-ACCB-A014A028508A}"/>
              </a:ext>
            </a:extLst>
          </p:cNvPr>
          <p:cNvSpPr txBox="1"/>
          <p:nvPr/>
        </p:nvSpPr>
        <p:spPr>
          <a:xfrm>
            <a:off x="462455" y="472966"/>
            <a:ext cx="7861738" cy="5909310"/>
          </a:xfrm>
          <a:prstGeom prst="rect">
            <a:avLst/>
          </a:prstGeom>
          <a:noFill/>
        </p:spPr>
        <p:txBody>
          <a:bodyPr wrap="square" rtlCol="0">
            <a:spAutoFit/>
          </a:bodyPr>
          <a:lstStyle/>
          <a:p>
            <a:r>
              <a:rPr lang="nl-NL" dirty="0">
                <a:solidFill>
                  <a:schemeClr val="bg1"/>
                </a:solidFill>
              </a:rPr>
              <a:t>Vragen:</a:t>
            </a:r>
          </a:p>
          <a:p>
            <a:endParaRPr lang="nl-NL" dirty="0">
              <a:solidFill>
                <a:schemeClr val="bg1"/>
              </a:solidFill>
            </a:endParaRPr>
          </a:p>
          <a:p>
            <a:pPr marL="342900" indent="-342900">
              <a:buAutoNum type="arabicPeriod"/>
            </a:pPr>
            <a:r>
              <a:rPr lang="nl-NL" dirty="0">
                <a:solidFill>
                  <a:schemeClr val="bg1"/>
                </a:solidFill>
              </a:rPr>
              <a:t>Wat houdt </a:t>
            </a:r>
            <a:r>
              <a:rPr lang="nl-NL" dirty="0" err="1">
                <a:solidFill>
                  <a:schemeClr val="bg1"/>
                </a:solidFill>
              </a:rPr>
              <a:t>musica</a:t>
            </a:r>
            <a:r>
              <a:rPr lang="nl-NL" dirty="0">
                <a:solidFill>
                  <a:schemeClr val="bg1"/>
                </a:solidFill>
              </a:rPr>
              <a:t> </a:t>
            </a:r>
            <a:r>
              <a:rPr lang="nl-NL" dirty="0" err="1">
                <a:solidFill>
                  <a:schemeClr val="bg1"/>
                </a:solidFill>
              </a:rPr>
              <a:t>flexanima</a:t>
            </a:r>
            <a:r>
              <a:rPr lang="nl-NL" dirty="0">
                <a:solidFill>
                  <a:schemeClr val="bg1"/>
                </a:solidFill>
              </a:rPr>
              <a:t> in?</a:t>
            </a:r>
            <a:br>
              <a:rPr lang="nl-NL" dirty="0">
                <a:solidFill>
                  <a:schemeClr val="bg1"/>
                </a:solidFill>
              </a:rPr>
            </a:br>
            <a:endParaRPr lang="nl-NL" dirty="0">
              <a:solidFill>
                <a:schemeClr val="bg1"/>
              </a:solidFill>
            </a:endParaRPr>
          </a:p>
          <a:p>
            <a:pPr marL="342900" indent="-342900">
              <a:buAutoNum type="arabicPeriod"/>
            </a:pPr>
            <a:r>
              <a:rPr lang="nl-NL" dirty="0">
                <a:solidFill>
                  <a:schemeClr val="bg1"/>
                </a:solidFill>
              </a:rPr>
              <a:t>Welke redenen waren er om liedjes te maken?</a:t>
            </a:r>
            <a:br>
              <a:rPr lang="nl-NL" dirty="0">
                <a:solidFill>
                  <a:schemeClr val="bg1"/>
                </a:solidFill>
              </a:rPr>
            </a:br>
            <a:endParaRPr lang="nl-NL" dirty="0">
              <a:solidFill>
                <a:schemeClr val="bg1"/>
              </a:solidFill>
            </a:endParaRPr>
          </a:p>
          <a:p>
            <a:pPr marL="342900" indent="-342900">
              <a:buAutoNum type="arabicPeriod"/>
            </a:pPr>
            <a:r>
              <a:rPr lang="nl-NL" dirty="0">
                <a:solidFill>
                  <a:schemeClr val="bg1"/>
                </a:solidFill>
              </a:rPr>
              <a:t>Een veel voorkomend liedjesboek is het </a:t>
            </a:r>
            <a:r>
              <a:rPr lang="nl-NL" dirty="0" err="1">
                <a:solidFill>
                  <a:schemeClr val="bg1"/>
                </a:solidFill>
              </a:rPr>
              <a:t>Souterboek</a:t>
            </a:r>
            <a:r>
              <a:rPr lang="nl-NL" dirty="0">
                <a:solidFill>
                  <a:schemeClr val="bg1"/>
                </a:solidFill>
              </a:rPr>
              <a:t>. Wat staat er in dit boek?</a:t>
            </a:r>
            <a:br>
              <a:rPr lang="nl-NL" dirty="0">
                <a:solidFill>
                  <a:schemeClr val="bg1"/>
                </a:solidFill>
              </a:rPr>
            </a:br>
            <a:endParaRPr lang="nl-NL" dirty="0">
              <a:solidFill>
                <a:schemeClr val="bg1"/>
              </a:solidFill>
            </a:endParaRPr>
          </a:p>
          <a:p>
            <a:pPr marL="342900" indent="-342900">
              <a:buAutoNum type="arabicPeriod"/>
            </a:pPr>
            <a:r>
              <a:rPr lang="nl-NL" dirty="0">
                <a:solidFill>
                  <a:schemeClr val="bg1"/>
                </a:solidFill>
              </a:rPr>
              <a:t>Wat is het verschil tussen een muziekboek en een liedjesboek?</a:t>
            </a:r>
            <a:br>
              <a:rPr lang="nl-NL" dirty="0">
                <a:solidFill>
                  <a:schemeClr val="bg1"/>
                </a:solidFill>
              </a:rPr>
            </a:br>
            <a:endParaRPr lang="nl-NL" dirty="0">
              <a:solidFill>
                <a:schemeClr val="bg1"/>
              </a:solidFill>
            </a:endParaRPr>
          </a:p>
          <a:p>
            <a:pPr marL="342900" indent="-342900">
              <a:buAutoNum type="arabicPeriod"/>
            </a:pPr>
            <a:r>
              <a:rPr lang="nl-NL" dirty="0">
                <a:solidFill>
                  <a:schemeClr val="bg1"/>
                </a:solidFill>
              </a:rPr>
              <a:t>Jacob van Eyck (beiaardier) probeert op verschillende manieren muziek onder de mensen te brengen. Welke manieren?</a:t>
            </a:r>
            <a:br>
              <a:rPr lang="nl-NL" dirty="0">
                <a:solidFill>
                  <a:schemeClr val="bg1"/>
                </a:solidFill>
              </a:rPr>
            </a:br>
            <a:endParaRPr lang="nl-NL" dirty="0">
              <a:solidFill>
                <a:schemeClr val="bg1"/>
              </a:solidFill>
            </a:endParaRPr>
          </a:p>
          <a:p>
            <a:pPr marL="342900" indent="-342900">
              <a:buAutoNum type="arabicPeriod"/>
            </a:pPr>
            <a:r>
              <a:rPr lang="nl-NL" dirty="0">
                <a:solidFill>
                  <a:schemeClr val="bg1"/>
                </a:solidFill>
              </a:rPr>
              <a:t>Wat is de </a:t>
            </a:r>
            <a:r>
              <a:rPr lang="nl-NL" dirty="0" err="1">
                <a:solidFill>
                  <a:schemeClr val="bg1"/>
                </a:solidFill>
              </a:rPr>
              <a:t>Muiderkring</a:t>
            </a:r>
            <a:r>
              <a:rPr lang="nl-NL" dirty="0">
                <a:solidFill>
                  <a:schemeClr val="bg1"/>
                </a:solidFill>
              </a:rPr>
              <a:t>?</a:t>
            </a:r>
            <a:br>
              <a:rPr lang="nl-NL" dirty="0">
                <a:solidFill>
                  <a:schemeClr val="bg1"/>
                </a:solidFill>
              </a:rPr>
            </a:br>
            <a:endParaRPr lang="nl-NL" dirty="0">
              <a:solidFill>
                <a:schemeClr val="bg1"/>
              </a:solidFill>
            </a:endParaRPr>
          </a:p>
          <a:p>
            <a:pPr marL="342900" indent="-342900">
              <a:buAutoNum type="arabicPeriod"/>
            </a:pPr>
            <a:r>
              <a:rPr lang="nl-NL" dirty="0">
                <a:solidFill>
                  <a:schemeClr val="bg1"/>
                </a:solidFill>
              </a:rPr>
              <a:t>Wat is een collegium </a:t>
            </a:r>
            <a:r>
              <a:rPr lang="nl-NL" dirty="0" err="1">
                <a:solidFill>
                  <a:schemeClr val="bg1"/>
                </a:solidFill>
              </a:rPr>
              <a:t>musicum</a:t>
            </a:r>
            <a:r>
              <a:rPr lang="nl-NL" dirty="0">
                <a:solidFill>
                  <a:schemeClr val="bg1"/>
                </a:solidFill>
              </a:rPr>
              <a:t> en voor wie is dit bedoeld?</a:t>
            </a:r>
            <a:br>
              <a:rPr lang="nl-NL" dirty="0">
                <a:solidFill>
                  <a:schemeClr val="bg1"/>
                </a:solidFill>
              </a:rPr>
            </a:br>
            <a:endParaRPr lang="nl-NL" dirty="0">
              <a:solidFill>
                <a:schemeClr val="bg1"/>
              </a:solidFill>
            </a:endParaRPr>
          </a:p>
          <a:p>
            <a:pPr marL="342900" indent="-342900">
              <a:buAutoNum type="arabicPeriod"/>
            </a:pPr>
            <a:r>
              <a:rPr lang="nl-NL" dirty="0">
                <a:solidFill>
                  <a:schemeClr val="bg1"/>
                </a:solidFill>
              </a:rPr>
              <a:t>Waarom vinden de Calvinisten de Opera niets?</a:t>
            </a:r>
            <a:br>
              <a:rPr lang="nl-NL" dirty="0">
                <a:solidFill>
                  <a:schemeClr val="bg1"/>
                </a:solidFill>
              </a:rPr>
            </a:br>
            <a:endParaRPr lang="nl-NL" dirty="0">
              <a:solidFill>
                <a:schemeClr val="bg1"/>
              </a:solidFill>
            </a:endParaRPr>
          </a:p>
          <a:p>
            <a:pPr marL="342900" indent="-342900">
              <a:buAutoNum type="arabicPeriod"/>
            </a:pPr>
            <a:r>
              <a:rPr lang="nl-NL" dirty="0">
                <a:solidFill>
                  <a:schemeClr val="bg1"/>
                </a:solidFill>
              </a:rPr>
              <a:t>Om welke reden wordt de Beiaard ontwikkeld?</a:t>
            </a:r>
          </a:p>
          <a:p>
            <a:endParaRPr lang="nl-NL" dirty="0">
              <a:solidFill>
                <a:schemeClr val="bg1"/>
              </a:solidFill>
            </a:endParaRPr>
          </a:p>
        </p:txBody>
      </p:sp>
    </p:spTree>
    <p:extLst>
      <p:ext uri="{BB962C8B-B14F-4D97-AF65-F5344CB8AC3E}">
        <p14:creationId xmlns:p14="http://schemas.microsoft.com/office/powerpoint/2010/main" val="972670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31E46193-C6F1-554C-BAF3-3C607ACEFA89}"/>
              </a:ext>
            </a:extLst>
          </p:cNvPr>
          <p:cNvSpPr txBox="1"/>
          <p:nvPr/>
        </p:nvSpPr>
        <p:spPr>
          <a:xfrm>
            <a:off x="304801" y="620110"/>
            <a:ext cx="8397766" cy="5632311"/>
          </a:xfrm>
          <a:prstGeom prst="rect">
            <a:avLst/>
          </a:prstGeom>
          <a:noFill/>
        </p:spPr>
        <p:txBody>
          <a:bodyPr wrap="square" rtlCol="0">
            <a:spAutoFit/>
          </a:bodyPr>
          <a:lstStyle/>
          <a:p>
            <a:pPr marL="342900" indent="-342900">
              <a:buAutoNum type="arabicPeriod"/>
            </a:pPr>
            <a:r>
              <a:rPr lang="nl-NL" b="1" dirty="0">
                <a:solidFill>
                  <a:schemeClr val="bg1"/>
                </a:solidFill>
              </a:rPr>
              <a:t>Wat houdt </a:t>
            </a:r>
            <a:r>
              <a:rPr lang="nl-NL" b="1" dirty="0" err="1">
                <a:solidFill>
                  <a:schemeClr val="bg1"/>
                </a:solidFill>
              </a:rPr>
              <a:t>musica</a:t>
            </a:r>
            <a:r>
              <a:rPr lang="nl-NL" b="1" dirty="0">
                <a:solidFill>
                  <a:schemeClr val="bg1"/>
                </a:solidFill>
              </a:rPr>
              <a:t> </a:t>
            </a:r>
            <a:r>
              <a:rPr lang="nl-NL" b="1" dirty="0" err="1">
                <a:solidFill>
                  <a:schemeClr val="bg1"/>
                </a:solidFill>
              </a:rPr>
              <a:t>flexanima</a:t>
            </a:r>
            <a:r>
              <a:rPr lang="nl-NL" b="1" dirty="0">
                <a:solidFill>
                  <a:schemeClr val="bg1"/>
                </a:solidFill>
              </a:rPr>
              <a:t> in?</a:t>
            </a:r>
            <a:br>
              <a:rPr lang="nl-NL" dirty="0">
                <a:solidFill>
                  <a:schemeClr val="bg1"/>
                </a:solidFill>
              </a:rPr>
            </a:br>
            <a:r>
              <a:rPr lang="nl-NL" i="1" dirty="0">
                <a:solidFill>
                  <a:schemeClr val="bg1"/>
                </a:solidFill>
              </a:rPr>
              <a:t>Muziek om de ziel te beroeren. Vaste regels binnen de zangkunst worden vastgelegd. In deze muziek moet elk deel van de tekst muzikaal uitgedrukt worden door speciaal gebruik van intervallen, ritme, harmonie etc.</a:t>
            </a:r>
            <a:br>
              <a:rPr lang="nl-NL" i="1" dirty="0">
                <a:solidFill>
                  <a:schemeClr val="bg1"/>
                </a:solidFill>
              </a:rPr>
            </a:br>
            <a:endParaRPr lang="nl-NL" b="1" i="1" dirty="0">
              <a:solidFill>
                <a:schemeClr val="bg1"/>
              </a:solidFill>
            </a:endParaRPr>
          </a:p>
          <a:p>
            <a:pPr marL="342900" indent="-342900">
              <a:buAutoNum type="arabicPeriod"/>
            </a:pPr>
            <a:r>
              <a:rPr lang="nl-NL" b="1" dirty="0">
                <a:solidFill>
                  <a:schemeClr val="bg1"/>
                </a:solidFill>
              </a:rPr>
              <a:t>Welke redenen waren er om liedjes te maken?</a:t>
            </a:r>
            <a:br>
              <a:rPr lang="nl-NL" dirty="0">
                <a:solidFill>
                  <a:schemeClr val="bg1"/>
                </a:solidFill>
              </a:rPr>
            </a:br>
            <a:r>
              <a:rPr lang="nl-NL" i="1" dirty="0">
                <a:solidFill>
                  <a:schemeClr val="bg1"/>
                </a:solidFill>
              </a:rPr>
              <a:t>Volksliedjes, godsdienstige liederen, liederen </a:t>
            </a:r>
            <a:r>
              <a:rPr lang="nl-NL" i="1" dirty="0" err="1">
                <a:solidFill>
                  <a:schemeClr val="bg1"/>
                </a:solidFill>
              </a:rPr>
              <a:t>beinvloed</a:t>
            </a:r>
            <a:r>
              <a:rPr lang="nl-NL" i="1" dirty="0">
                <a:solidFill>
                  <a:schemeClr val="bg1"/>
                </a:solidFill>
              </a:rPr>
              <a:t> door reformatie en of contrareformatie, propagandaliederen, kunstliederen</a:t>
            </a:r>
            <a:br>
              <a:rPr lang="nl-NL" i="1" dirty="0">
                <a:solidFill>
                  <a:schemeClr val="bg1"/>
                </a:solidFill>
              </a:rPr>
            </a:br>
            <a:endParaRPr lang="nl-NL" i="1" dirty="0">
              <a:solidFill>
                <a:schemeClr val="bg1"/>
              </a:solidFill>
            </a:endParaRPr>
          </a:p>
          <a:p>
            <a:pPr marL="342900" indent="-342900">
              <a:buAutoNum type="arabicPeriod"/>
            </a:pPr>
            <a:r>
              <a:rPr lang="nl-NL" b="1" dirty="0">
                <a:solidFill>
                  <a:schemeClr val="bg1"/>
                </a:solidFill>
              </a:rPr>
              <a:t>Een veel voorkomend liedjesboek is het </a:t>
            </a:r>
            <a:r>
              <a:rPr lang="nl-NL" b="1" dirty="0" err="1">
                <a:solidFill>
                  <a:schemeClr val="bg1"/>
                </a:solidFill>
              </a:rPr>
              <a:t>Souterboek</a:t>
            </a:r>
            <a:r>
              <a:rPr lang="nl-NL" b="1" dirty="0">
                <a:solidFill>
                  <a:schemeClr val="bg1"/>
                </a:solidFill>
              </a:rPr>
              <a:t>. Wat staat er in dit boek?</a:t>
            </a:r>
            <a:br>
              <a:rPr lang="nl-NL" dirty="0">
                <a:solidFill>
                  <a:schemeClr val="bg1"/>
                </a:solidFill>
              </a:rPr>
            </a:br>
            <a:r>
              <a:rPr lang="nl-NL" i="1" dirty="0" err="1">
                <a:solidFill>
                  <a:schemeClr val="bg1"/>
                </a:solidFill>
              </a:rPr>
              <a:t>Souter</a:t>
            </a:r>
            <a:r>
              <a:rPr lang="nl-NL" i="1" dirty="0">
                <a:solidFill>
                  <a:schemeClr val="bg1"/>
                </a:solidFill>
              </a:rPr>
              <a:t> betekent psalm (psalmenboek). De psalmen zijn </a:t>
            </a:r>
            <a:r>
              <a:rPr lang="nl-NL" i="1" dirty="0" err="1">
                <a:solidFill>
                  <a:schemeClr val="bg1"/>
                </a:solidFill>
              </a:rPr>
              <a:t>contrafacten</a:t>
            </a:r>
            <a:r>
              <a:rPr lang="nl-NL" i="1" dirty="0">
                <a:solidFill>
                  <a:schemeClr val="bg1"/>
                </a:solidFill>
              </a:rPr>
              <a:t>.</a:t>
            </a:r>
            <a:br>
              <a:rPr lang="nl-NL" i="1" dirty="0">
                <a:solidFill>
                  <a:schemeClr val="bg1"/>
                </a:solidFill>
              </a:rPr>
            </a:br>
            <a:endParaRPr lang="nl-NL" i="1" dirty="0">
              <a:solidFill>
                <a:schemeClr val="bg1"/>
              </a:solidFill>
            </a:endParaRPr>
          </a:p>
          <a:p>
            <a:pPr marL="342900" indent="-342900">
              <a:buAutoNum type="arabicPeriod"/>
            </a:pPr>
            <a:r>
              <a:rPr lang="nl-NL" b="1" dirty="0">
                <a:solidFill>
                  <a:schemeClr val="bg1"/>
                </a:solidFill>
              </a:rPr>
              <a:t>Wat is het verschil tussen een muziekboek en een liedboek?</a:t>
            </a:r>
            <a:br>
              <a:rPr lang="nl-NL" dirty="0">
                <a:solidFill>
                  <a:schemeClr val="bg1"/>
                </a:solidFill>
              </a:rPr>
            </a:br>
            <a:r>
              <a:rPr lang="nl-NL" i="1" dirty="0">
                <a:solidFill>
                  <a:schemeClr val="bg1"/>
                </a:solidFill>
              </a:rPr>
              <a:t>Muziekboek is voor de muzieknotatie, liedboek is voor de teksten</a:t>
            </a:r>
            <a:br>
              <a:rPr lang="nl-NL" i="1" dirty="0">
                <a:solidFill>
                  <a:schemeClr val="bg1"/>
                </a:solidFill>
              </a:rPr>
            </a:br>
            <a:endParaRPr lang="nl-NL" i="1" dirty="0">
              <a:solidFill>
                <a:schemeClr val="bg1"/>
              </a:solidFill>
            </a:endParaRPr>
          </a:p>
          <a:p>
            <a:pPr marL="342900" indent="-342900">
              <a:buAutoNum type="arabicPeriod"/>
            </a:pPr>
            <a:r>
              <a:rPr lang="nl-NL" b="1" dirty="0">
                <a:solidFill>
                  <a:schemeClr val="bg1"/>
                </a:solidFill>
              </a:rPr>
              <a:t>Jacob van Eyck (beiaardier) probeert op verschillende manieren muziek onder de mensen te brengen. Welke manieren?</a:t>
            </a:r>
            <a:br>
              <a:rPr lang="nl-NL" dirty="0">
                <a:solidFill>
                  <a:schemeClr val="bg1"/>
                </a:solidFill>
              </a:rPr>
            </a:br>
            <a:r>
              <a:rPr lang="nl-NL" dirty="0">
                <a:solidFill>
                  <a:schemeClr val="bg1"/>
                </a:solidFill>
              </a:rPr>
              <a:t>Car</a:t>
            </a:r>
            <a:r>
              <a:rPr lang="nl-NL" i="1" dirty="0">
                <a:solidFill>
                  <a:schemeClr val="bg1"/>
                </a:solidFill>
              </a:rPr>
              <a:t>illon bespelen (mensen komen luisteren), muziekles verzorgen, blokfluitimprovisaties spelen in het park.</a:t>
            </a:r>
          </a:p>
          <a:p>
            <a:endParaRPr lang="nl-NL" dirty="0"/>
          </a:p>
        </p:txBody>
      </p:sp>
    </p:spTree>
    <p:extLst>
      <p:ext uri="{BB962C8B-B14F-4D97-AF65-F5344CB8AC3E}">
        <p14:creationId xmlns:p14="http://schemas.microsoft.com/office/powerpoint/2010/main" val="14437308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37405DF-4DB1-474C-8DA8-0AE142396609}"/>
              </a:ext>
            </a:extLst>
          </p:cNvPr>
          <p:cNvSpPr txBox="1"/>
          <p:nvPr/>
        </p:nvSpPr>
        <p:spPr>
          <a:xfrm>
            <a:off x="357352" y="704193"/>
            <a:ext cx="8313682" cy="5632311"/>
          </a:xfrm>
          <a:prstGeom prst="rect">
            <a:avLst/>
          </a:prstGeom>
          <a:noFill/>
        </p:spPr>
        <p:txBody>
          <a:bodyPr wrap="square" rtlCol="0">
            <a:spAutoFit/>
          </a:bodyPr>
          <a:lstStyle/>
          <a:p>
            <a:r>
              <a:rPr lang="nl-NL" b="1" dirty="0">
                <a:solidFill>
                  <a:schemeClr val="bg1"/>
                </a:solidFill>
              </a:rPr>
              <a:t>6. Wat is de </a:t>
            </a:r>
            <a:r>
              <a:rPr lang="nl-NL" b="1" dirty="0" err="1">
                <a:solidFill>
                  <a:schemeClr val="bg1"/>
                </a:solidFill>
              </a:rPr>
              <a:t>Muiderkring</a:t>
            </a:r>
            <a:r>
              <a:rPr lang="nl-NL" b="1" dirty="0">
                <a:solidFill>
                  <a:schemeClr val="bg1"/>
                </a:solidFill>
              </a:rPr>
              <a:t>?</a:t>
            </a:r>
            <a:br>
              <a:rPr lang="nl-NL" dirty="0">
                <a:solidFill>
                  <a:schemeClr val="bg1"/>
                </a:solidFill>
              </a:rPr>
            </a:br>
            <a:r>
              <a:rPr lang="nl-NL" i="1" dirty="0">
                <a:solidFill>
                  <a:schemeClr val="bg1"/>
                </a:solidFill>
              </a:rPr>
              <a:t>Een </a:t>
            </a:r>
            <a:r>
              <a:rPr lang="nl-NL" i="1" dirty="0" err="1">
                <a:solidFill>
                  <a:schemeClr val="bg1"/>
                </a:solidFill>
              </a:rPr>
              <a:t>Muidervriendenkring</a:t>
            </a:r>
            <a:r>
              <a:rPr lang="nl-NL" i="1" dirty="0">
                <a:solidFill>
                  <a:schemeClr val="bg1"/>
                </a:solidFill>
              </a:rPr>
              <a:t>, de vrienden van Pieter Corneliszoon Hooft. Vrienden die net als de gastheer van kunst, schrijven en muziek houden.</a:t>
            </a:r>
            <a:br>
              <a:rPr lang="nl-NL" i="1" dirty="0">
                <a:solidFill>
                  <a:schemeClr val="bg1"/>
                </a:solidFill>
              </a:rPr>
            </a:br>
            <a:r>
              <a:rPr lang="nl-NL" i="1" dirty="0">
                <a:solidFill>
                  <a:schemeClr val="bg1"/>
                </a:solidFill>
              </a:rPr>
              <a:t>De mythe vertelt dat dit het intellectuele centrum met een gemeenschappelijk literair programma en doel zou zijn. Maar hier is geen bewijs voor.</a:t>
            </a:r>
            <a:br>
              <a:rPr lang="nl-NL" dirty="0">
                <a:solidFill>
                  <a:schemeClr val="bg1"/>
                </a:solidFill>
              </a:rPr>
            </a:br>
            <a:endParaRPr lang="nl-NL" dirty="0">
              <a:solidFill>
                <a:schemeClr val="bg1"/>
              </a:solidFill>
            </a:endParaRPr>
          </a:p>
          <a:p>
            <a:r>
              <a:rPr lang="nl-NL" b="1" dirty="0">
                <a:solidFill>
                  <a:schemeClr val="bg1"/>
                </a:solidFill>
              </a:rPr>
              <a:t>7. Wat is een collegium </a:t>
            </a:r>
            <a:r>
              <a:rPr lang="nl-NL" b="1" dirty="0" err="1">
                <a:solidFill>
                  <a:schemeClr val="bg1"/>
                </a:solidFill>
              </a:rPr>
              <a:t>musicum</a:t>
            </a:r>
            <a:r>
              <a:rPr lang="nl-NL" b="1" dirty="0">
                <a:solidFill>
                  <a:schemeClr val="bg1"/>
                </a:solidFill>
              </a:rPr>
              <a:t> en voor wie is dit bedoeld?</a:t>
            </a:r>
            <a:br>
              <a:rPr lang="nl-NL" b="1" dirty="0">
                <a:solidFill>
                  <a:schemeClr val="bg1"/>
                </a:solidFill>
              </a:rPr>
            </a:br>
            <a:r>
              <a:rPr lang="nl-NL" i="1" dirty="0">
                <a:solidFill>
                  <a:schemeClr val="bg1"/>
                </a:solidFill>
              </a:rPr>
              <a:t>Een college waar beroepsmusici en goede amateurs samen openbare concerten geven. Als aangenaam tijdverdrijf, gecombineerd met een hapje en een drankje. Alleen toegankelijk voor mannen.</a:t>
            </a:r>
          </a:p>
          <a:p>
            <a:endParaRPr lang="nl-NL" i="1" dirty="0">
              <a:solidFill>
                <a:schemeClr val="bg1"/>
              </a:solidFill>
            </a:endParaRPr>
          </a:p>
          <a:p>
            <a:r>
              <a:rPr lang="nl-NL" b="1" dirty="0">
                <a:solidFill>
                  <a:schemeClr val="bg1"/>
                </a:solidFill>
              </a:rPr>
              <a:t>8. Waarom vinden de Calvinisten de Opera niets?</a:t>
            </a:r>
            <a:br>
              <a:rPr lang="nl-NL" b="1" dirty="0">
                <a:solidFill>
                  <a:schemeClr val="bg1"/>
                </a:solidFill>
              </a:rPr>
            </a:br>
            <a:r>
              <a:rPr lang="nl-NL" i="1" dirty="0">
                <a:solidFill>
                  <a:schemeClr val="bg1"/>
                </a:solidFill>
              </a:rPr>
              <a:t>Het is een onchristelijk spektakel voor ontrouw en heidense, mythologische figuren.</a:t>
            </a:r>
            <a:br>
              <a:rPr lang="nl-NL" i="1" dirty="0">
                <a:solidFill>
                  <a:schemeClr val="bg1"/>
                </a:solidFill>
              </a:rPr>
            </a:br>
            <a:endParaRPr lang="nl-NL" i="1" dirty="0">
              <a:solidFill>
                <a:schemeClr val="bg1"/>
              </a:solidFill>
            </a:endParaRPr>
          </a:p>
          <a:p>
            <a:r>
              <a:rPr lang="nl-NL" b="1" dirty="0">
                <a:solidFill>
                  <a:schemeClr val="bg1"/>
                </a:solidFill>
              </a:rPr>
              <a:t>9. Om welke reden wordt de Beiaard ontwikkeld?</a:t>
            </a:r>
          </a:p>
          <a:p>
            <a:r>
              <a:rPr lang="nl-NL" i="1" dirty="0">
                <a:solidFill>
                  <a:schemeClr val="bg1"/>
                </a:solidFill>
              </a:rPr>
              <a:t>De rijkere steden verfraaien hun belforten en kerktoren niet alleen voor het oog, maar voegen er ook een nieuw geluid aan toe.</a:t>
            </a:r>
            <a:br>
              <a:rPr lang="nl-NL" i="1" dirty="0">
                <a:solidFill>
                  <a:schemeClr val="bg1"/>
                </a:solidFill>
              </a:rPr>
            </a:br>
            <a:r>
              <a:rPr lang="nl-NL" i="1" dirty="0">
                <a:solidFill>
                  <a:schemeClr val="bg1"/>
                </a:solidFill>
              </a:rPr>
              <a:t>Beiaard of het carillon bestaat uit tenminste 23 gegoten bronzen klokken die in een vaste volgorde zijn opgehangen.</a:t>
            </a:r>
          </a:p>
          <a:p>
            <a:endParaRPr lang="nl-NL" i="1" dirty="0">
              <a:solidFill>
                <a:schemeClr val="bg1"/>
              </a:solidFill>
            </a:endParaRPr>
          </a:p>
        </p:txBody>
      </p:sp>
    </p:spTree>
    <p:extLst>
      <p:ext uri="{BB962C8B-B14F-4D97-AF65-F5344CB8AC3E}">
        <p14:creationId xmlns:p14="http://schemas.microsoft.com/office/powerpoint/2010/main" val="1897262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upload.wikimedia.org/wikipedia/commons/thumb/5/54/Portrait_of_a_Family_in_an_Interior_1678_Emanuel_de_Witte.jpg/800px-Portrait_of_a_Family_in_an_Interior_1678_Emanuel_de_Wit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402" y="548680"/>
            <a:ext cx="6981825" cy="54483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1139402" y="5985046"/>
            <a:ext cx="4634154" cy="369332"/>
          </a:xfrm>
          <a:prstGeom prst="rect">
            <a:avLst/>
          </a:prstGeom>
        </p:spPr>
        <p:txBody>
          <a:bodyPr wrap="none">
            <a:spAutoFit/>
          </a:bodyPr>
          <a:lstStyle/>
          <a:p>
            <a:r>
              <a:rPr lang="nl-NL" dirty="0"/>
              <a:t>Emanuel de Witte, familie in een interieur 1678</a:t>
            </a:r>
          </a:p>
        </p:txBody>
      </p:sp>
    </p:spTree>
    <p:extLst>
      <p:ext uri="{BB962C8B-B14F-4D97-AF65-F5344CB8AC3E}">
        <p14:creationId xmlns:p14="http://schemas.microsoft.com/office/powerpoint/2010/main" val="24427644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houwburgpoort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711" y="1088732"/>
            <a:ext cx="2967220" cy="34932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ns Holtha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4797" y="1088732"/>
            <a:ext cx="4742997" cy="316595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599711" y="339635"/>
            <a:ext cx="4428309" cy="369332"/>
          </a:xfrm>
          <a:prstGeom prst="rect">
            <a:avLst/>
          </a:prstGeom>
          <a:noFill/>
        </p:spPr>
        <p:txBody>
          <a:bodyPr wrap="square" rtlCol="0">
            <a:spAutoFit/>
          </a:bodyPr>
          <a:lstStyle/>
          <a:p>
            <a:r>
              <a:rPr lang="nl-NL" dirty="0">
                <a:solidFill>
                  <a:schemeClr val="bg1"/>
                </a:solidFill>
              </a:rPr>
              <a:t>Toneel</a:t>
            </a:r>
          </a:p>
        </p:txBody>
      </p:sp>
      <p:sp>
        <p:nvSpPr>
          <p:cNvPr id="5" name="Tekstvak 4"/>
          <p:cNvSpPr txBox="1"/>
          <p:nvPr/>
        </p:nvSpPr>
        <p:spPr>
          <a:xfrm>
            <a:off x="3734797" y="4581959"/>
            <a:ext cx="4742997" cy="861774"/>
          </a:xfrm>
          <a:prstGeom prst="rect">
            <a:avLst/>
          </a:prstGeom>
          <a:solidFill>
            <a:schemeClr val="accent4"/>
          </a:solidFill>
        </p:spPr>
        <p:txBody>
          <a:bodyPr wrap="square" rtlCol="0">
            <a:spAutoFit/>
          </a:bodyPr>
          <a:lstStyle/>
          <a:p>
            <a:pPr algn="ctr"/>
            <a:r>
              <a:rPr lang="nl-NL" dirty="0">
                <a:solidFill>
                  <a:schemeClr val="bg1"/>
                </a:solidFill>
              </a:rPr>
              <a:t>De wereld is een speel </a:t>
            </a:r>
            <a:r>
              <a:rPr lang="nl-NL" dirty="0" err="1">
                <a:solidFill>
                  <a:schemeClr val="bg1"/>
                </a:solidFill>
              </a:rPr>
              <a:t>tooneel</a:t>
            </a:r>
            <a:r>
              <a:rPr lang="nl-NL" dirty="0">
                <a:solidFill>
                  <a:schemeClr val="bg1"/>
                </a:solidFill>
              </a:rPr>
              <a:t> </a:t>
            </a:r>
          </a:p>
          <a:p>
            <a:pPr algn="ctr"/>
            <a:r>
              <a:rPr lang="nl-NL" dirty="0" err="1">
                <a:solidFill>
                  <a:schemeClr val="bg1"/>
                </a:solidFill>
              </a:rPr>
              <a:t>Elck</a:t>
            </a:r>
            <a:r>
              <a:rPr lang="nl-NL" dirty="0">
                <a:solidFill>
                  <a:schemeClr val="bg1"/>
                </a:solidFill>
              </a:rPr>
              <a:t> speelt </a:t>
            </a:r>
            <a:r>
              <a:rPr lang="nl-NL" dirty="0" err="1">
                <a:solidFill>
                  <a:schemeClr val="bg1"/>
                </a:solidFill>
              </a:rPr>
              <a:t>zyn</a:t>
            </a:r>
            <a:r>
              <a:rPr lang="nl-NL" dirty="0">
                <a:solidFill>
                  <a:schemeClr val="bg1"/>
                </a:solidFill>
              </a:rPr>
              <a:t> rol en </a:t>
            </a:r>
            <a:r>
              <a:rPr lang="nl-NL" dirty="0" err="1">
                <a:solidFill>
                  <a:schemeClr val="bg1"/>
                </a:solidFill>
              </a:rPr>
              <a:t>kryght</a:t>
            </a:r>
            <a:r>
              <a:rPr lang="nl-NL" dirty="0">
                <a:solidFill>
                  <a:schemeClr val="bg1"/>
                </a:solidFill>
              </a:rPr>
              <a:t> </a:t>
            </a:r>
            <a:r>
              <a:rPr lang="nl-NL" dirty="0" err="1">
                <a:solidFill>
                  <a:schemeClr val="bg1"/>
                </a:solidFill>
              </a:rPr>
              <a:t>zyn</a:t>
            </a:r>
            <a:r>
              <a:rPr lang="nl-NL" dirty="0">
                <a:solidFill>
                  <a:schemeClr val="bg1"/>
                </a:solidFill>
              </a:rPr>
              <a:t> deel</a:t>
            </a:r>
          </a:p>
          <a:p>
            <a:pPr algn="ctr"/>
            <a:endParaRPr lang="nl-NL" sz="1400" dirty="0">
              <a:solidFill>
                <a:schemeClr val="bg1"/>
              </a:solidFill>
            </a:endParaRPr>
          </a:p>
        </p:txBody>
      </p:sp>
      <p:sp>
        <p:nvSpPr>
          <p:cNvPr id="3" name="Tekstvak 2"/>
          <p:cNvSpPr txBox="1"/>
          <p:nvPr/>
        </p:nvSpPr>
        <p:spPr>
          <a:xfrm>
            <a:off x="599711" y="4859383"/>
            <a:ext cx="2967220" cy="1754326"/>
          </a:xfrm>
          <a:prstGeom prst="rect">
            <a:avLst/>
          </a:prstGeom>
          <a:noFill/>
        </p:spPr>
        <p:txBody>
          <a:bodyPr wrap="square" rtlCol="0">
            <a:spAutoFit/>
          </a:bodyPr>
          <a:lstStyle/>
          <a:p>
            <a:r>
              <a:rPr lang="nl-NL" dirty="0">
                <a:solidFill>
                  <a:schemeClr val="bg1"/>
                </a:solidFill>
              </a:rPr>
              <a:t>Calvinisten waren tegen het spektakel, het kunst en vliegwerk.</a:t>
            </a:r>
          </a:p>
          <a:p>
            <a:r>
              <a:rPr lang="nl-NL" dirty="0">
                <a:solidFill>
                  <a:schemeClr val="bg1"/>
                </a:solidFill>
              </a:rPr>
              <a:t>Toch werd het gedoogd, want een deel van de opbrengst ging naar de armenzorg.</a:t>
            </a:r>
          </a:p>
        </p:txBody>
      </p:sp>
    </p:spTree>
    <p:extLst>
      <p:ext uri="{BB962C8B-B14F-4D97-AF65-F5344CB8AC3E}">
        <p14:creationId xmlns:p14="http://schemas.microsoft.com/office/powerpoint/2010/main" val="25353761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692331" y="692331"/>
            <a:ext cx="7889966" cy="1200329"/>
          </a:xfrm>
          <a:prstGeom prst="rect">
            <a:avLst/>
          </a:prstGeom>
          <a:noFill/>
        </p:spPr>
        <p:txBody>
          <a:bodyPr wrap="square" rtlCol="0">
            <a:spAutoFit/>
          </a:bodyPr>
          <a:lstStyle/>
          <a:p>
            <a:r>
              <a:rPr lang="nl-NL" dirty="0">
                <a:solidFill>
                  <a:schemeClr val="bg1"/>
                </a:solidFill>
              </a:rPr>
              <a:t>Per avond:</a:t>
            </a:r>
          </a:p>
          <a:p>
            <a:pPr marL="285750" indent="-285750">
              <a:buFontTx/>
              <a:buChar char="-"/>
            </a:pPr>
            <a:r>
              <a:rPr lang="nl-NL" dirty="0">
                <a:solidFill>
                  <a:schemeClr val="bg1"/>
                </a:solidFill>
              </a:rPr>
              <a:t>Tragedie (serieus stuk)</a:t>
            </a:r>
          </a:p>
          <a:p>
            <a:pPr marL="285750" indent="-285750">
              <a:buFontTx/>
              <a:buChar char="-"/>
            </a:pPr>
            <a:r>
              <a:rPr lang="nl-NL" dirty="0">
                <a:solidFill>
                  <a:schemeClr val="bg1"/>
                </a:solidFill>
              </a:rPr>
              <a:t>Blijspel of klucht</a:t>
            </a:r>
          </a:p>
          <a:p>
            <a:pPr marL="285750" indent="-285750">
              <a:buFontTx/>
              <a:buChar char="-"/>
            </a:pPr>
            <a:endParaRPr lang="nl-NL" dirty="0"/>
          </a:p>
        </p:txBody>
      </p:sp>
      <p:pic>
        <p:nvPicPr>
          <p:cNvPr id="3074" name="Picture 2" descr="De Klucht van de Koe âº Uit Gronin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256" y="1998618"/>
            <a:ext cx="4925041" cy="3087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ol.com | Klucht van de koe, G.A. Bredero | 9789003200419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117" y="2944110"/>
            <a:ext cx="3117114" cy="2142308"/>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386117" y="1998618"/>
            <a:ext cx="3117114" cy="923330"/>
          </a:xfrm>
          <a:prstGeom prst="rect">
            <a:avLst/>
          </a:prstGeom>
          <a:noFill/>
        </p:spPr>
        <p:txBody>
          <a:bodyPr wrap="square" rtlCol="0">
            <a:spAutoFit/>
          </a:bodyPr>
          <a:lstStyle/>
          <a:p>
            <a:r>
              <a:rPr lang="nl-NL" dirty="0">
                <a:solidFill>
                  <a:schemeClr val="bg1"/>
                </a:solidFill>
              </a:rPr>
              <a:t>Bredero</a:t>
            </a:r>
          </a:p>
          <a:p>
            <a:r>
              <a:rPr lang="nl-NL" dirty="0">
                <a:solidFill>
                  <a:schemeClr val="bg1"/>
                </a:solidFill>
              </a:rPr>
              <a:t>Schrijft de Klucht van de koe</a:t>
            </a:r>
          </a:p>
          <a:p>
            <a:r>
              <a:rPr lang="nl-NL" dirty="0">
                <a:solidFill>
                  <a:schemeClr val="bg1"/>
                </a:solidFill>
              </a:rPr>
              <a:t>Humor in volkstaal</a:t>
            </a:r>
          </a:p>
        </p:txBody>
      </p:sp>
    </p:spTree>
    <p:extLst>
      <p:ext uri="{BB962C8B-B14F-4D97-AF65-F5344CB8AC3E}">
        <p14:creationId xmlns:p14="http://schemas.microsoft.com/office/powerpoint/2010/main" val="34837978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640080" y="352697"/>
            <a:ext cx="3618411" cy="369332"/>
          </a:xfrm>
          <a:prstGeom prst="rect">
            <a:avLst/>
          </a:prstGeom>
          <a:noFill/>
        </p:spPr>
        <p:txBody>
          <a:bodyPr wrap="square" rtlCol="0">
            <a:spAutoFit/>
          </a:bodyPr>
          <a:lstStyle/>
          <a:p>
            <a:r>
              <a:rPr lang="nl-NL" dirty="0">
                <a:solidFill>
                  <a:schemeClr val="bg1"/>
                </a:solidFill>
              </a:rPr>
              <a:t>Tragedie</a:t>
            </a:r>
          </a:p>
        </p:txBody>
      </p:sp>
      <p:sp>
        <p:nvSpPr>
          <p:cNvPr id="4" name="Tekstvak 3"/>
          <p:cNvSpPr txBox="1"/>
          <p:nvPr/>
        </p:nvSpPr>
        <p:spPr>
          <a:xfrm>
            <a:off x="744583" y="888274"/>
            <a:ext cx="4193177" cy="1754326"/>
          </a:xfrm>
          <a:prstGeom prst="rect">
            <a:avLst/>
          </a:prstGeom>
          <a:noFill/>
        </p:spPr>
        <p:txBody>
          <a:bodyPr wrap="square" rtlCol="0">
            <a:spAutoFit/>
          </a:bodyPr>
          <a:lstStyle/>
          <a:p>
            <a:r>
              <a:rPr lang="nl-NL" dirty="0">
                <a:solidFill>
                  <a:schemeClr val="bg1"/>
                </a:solidFill>
              </a:rPr>
              <a:t>Griekse filosoof en schrijver Aristoteles:</a:t>
            </a:r>
          </a:p>
          <a:p>
            <a:endParaRPr lang="nl-NL" dirty="0">
              <a:solidFill>
                <a:schemeClr val="bg1"/>
              </a:solidFill>
            </a:endParaRPr>
          </a:p>
          <a:p>
            <a:pPr marL="285750" indent="-285750">
              <a:buFontTx/>
              <a:buChar char="-"/>
            </a:pPr>
            <a:r>
              <a:rPr lang="nl-NL" dirty="0">
                <a:solidFill>
                  <a:schemeClr val="bg1"/>
                </a:solidFill>
              </a:rPr>
              <a:t>Eenheid van tijd  (24u)</a:t>
            </a:r>
          </a:p>
          <a:p>
            <a:pPr marL="285750" indent="-285750">
              <a:buFontTx/>
              <a:buChar char="-"/>
            </a:pPr>
            <a:r>
              <a:rPr lang="nl-NL" dirty="0">
                <a:solidFill>
                  <a:schemeClr val="bg1"/>
                </a:solidFill>
              </a:rPr>
              <a:t>Eenheid van plaats</a:t>
            </a:r>
          </a:p>
          <a:p>
            <a:pPr marL="285750" indent="-285750">
              <a:buFontTx/>
              <a:buChar char="-"/>
            </a:pPr>
            <a:r>
              <a:rPr lang="nl-NL" dirty="0">
                <a:solidFill>
                  <a:schemeClr val="bg1"/>
                </a:solidFill>
              </a:rPr>
              <a:t>Eenheid van handeling</a:t>
            </a:r>
          </a:p>
          <a:p>
            <a:pPr marL="285750" indent="-285750">
              <a:buFontTx/>
              <a:buChar char="-"/>
            </a:pPr>
            <a:endParaRPr lang="nl-NL" dirty="0">
              <a:solidFill>
                <a:schemeClr val="bg1"/>
              </a:solidFill>
            </a:endParaRPr>
          </a:p>
        </p:txBody>
      </p:sp>
      <p:pic>
        <p:nvPicPr>
          <p:cNvPr id="2050" name="Picture 2" descr="Aristoteles - Philosoph und Wissenschaftler - [GEOLI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83" y="3473597"/>
            <a:ext cx="5239385" cy="3087744"/>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5175504" y="888274"/>
            <a:ext cx="3654987" cy="2585323"/>
          </a:xfrm>
          <a:prstGeom prst="rect">
            <a:avLst/>
          </a:prstGeom>
          <a:noFill/>
        </p:spPr>
        <p:txBody>
          <a:bodyPr wrap="square" rtlCol="0">
            <a:spAutoFit/>
          </a:bodyPr>
          <a:lstStyle/>
          <a:p>
            <a:r>
              <a:rPr lang="nl-NL" dirty="0">
                <a:solidFill>
                  <a:schemeClr val="bg1"/>
                </a:solidFill>
              </a:rPr>
              <a:t>Vijf bedrijven</a:t>
            </a:r>
          </a:p>
          <a:p>
            <a:endParaRPr lang="nl-NL" dirty="0"/>
          </a:p>
          <a:p>
            <a:pPr marL="342900" indent="-342900">
              <a:buAutoNum type="arabicPeriod"/>
            </a:pPr>
            <a:r>
              <a:rPr lang="nl-NL" dirty="0">
                <a:solidFill>
                  <a:schemeClr val="bg1"/>
                </a:solidFill>
              </a:rPr>
              <a:t>Expositie  wie is protagonist (held)/antagonist (tegenstander)</a:t>
            </a:r>
          </a:p>
          <a:p>
            <a:pPr marL="342900" indent="-342900">
              <a:buAutoNum type="arabicPeriod"/>
            </a:pPr>
            <a:r>
              <a:rPr lang="nl-NL" dirty="0">
                <a:solidFill>
                  <a:schemeClr val="bg1"/>
                </a:solidFill>
              </a:rPr>
              <a:t>Conflict</a:t>
            </a:r>
          </a:p>
          <a:p>
            <a:pPr marL="342900" indent="-342900">
              <a:buAutoNum type="arabicPeriod"/>
            </a:pPr>
            <a:r>
              <a:rPr lang="nl-NL" dirty="0" err="1">
                <a:solidFill>
                  <a:schemeClr val="bg1"/>
                </a:solidFill>
              </a:rPr>
              <a:t>Agnitio</a:t>
            </a:r>
            <a:r>
              <a:rPr lang="nl-NL" dirty="0">
                <a:solidFill>
                  <a:schemeClr val="bg1"/>
                </a:solidFill>
              </a:rPr>
              <a:t> (besef)</a:t>
            </a:r>
          </a:p>
          <a:p>
            <a:pPr marL="342900" indent="-342900">
              <a:buAutoNum type="arabicPeriod"/>
            </a:pPr>
            <a:r>
              <a:rPr lang="nl-NL" dirty="0" err="1">
                <a:solidFill>
                  <a:schemeClr val="bg1"/>
                </a:solidFill>
              </a:rPr>
              <a:t>Peripeteia</a:t>
            </a:r>
            <a:r>
              <a:rPr lang="nl-NL" dirty="0">
                <a:solidFill>
                  <a:schemeClr val="bg1"/>
                </a:solidFill>
              </a:rPr>
              <a:t> (ommekeer)</a:t>
            </a:r>
          </a:p>
          <a:p>
            <a:pPr marL="342900" indent="-342900">
              <a:buAutoNum type="arabicPeriod"/>
            </a:pPr>
            <a:r>
              <a:rPr lang="nl-NL" dirty="0">
                <a:solidFill>
                  <a:schemeClr val="bg1"/>
                </a:solidFill>
              </a:rPr>
              <a:t>Catharsis (</a:t>
            </a:r>
            <a:r>
              <a:rPr lang="nl-NL" dirty="0" err="1">
                <a:solidFill>
                  <a:schemeClr val="bg1"/>
                </a:solidFill>
              </a:rPr>
              <a:t>ontkoping</a:t>
            </a:r>
            <a:r>
              <a:rPr lang="nl-NL" dirty="0">
                <a:solidFill>
                  <a:schemeClr val="bg1"/>
                </a:solidFill>
              </a:rPr>
              <a:t> en opluchting)</a:t>
            </a:r>
          </a:p>
        </p:txBody>
      </p:sp>
    </p:spTree>
    <p:extLst>
      <p:ext uri="{BB962C8B-B14F-4D97-AF65-F5344CB8AC3E}">
        <p14:creationId xmlns:p14="http://schemas.microsoft.com/office/powerpoint/2010/main" val="26700090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gu=gijsbrecht van Aemst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764704"/>
            <a:ext cx="187642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Related image">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3573016"/>
            <a:ext cx="398263" cy="3982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Related image">
            <a:hlinkClick r:id="rId5"/>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199" y="4142059"/>
            <a:ext cx="398263" cy="3982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Related image">
            <a:hlinkClick r:id="rId6"/>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198" y="4711102"/>
            <a:ext cx="398263" cy="398263"/>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6770461" y="3645024"/>
            <a:ext cx="1617963" cy="215444"/>
          </a:xfrm>
          <a:prstGeom prst="rect">
            <a:avLst/>
          </a:prstGeom>
          <a:noFill/>
        </p:spPr>
        <p:txBody>
          <a:bodyPr wrap="square" rtlCol="0">
            <a:spAutoFit/>
          </a:bodyPr>
          <a:lstStyle/>
          <a:p>
            <a:r>
              <a:rPr lang="nl-NL" sz="800" dirty="0"/>
              <a:t>Samenvatting animatie </a:t>
            </a:r>
          </a:p>
        </p:txBody>
      </p:sp>
      <p:sp>
        <p:nvSpPr>
          <p:cNvPr id="7" name="Tekstvak 6"/>
          <p:cNvSpPr txBox="1"/>
          <p:nvPr/>
        </p:nvSpPr>
        <p:spPr>
          <a:xfrm>
            <a:off x="6770461" y="4203230"/>
            <a:ext cx="1329931" cy="215444"/>
          </a:xfrm>
          <a:prstGeom prst="rect">
            <a:avLst/>
          </a:prstGeom>
          <a:noFill/>
        </p:spPr>
        <p:txBody>
          <a:bodyPr wrap="square" rtlCol="0">
            <a:spAutoFit/>
          </a:bodyPr>
          <a:lstStyle/>
          <a:p>
            <a:r>
              <a:rPr lang="nl-NL" sz="800" dirty="0"/>
              <a:t>Daan Schuurmans over</a:t>
            </a:r>
          </a:p>
        </p:txBody>
      </p:sp>
      <p:sp>
        <p:nvSpPr>
          <p:cNvPr id="8" name="Tekstvak 7"/>
          <p:cNvSpPr txBox="1"/>
          <p:nvPr/>
        </p:nvSpPr>
        <p:spPr>
          <a:xfrm>
            <a:off x="6770461" y="4802511"/>
            <a:ext cx="1224136" cy="215444"/>
          </a:xfrm>
          <a:prstGeom prst="rect">
            <a:avLst/>
          </a:prstGeom>
          <a:noFill/>
        </p:spPr>
        <p:txBody>
          <a:bodyPr wrap="square" rtlCol="0">
            <a:spAutoFit/>
          </a:bodyPr>
          <a:lstStyle/>
          <a:p>
            <a:r>
              <a:rPr lang="nl-NL" sz="800" dirty="0"/>
              <a:t>Trailer Het toneel speelt</a:t>
            </a:r>
          </a:p>
        </p:txBody>
      </p:sp>
      <p:pic>
        <p:nvPicPr>
          <p:cNvPr id="4098" name="Picture 2" descr="Joost van den Vondel - Literatuurmuseu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5918" y="715516"/>
            <a:ext cx="3776350" cy="4586660"/>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p:cNvSpPr txBox="1"/>
          <p:nvPr/>
        </p:nvSpPr>
        <p:spPr>
          <a:xfrm>
            <a:off x="1265918" y="5512526"/>
            <a:ext cx="3776350" cy="369332"/>
          </a:xfrm>
          <a:prstGeom prst="rect">
            <a:avLst/>
          </a:prstGeom>
          <a:noFill/>
        </p:spPr>
        <p:txBody>
          <a:bodyPr wrap="square" rtlCol="0">
            <a:spAutoFit/>
          </a:bodyPr>
          <a:lstStyle/>
          <a:p>
            <a:r>
              <a:rPr lang="nl-NL" dirty="0">
                <a:solidFill>
                  <a:schemeClr val="bg1"/>
                </a:solidFill>
              </a:rPr>
              <a:t>Joost van den Vondel</a:t>
            </a:r>
          </a:p>
        </p:txBody>
      </p:sp>
    </p:spTree>
    <p:extLst>
      <p:ext uri="{BB962C8B-B14F-4D97-AF65-F5344CB8AC3E}">
        <p14:creationId xmlns:p14="http://schemas.microsoft.com/office/powerpoint/2010/main" val="21219443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705394" y="548640"/>
            <a:ext cx="3396343" cy="923330"/>
          </a:xfrm>
          <a:prstGeom prst="rect">
            <a:avLst/>
          </a:prstGeom>
          <a:noFill/>
        </p:spPr>
        <p:txBody>
          <a:bodyPr wrap="square" rtlCol="0">
            <a:spAutoFit/>
          </a:bodyPr>
          <a:lstStyle/>
          <a:p>
            <a:r>
              <a:rPr lang="nl-NL" dirty="0">
                <a:solidFill>
                  <a:schemeClr val="bg1"/>
                </a:solidFill>
              </a:rPr>
              <a:t>PC Hooft</a:t>
            </a:r>
          </a:p>
          <a:p>
            <a:endParaRPr lang="nl-NL" dirty="0">
              <a:solidFill>
                <a:schemeClr val="bg1"/>
              </a:solidFill>
            </a:endParaRPr>
          </a:p>
          <a:p>
            <a:r>
              <a:rPr lang="nl-NL" dirty="0" err="1">
                <a:solidFill>
                  <a:schemeClr val="bg1"/>
                </a:solidFill>
              </a:rPr>
              <a:t>Granida</a:t>
            </a:r>
            <a:endParaRPr lang="nl-NL" dirty="0">
              <a:solidFill>
                <a:schemeClr val="bg1"/>
              </a:solidFill>
            </a:endParaRPr>
          </a:p>
        </p:txBody>
      </p:sp>
      <p:pic>
        <p:nvPicPr>
          <p:cNvPr id="6146" name="Picture 2" descr="Granida - Eric Goossens Ontwer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455" y="1299501"/>
            <a:ext cx="5748836" cy="383447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w. prof. dr. E.M.P. (Lia) van Gemert - Universiteit va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394" y="3105149"/>
            <a:ext cx="1428750" cy="2028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1037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derijker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1448" y="1385298"/>
            <a:ext cx="3410585" cy="4356247"/>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627017" y="522514"/>
            <a:ext cx="3370217" cy="369332"/>
          </a:xfrm>
          <a:prstGeom prst="rect">
            <a:avLst/>
          </a:prstGeom>
          <a:noFill/>
        </p:spPr>
        <p:txBody>
          <a:bodyPr wrap="square" rtlCol="0">
            <a:spAutoFit/>
          </a:bodyPr>
          <a:lstStyle/>
          <a:p>
            <a:r>
              <a:rPr lang="nl-NL" dirty="0">
                <a:solidFill>
                  <a:schemeClr val="bg1"/>
                </a:solidFill>
              </a:rPr>
              <a:t>Rederijkers</a:t>
            </a:r>
          </a:p>
        </p:txBody>
      </p:sp>
      <p:pic>
        <p:nvPicPr>
          <p:cNvPr id="5" name="Picture 8" descr="Related image">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1448" y="5952029"/>
            <a:ext cx="398263" cy="3982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ontvangst maria de medic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987" y="2704011"/>
            <a:ext cx="4068987" cy="3109519"/>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p:cNvSpPr txBox="1"/>
          <p:nvPr/>
        </p:nvSpPr>
        <p:spPr>
          <a:xfrm>
            <a:off x="531987" y="5813530"/>
            <a:ext cx="4068986" cy="276999"/>
          </a:xfrm>
          <a:prstGeom prst="rect">
            <a:avLst/>
          </a:prstGeom>
          <a:noFill/>
        </p:spPr>
        <p:txBody>
          <a:bodyPr wrap="square" rtlCol="0">
            <a:spAutoFit/>
          </a:bodyPr>
          <a:lstStyle/>
          <a:p>
            <a:r>
              <a:rPr lang="nl-NL" sz="1200" dirty="0">
                <a:solidFill>
                  <a:schemeClr val="bg1"/>
                </a:solidFill>
              </a:rPr>
              <a:t>Triomfboog ter </a:t>
            </a:r>
            <a:r>
              <a:rPr lang="nl-NL" sz="1200" dirty="0" err="1">
                <a:solidFill>
                  <a:schemeClr val="bg1"/>
                </a:solidFill>
              </a:rPr>
              <a:t>ere</a:t>
            </a:r>
            <a:r>
              <a:rPr lang="nl-NL" sz="1200" dirty="0">
                <a:solidFill>
                  <a:schemeClr val="bg1"/>
                </a:solidFill>
              </a:rPr>
              <a:t> van de komst van Maria de Medici</a:t>
            </a:r>
          </a:p>
        </p:txBody>
      </p:sp>
      <p:sp>
        <p:nvSpPr>
          <p:cNvPr id="4" name="Tekstvak 3"/>
          <p:cNvSpPr txBox="1"/>
          <p:nvPr/>
        </p:nvSpPr>
        <p:spPr>
          <a:xfrm>
            <a:off x="531987" y="1188720"/>
            <a:ext cx="4068986" cy="646331"/>
          </a:xfrm>
          <a:prstGeom prst="rect">
            <a:avLst/>
          </a:prstGeom>
          <a:noFill/>
        </p:spPr>
        <p:txBody>
          <a:bodyPr wrap="square" rtlCol="0">
            <a:spAutoFit/>
          </a:bodyPr>
          <a:lstStyle/>
          <a:p>
            <a:r>
              <a:rPr lang="nl-NL" dirty="0">
                <a:solidFill>
                  <a:schemeClr val="bg1"/>
                </a:solidFill>
              </a:rPr>
              <a:t>Rederijker </a:t>
            </a:r>
            <a:r>
              <a:rPr lang="nl-NL" dirty="0">
                <a:solidFill>
                  <a:schemeClr val="bg1"/>
                </a:solidFill>
                <a:sym typeface="Wingdings" panose="05000000000000000000" pitchFamily="2" charset="2"/>
              </a:rPr>
              <a:t> komt van retorica, wat welbespraaktheid betekent.</a:t>
            </a:r>
            <a:endParaRPr lang="nl-NL" dirty="0">
              <a:solidFill>
                <a:schemeClr val="bg1"/>
              </a:solidFill>
            </a:endParaRPr>
          </a:p>
        </p:txBody>
      </p:sp>
    </p:spTree>
    <p:extLst>
      <p:ext uri="{BB962C8B-B14F-4D97-AF65-F5344CB8AC3E}">
        <p14:creationId xmlns:p14="http://schemas.microsoft.com/office/powerpoint/2010/main" val="20867979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78823" y="404949"/>
            <a:ext cx="4193177" cy="369332"/>
          </a:xfrm>
          <a:prstGeom prst="rect">
            <a:avLst/>
          </a:prstGeom>
          <a:noFill/>
        </p:spPr>
        <p:txBody>
          <a:bodyPr wrap="square" rtlCol="0">
            <a:spAutoFit/>
          </a:bodyPr>
          <a:lstStyle/>
          <a:p>
            <a:r>
              <a:rPr lang="nl-NL" dirty="0">
                <a:solidFill>
                  <a:schemeClr val="bg1"/>
                </a:solidFill>
              </a:rPr>
              <a:t>Dans</a:t>
            </a:r>
          </a:p>
        </p:txBody>
      </p:sp>
      <p:pic>
        <p:nvPicPr>
          <p:cNvPr id="1026" name="Picture 2" descr="Le roi danse : Louis XIV et la mise en scÃ¨ne du pouvoir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1" y="856769"/>
            <a:ext cx="3540034" cy="5452198"/>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378823" y="1175657"/>
            <a:ext cx="3931920" cy="923330"/>
          </a:xfrm>
          <a:prstGeom prst="rect">
            <a:avLst/>
          </a:prstGeom>
          <a:noFill/>
        </p:spPr>
        <p:txBody>
          <a:bodyPr wrap="square" rtlCol="0">
            <a:spAutoFit/>
          </a:bodyPr>
          <a:lstStyle/>
          <a:p>
            <a:r>
              <a:rPr lang="nl-NL" dirty="0">
                <a:solidFill>
                  <a:schemeClr val="bg1"/>
                </a:solidFill>
              </a:rPr>
              <a:t>In Frankrijk wordt volop gedanst, Lodewijk XIV opent zelf de eerste dansacademie.</a:t>
            </a:r>
          </a:p>
        </p:txBody>
      </p:sp>
      <p:sp>
        <p:nvSpPr>
          <p:cNvPr id="4" name="Tekstvak 3"/>
          <p:cNvSpPr txBox="1"/>
          <p:nvPr/>
        </p:nvSpPr>
        <p:spPr>
          <a:xfrm>
            <a:off x="378823" y="2756263"/>
            <a:ext cx="3657600" cy="1754326"/>
          </a:xfrm>
          <a:prstGeom prst="rect">
            <a:avLst/>
          </a:prstGeom>
          <a:noFill/>
        </p:spPr>
        <p:txBody>
          <a:bodyPr wrap="square" rtlCol="0">
            <a:spAutoFit/>
          </a:bodyPr>
          <a:lstStyle/>
          <a:p>
            <a:r>
              <a:rPr lang="nl-NL" dirty="0">
                <a:solidFill>
                  <a:schemeClr val="bg1"/>
                </a:solidFill>
              </a:rPr>
              <a:t>Het calvinisme keurt het dansen af </a:t>
            </a:r>
            <a:r>
              <a:rPr lang="nl-NL" dirty="0">
                <a:solidFill>
                  <a:schemeClr val="bg1"/>
                </a:solidFill>
                <a:sym typeface="Wingdings" panose="05000000000000000000" pitchFamily="2" charset="2"/>
              </a:rPr>
              <a:t></a:t>
            </a:r>
            <a:endParaRPr lang="nl-NL" dirty="0">
              <a:solidFill>
                <a:schemeClr val="bg1"/>
              </a:solidFill>
            </a:endParaRPr>
          </a:p>
          <a:p>
            <a:endParaRPr lang="nl-NL" dirty="0">
              <a:solidFill>
                <a:schemeClr val="bg1"/>
              </a:solidFill>
            </a:endParaRPr>
          </a:p>
          <a:p>
            <a:r>
              <a:rPr lang="nl-NL" dirty="0">
                <a:solidFill>
                  <a:schemeClr val="bg1"/>
                </a:solidFill>
              </a:rPr>
              <a:t>Het is te lijfelijk en wordt zelfs in verband gebracht met het echtelijk verbod. </a:t>
            </a:r>
          </a:p>
        </p:txBody>
      </p:sp>
    </p:spTree>
    <p:extLst>
      <p:ext uri="{BB962C8B-B14F-4D97-AF65-F5344CB8AC3E}">
        <p14:creationId xmlns:p14="http://schemas.microsoft.com/office/powerpoint/2010/main" val="4587294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65760" y="418011"/>
            <a:ext cx="3409406" cy="646331"/>
          </a:xfrm>
          <a:prstGeom prst="rect">
            <a:avLst/>
          </a:prstGeom>
          <a:noFill/>
        </p:spPr>
        <p:txBody>
          <a:bodyPr wrap="square" rtlCol="0">
            <a:spAutoFit/>
          </a:bodyPr>
          <a:lstStyle/>
          <a:p>
            <a:r>
              <a:rPr lang="nl-NL" dirty="0">
                <a:solidFill>
                  <a:schemeClr val="bg1"/>
                </a:solidFill>
              </a:rPr>
              <a:t>Dans in huiselijke kring</a:t>
            </a:r>
          </a:p>
          <a:p>
            <a:r>
              <a:rPr lang="nl-NL" dirty="0">
                <a:solidFill>
                  <a:schemeClr val="bg1"/>
                </a:solidFill>
              </a:rPr>
              <a:t>	dansles, hofdans</a:t>
            </a:r>
          </a:p>
        </p:txBody>
      </p:sp>
      <p:pic>
        <p:nvPicPr>
          <p:cNvPr id="2050" name="Picture 2" descr="Untitled Document [www.kunst-stof.n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101" y="1578745"/>
            <a:ext cx="2371725" cy="3086101"/>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1089115" y="4990011"/>
            <a:ext cx="6853102" cy="646331"/>
          </a:xfrm>
          <a:prstGeom prst="rect">
            <a:avLst/>
          </a:prstGeom>
          <a:noFill/>
        </p:spPr>
        <p:txBody>
          <a:bodyPr wrap="square" rtlCol="0">
            <a:spAutoFit/>
          </a:bodyPr>
          <a:lstStyle/>
          <a:p>
            <a:r>
              <a:rPr lang="nl-NL" dirty="0">
                <a:solidFill>
                  <a:schemeClr val="bg1"/>
                </a:solidFill>
              </a:rPr>
              <a:t>Het ging niet alleen om het aanleren van de juiste passen, er was ook aandacht voor de juiste houding en omgangsvormen.</a:t>
            </a:r>
          </a:p>
        </p:txBody>
      </p:sp>
      <p:pic>
        <p:nvPicPr>
          <p:cNvPr id="4" name="Afbeelding 3"/>
          <p:cNvPicPr>
            <a:picLocks noChangeAspect="1"/>
          </p:cNvPicPr>
          <p:nvPr/>
        </p:nvPicPr>
        <p:blipFill rotWithShape="1">
          <a:blip r:embed="rId3"/>
          <a:srcRect l="41466" t="19375" r="24499" b="32946"/>
          <a:stretch/>
        </p:blipFill>
        <p:spPr>
          <a:xfrm>
            <a:off x="952410" y="1389507"/>
            <a:ext cx="4188040" cy="3298544"/>
          </a:xfrm>
          <a:prstGeom prst="rect">
            <a:avLst/>
          </a:prstGeom>
        </p:spPr>
      </p:pic>
    </p:spTree>
    <p:extLst>
      <p:ext uri="{BB962C8B-B14F-4D97-AF65-F5344CB8AC3E}">
        <p14:creationId xmlns:p14="http://schemas.microsoft.com/office/powerpoint/2010/main" val="706090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41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upload.wikimedia.org/wikipedia/commons/thumb/0/08/The_Interior_of_the_Church_of_Saint_Bavo%2C_Haarlem_by_Pieter_Jansz._Saenredam%2C_Getty_Center.JPG/800px-The_Interior_of_the_Church_of_Saint_Bavo%2C_Haarlem_by_Pieter_Jansz._Saenredam%2C_Getty_Cen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3437" y="2960948"/>
            <a:ext cx="4171303" cy="3384376"/>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4523437" y="2641880"/>
            <a:ext cx="4526307" cy="307777"/>
          </a:xfrm>
          <a:prstGeom prst="rect">
            <a:avLst/>
          </a:prstGeom>
          <a:noFill/>
        </p:spPr>
        <p:txBody>
          <a:bodyPr wrap="square" rtlCol="0">
            <a:spAutoFit/>
          </a:bodyPr>
          <a:lstStyle/>
          <a:p>
            <a:r>
              <a:rPr lang="nl-NL" sz="1400" dirty="0">
                <a:solidFill>
                  <a:schemeClr val="bg1"/>
                </a:solidFill>
              </a:rPr>
              <a:t>Pieter </a:t>
            </a:r>
            <a:r>
              <a:rPr lang="nl-NL" sz="1400" dirty="0" err="1">
                <a:solidFill>
                  <a:schemeClr val="bg1"/>
                </a:solidFill>
              </a:rPr>
              <a:t>Saerendam</a:t>
            </a:r>
            <a:r>
              <a:rPr lang="nl-NL" sz="1400" dirty="0">
                <a:solidFill>
                  <a:schemeClr val="bg1"/>
                </a:solidFill>
              </a:rPr>
              <a:t> St Bavo te Haarlem</a:t>
            </a:r>
          </a:p>
        </p:txBody>
      </p:sp>
      <p:pic>
        <p:nvPicPr>
          <p:cNvPr id="4" name="Picture 4" descr="Image result for Pieter Saenred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4" y="3955966"/>
            <a:ext cx="3600400" cy="2389358"/>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635005" y="3581401"/>
            <a:ext cx="4526307" cy="307777"/>
          </a:xfrm>
          <a:prstGeom prst="rect">
            <a:avLst/>
          </a:prstGeom>
          <a:noFill/>
        </p:spPr>
        <p:txBody>
          <a:bodyPr wrap="square" rtlCol="0">
            <a:spAutoFit/>
          </a:bodyPr>
          <a:lstStyle/>
          <a:p>
            <a:r>
              <a:rPr lang="nl-NL" sz="1400" dirty="0">
                <a:solidFill>
                  <a:schemeClr val="bg1"/>
                </a:solidFill>
              </a:rPr>
              <a:t>Pieter </a:t>
            </a:r>
            <a:r>
              <a:rPr lang="nl-NL" sz="1400" dirty="0" err="1">
                <a:solidFill>
                  <a:schemeClr val="bg1"/>
                </a:solidFill>
              </a:rPr>
              <a:t>Saerendam</a:t>
            </a:r>
            <a:r>
              <a:rPr lang="nl-NL" sz="1400" dirty="0">
                <a:solidFill>
                  <a:schemeClr val="bg1"/>
                </a:solidFill>
              </a:rPr>
              <a:t> St </a:t>
            </a:r>
            <a:r>
              <a:rPr lang="nl-NL" sz="1400" dirty="0" err="1">
                <a:solidFill>
                  <a:schemeClr val="bg1"/>
                </a:solidFill>
              </a:rPr>
              <a:t>Odulphus</a:t>
            </a:r>
            <a:r>
              <a:rPr lang="nl-NL" sz="1400" dirty="0">
                <a:solidFill>
                  <a:schemeClr val="bg1"/>
                </a:solidFill>
              </a:rPr>
              <a:t> te Assendelft</a:t>
            </a:r>
          </a:p>
        </p:txBody>
      </p:sp>
      <p:pic>
        <p:nvPicPr>
          <p:cNvPr id="6" name="Picture 6" descr="Image result for Calvij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052" y="541563"/>
            <a:ext cx="2406172" cy="2843659"/>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p:cNvSpPr txBox="1"/>
          <p:nvPr/>
        </p:nvSpPr>
        <p:spPr>
          <a:xfrm>
            <a:off x="4379421" y="541562"/>
            <a:ext cx="4315319" cy="1477328"/>
          </a:xfrm>
          <a:prstGeom prst="rect">
            <a:avLst/>
          </a:prstGeom>
          <a:noFill/>
        </p:spPr>
        <p:txBody>
          <a:bodyPr wrap="square" rtlCol="0">
            <a:spAutoFit/>
          </a:bodyPr>
          <a:lstStyle/>
          <a:p>
            <a:pPr marL="285750" indent="-285750">
              <a:buFont typeface="Arial" panose="020B0604020202020204" pitchFamily="34" charset="0"/>
              <a:buChar char="•"/>
            </a:pPr>
            <a:r>
              <a:rPr lang="nl-NL" dirty="0">
                <a:solidFill>
                  <a:schemeClr val="bg1"/>
                </a:solidFill>
              </a:rPr>
              <a:t>Calvijn verzet zich tegen de overdadige weelde van de katholieke kerk.</a:t>
            </a:r>
          </a:p>
          <a:p>
            <a:pPr marL="285750" indent="-285750">
              <a:buFont typeface="Arial" panose="020B0604020202020204" pitchFamily="34" charset="0"/>
              <a:buChar char="•"/>
            </a:pPr>
            <a:r>
              <a:rPr lang="nl-NL" dirty="0">
                <a:solidFill>
                  <a:schemeClr val="bg1"/>
                </a:solidFill>
              </a:rPr>
              <a:t>Vanaf 1541 verspreid Calvijn zijn ideeën. </a:t>
            </a:r>
          </a:p>
          <a:p>
            <a:pPr marL="285750" indent="-285750">
              <a:buFont typeface="Arial" panose="020B0604020202020204" pitchFamily="34" charset="0"/>
              <a:buChar char="•"/>
            </a:pPr>
            <a:r>
              <a:rPr lang="nl-NL" dirty="0">
                <a:solidFill>
                  <a:schemeClr val="bg1"/>
                </a:solidFill>
              </a:rPr>
              <a:t>Het calvinisme zorgt voor verandering in de Nederlandse samenleving. </a:t>
            </a:r>
          </a:p>
        </p:txBody>
      </p:sp>
    </p:spTree>
    <p:extLst>
      <p:ext uri="{BB962C8B-B14F-4D97-AF65-F5344CB8AC3E}">
        <p14:creationId xmlns:p14="http://schemas.microsoft.com/office/powerpoint/2010/main" val="840446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70700" y="268910"/>
            <a:ext cx="6006904" cy="369332"/>
          </a:xfrm>
          <a:prstGeom prst="rect">
            <a:avLst/>
          </a:prstGeom>
          <a:noFill/>
        </p:spPr>
        <p:txBody>
          <a:bodyPr wrap="square" rtlCol="0">
            <a:spAutoFit/>
          </a:bodyPr>
          <a:lstStyle/>
          <a:p>
            <a:r>
              <a:rPr lang="nl-NL" dirty="0">
                <a:solidFill>
                  <a:schemeClr val="bg1"/>
                </a:solidFill>
              </a:rPr>
              <a:t>Cultuur en wetenschap</a:t>
            </a:r>
          </a:p>
        </p:txBody>
      </p:sp>
      <p:sp>
        <p:nvSpPr>
          <p:cNvPr id="3" name="Tekstvak 2"/>
          <p:cNvSpPr txBox="1"/>
          <p:nvPr/>
        </p:nvSpPr>
        <p:spPr>
          <a:xfrm>
            <a:off x="370700" y="904503"/>
            <a:ext cx="3938953" cy="369332"/>
          </a:xfrm>
          <a:prstGeom prst="rect">
            <a:avLst/>
          </a:prstGeom>
          <a:noFill/>
        </p:spPr>
        <p:txBody>
          <a:bodyPr wrap="square" rtlCol="0">
            <a:spAutoFit/>
          </a:bodyPr>
          <a:lstStyle/>
          <a:p>
            <a:r>
              <a:rPr lang="nl-NL" dirty="0">
                <a:solidFill>
                  <a:schemeClr val="bg1"/>
                </a:solidFill>
              </a:rPr>
              <a:t>Lering en vermaak</a:t>
            </a:r>
          </a:p>
        </p:txBody>
      </p:sp>
      <p:sp>
        <p:nvSpPr>
          <p:cNvPr id="5" name="Tekstvak 4"/>
          <p:cNvSpPr txBox="1"/>
          <p:nvPr/>
        </p:nvSpPr>
        <p:spPr>
          <a:xfrm>
            <a:off x="349816" y="1540096"/>
            <a:ext cx="3024336" cy="3970318"/>
          </a:xfrm>
          <a:prstGeom prst="rect">
            <a:avLst/>
          </a:prstGeom>
          <a:noFill/>
        </p:spPr>
        <p:txBody>
          <a:bodyPr wrap="square" rtlCol="0">
            <a:spAutoFit/>
          </a:bodyPr>
          <a:lstStyle/>
          <a:p>
            <a:r>
              <a:rPr lang="nl-NL" dirty="0">
                <a:solidFill>
                  <a:schemeClr val="bg1"/>
                </a:solidFill>
              </a:rPr>
              <a:t>Vanuit de kansel roept de dominee op tot…</a:t>
            </a:r>
          </a:p>
          <a:p>
            <a:endParaRPr lang="nl-NL" dirty="0">
              <a:solidFill>
                <a:schemeClr val="bg1"/>
              </a:solidFill>
            </a:endParaRPr>
          </a:p>
          <a:p>
            <a:r>
              <a:rPr lang="nl-NL" dirty="0">
                <a:solidFill>
                  <a:schemeClr val="bg1"/>
                </a:solidFill>
              </a:rPr>
              <a:t>De drie goddelijke deugden:</a:t>
            </a:r>
          </a:p>
          <a:p>
            <a:pPr marL="285750" indent="-285750">
              <a:buFont typeface="Arial" panose="020B0604020202020204" pitchFamily="34" charset="0"/>
              <a:buChar char="•"/>
            </a:pPr>
            <a:r>
              <a:rPr lang="nl-NL" dirty="0">
                <a:solidFill>
                  <a:schemeClr val="bg1"/>
                </a:solidFill>
              </a:rPr>
              <a:t>geloof </a:t>
            </a:r>
          </a:p>
          <a:p>
            <a:pPr marL="285750" indent="-285750">
              <a:buFont typeface="Arial" panose="020B0604020202020204" pitchFamily="34" charset="0"/>
              <a:buChar char="•"/>
            </a:pPr>
            <a:r>
              <a:rPr lang="nl-NL" dirty="0">
                <a:solidFill>
                  <a:schemeClr val="bg1"/>
                </a:solidFill>
              </a:rPr>
              <a:t>hoop </a:t>
            </a:r>
          </a:p>
          <a:p>
            <a:pPr marL="285750" indent="-285750">
              <a:buFont typeface="Arial" panose="020B0604020202020204" pitchFamily="34" charset="0"/>
              <a:buChar char="•"/>
            </a:pPr>
            <a:r>
              <a:rPr lang="nl-NL" dirty="0">
                <a:solidFill>
                  <a:schemeClr val="bg1"/>
                </a:solidFill>
              </a:rPr>
              <a:t>liefde</a:t>
            </a:r>
          </a:p>
          <a:p>
            <a:endParaRPr lang="nl-NL" dirty="0">
              <a:solidFill>
                <a:schemeClr val="bg1"/>
              </a:solidFill>
            </a:endParaRPr>
          </a:p>
          <a:p>
            <a:r>
              <a:rPr lang="nl-NL" dirty="0">
                <a:solidFill>
                  <a:schemeClr val="bg1"/>
                </a:solidFill>
              </a:rPr>
              <a:t>De vier kardinale deugden:</a:t>
            </a:r>
          </a:p>
          <a:p>
            <a:pPr marL="285750" indent="-285750">
              <a:buFont typeface="Arial" panose="020B0604020202020204" pitchFamily="34" charset="0"/>
              <a:buChar char="•"/>
            </a:pPr>
            <a:r>
              <a:rPr lang="nl-NL" dirty="0">
                <a:solidFill>
                  <a:schemeClr val="bg1"/>
                </a:solidFill>
              </a:rPr>
              <a:t>rechtvaardigheid</a:t>
            </a:r>
          </a:p>
          <a:p>
            <a:pPr marL="285750" indent="-285750">
              <a:buFont typeface="Arial" panose="020B0604020202020204" pitchFamily="34" charset="0"/>
              <a:buChar char="•"/>
            </a:pPr>
            <a:r>
              <a:rPr lang="nl-NL" dirty="0">
                <a:solidFill>
                  <a:schemeClr val="bg1"/>
                </a:solidFill>
              </a:rPr>
              <a:t>kracht</a:t>
            </a:r>
          </a:p>
          <a:p>
            <a:pPr marL="285750" indent="-285750">
              <a:buFont typeface="Arial" panose="020B0604020202020204" pitchFamily="34" charset="0"/>
              <a:buChar char="•"/>
            </a:pPr>
            <a:r>
              <a:rPr lang="nl-NL" dirty="0">
                <a:solidFill>
                  <a:schemeClr val="bg1"/>
                </a:solidFill>
              </a:rPr>
              <a:t>voorzichtigheid </a:t>
            </a:r>
          </a:p>
          <a:p>
            <a:pPr marL="285750" indent="-285750">
              <a:buFont typeface="Arial" panose="020B0604020202020204" pitchFamily="34" charset="0"/>
              <a:buChar char="•"/>
            </a:pPr>
            <a:r>
              <a:rPr lang="nl-NL" dirty="0">
                <a:solidFill>
                  <a:schemeClr val="bg1"/>
                </a:solidFill>
              </a:rPr>
              <a:t>matigheid</a:t>
            </a:r>
          </a:p>
          <a:p>
            <a:endParaRPr lang="nl-NL" dirty="0">
              <a:solidFill>
                <a:schemeClr val="bg1"/>
              </a:solidFill>
            </a:endParaRPr>
          </a:p>
        </p:txBody>
      </p:sp>
      <p:pic>
        <p:nvPicPr>
          <p:cNvPr id="6" name="Picture 2" descr="Image result for kansel saenred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4152" y="1601204"/>
            <a:ext cx="5334000" cy="3848101"/>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FDA96141-C951-564F-9C72-3FE8A2A88DE0}"/>
              </a:ext>
            </a:extLst>
          </p:cNvPr>
          <p:cNvSpPr txBox="1"/>
          <p:nvPr/>
        </p:nvSpPr>
        <p:spPr>
          <a:xfrm>
            <a:off x="472273" y="5637125"/>
            <a:ext cx="8320035" cy="369332"/>
          </a:xfrm>
          <a:prstGeom prst="rect">
            <a:avLst/>
          </a:prstGeom>
          <a:noFill/>
        </p:spPr>
        <p:txBody>
          <a:bodyPr wrap="square" rtlCol="0">
            <a:spAutoFit/>
          </a:bodyPr>
          <a:lstStyle/>
          <a:p>
            <a:r>
              <a:rPr lang="nl-NL" dirty="0">
                <a:solidFill>
                  <a:schemeClr val="bg1"/>
                </a:solidFill>
              </a:rPr>
              <a:t>Je mag je wel vermaken, maar laat je niet leiden door begeerte</a:t>
            </a:r>
            <a:r>
              <a:rPr lang="nl-NL" dirty="0"/>
              <a:t>.</a:t>
            </a:r>
          </a:p>
        </p:txBody>
      </p:sp>
    </p:spTree>
    <p:extLst>
      <p:ext uri="{BB962C8B-B14F-4D97-AF65-F5344CB8AC3E}">
        <p14:creationId xmlns:p14="http://schemas.microsoft.com/office/powerpoint/2010/main" val="4176312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toneel van de wereld jan steen"/>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16242" y="294679"/>
            <a:ext cx="5372125" cy="4593557"/>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452176" y="5032252"/>
            <a:ext cx="8096321" cy="1200329"/>
          </a:xfrm>
          <a:prstGeom prst="rect">
            <a:avLst/>
          </a:prstGeom>
          <a:noFill/>
        </p:spPr>
        <p:txBody>
          <a:bodyPr wrap="square" rtlCol="0">
            <a:spAutoFit/>
          </a:bodyPr>
          <a:lstStyle/>
          <a:p>
            <a:r>
              <a:rPr lang="nl-NL" dirty="0">
                <a:solidFill>
                  <a:schemeClr val="bg1"/>
                </a:solidFill>
              </a:rPr>
              <a:t>“Homo </a:t>
            </a:r>
            <a:r>
              <a:rPr lang="nl-NL" dirty="0" err="1">
                <a:solidFill>
                  <a:schemeClr val="bg1"/>
                </a:solidFill>
              </a:rPr>
              <a:t>bulla</a:t>
            </a:r>
            <a:r>
              <a:rPr lang="nl-NL" dirty="0">
                <a:solidFill>
                  <a:schemeClr val="bg1"/>
                </a:solidFill>
              </a:rPr>
              <a:t>” De mens is een zeepbel (aards verblijf is tijdelijk en het leven uiterst kwetsbaar. Je moet altijd voorbereid zijn op het hiernamaals)</a:t>
            </a:r>
          </a:p>
          <a:p>
            <a:endParaRPr lang="nl-NL" dirty="0">
              <a:solidFill>
                <a:schemeClr val="bg1"/>
              </a:solidFill>
            </a:endParaRPr>
          </a:p>
          <a:p>
            <a:r>
              <a:rPr lang="nl-NL" dirty="0">
                <a:solidFill>
                  <a:schemeClr val="bg1"/>
                </a:solidFill>
              </a:rPr>
              <a:t>Emblemata boeken helpen de schilderijen te ontrafelen.</a:t>
            </a:r>
          </a:p>
        </p:txBody>
      </p:sp>
      <p:sp>
        <p:nvSpPr>
          <p:cNvPr id="4" name="Tekstvak 3"/>
          <p:cNvSpPr txBox="1"/>
          <p:nvPr/>
        </p:nvSpPr>
        <p:spPr>
          <a:xfrm>
            <a:off x="6181649" y="348420"/>
            <a:ext cx="2175930" cy="738664"/>
          </a:xfrm>
          <a:prstGeom prst="rect">
            <a:avLst/>
          </a:prstGeom>
          <a:noFill/>
        </p:spPr>
        <p:txBody>
          <a:bodyPr wrap="square" rtlCol="0">
            <a:spAutoFit/>
          </a:bodyPr>
          <a:lstStyle/>
          <a:p>
            <a:r>
              <a:rPr lang="nl-NL" sz="1400" dirty="0">
                <a:solidFill>
                  <a:schemeClr val="bg1"/>
                </a:solidFill>
              </a:rPr>
              <a:t>Het toneel van de wereld</a:t>
            </a:r>
          </a:p>
          <a:p>
            <a:r>
              <a:rPr lang="nl-NL" sz="1400" dirty="0">
                <a:solidFill>
                  <a:schemeClr val="bg1"/>
                </a:solidFill>
              </a:rPr>
              <a:t>Jan Steen</a:t>
            </a:r>
          </a:p>
          <a:p>
            <a:r>
              <a:rPr lang="nl-NL" sz="1400" dirty="0">
                <a:solidFill>
                  <a:schemeClr val="bg1"/>
                </a:solidFill>
              </a:rPr>
              <a:t>1665-1667</a:t>
            </a:r>
          </a:p>
        </p:txBody>
      </p:sp>
      <p:pic>
        <p:nvPicPr>
          <p:cNvPr id="5" name="Picture 4" descr="Image result for emblemata jacob cats"/>
          <p:cNvPicPr>
            <a:picLocks noChangeAspect="1" noChangeArrowheads="1"/>
          </p:cNvPicPr>
          <p:nvPr/>
        </p:nvPicPr>
        <p:blipFill rotWithShape="1">
          <a:blip r:embed="rId3">
            <a:extLst>
              <a:ext uri="{28A0092B-C50C-407E-A947-70E740481C1C}">
                <a14:useLocalDpi xmlns:a14="http://schemas.microsoft.com/office/drawing/2010/main" val="0"/>
              </a:ext>
            </a:extLst>
          </a:blip>
          <a:srcRect b="9596"/>
          <a:stretch/>
        </p:blipFill>
        <p:spPr bwMode="auto">
          <a:xfrm>
            <a:off x="7342053" y="3050867"/>
            <a:ext cx="1407411" cy="1837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395866"/>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1019</TotalTime>
  <Words>3706</Words>
  <Application>Microsoft Macintosh PowerPoint</Application>
  <PresentationFormat>Diavoorstelling (4:3)</PresentationFormat>
  <Paragraphs>429</Paragraphs>
  <Slides>68</Slides>
  <Notes>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68</vt:i4>
      </vt:variant>
    </vt:vector>
  </HeadingPairs>
  <TitlesOfParts>
    <vt:vector size="72" baseType="lpstr">
      <vt:lpstr>Arial</vt:lpstr>
      <vt:lpstr>Calibri</vt:lpstr>
      <vt:lpstr>Calibri Light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Kraayvanger, MTJ (Marjolein)</dc:creator>
  <cp:lastModifiedBy>Linden-Welte, KAP (Kim) van der</cp:lastModifiedBy>
  <cp:revision>75</cp:revision>
  <dcterms:created xsi:type="dcterms:W3CDTF">2018-09-11T14:13:49Z</dcterms:created>
  <dcterms:modified xsi:type="dcterms:W3CDTF">2020-03-23T09:54:15Z</dcterms:modified>
</cp:coreProperties>
</file>