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8"/>
  </p:notesMasterIdLst>
  <p:sldIdLst>
    <p:sldId id="256" r:id="rId5"/>
    <p:sldId id="259" r:id="rId6"/>
    <p:sldId id="260" r:id="rId7"/>
    <p:sldId id="289" r:id="rId8"/>
    <p:sldId id="261" r:id="rId9"/>
    <p:sldId id="267" r:id="rId10"/>
    <p:sldId id="268" r:id="rId11"/>
    <p:sldId id="281" r:id="rId12"/>
    <p:sldId id="282" r:id="rId13"/>
    <p:sldId id="283" r:id="rId14"/>
    <p:sldId id="269" r:id="rId15"/>
    <p:sldId id="270" r:id="rId16"/>
    <p:sldId id="271" r:id="rId17"/>
    <p:sldId id="272" r:id="rId18"/>
    <p:sldId id="273" r:id="rId19"/>
    <p:sldId id="284" r:id="rId20"/>
    <p:sldId id="275" r:id="rId21"/>
    <p:sldId id="285" r:id="rId22"/>
    <p:sldId id="286" r:id="rId23"/>
    <p:sldId id="276" r:id="rId24"/>
    <p:sldId id="287" r:id="rId25"/>
    <p:sldId id="278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9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342DE-93AD-42B9-B568-2D77788F6EE9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F1384-BE8B-43DB-9089-B44575AEDA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4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F1384-BE8B-43DB-9089-B44575AEDA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92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F1384-BE8B-43DB-9089-B44575AEDA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94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Leefgewoonten</a:t>
            </a:r>
            <a:r>
              <a:rPr lang="es-ES" dirty="0"/>
              <a:t>:</a:t>
            </a:r>
            <a:r>
              <a:rPr lang="es-ES" baseline="0" dirty="0"/>
              <a:t> te </a:t>
            </a:r>
            <a:r>
              <a:rPr lang="es-ES" baseline="0" dirty="0" err="1"/>
              <a:t>veel</a:t>
            </a:r>
            <a:r>
              <a:rPr lang="es-ES" baseline="0" dirty="0"/>
              <a:t> </a:t>
            </a:r>
            <a:r>
              <a:rPr lang="es-ES" baseline="0" dirty="0" err="1"/>
              <a:t>wassen</a:t>
            </a:r>
            <a:r>
              <a:rPr lang="es-ES" baseline="0" dirty="0"/>
              <a:t>, </a:t>
            </a:r>
            <a:r>
              <a:rPr lang="es-ES" baseline="0" dirty="0" err="1"/>
              <a:t>uitknijpen</a:t>
            </a:r>
            <a:r>
              <a:rPr lang="es-ES" baseline="0" dirty="0"/>
              <a:t>, </a:t>
            </a:r>
            <a:r>
              <a:rPr lang="es-ES" baseline="0" dirty="0" err="1"/>
              <a:t>peurteren</a:t>
            </a:r>
            <a:r>
              <a:rPr lang="es-ES" baseline="0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F1384-BE8B-43DB-9089-B44575AEDA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8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F1384-BE8B-43DB-9089-B44575AEDA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05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F1384-BE8B-43DB-9089-B44575AEDAE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87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6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09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9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16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545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2378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4754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54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7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7442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79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08E4CA-549B-404D-AB47-9A60BDCC6290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EAC05E-D3BA-4C2E-B548-5FFE0011D0E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62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7356" y="-459432"/>
            <a:ext cx="7994060" cy="4394988"/>
          </a:xfrm>
        </p:spPr>
        <p:txBody>
          <a:bodyPr/>
          <a:lstStyle/>
          <a:p>
            <a:pPr algn="ctr"/>
            <a:r>
              <a:rPr lang="nl-NL" sz="4400" b="1" dirty="0"/>
              <a:t>Zelfzorgstandaard</a:t>
            </a:r>
            <a:r>
              <a:rPr lang="nl-NL" b="1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1066" y="3643468"/>
            <a:ext cx="7406640" cy="2803072"/>
          </a:xfrm>
        </p:spPr>
        <p:txBody>
          <a:bodyPr>
            <a:normAutofit/>
          </a:bodyPr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sz="4400" dirty="0"/>
              <a:t>Aambeien</a:t>
            </a:r>
          </a:p>
          <a:p>
            <a:pPr algn="ctr"/>
            <a:endParaRPr lang="nl-NL" sz="4400" dirty="0"/>
          </a:p>
          <a:p>
            <a:pPr algn="ctr"/>
            <a:endParaRPr lang="nl-NL" sz="4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420888"/>
            <a:ext cx="1552203" cy="20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9975"/>
            <a:ext cx="7746064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Vergelijkbare rectale aandoeningen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340768"/>
            <a:ext cx="7498080" cy="4800600"/>
          </a:xfrm>
        </p:spPr>
        <p:txBody>
          <a:bodyPr/>
          <a:lstStyle/>
          <a:p>
            <a:r>
              <a:rPr lang="nl-NL" sz="2400" b="1" dirty="0"/>
              <a:t>Anale fistels </a:t>
            </a:r>
          </a:p>
          <a:p>
            <a:pPr lvl="1"/>
            <a:r>
              <a:rPr lang="nl-NL" sz="2400" dirty="0"/>
              <a:t>Uitpuilende anale klier</a:t>
            </a:r>
          </a:p>
          <a:p>
            <a:pPr lvl="1"/>
            <a:r>
              <a:rPr lang="nl-NL" sz="2400" dirty="0"/>
              <a:t>Ontsteking klier = abces</a:t>
            </a:r>
          </a:p>
          <a:p>
            <a:pPr lvl="1"/>
            <a:r>
              <a:rPr lang="nl-NL" sz="2400" dirty="0"/>
              <a:t>Pijnlijk </a:t>
            </a:r>
          </a:p>
          <a:p>
            <a:pPr lvl="1"/>
            <a:r>
              <a:rPr lang="nl-NL" sz="2400" dirty="0"/>
              <a:t>Behandeling:</a:t>
            </a:r>
          </a:p>
          <a:p>
            <a:pPr lvl="2"/>
            <a:r>
              <a:rPr lang="nl-NL" sz="2000" dirty="0"/>
              <a:t>Chirurgisch verwijderen van de fistel </a:t>
            </a:r>
          </a:p>
          <a:p>
            <a:pPr lvl="2"/>
            <a:r>
              <a:rPr lang="nl-NL" sz="2000" dirty="0"/>
              <a:t>Behandeling ontsteking </a:t>
            </a:r>
          </a:p>
          <a:p>
            <a:pPr lvl="1"/>
            <a:endParaRPr lang="es-ES" dirty="0"/>
          </a:p>
          <a:p>
            <a:pPr lvl="1"/>
            <a:endParaRPr lang="es-ES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98" y="4594997"/>
            <a:ext cx="5148064" cy="22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9975"/>
            <a:ext cx="7498080" cy="1143000"/>
          </a:xfrm>
        </p:spPr>
        <p:txBody>
          <a:bodyPr/>
          <a:lstStyle/>
          <a:p>
            <a:r>
              <a:rPr lang="es-ES" b="1" dirty="0"/>
              <a:t>W</a:t>
            </a:r>
            <a:r>
              <a:rPr lang="es-ES" dirty="0"/>
              <a:t>HAM :  </a:t>
            </a:r>
            <a:r>
              <a:rPr lang="es-ES" dirty="0" err="1"/>
              <a:t>Wie</a:t>
            </a:r>
            <a:r>
              <a:rPr lang="es-ES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5293568"/>
          </a:xfrm>
        </p:spPr>
        <p:txBody>
          <a:bodyPr/>
          <a:lstStyle/>
          <a:p>
            <a:r>
              <a:rPr lang="nl-NL" dirty="0"/>
              <a:t>Kind</a:t>
            </a:r>
          </a:p>
          <a:p>
            <a:pPr lvl="1"/>
            <a:r>
              <a:rPr lang="nl-NL" dirty="0"/>
              <a:t>Zeldzaam</a:t>
            </a:r>
          </a:p>
          <a:p>
            <a:pPr lvl="1"/>
            <a:r>
              <a:rPr lang="nl-NL" dirty="0"/>
              <a:t>Jeuk aan de anus </a:t>
            </a:r>
            <a:r>
              <a:rPr lang="nl-NL" dirty="0">
                <a:sym typeface="Wingdings"/>
              </a:rPr>
              <a:t> wormen</a:t>
            </a:r>
            <a:endParaRPr lang="nl-NL" dirty="0"/>
          </a:p>
          <a:p>
            <a:r>
              <a:rPr lang="nl-NL" dirty="0"/>
              <a:t>Vanaf jongvolwassen leeftijd</a:t>
            </a:r>
          </a:p>
          <a:p>
            <a:r>
              <a:rPr lang="nl-NL" dirty="0"/>
              <a:t>Zwangere vrouwen</a:t>
            </a:r>
          </a:p>
          <a:p>
            <a:r>
              <a:rPr lang="nl-NL" dirty="0"/>
              <a:t>Persoon ouder dan 50 jaar</a:t>
            </a:r>
          </a:p>
          <a:p>
            <a:pPr lvl="1"/>
            <a:r>
              <a:rPr lang="nl-NL" dirty="0"/>
              <a:t>Oorzaak </a:t>
            </a:r>
            <a:r>
              <a:rPr lang="nl-NL"/>
              <a:t>vaak verstopping</a:t>
            </a:r>
            <a:endParaRPr lang="nl-NL" dirty="0"/>
          </a:p>
          <a:p>
            <a:pPr lvl="1"/>
            <a:r>
              <a:rPr lang="nl-NL" dirty="0"/>
              <a:t>Plotseling last en bloed in ontlasting? </a:t>
            </a:r>
            <a:r>
              <a:rPr lang="nl-NL" dirty="0">
                <a:sym typeface="Wingdings"/>
              </a:rPr>
              <a:t> </a:t>
            </a:r>
            <a:r>
              <a:rPr lang="nl-NL" dirty="0"/>
              <a:t>tumor</a:t>
            </a:r>
          </a:p>
        </p:txBody>
      </p:sp>
    </p:spTree>
    <p:extLst>
      <p:ext uri="{BB962C8B-B14F-4D97-AF65-F5344CB8AC3E}">
        <p14:creationId xmlns:p14="http://schemas.microsoft.com/office/powerpoint/2010/main" val="3431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s-ES" dirty="0"/>
              <a:t>W</a:t>
            </a:r>
            <a:r>
              <a:rPr lang="es-ES" b="1" dirty="0"/>
              <a:t>H</a:t>
            </a:r>
            <a:r>
              <a:rPr lang="es-ES" dirty="0"/>
              <a:t>AM: </a:t>
            </a:r>
            <a:r>
              <a:rPr lang="es-ES" dirty="0" err="1"/>
              <a:t>Hoelang</a:t>
            </a:r>
            <a:r>
              <a:rPr lang="es-ES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213448"/>
          </a:xfrm>
        </p:spPr>
        <p:txBody>
          <a:bodyPr/>
          <a:lstStyle/>
          <a:p>
            <a:r>
              <a:rPr lang="nl-NL" dirty="0"/>
              <a:t>Eerste keer klachten? </a:t>
            </a:r>
            <a:r>
              <a:rPr lang="nl-NL" dirty="0">
                <a:sym typeface="Wingdings" panose="05000000000000000000" pitchFamily="2" charset="2"/>
              </a:rPr>
              <a:t> is het een aambei?</a:t>
            </a:r>
            <a:endParaRPr lang="nl-NL" dirty="0"/>
          </a:p>
          <a:p>
            <a:r>
              <a:rPr lang="nl-NL" dirty="0"/>
              <a:t>&gt; 2 weken?</a:t>
            </a:r>
          </a:p>
        </p:txBody>
      </p:sp>
    </p:spTree>
    <p:extLst>
      <p:ext uri="{BB962C8B-B14F-4D97-AF65-F5344CB8AC3E}">
        <p14:creationId xmlns:p14="http://schemas.microsoft.com/office/powerpoint/2010/main" val="21153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1848"/>
            <a:ext cx="7498080" cy="1143000"/>
          </a:xfrm>
        </p:spPr>
        <p:txBody>
          <a:bodyPr/>
          <a:lstStyle/>
          <a:p>
            <a:r>
              <a:rPr lang="es-ES" dirty="0"/>
              <a:t>WH</a:t>
            </a:r>
            <a:r>
              <a:rPr lang="es-ES" b="1" dirty="0"/>
              <a:t>A</a:t>
            </a:r>
            <a:r>
              <a:rPr lang="es-ES" dirty="0"/>
              <a:t>M: </a:t>
            </a:r>
            <a:r>
              <a:rPr lang="es-ES" dirty="0" err="1"/>
              <a:t>Actie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3709392"/>
          </a:xfrm>
        </p:spPr>
        <p:txBody>
          <a:bodyPr/>
          <a:lstStyle/>
          <a:p>
            <a:r>
              <a:rPr lang="es-ES" dirty="0"/>
              <a:t>Al </a:t>
            </a:r>
            <a:r>
              <a:rPr lang="es-ES" dirty="0" err="1"/>
              <a:t>wat</a:t>
            </a:r>
            <a:r>
              <a:rPr lang="es-ES" dirty="0"/>
              <a:t> </a:t>
            </a:r>
            <a:r>
              <a:rPr lang="nl-NL" dirty="0"/>
              <a:t>geprobeerd?</a:t>
            </a:r>
          </a:p>
          <a:p>
            <a:pPr lvl="1"/>
            <a:r>
              <a:rPr lang="nl-NL" dirty="0"/>
              <a:t>Niet medicamenteuze maatregelen</a:t>
            </a:r>
          </a:p>
          <a:p>
            <a:pPr lvl="1"/>
            <a:r>
              <a:rPr lang="nl-NL" dirty="0">
                <a:sym typeface="Wingdings"/>
              </a:rPr>
              <a:t>Bestrijden van harde ontlasting </a:t>
            </a:r>
          </a:p>
          <a:p>
            <a:pPr lvl="1"/>
            <a:r>
              <a:rPr lang="nl-NL" dirty="0">
                <a:sym typeface="Wingdings"/>
              </a:rPr>
              <a:t>Lokale behandeling tegen pijn en jeuk</a:t>
            </a:r>
          </a:p>
          <a:p>
            <a:pPr lvl="1"/>
            <a:r>
              <a:rPr lang="nl-NL" dirty="0">
                <a:sym typeface="Wingdings"/>
              </a:rPr>
              <a:t>Aanhoudende jeuk </a:t>
            </a:r>
            <a:r>
              <a:rPr lang="nl-NL" dirty="0">
                <a:sym typeface="Wingdings" panose="05000000000000000000" pitchFamily="2" charset="2"/>
              </a:rPr>
              <a:t> allergie product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Schimmelinfectie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2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1848"/>
            <a:ext cx="7498080" cy="1143000"/>
          </a:xfrm>
        </p:spPr>
        <p:txBody>
          <a:bodyPr/>
          <a:lstStyle/>
          <a:p>
            <a:r>
              <a:rPr lang="es-ES" dirty="0"/>
              <a:t>WHA</a:t>
            </a:r>
            <a:r>
              <a:rPr lang="es-ES" b="1" dirty="0"/>
              <a:t>M</a:t>
            </a:r>
            <a:r>
              <a:rPr lang="es-ES" dirty="0"/>
              <a:t>: </a:t>
            </a:r>
            <a:r>
              <a:rPr lang="nl-NL" dirty="0"/>
              <a:t>Medicatie</a:t>
            </a:r>
            <a:endParaRPr lang="nl-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8190" y="1052736"/>
            <a:ext cx="8115809" cy="5805264"/>
          </a:xfrm>
        </p:spPr>
        <p:txBody>
          <a:bodyPr>
            <a:normAutofit/>
          </a:bodyPr>
          <a:lstStyle/>
          <a:p>
            <a:r>
              <a:rPr lang="nl-NL" dirty="0"/>
              <a:t>Medicatie met bijwerking</a:t>
            </a:r>
            <a:r>
              <a:rPr lang="nl-NL" b="1" dirty="0"/>
              <a:t> </a:t>
            </a:r>
            <a:r>
              <a:rPr lang="nl-NL" b="1" dirty="0">
                <a:sym typeface="Wingdings"/>
              </a:rPr>
              <a:t></a:t>
            </a:r>
            <a:r>
              <a:rPr lang="nl-NL" b="1" dirty="0"/>
              <a:t> </a:t>
            </a:r>
            <a:r>
              <a:rPr lang="nl-NL" i="1" dirty="0"/>
              <a:t>obstipatie </a:t>
            </a:r>
          </a:p>
          <a:p>
            <a:pPr lvl="1"/>
            <a:r>
              <a:rPr lang="nl-NL" dirty="0" err="1"/>
              <a:t>Opioïden</a:t>
            </a:r>
            <a:endParaRPr lang="nl-NL" dirty="0"/>
          </a:p>
          <a:p>
            <a:pPr lvl="1"/>
            <a:r>
              <a:rPr lang="nl-NL" dirty="0"/>
              <a:t>Tricyclische antidepressiva</a:t>
            </a:r>
          </a:p>
          <a:p>
            <a:pPr lvl="1"/>
            <a:r>
              <a:rPr lang="nl-NL" dirty="0"/>
              <a:t>Antihistaminica</a:t>
            </a:r>
          </a:p>
          <a:p>
            <a:pPr lvl="1"/>
            <a:r>
              <a:rPr lang="nl-NL" dirty="0"/>
              <a:t>Antipsychotica</a:t>
            </a:r>
          </a:p>
          <a:p>
            <a:pPr lvl="1"/>
            <a:r>
              <a:rPr lang="nl-NL" dirty="0"/>
              <a:t>Bètablokkers </a:t>
            </a:r>
          </a:p>
          <a:p>
            <a:pPr lvl="1"/>
            <a:r>
              <a:rPr lang="nl-NL" dirty="0"/>
              <a:t>Diuretica </a:t>
            </a:r>
          </a:p>
          <a:p>
            <a:pPr lvl="1"/>
            <a:r>
              <a:rPr lang="nl-NL" dirty="0" err="1"/>
              <a:t>Ijzerpreparaten</a:t>
            </a:r>
            <a:endParaRPr lang="nl-NL" dirty="0"/>
          </a:p>
          <a:p>
            <a:pPr lvl="1"/>
            <a:r>
              <a:rPr lang="nl-NL" dirty="0" err="1"/>
              <a:t>Statines</a:t>
            </a:r>
            <a:r>
              <a:rPr lang="nl-NL" dirty="0"/>
              <a:t> </a:t>
            </a:r>
          </a:p>
          <a:p>
            <a:r>
              <a:rPr lang="nl-NL" dirty="0"/>
              <a:t>Medicatie met bijwerking</a:t>
            </a:r>
            <a:r>
              <a:rPr lang="nl-NL" b="1" dirty="0"/>
              <a:t> </a:t>
            </a:r>
            <a:r>
              <a:rPr lang="nl-NL" b="1" dirty="0">
                <a:sym typeface="Wingdings"/>
              </a:rPr>
              <a:t></a:t>
            </a:r>
            <a:r>
              <a:rPr lang="nl-NL" b="1" dirty="0"/>
              <a:t> </a:t>
            </a:r>
            <a:r>
              <a:rPr lang="nl-NL" i="1" dirty="0"/>
              <a:t>verhoogd bloedingsrisico </a:t>
            </a:r>
            <a:endParaRPr lang="es-ES" i="1" dirty="0"/>
          </a:p>
          <a:p>
            <a:pPr lvl="1"/>
            <a:r>
              <a:rPr lang="es-ES" dirty="0" err="1"/>
              <a:t>Anticoagulantia</a:t>
            </a:r>
            <a:endParaRPr lang="es-ES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32" y="1988840"/>
            <a:ext cx="36359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686"/>
            <a:ext cx="7498080" cy="1143000"/>
          </a:xfrm>
        </p:spPr>
        <p:txBody>
          <a:bodyPr/>
          <a:lstStyle/>
          <a:p>
            <a:r>
              <a:rPr lang="es-ES" b="1" dirty="0" err="1"/>
              <a:t>Huisarts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340768"/>
            <a:ext cx="7530040" cy="5051648"/>
          </a:xfrm>
        </p:spPr>
        <p:txBody>
          <a:bodyPr>
            <a:normAutofit/>
          </a:bodyPr>
          <a:lstStyle/>
          <a:p>
            <a:r>
              <a:rPr lang="nl-NL" dirty="0"/>
              <a:t>Klachten &gt;2 weken </a:t>
            </a:r>
          </a:p>
          <a:p>
            <a:r>
              <a:rPr lang="nl-NL" dirty="0"/>
              <a:t>Bloed en slijm </a:t>
            </a:r>
            <a:r>
              <a:rPr lang="nl-NL" b="1" dirty="0"/>
              <a:t>vermengt</a:t>
            </a:r>
            <a:r>
              <a:rPr lang="nl-NL" dirty="0"/>
              <a:t> met ontlasting </a:t>
            </a:r>
          </a:p>
          <a:p>
            <a:r>
              <a:rPr lang="nl-NL" dirty="0"/>
              <a:t>Aanhoudend bloedverlies</a:t>
            </a:r>
          </a:p>
          <a:p>
            <a:r>
              <a:rPr lang="nl-NL" dirty="0"/>
              <a:t>Ernstige pijn</a:t>
            </a:r>
          </a:p>
          <a:p>
            <a:r>
              <a:rPr lang="nl-NL" dirty="0">
                <a:sym typeface="Wingdings"/>
              </a:rPr>
              <a:t>Remsporen in de broek</a:t>
            </a:r>
          </a:p>
          <a:p>
            <a:r>
              <a:rPr lang="nl-NL" dirty="0"/>
              <a:t>Bij twijfel </a:t>
            </a:r>
            <a:r>
              <a:rPr lang="nl-NL" dirty="0">
                <a:sym typeface="Wingdings"/>
              </a:rPr>
              <a:t> aambei, fissuur of anale fistel?</a:t>
            </a:r>
          </a:p>
          <a:p>
            <a:pPr marL="82296" indent="0">
              <a:buNone/>
            </a:pPr>
            <a:endParaRPr lang="nl-NL" dirty="0">
              <a:sym typeface="Wingdings"/>
            </a:endParaRPr>
          </a:p>
          <a:p>
            <a:endParaRPr lang="nl-NL" dirty="0"/>
          </a:p>
          <a:p>
            <a:pPr marL="82296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0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686"/>
            <a:ext cx="7498080" cy="1143000"/>
          </a:xfrm>
        </p:spPr>
        <p:txBody>
          <a:bodyPr/>
          <a:lstStyle/>
          <a:p>
            <a:r>
              <a:rPr lang="es-ES" b="1" dirty="0" err="1"/>
              <a:t>Huisarts</a:t>
            </a:r>
            <a:r>
              <a:rPr lang="es-ES" b="1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5656" y="1124744"/>
            <a:ext cx="7668344" cy="5040560"/>
          </a:xfrm>
        </p:spPr>
        <p:txBody>
          <a:bodyPr/>
          <a:lstStyle/>
          <a:p>
            <a:r>
              <a:rPr lang="nl-NL" dirty="0"/>
              <a:t>Verandering stoelgangpatroon, bv. afwisselend diarree en verstopping</a:t>
            </a:r>
          </a:p>
          <a:p>
            <a:r>
              <a:rPr lang="nl-NL" dirty="0">
                <a:sym typeface="Wingdings"/>
              </a:rPr>
              <a:t>Buikpijn, opgeblazen gevoel en braken </a:t>
            </a:r>
          </a:p>
          <a:p>
            <a:r>
              <a:rPr lang="nl-NL" dirty="0">
                <a:sym typeface="Wingdings"/>
              </a:rPr>
              <a:t>Drukkend gevoel of loze aandrang</a:t>
            </a:r>
          </a:p>
          <a:p>
            <a:r>
              <a:rPr lang="nl-NL" dirty="0">
                <a:sym typeface="Wingdings"/>
              </a:rPr>
              <a:t>Afvallen, verminderde eetlust, ziek voelen of koorts</a:t>
            </a:r>
            <a:endParaRPr lang="nl-NL" dirty="0"/>
          </a:p>
          <a:p>
            <a:pPr marL="82296" indent="0">
              <a:buNone/>
            </a:pPr>
            <a:endParaRPr lang="es-ES" dirty="0"/>
          </a:p>
        </p:txBody>
      </p:sp>
      <p:pic>
        <p:nvPicPr>
          <p:cNvPr id="4" name="Imagen 3" descr="buikpij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97152"/>
            <a:ext cx="1304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Leefstijl Advies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Algemeen </a:t>
            </a:r>
          </a:p>
          <a:p>
            <a:pPr lvl="1"/>
            <a:r>
              <a:rPr lang="nl-NL" sz="2400" b="1" dirty="0"/>
              <a:t>Zorg voor zachte ontlasting, dus eventueel middel tegen </a:t>
            </a:r>
            <a:r>
              <a:rPr lang="nl-NL" sz="2400" b="1"/>
              <a:t>verstopping adviseren!</a:t>
            </a:r>
            <a:endParaRPr lang="nl-NL" sz="2400" b="1" dirty="0"/>
          </a:p>
          <a:p>
            <a:pPr lvl="1"/>
            <a:r>
              <a:rPr lang="nl-NL" sz="2400" dirty="0"/>
              <a:t>Niet lang op toilet zitten </a:t>
            </a:r>
          </a:p>
          <a:p>
            <a:pPr lvl="1"/>
            <a:r>
              <a:rPr lang="nl-NL" sz="2400" dirty="0"/>
              <a:t>Bij aandrang naar toilet</a:t>
            </a:r>
          </a:p>
          <a:p>
            <a:pPr lvl="1"/>
            <a:r>
              <a:rPr lang="nl-NL" sz="2400" dirty="0"/>
              <a:t>Hard persen vermijden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Leefstijl Advies </a:t>
            </a:r>
            <a:br>
              <a:rPr lang="nl-NL" b="1" dirty="0"/>
            </a:br>
            <a:r>
              <a:rPr lang="nl-NL" sz="4000" dirty="0"/>
              <a:t>(bij harde ontlasting)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196752"/>
            <a:ext cx="7488832" cy="5661248"/>
          </a:xfrm>
        </p:spPr>
        <p:txBody>
          <a:bodyPr>
            <a:normAutofit/>
          </a:bodyPr>
          <a:lstStyle/>
          <a:p>
            <a:r>
              <a:rPr lang="nl-NL" sz="2400" b="1" dirty="0"/>
              <a:t>Niet medicamenteus</a:t>
            </a:r>
          </a:p>
          <a:p>
            <a:pPr lvl="1"/>
            <a:r>
              <a:rPr lang="nl-NL" sz="2400" dirty="0"/>
              <a:t>Dieetmaatregelen: vezelrijke voeding, zemelen, gedroogde pruimen, laxerende limonadesiroop</a:t>
            </a:r>
          </a:p>
          <a:p>
            <a:pPr lvl="1"/>
            <a:r>
              <a:rPr lang="nl-NL" sz="2400" dirty="0"/>
              <a:t>Voldoende vochtinname (1,5 -2 liter per dag)</a:t>
            </a:r>
          </a:p>
          <a:p>
            <a:pPr lvl="1"/>
            <a:r>
              <a:rPr lang="nl-NL" sz="2400" dirty="0"/>
              <a:t>Lichaamsbeweging</a:t>
            </a:r>
          </a:p>
          <a:p>
            <a:pPr lvl="1"/>
            <a:r>
              <a:rPr lang="nl-NL" sz="2400" dirty="0"/>
              <a:t>Ontbijt niet overslaan</a:t>
            </a:r>
          </a:p>
          <a:p>
            <a:pPr marL="402336" lvl="1" indent="0">
              <a:buNone/>
            </a:pPr>
            <a:endParaRPr lang="nl-NL" sz="2400" dirty="0"/>
          </a:p>
          <a:p>
            <a:r>
              <a:rPr lang="nl-NL" sz="2400" b="1" dirty="0"/>
              <a:t>Zelfbehandeling</a:t>
            </a:r>
          </a:p>
          <a:p>
            <a:pPr lvl="1"/>
            <a:r>
              <a:rPr lang="nl-NL" sz="2400" dirty="0"/>
              <a:t>Middelen tegen obstipatie: vezelproducten </a:t>
            </a:r>
            <a:r>
              <a:rPr lang="nl-NL" sz="2400" i="1" dirty="0" err="1"/>
              <a:t>psylliumzaad</a:t>
            </a:r>
            <a:r>
              <a:rPr lang="nl-NL" sz="2400" dirty="0"/>
              <a:t> of </a:t>
            </a:r>
            <a:r>
              <a:rPr lang="nl-NL" sz="2400" i="1" dirty="0" err="1"/>
              <a:t>sterculiagom</a:t>
            </a:r>
            <a:endParaRPr lang="nl-NL" sz="2400" i="1" dirty="0"/>
          </a:p>
          <a:p>
            <a:endParaRPr lang="es-ES" b="1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79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30040" cy="98072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Advies </a:t>
            </a:r>
            <a:r>
              <a:rPr lang="nl-NL" sz="4000" dirty="0"/>
              <a:t>(bij pijn, jeuk en irritatie)</a:t>
            </a:r>
            <a:br>
              <a:rPr lang="nl-NL" sz="4000" dirty="0"/>
            </a:br>
            <a:r>
              <a:rPr lang="nl-NL" b="1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476" y="1844824"/>
            <a:ext cx="8028384" cy="5877272"/>
          </a:xfrm>
        </p:spPr>
        <p:txBody>
          <a:bodyPr>
            <a:normAutofit/>
          </a:bodyPr>
          <a:lstStyle/>
          <a:p>
            <a:r>
              <a:rPr lang="nl-NL" b="1" dirty="0"/>
              <a:t>Niet medicamenteus</a:t>
            </a:r>
          </a:p>
          <a:p>
            <a:pPr lvl="1"/>
            <a:r>
              <a:rPr lang="nl-NL" sz="2000" dirty="0"/>
              <a:t>Na ontlasting anus schoonmaken met een natte washand/ongekleurd toiletpapier of lauw water</a:t>
            </a:r>
          </a:p>
          <a:p>
            <a:pPr lvl="1"/>
            <a:r>
              <a:rPr lang="nl-NL" sz="2000" dirty="0"/>
              <a:t>Geen zeep </a:t>
            </a:r>
          </a:p>
          <a:p>
            <a:pPr lvl="1"/>
            <a:r>
              <a:rPr lang="nl-NL" sz="2000" dirty="0"/>
              <a:t>Warm bad</a:t>
            </a:r>
          </a:p>
          <a:p>
            <a:pPr lvl="1"/>
            <a:r>
              <a:rPr lang="nl-NL" sz="2000" dirty="0"/>
              <a:t>Geen kunststof ondergoed of inlegkruisjes</a:t>
            </a:r>
          </a:p>
          <a:p>
            <a:pPr lvl="1"/>
            <a:r>
              <a:rPr lang="nl-NL" sz="2000" dirty="0"/>
              <a:t>Niet krabben</a:t>
            </a:r>
          </a:p>
          <a:p>
            <a:pPr lvl="1"/>
            <a:endParaRPr lang="nl-NL" sz="2000" dirty="0"/>
          </a:p>
          <a:p>
            <a:r>
              <a:rPr lang="nl-NL" b="1" dirty="0"/>
              <a:t>Zelfbehandeling</a:t>
            </a:r>
          </a:p>
          <a:p>
            <a:pPr lvl="1"/>
            <a:r>
              <a:rPr lang="nl-NL" sz="2000" dirty="0"/>
              <a:t>Aambeiengel (met aloë), aambeien zalf en aambeien doekjes (met </a:t>
            </a:r>
            <a:r>
              <a:rPr lang="nl-NL" sz="2000" dirty="0" err="1"/>
              <a:t>hamamelis</a:t>
            </a:r>
            <a:r>
              <a:rPr lang="nl-NL" sz="2000" dirty="0"/>
              <a:t>, zink en menthol)</a:t>
            </a:r>
          </a:p>
          <a:p>
            <a:pPr lvl="1"/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7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s-ES" b="1" dirty="0" err="1"/>
              <a:t>Anatomie</a:t>
            </a:r>
            <a:r>
              <a:rPr lang="es-ES" b="1" dirty="0"/>
              <a:t> – </a:t>
            </a:r>
            <a:r>
              <a:rPr lang="es-ES" b="1" dirty="0" err="1"/>
              <a:t>Anale</a:t>
            </a:r>
            <a:r>
              <a:rPr lang="es-ES" b="1" dirty="0"/>
              <a:t> </a:t>
            </a:r>
            <a:r>
              <a:rPr lang="es-ES" b="1" dirty="0" err="1"/>
              <a:t>kanaal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052736"/>
            <a:ext cx="7488832" cy="1872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ym typeface="Wingdings"/>
              </a:rPr>
              <a:t>Anale kanaal: gebied tussen endeldarm</a:t>
            </a:r>
            <a:r>
              <a:rPr lang="nl-NL" dirty="0"/>
              <a:t> en anus</a:t>
            </a:r>
            <a:endParaRPr lang="nl-NL" dirty="0">
              <a:sym typeface="Wingdings"/>
            </a:endParaRPr>
          </a:p>
          <a:p>
            <a:r>
              <a:rPr lang="nl-NL" dirty="0">
                <a:sym typeface="Wingdings"/>
              </a:rPr>
              <a:t>Kringspieren of sluitspieren</a:t>
            </a:r>
          </a:p>
          <a:p>
            <a:r>
              <a:rPr lang="nl-NL" dirty="0">
                <a:sym typeface="Wingdings"/>
              </a:rPr>
              <a:t>Zwellichaampjes: 'vaatkussentje', helpt kringspieren </a:t>
            </a:r>
            <a:r>
              <a:rPr lang="nl-NL" dirty="0">
                <a:latin typeface="Gill Sans MT"/>
              </a:rPr>
              <a:t>afsluiten </a:t>
            </a:r>
            <a:r>
              <a:rPr lang="nl-NL" dirty="0">
                <a:sym typeface="Wingdings"/>
              </a:rPr>
              <a:t> </a:t>
            </a:r>
            <a:r>
              <a:rPr lang="nl-NL" dirty="0"/>
              <a:t>voorkomt lekkage vocht en gas</a:t>
            </a:r>
          </a:p>
          <a:p>
            <a:endParaRPr lang="nl-NL" i="1" dirty="0">
              <a:sym typeface="Wingdings"/>
            </a:endParaRPr>
          </a:p>
        </p:txBody>
      </p:sp>
      <p:pic>
        <p:nvPicPr>
          <p:cNvPr id="25" name="Imagen 24" descr="Aambeien_Vrouw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66" r="1" b="5710"/>
          <a:stretch/>
        </p:blipFill>
        <p:spPr>
          <a:xfrm>
            <a:off x="5160724" y="2744923"/>
            <a:ext cx="2732308" cy="3880591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0054DA06-7CEA-41E4-B38F-F880325CB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45" y="2957028"/>
            <a:ext cx="4222576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r>
              <a:rPr lang="es-ES" b="1" dirty="0" err="1"/>
              <a:t>Advies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5877272"/>
          </a:xfrm>
        </p:spPr>
        <p:txBody>
          <a:bodyPr>
            <a:normAutofit/>
          </a:bodyPr>
          <a:lstStyle/>
          <a:p>
            <a:r>
              <a:rPr lang="nl-NL" sz="2400" b="1" dirty="0"/>
              <a:t>Bij pijn, jeuk en irritatie </a:t>
            </a:r>
            <a:r>
              <a:rPr lang="nl-NL" sz="2400" b="1" u="sng" dirty="0"/>
              <a:t>tijdens</a:t>
            </a:r>
            <a:r>
              <a:rPr lang="nl-NL" sz="2400" b="1" dirty="0"/>
              <a:t> de ontlasting</a:t>
            </a:r>
          </a:p>
          <a:p>
            <a:pPr lvl="1"/>
            <a:r>
              <a:rPr lang="nl-NL" sz="2400" b="1" dirty="0"/>
              <a:t>Medicamenteus</a:t>
            </a:r>
          </a:p>
          <a:p>
            <a:pPr lvl="1"/>
            <a:r>
              <a:rPr lang="nl-NL" sz="2400" dirty="0"/>
              <a:t>Eerste-keuze middelen</a:t>
            </a:r>
          </a:p>
          <a:p>
            <a:pPr lvl="2"/>
            <a:r>
              <a:rPr lang="nl-NL" sz="2400" dirty="0"/>
              <a:t>Vaseline-cetomacrogolcrème FNA</a:t>
            </a:r>
          </a:p>
          <a:p>
            <a:pPr lvl="2"/>
            <a:r>
              <a:rPr lang="nl-NL" sz="2400" dirty="0"/>
              <a:t>Zinksulfaat-vaselinecrème</a:t>
            </a:r>
          </a:p>
          <a:p>
            <a:pPr lvl="2"/>
            <a:r>
              <a:rPr lang="nl-NL" sz="2400" dirty="0"/>
              <a:t>Zinkoxide in vette zalf</a:t>
            </a:r>
          </a:p>
          <a:p>
            <a:pPr lvl="1"/>
            <a:r>
              <a:rPr lang="nl-NL" sz="2400" dirty="0"/>
              <a:t>Tweede-keuze middelen</a:t>
            </a:r>
          </a:p>
          <a:p>
            <a:pPr lvl="2"/>
            <a:r>
              <a:rPr lang="nl-NL" sz="2400" dirty="0"/>
              <a:t>Zinkoxide in zetpil</a:t>
            </a:r>
          </a:p>
          <a:p>
            <a:pPr marL="82296" indent="0">
              <a:buNone/>
            </a:pPr>
            <a:endParaRPr lang="nl-NL" sz="3000" dirty="0"/>
          </a:p>
          <a:p>
            <a:pPr marL="82296" indent="0">
              <a:buNone/>
            </a:pPr>
            <a:r>
              <a:rPr lang="nl-NL" sz="3000" dirty="0"/>
              <a:t>WERKING: Beschermend laagje in het anale kanaal/huid + jeukstillend</a:t>
            </a:r>
          </a:p>
        </p:txBody>
      </p:sp>
    </p:spTree>
    <p:extLst>
      <p:ext uri="{BB962C8B-B14F-4D97-AF65-F5344CB8AC3E}">
        <p14:creationId xmlns:p14="http://schemas.microsoft.com/office/powerpoint/2010/main" val="4228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s-ES" b="1" dirty="0" err="1"/>
              <a:t>Advies</a:t>
            </a:r>
            <a:r>
              <a:rPr lang="es-ES" b="1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9502" y="952558"/>
            <a:ext cx="8024497" cy="5905442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nl-NL" sz="2400" b="1" dirty="0"/>
              <a:t>Bij </a:t>
            </a:r>
            <a:r>
              <a:rPr lang="nl-NL" sz="2400" b="1" u="sng" dirty="0"/>
              <a:t>voortdurend</a:t>
            </a:r>
            <a:r>
              <a:rPr lang="nl-NL" sz="2400" b="1" dirty="0"/>
              <a:t> pijn en/of jeuk</a:t>
            </a:r>
          </a:p>
          <a:p>
            <a:pPr lvl="1"/>
            <a:r>
              <a:rPr lang="nl-NL" sz="2400" b="1" dirty="0"/>
              <a:t>Medicamenteus</a:t>
            </a:r>
          </a:p>
          <a:p>
            <a:pPr lvl="1"/>
            <a:r>
              <a:rPr lang="nl-NL" sz="2400" dirty="0"/>
              <a:t>Eerste-keuze middelen</a:t>
            </a:r>
          </a:p>
          <a:p>
            <a:pPr lvl="2"/>
            <a:r>
              <a:rPr lang="nl-NL" sz="2400" dirty="0" err="1"/>
              <a:t>Lidocaïnevaselinecreme</a:t>
            </a:r>
            <a:endParaRPr lang="nl-NL" sz="2400" dirty="0"/>
          </a:p>
          <a:p>
            <a:pPr lvl="2"/>
            <a:r>
              <a:rPr lang="nl-NL" sz="2400" dirty="0"/>
              <a:t>Eventuele toevoegingen: zinkoxide en </a:t>
            </a:r>
            <a:r>
              <a:rPr lang="nl-NL" sz="2400" dirty="0" err="1"/>
              <a:t>bismutsubnitraat</a:t>
            </a:r>
            <a:r>
              <a:rPr lang="nl-NL" sz="2400" dirty="0"/>
              <a:t> </a:t>
            </a:r>
          </a:p>
          <a:p>
            <a:pPr lvl="1"/>
            <a:r>
              <a:rPr lang="nl-NL" sz="2400" dirty="0"/>
              <a:t>Tweede-keuze middelen</a:t>
            </a:r>
          </a:p>
          <a:p>
            <a:pPr lvl="2"/>
            <a:r>
              <a:rPr lang="nl-NL" sz="2400" dirty="0"/>
              <a:t>Lidocaïne (en toevoegingen) in zetpil</a:t>
            </a:r>
          </a:p>
          <a:p>
            <a:pPr marL="658368" lvl="2" indent="0">
              <a:buNone/>
            </a:pPr>
            <a:endParaRPr lang="nl-NL" dirty="0"/>
          </a:p>
          <a:p>
            <a:pPr marL="82296" indent="0">
              <a:buNone/>
            </a:pPr>
            <a:endParaRPr lang="nl-NL" dirty="0"/>
          </a:p>
          <a:p>
            <a:pPr marL="82296" indent="0">
              <a:buNone/>
            </a:pPr>
            <a:r>
              <a:rPr lang="nl-NL" dirty="0"/>
              <a:t>WERKING: Beschermend laagje in het anale kanaal/huid + jeukstillend + pijnstillend</a:t>
            </a:r>
          </a:p>
          <a:p>
            <a:pPr lvl="1"/>
            <a:endParaRPr lang="nl-NL" u="sng" dirty="0"/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1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Op</a:t>
            </a:r>
            <a:r>
              <a:rPr lang="es-ES" b="1" dirty="0"/>
              <a:t> </a:t>
            </a:r>
            <a:r>
              <a:rPr lang="es-ES" b="1" dirty="0" err="1"/>
              <a:t>recept</a:t>
            </a:r>
            <a:r>
              <a:rPr lang="es-ES" b="1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Rectaal corticosteroïd </a:t>
            </a:r>
          </a:p>
          <a:p>
            <a:pPr lvl="1"/>
            <a:r>
              <a:rPr lang="nl-NL" sz="2400" dirty="0"/>
              <a:t>Hydrocortison: </a:t>
            </a:r>
            <a:r>
              <a:rPr lang="nl-NL" sz="2400" dirty="0" err="1"/>
              <a:t>ontstekkingsremmend</a:t>
            </a:r>
            <a:r>
              <a:rPr lang="nl-NL" sz="2400" dirty="0"/>
              <a:t> werking + jeukstillend</a:t>
            </a:r>
          </a:p>
          <a:p>
            <a:pPr lvl="1"/>
            <a:r>
              <a:rPr lang="nl-NL" sz="2400" dirty="0"/>
              <a:t>Kortdurend gebruik</a:t>
            </a:r>
          </a:p>
          <a:p>
            <a:r>
              <a:rPr lang="nl-NL" sz="2400" dirty="0"/>
              <a:t>Diltiazem-crème bij anale fissuren</a:t>
            </a:r>
          </a:p>
          <a:p>
            <a:pPr marL="402336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498080" cy="1143000"/>
          </a:xfrm>
        </p:spPr>
        <p:txBody>
          <a:bodyPr/>
          <a:lstStyle/>
          <a:p>
            <a:pPr algn="ctr"/>
            <a:r>
              <a:rPr lang="es-ES" dirty="0" err="1"/>
              <a:t>Vragen</a:t>
            </a:r>
            <a:r>
              <a:rPr lang="es-E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93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nl-NL" b="1" dirty="0"/>
              <a:t>Anatomie - Aambeien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2160240"/>
          </a:xfrm>
        </p:spPr>
        <p:txBody>
          <a:bodyPr>
            <a:normAutofit/>
          </a:bodyPr>
          <a:lstStyle/>
          <a:p>
            <a:r>
              <a:rPr lang="nl-NL" dirty="0">
                <a:sym typeface="Wingdings"/>
              </a:rPr>
              <a:t>Zwellichamen uitgerekt/uitgezet  aambeien</a:t>
            </a:r>
          </a:p>
          <a:p>
            <a:r>
              <a:rPr lang="nl-NL" i="1" dirty="0">
                <a:sym typeface="Wingdings"/>
              </a:rPr>
              <a:t>Soort spataderen</a:t>
            </a:r>
          </a:p>
          <a:p>
            <a:r>
              <a:rPr lang="nl-NL" dirty="0">
                <a:sym typeface="Wingdings"/>
              </a:rPr>
              <a:t>Zwellichamen zakken tot in het nauwe anale kanaal of erbuiten = steunweefsel beschadigd </a:t>
            </a:r>
          </a:p>
          <a:p>
            <a:r>
              <a:rPr lang="nl-NL" dirty="0">
                <a:sym typeface="Wingdings"/>
              </a:rPr>
              <a:t>Lekkage van slijm, bloed of ontlasting </a:t>
            </a:r>
          </a:p>
          <a:p>
            <a:pPr marL="82296" indent="0">
              <a:buNone/>
            </a:pPr>
            <a:endParaRPr lang="nl-NL" dirty="0">
              <a:sym typeface="Wingdings"/>
            </a:endParaRPr>
          </a:p>
          <a:p>
            <a:pPr lvl="1"/>
            <a:endParaRPr lang="nl-NL" i="1" dirty="0">
              <a:sym typeface="Wingdings"/>
            </a:endParaRPr>
          </a:p>
          <a:p>
            <a:pPr lvl="1"/>
            <a:endParaRPr lang="nl-NL" i="1" dirty="0">
              <a:sym typeface="Wingding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717032"/>
            <a:ext cx="724445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FCE92-D61F-4DAD-9868-E7BC8829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Anatomie – aambeien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716" y="2501001"/>
            <a:ext cx="4249280" cy="31640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31" y="1628800"/>
            <a:ext cx="6419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nl-NL" b="1" dirty="0"/>
              <a:t>Oorzaken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5328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l-NL" dirty="0"/>
              <a:t>Te veel druk </a:t>
            </a:r>
            <a:r>
              <a:rPr lang="nl-NL" b="1" dirty="0"/>
              <a:t>=</a:t>
            </a:r>
            <a:r>
              <a:rPr lang="nl-NL" dirty="0"/>
              <a:t> oorzaak aambeien</a:t>
            </a:r>
          </a:p>
          <a:p>
            <a:endParaRPr lang="nl-NL" dirty="0"/>
          </a:p>
          <a:p>
            <a:r>
              <a:rPr lang="nl-NL" dirty="0"/>
              <a:t>Harde ontlasting (= obstipatie) en persen</a:t>
            </a:r>
          </a:p>
          <a:p>
            <a:r>
              <a:rPr lang="nl-NL" dirty="0"/>
              <a:t>Langdurig op het toilet zitten</a:t>
            </a:r>
          </a:p>
          <a:p>
            <a:r>
              <a:rPr lang="nl-NL" dirty="0"/>
              <a:t>Uitstel bij aandrang</a:t>
            </a:r>
          </a:p>
          <a:p>
            <a:r>
              <a:rPr lang="nl-NL" dirty="0"/>
              <a:t>Diarree</a:t>
            </a:r>
          </a:p>
          <a:p>
            <a:r>
              <a:rPr lang="nl-NL"/>
              <a:t>Leeftijd</a:t>
            </a:r>
            <a:endParaRPr lang="nl-NL" dirty="0"/>
          </a:p>
          <a:p>
            <a:pPr lvl="1"/>
            <a:r>
              <a:rPr lang="nl-NL" dirty="0"/>
              <a:t>Slijtage steunweefsel + meer obstipatie</a:t>
            </a:r>
          </a:p>
          <a:p>
            <a:r>
              <a:rPr lang="nl-NL" dirty="0"/>
              <a:t>Zwangerschap</a:t>
            </a:r>
          </a:p>
          <a:p>
            <a:pPr lvl="1"/>
            <a:r>
              <a:rPr lang="nl-NL" dirty="0"/>
              <a:t>Verslapping steunweefsel + meer obstipatie</a:t>
            </a:r>
          </a:p>
          <a:p>
            <a:r>
              <a:rPr lang="nl-NL" dirty="0"/>
              <a:t>Veel hoesten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84" y="571500"/>
            <a:ext cx="3001516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6686"/>
            <a:ext cx="7498080" cy="1143000"/>
          </a:xfrm>
        </p:spPr>
        <p:txBody>
          <a:bodyPr/>
          <a:lstStyle/>
          <a:p>
            <a:r>
              <a:rPr lang="nl-NL" b="1" dirty="0"/>
              <a:t>Klachten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169686"/>
            <a:ext cx="7600888" cy="5688314"/>
          </a:xfrm>
        </p:spPr>
        <p:txBody>
          <a:bodyPr>
            <a:normAutofit/>
          </a:bodyPr>
          <a:lstStyle/>
          <a:p>
            <a:r>
              <a:rPr lang="nl-NL" b="1" dirty="0"/>
              <a:t>Helderrood</a:t>
            </a:r>
            <a:r>
              <a:rPr lang="nl-NL" dirty="0"/>
              <a:t> bloed op ontlasting, toiletpapier of in toiletpot </a:t>
            </a:r>
            <a:r>
              <a:rPr lang="nl-NL" dirty="0">
                <a:sym typeface="Wingdings"/>
              </a:rPr>
              <a:t> bloeding aambei</a:t>
            </a:r>
          </a:p>
          <a:p>
            <a:r>
              <a:rPr lang="nl-NL" dirty="0"/>
              <a:t>Irritatie en jeuk </a:t>
            </a:r>
            <a:r>
              <a:rPr lang="nl-NL" dirty="0">
                <a:sym typeface="Wingdings"/>
              </a:rPr>
              <a:t> lekkage slijm en ontlasting</a:t>
            </a:r>
          </a:p>
          <a:p>
            <a:r>
              <a:rPr lang="nl-NL" dirty="0"/>
              <a:t>Lekkage van een beetje ontlasting</a:t>
            </a:r>
          </a:p>
          <a:p>
            <a:r>
              <a:rPr lang="nl-NL" dirty="0"/>
              <a:t>Uitpuilen van een aambei</a:t>
            </a:r>
          </a:p>
          <a:p>
            <a:r>
              <a:rPr lang="nl-NL" dirty="0"/>
              <a:t>Pijn tijdens of na de stoelgang 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nl-NL" sz="3200" dirty="0"/>
              <a:t>Angst voor pijn </a:t>
            </a:r>
            <a:r>
              <a:rPr lang="nl-NL" sz="3200" dirty="0">
                <a:sym typeface="Wingdings"/>
              </a:rPr>
              <a:t> spanning kringspier  obstipatie</a:t>
            </a:r>
          </a:p>
          <a:p>
            <a:endParaRPr lang="nl-NL" dirty="0"/>
          </a:p>
          <a:p>
            <a:pPr marL="82296" indent="0" algn="ctr">
              <a:buNone/>
            </a:pPr>
            <a:r>
              <a:rPr lang="nl-NL" sz="3200" dirty="0"/>
              <a:t>Aambeien herstellen meestal binnen een paar weken vanzelf</a:t>
            </a:r>
          </a:p>
          <a:p>
            <a:pPr marL="82296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3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35"/>
            <a:ext cx="7498080" cy="1143000"/>
          </a:xfrm>
        </p:spPr>
        <p:txBody>
          <a:bodyPr/>
          <a:lstStyle/>
          <a:p>
            <a:r>
              <a:rPr lang="nl-NL" b="1" dirty="0"/>
              <a:t>Graden van ernst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124744"/>
            <a:ext cx="7488832" cy="33843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l-NL" b="1" dirty="0"/>
              <a:t>Graad 1</a:t>
            </a:r>
            <a:r>
              <a:rPr lang="nl-NL" dirty="0"/>
              <a:t>: helderrood bloed aan de ontlasting, meestal geen last </a:t>
            </a:r>
          </a:p>
          <a:p>
            <a:pPr marL="82296" indent="0">
              <a:buNone/>
            </a:pPr>
            <a:endParaRPr lang="nl-NL" dirty="0"/>
          </a:p>
          <a:p>
            <a:pPr marL="82296" indent="0">
              <a:buNone/>
            </a:pPr>
            <a:r>
              <a:rPr lang="nl-NL" b="1" dirty="0"/>
              <a:t>Graad 2</a:t>
            </a:r>
            <a:r>
              <a:rPr lang="nl-NL" dirty="0"/>
              <a:t>: Uitpuilen bij persen </a:t>
            </a:r>
            <a:r>
              <a:rPr lang="nl-NL" b="1" dirty="0"/>
              <a:t>+</a:t>
            </a:r>
            <a:r>
              <a:rPr lang="nl-NL" dirty="0"/>
              <a:t> spontane terugtrek</a:t>
            </a:r>
          </a:p>
          <a:p>
            <a:pPr marL="82296" indent="0">
              <a:buNone/>
            </a:pPr>
            <a:r>
              <a:rPr lang="nl-NL" dirty="0"/>
              <a:t>  </a:t>
            </a:r>
          </a:p>
          <a:p>
            <a:pPr marL="82296" indent="0">
              <a:buNone/>
            </a:pPr>
            <a:r>
              <a:rPr lang="nl-NL" b="1" dirty="0"/>
              <a:t>Graad 3</a:t>
            </a:r>
            <a:r>
              <a:rPr lang="nl-NL" dirty="0"/>
              <a:t>: Aambei blijft aan de buiten kant zitten, kan worden teruggeduwd</a:t>
            </a:r>
          </a:p>
          <a:p>
            <a:pPr marL="82296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t="2042" r="12763" b="16706"/>
          <a:stretch/>
        </p:blipFill>
        <p:spPr bwMode="auto">
          <a:xfrm>
            <a:off x="1998957" y="3560288"/>
            <a:ext cx="4733283" cy="32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9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es-ES" b="1" dirty="0"/>
              <a:t>Graden van ernst (2)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36712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nl-NL" b="1" dirty="0"/>
              <a:t>Graad 4</a:t>
            </a:r>
            <a:r>
              <a:rPr lang="nl-NL" dirty="0"/>
              <a:t>:</a:t>
            </a:r>
          </a:p>
          <a:p>
            <a:pPr>
              <a:buFontTx/>
              <a:buChar char="-"/>
            </a:pPr>
            <a:r>
              <a:rPr lang="nl-NL" dirty="0"/>
              <a:t>Uitpuilende aambei is ong. 1-2 cm groot</a:t>
            </a:r>
          </a:p>
          <a:p>
            <a:pPr>
              <a:buFontTx/>
              <a:buChar char="-"/>
            </a:pPr>
            <a:r>
              <a:rPr lang="nl-NL" dirty="0"/>
              <a:t>Het kan niet worden teruggeduwd</a:t>
            </a:r>
          </a:p>
          <a:p>
            <a:pPr>
              <a:buFontTx/>
              <a:buChar char="-"/>
            </a:pPr>
            <a:r>
              <a:rPr lang="nl-NL" dirty="0"/>
              <a:t>Veel pijn</a:t>
            </a:r>
          </a:p>
          <a:p>
            <a:pPr>
              <a:buFontTx/>
              <a:buChar char="-"/>
            </a:pPr>
            <a:r>
              <a:rPr lang="nl-NL" dirty="0"/>
              <a:t>Lekkende ontlasting = remsporen</a:t>
            </a:r>
          </a:p>
          <a:p>
            <a:pPr>
              <a:buFontTx/>
              <a:buChar char="-"/>
            </a:pPr>
            <a:r>
              <a:rPr lang="nl-NL" dirty="0"/>
              <a:t>Patiënt kan nauwelijks zitten</a:t>
            </a:r>
          </a:p>
          <a:p>
            <a:pPr>
              <a:buFontTx/>
              <a:buChar char="-"/>
            </a:pPr>
            <a:r>
              <a:rPr lang="nl-NL" dirty="0"/>
              <a:t>Vaak indicatie voor spoedchirurgie </a:t>
            </a:r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8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061" y="9974"/>
            <a:ext cx="8100392" cy="1258785"/>
          </a:xfrm>
        </p:spPr>
        <p:txBody>
          <a:bodyPr>
            <a:normAutofit/>
          </a:bodyPr>
          <a:lstStyle/>
          <a:p>
            <a:r>
              <a:rPr lang="nl-NL" sz="3600" b="1" dirty="0"/>
              <a:t>Vergelijkbare rectale </a:t>
            </a:r>
            <a:br>
              <a:rPr lang="nl-NL" sz="3600" b="1" dirty="0"/>
            </a:br>
            <a:r>
              <a:rPr lang="nl-NL" sz="3600" b="1" dirty="0"/>
              <a:t>aandoeningen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708392" cy="5221560"/>
          </a:xfrm>
        </p:spPr>
        <p:txBody>
          <a:bodyPr/>
          <a:lstStyle/>
          <a:p>
            <a:r>
              <a:rPr lang="nl-NL" sz="2400" b="1" dirty="0"/>
              <a:t>Fissuren</a:t>
            </a:r>
          </a:p>
          <a:p>
            <a:pPr lvl="1"/>
            <a:r>
              <a:rPr lang="nl-NL" sz="2400" dirty="0"/>
              <a:t>Scheurtje slijmvlies/huid anale kanaal</a:t>
            </a:r>
          </a:p>
          <a:p>
            <a:pPr lvl="1"/>
            <a:r>
              <a:rPr lang="nl-NL" sz="2400" dirty="0"/>
              <a:t>Soms ontsteking </a:t>
            </a:r>
            <a:r>
              <a:rPr lang="nl-NL" sz="2400" dirty="0">
                <a:sym typeface="Wingdings"/>
              </a:rPr>
              <a:t> erg p</a:t>
            </a:r>
            <a:r>
              <a:rPr lang="nl-NL" sz="2400" dirty="0"/>
              <a:t>ijnlijk</a:t>
            </a:r>
          </a:p>
          <a:p>
            <a:pPr lvl="1"/>
            <a:r>
              <a:rPr lang="nl-NL" sz="2400" dirty="0"/>
              <a:t>Oorzaken: </a:t>
            </a:r>
          </a:p>
          <a:p>
            <a:pPr lvl="2"/>
            <a:r>
              <a:rPr lang="nl-NL" sz="2000" dirty="0"/>
              <a:t>Harde ontlasting </a:t>
            </a:r>
          </a:p>
          <a:p>
            <a:pPr lvl="2"/>
            <a:r>
              <a:rPr lang="nl-NL" sz="2000" dirty="0"/>
              <a:t>Ernstig diarree</a:t>
            </a:r>
          </a:p>
          <a:p>
            <a:pPr lvl="2"/>
            <a:r>
              <a:rPr lang="nl-NL" sz="2000" dirty="0"/>
              <a:t>Anale seksuele contact </a:t>
            </a:r>
          </a:p>
        </p:txBody>
      </p:sp>
      <p:pic>
        <p:nvPicPr>
          <p:cNvPr id="4" name="Imagen 3" descr="Screen Shot 2015-09-30 at 11.48.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55330" r="49370" b="26832"/>
          <a:stretch/>
        </p:blipFill>
        <p:spPr>
          <a:xfrm>
            <a:off x="3579783" y="4581128"/>
            <a:ext cx="525460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3FBB69887B44E8013FD2ECACCFA79" ma:contentTypeVersion="7" ma:contentTypeDescription="Een nieuw document maken." ma:contentTypeScope="" ma:versionID="ee33e95a58e2dc83616f7e0841c5dd64">
  <xsd:schema xmlns:xsd="http://www.w3.org/2001/XMLSchema" xmlns:xs="http://www.w3.org/2001/XMLSchema" xmlns:p="http://schemas.microsoft.com/office/2006/metadata/properties" xmlns:ns2="06f2713d-9af9-4761-9453-5da2c7a8af77" xmlns:ns3="6f9cfc15-9b10-4cea-a82d-679a6651b6f9" targetNamespace="http://schemas.microsoft.com/office/2006/metadata/properties" ma:root="true" ma:fieldsID="1a0910314f83ca0dbd21b789ee14a0d2" ns2:_="" ns3:_="">
    <xsd:import namespace="06f2713d-9af9-4761-9453-5da2c7a8af77"/>
    <xsd:import namespace="6f9cfc15-9b10-4cea-a82d-679a6651b6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713d-9af9-4761-9453-5da2c7a8af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cfc15-9b10-4cea-a82d-679a6651b6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f2713d-9af9-4761-9453-5da2c7a8af7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C2825-F1EB-48E0-9BCF-ABCA0DE01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f2713d-9af9-4761-9453-5da2c7a8af77"/>
    <ds:schemaRef ds:uri="6f9cfc15-9b10-4cea-a82d-679a6651b6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944BE-6754-40B4-AB07-C6DFAEC5778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9cfc15-9b10-4cea-a82d-679a6651b6f9"/>
    <ds:schemaRef ds:uri="06f2713d-9af9-4761-9453-5da2c7a8af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454AE2-DF82-4FE1-910F-CF826DE84F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19089</TotalTime>
  <Words>644</Words>
  <Application>Microsoft Office PowerPoint</Application>
  <PresentationFormat>Diavoorstelling (4:3)</PresentationFormat>
  <Paragraphs>172</Paragraphs>
  <Slides>23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Wingdings</vt:lpstr>
      <vt:lpstr>Wingdings 2</vt:lpstr>
      <vt:lpstr>Badge</vt:lpstr>
      <vt:lpstr>Zelfzorgstandaard </vt:lpstr>
      <vt:lpstr>Anatomie – Anale kanaal</vt:lpstr>
      <vt:lpstr>Anatomie - Aambeien</vt:lpstr>
      <vt:lpstr>Anatomie – aambeien</vt:lpstr>
      <vt:lpstr>Oorzaken</vt:lpstr>
      <vt:lpstr>Klachten</vt:lpstr>
      <vt:lpstr>Graden van ernst</vt:lpstr>
      <vt:lpstr>Graden van ernst (2)</vt:lpstr>
      <vt:lpstr>Vergelijkbare rectale  aandoeningen</vt:lpstr>
      <vt:lpstr>Vergelijkbare rectale aandoeningen</vt:lpstr>
      <vt:lpstr>WHAM :  Wie?</vt:lpstr>
      <vt:lpstr>WHAM: Hoelang?</vt:lpstr>
      <vt:lpstr>WHAM: Actie</vt:lpstr>
      <vt:lpstr>WHAM: Medicatie</vt:lpstr>
      <vt:lpstr>Huisarts</vt:lpstr>
      <vt:lpstr>Huisarts </vt:lpstr>
      <vt:lpstr>Leefstijl Advies</vt:lpstr>
      <vt:lpstr>Leefstijl Advies  (bij harde ontlasting)</vt:lpstr>
      <vt:lpstr>Advies (bij pijn, jeuk en irritatie)  </vt:lpstr>
      <vt:lpstr>Advies</vt:lpstr>
      <vt:lpstr>Advies </vt:lpstr>
      <vt:lpstr>Op recept </vt:lpstr>
      <vt:lpstr>Vragen? 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POEDERMENGSELS</dc:title>
  <dc:creator>Samaniego Cameron</dc:creator>
  <cp:lastModifiedBy>Petra Tholen - Meijer</cp:lastModifiedBy>
  <cp:revision>147</cp:revision>
  <dcterms:created xsi:type="dcterms:W3CDTF">2015-09-11T08:12:36Z</dcterms:created>
  <dcterms:modified xsi:type="dcterms:W3CDTF">2019-04-05T11:24:08Z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0x010100ABF3FBB69887B44E8013FD2ECACCFA79</vt:lpwstr>
  </property>
  <property fmtid="{D5CDD505-2E9C-101B-9397-08002B2CF9AE}" pid="3" name="Order">
    <vt:r8>106900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