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8"/>
  </p:notesMasterIdLst>
  <p:sldIdLst>
    <p:sldId id="256" r:id="rId2"/>
    <p:sldId id="278" r:id="rId3"/>
    <p:sldId id="257" r:id="rId4"/>
    <p:sldId id="262" r:id="rId5"/>
    <p:sldId id="272" r:id="rId6"/>
    <p:sldId id="263" r:id="rId7"/>
    <p:sldId id="258" r:id="rId8"/>
    <p:sldId id="259" r:id="rId9"/>
    <p:sldId id="260" r:id="rId10"/>
    <p:sldId id="261" r:id="rId11"/>
    <p:sldId id="274" r:id="rId12"/>
    <p:sldId id="277" r:id="rId13"/>
    <p:sldId id="264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36013-4353-4783-A391-DBBDB2DE5632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C75CE-22CD-4C38-8D9D-1CB49BDA8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91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4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500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128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125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75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1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4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6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441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7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2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3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119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92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lg30iYT5AQ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uitscheiding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019000" y="9299608"/>
            <a:ext cx="6801612" cy="123989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Afbeeldingsresultaat voor ontl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43" y="411674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07" y="367978"/>
            <a:ext cx="3192780" cy="20525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518" y="418365"/>
            <a:ext cx="2643868" cy="264386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781" y="481744"/>
            <a:ext cx="2600325" cy="17621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7548" y="3660202"/>
            <a:ext cx="3346541" cy="26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Incontinentie materiaal</a:t>
            </a:r>
            <a:endParaRPr lang="nl-NL" dirty="0"/>
          </a:p>
        </p:txBody>
      </p:sp>
      <p:pic>
        <p:nvPicPr>
          <p:cNvPr id="4098" name="Picture 2" descr=" Incontinentie pagina en incontinentiemateria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844" y="2522785"/>
            <a:ext cx="6598070" cy="366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7060914" y="3149599"/>
            <a:ext cx="5317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nl-NL" sz="3200" dirty="0">
                <a:solidFill>
                  <a:prstClr val="white"/>
                </a:solidFill>
              </a:rPr>
              <a:t>Dit onderdeel wordt verder uitgewerkt in de Wiki.</a:t>
            </a:r>
          </a:p>
        </p:txBody>
      </p:sp>
    </p:spTree>
    <p:extLst>
      <p:ext uri="{BB962C8B-B14F-4D97-AF65-F5344CB8AC3E}">
        <p14:creationId xmlns:p14="http://schemas.microsoft.com/office/powerpoint/2010/main" val="3707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</a:t>
            </a:r>
            <a:r>
              <a:rPr lang="nl-NL" dirty="0" smtClean="0"/>
              <a:t>ondoom Katheter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55" y="4159016"/>
            <a:ext cx="3080385" cy="248895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249" y="3773035"/>
            <a:ext cx="2311445" cy="28749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338" y="4710792"/>
            <a:ext cx="2466975" cy="185737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033976" y="232038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nl-NL" sz="3200" dirty="0">
                <a:solidFill>
                  <a:prstClr val="white"/>
                </a:solidFill>
              </a:rPr>
              <a:t>Dit onderdeel wordt verder uitgewerkt in de Wiki.</a:t>
            </a:r>
          </a:p>
        </p:txBody>
      </p:sp>
    </p:spTree>
    <p:extLst>
      <p:ext uri="{BB962C8B-B14F-4D97-AF65-F5344CB8AC3E}">
        <p14:creationId xmlns:p14="http://schemas.microsoft.com/office/powerpoint/2010/main" val="3235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Verwisselen en doorkoppelen katheterzak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37467" y="2968978"/>
            <a:ext cx="5390177" cy="2189909"/>
          </a:xfrm>
        </p:spPr>
        <p:txBody>
          <a:bodyPr>
            <a:normAutofit/>
          </a:bodyPr>
          <a:lstStyle/>
          <a:p>
            <a:r>
              <a:rPr lang="nl-NL" sz="3200" dirty="0" smtClean="0"/>
              <a:t>Dit onderdeel wordt verder uitgewerkt in de Wiki.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37" y="2528711"/>
            <a:ext cx="3993515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6633" y="350737"/>
            <a:ext cx="7729728" cy="1188720"/>
          </a:xfrm>
        </p:spPr>
        <p:txBody>
          <a:bodyPr/>
          <a:lstStyle/>
          <a:p>
            <a:r>
              <a:rPr lang="nl-NL" dirty="0"/>
              <a:t>Menstruatie</a:t>
            </a:r>
          </a:p>
        </p:txBody>
      </p:sp>
      <p:sp>
        <p:nvSpPr>
          <p:cNvPr id="3" name="Rechthoek 2"/>
          <p:cNvSpPr/>
          <p:nvPr/>
        </p:nvSpPr>
        <p:spPr>
          <a:xfrm>
            <a:off x="607231" y="2462420"/>
            <a:ext cx="90630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Gemiddeld menstrueren vrouwen eenmaal per maand gedurende </a:t>
            </a:r>
            <a:r>
              <a:rPr lang="nl-NL" sz="2400" dirty="0" smtClean="0"/>
              <a:t>4-8 dagen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Klachten: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Opgezette buik in voorgaande dagen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Sneller geëmotioneerd of geïrriteerd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Pijn in onderrug tijdens menstruatie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Gevoel dat je dikker bent door vasthouden van vocht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Vermoeidheid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198" y="2545774"/>
            <a:ext cx="3806326" cy="24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9696" y="254896"/>
            <a:ext cx="7729728" cy="1188720"/>
          </a:xfrm>
        </p:spPr>
        <p:txBody>
          <a:bodyPr/>
          <a:lstStyle/>
          <a:p>
            <a:r>
              <a:rPr lang="nl-NL" dirty="0"/>
              <a:t>Verzorging bij menstruatie</a:t>
            </a:r>
          </a:p>
        </p:txBody>
      </p:sp>
      <p:sp>
        <p:nvSpPr>
          <p:cNvPr id="3" name="Rechthoek 2"/>
          <p:cNvSpPr/>
          <p:nvPr/>
        </p:nvSpPr>
        <p:spPr>
          <a:xfrm>
            <a:off x="1354021" y="2174149"/>
            <a:ext cx="952282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Persoonlijke hygiëne is extra belangrijk!</a:t>
            </a:r>
          </a:p>
          <a:p>
            <a:endParaRPr lang="nl-NL" sz="2400" dirty="0"/>
          </a:p>
          <a:p>
            <a:r>
              <a:rPr lang="nl-NL" sz="2400" dirty="0"/>
              <a:t>Dagelijks wassen van schaamstreek zonder </a:t>
            </a:r>
            <a:r>
              <a:rPr lang="nl-NL" sz="2400" dirty="0" smtClean="0"/>
              <a:t>zeep.</a:t>
            </a:r>
            <a:endParaRPr lang="nl-NL" sz="2400" dirty="0"/>
          </a:p>
          <a:p>
            <a:r>
              <a:rPr lang="nl-NL" sz="2400" dirty="0"/>
              <a:t>Enkele malen per dag verschonen </a:t>
            </a:r>
            <a:r>
              <a:rPr lang="nl-NL" sz="2400" dirty="0" smtClean="0"/>
              <a:t>maandverband / tampon.</a:t>
            </a:r>
            <a:endParaRPr lang="nl-NL" sz="2400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693" y="4125345"/>
            <a:ext cx="3341391" cy="22235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86" y="3995057"/>
            <a:ext cx="2721429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1" y="222069"/>
            <a:ext cx="11303725" cy="635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9067" y="311550"/>
            <a:ext cx="7729728" cy="1188720"/>
          </a:xfrm>
        </p:spPr>
        <p:txBody>
          <a:bodyPr/>
          <a:lstStyle/>
          <a:p>
            <a:r>
              <a:rPr lang="nl-NL" dirty="0"/>
              <a:t>Braaksel</a:t>
            </a:r>
          </a:p>
        </p:txBody>
      </p:sp>
      <p:sp>
        <p:nvSpPr>
          <p:cNvPr id="3" name="Rechthoek 2"/>
          <p:cNvSpPr/>
          <p:nvPr/>
        </p:nvSpPr>
        <p:spPr>
          <a:xfrm>
            <a:off x="610117" y="2665790"/>
            <a:ext cx="72167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Belangrijke observatiepunten bij het braken zijn</a:t>
            </a:r>
          </a:p>
          <a:p>
            <a:r>
              <a:rPr lang="nl-NL" sz="2400" dirty="0"/>
              <a:t>	- Tijdstip en frequentie             </a:t>
            </a:r>
          </a:p>
          <a:p>
            <a:r>
              <a:rPr lang="nl-NL" sz="2400" dirty="0"/>
              <a:t>	- Hoeveelheid</a:t>
            </a:r>
          </a:p>
          <a:p>
            <a:r>
              <a:rPr lang="nl-NL" sz="2400" dirty="0"/>
              <a:t>	- Manier van braken</a:t>
            </a:r>
          </a:p>
          <a:p>
            <a:r>
              <a:rPr lang="nl-NL" sz="2400" dirty="0"/>
              <a:t>	- Bestanddelen</a:t>
            </a:r>
          </a:p>
          <a:p>
            <a:r>
              <a:rPr lang="nl-NL" sz="2400" dirty="0"/>
              <a:t>	- Geur</a:t>
            </a:r>
          </a:p>
          <a:p>
            <a:endParaRPr lang="nl-NL" sz="2400" dirty="0"/>
          </a:p>
          <a:p>
            <a:r>
              <a:rPr lang="nl-NL" sz="2400" dirty="0"/>
              <a:t>Zorg altijd dat de ademhalingswegen vrij zijn als een zorgvrager moet braken!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532" y="2791425"/>
            <a:ext cx="2892198" cy="37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1957" y="3723709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Na deze les kan de student benoemen:</a:t>
            </a:r>
          </a:p>
          <a:p>
            <a:r>
              <a:rPr lang="nl-NL" dirty="0" smtClean="0"/>
              <a:t>Welke soorten uitscheiding er zijn.</a:t>
            </a:r>
          </a:p>
          <a:p>
            <a:r>
              <a:rPr lang="nl-NL" dirty="0" smtClean="0"/>
              <a:t>Op welke punten urine beoordeeld kan worden.</a:t>
            </a:r>
          </a:p>
          <a:p>
            <a:r>
              <a:rPr lang="nl-NL" dirty="0" smtClean="0"/>
              <a:t>Wat de Bristol stool </a:t>
            </a:r>
            <a:r>
              <a:rPr lang="nl-NL" dirty="0" err="1" smtClean="0"/>
              <a:t>scale</a:t>
            </a:r>
            <a:r>
              <a:rPr lang="nl-NL" dirty="0" smtClean="0"/>
              <a:t> inhoudt.</a:t>
            </a:r>
          </a:p>
          <a:p>
            <a:r>
              <a:rPr lang="nl-NL" dirty="0" smtClean="0"/>
              <a:t>Welke hulpmiddelen er zijn voor het opvangen van urine en feces.</a:t>
            </a:r>
          </a:p>
          <a:p>
            <a:r>
              <a:rPr lang="nl-NL" dirty="0" smtClean="0"/>
              <a:t>Aandachtspunten en opvang materiaal benoemen bij menstruatie.</a:t>
            </a:r>
          </a:p>
          <a:p>
            <a:r>
              <a:rPr lang="nl-NL" dirty="0" smtClean="0"/>
              <a:t>Bijzonderheden benoemen bij het ondersteunen bij uitscheiding van sputum en braaksel.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436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509452"/>
            <a:ext cx="7729728" cy="783771"/>
          </a:xfrm>
        </p:spPr>
        <p:txBody>
          <a:bodyPr>
            <a:normAutofit/>
          </a:bodyPr>
          <a:lstStyle/>
          <a:p>
            <a:r>
              <a:rPr lang="nl-NL" dirty="0" smtClean="0"/>
              <a:t>Soorten uitscheiding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07250" y="2572092"/>
            <a:ext cx="6186795" cy="4031907"/>
          </a:xfrm>
        </p:spPr>
        <p:txBody>
          <a:bodyPr>
            <a:normAutofit fontScale="55000" lnSpcReduction="20000"/>
          </a:bodyPr>
          <a:lstStyle/>
          <a:p>
            <a:r>
              <a:rPr lang="nl-NL" sz="2800" dirty="0" smtClean="0"/>
              <a:t>Endeldarm: ontlasting</a:t>
            </a:r>
          </a:p>
          <a:p>
            <a:endParaRPr lang="nl-NL" sz="2800" dirty="0"/>
          </a:p>
          <a:p>
            <a:r>
              <a:rPr lang="nl-NL" sz="2800" dirty="0" smtClean="0"/>
              <a:t>Nieren: urine</a:t>
            </a:r>
          </a:p>
          <a:p>
            <a:endParaRPr lang="nl-NL" sz="2800" dirty="0"/>
          </a:p>
          <a:p>
            <a:r>
              <a:rPr lang="nl-NL" sz="2800" dirty="0" smtClean="0"/>
              <a:t>Huid: transpiratie</a:t>
            </a:r>
          </a:p>
          <a:p>
            <a:endParaRPr lang="nl-NL" sz="2800" dirty="0"/>
          </a:p>
          <a:p>
            <a:r>
              <a:rPr lang="nl-NL" sz="2800" dirty="0" smtClean="0"/>
              <a:t>Longen: koolstofmonoxide</a:t>
            </a:r>
          </a:p>
          <a:p>
            <a:endParaRPr lang="nl-NL" sz="2800" dirty="0" smtClean="0"/>
          </a:p>
          <a:p>
            <a:r>
              <a:rPr lang="nl-NL" sz="2800" dirty="0" smtClean="0"/>
              <a:t>Menstruatie</a:t>
            </a:r>
          </a:p>
          <a:p>
            <a:endParaRPr lang="nl-NL" sz="2800" dirty="0" smtClean="0"/>
          </a:p>
          <a:p>
            <a:r>
              <a:rPr lang="nl-NL" sz="2800" dirty="0" smtClean="0"/>
              <a:t>Sputum</a:t>
            </a:r>
          </a:p>
          <a:p>
            <a:endParaRPr lang="nl-NL" sz="2800" dirty="0" smtClean="0"/>
          </a:p>
          <a:p>
            <a:r>
              <a:rPr lang="nl-NL" sz="2800" dirty="0" smtClean="0"/>
              <a:t>braaksel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44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4503"/>
            <a:ext cx="12192000" cy="1171141"/>
          </a:xfrm>
        </p:spPr>
        <p:txBody>
          <a:bodyPr>
            <a:normAutofit/>
          </a:bodyPr>
          <a:lstStyle/>
          <a:p>
            <a:r>
              <a:rPr lang="nl-NL" dirty="0" smtClean="0"/>
              <a:t>Afwijkingen bij uitscheiding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088" y="3864026"/>
            <a:ext cx="5438912" cy="2730136"/>
          </a:xfrm>
          <a:prstGeom prst="rect">
            <a:avLst/>
          </a:prstGeom>
        </p:spPr>
      </p:pic>
      <p:pic>
        <p:nvPicPr>
          <p:cNvPr id="5126" name="Picture 6" descr="Afbeeldingsresultaat voor afwijkende ur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39" y="4192451"/>
            <a:ext cx="32480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846666" y="2439790"/>
            <a:ext cx="7258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Observeren &amp; signaleren: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>kleur </a:t>
            </a:r>
            <a:r>
              <a:rPr lang="nl-NL" sz="2800" dirty="0" smtClean="0"/>
              <a:t>/ geur / frequentie / helderheid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244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6547" y="358137"/>
            <a:ext cx="9051141" cy="1188720"/>
          </a:xfrm>
        </p:spPr>
        <p:txBody>
          <a:bodyPr/>
          <a:lstStyle/>
          <a:p>
            <a:r>
              <a:rPr lang="nl-NL" dirty="0" smtClean="0"/>
              <a:t>Tips bij problemen met urineren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3989" y="2916713"/>
            <a:ext cx="9499309" cy="3101983"/>
          </a:xfrm>
        </p:spPr>
        <p:txBody>
          <a:bodyPr/>
          <a:lstStyle/>
          <a:p>
            <a:r>
              <a:rPr lang="nl-NL" sz="2400" dirty="0" smtClean="0"/>
              <a:t>Zorg voor voldoende privacy.</a:t>
            </a:r>
          </a:p>
          <a:p>
            <a:r>
              <a:rPr lang="nl-NL" sz="2400" dirty="0" smtClean="0"/>
              <a:t>Gun de ZV de tijd.</a:t>
            </a:r>
          </a:p>
          <a:p>
            <a:r>
              <a:rPr lang="nl-NL" sz="2400" dirty="0" smtClean="0"/>
              <a:t>ZV natuurlijk houding laten aannemen bijv. staan, goed rechtop zitten.</a:t>
            </a:r>
          </a:p>
          <a:p>
            <a:r>
              <a:rPr lang="nl-NL" sz="2400" dirty="0" smtClean="0"/>
              <a:t>Zet de waterkraan open.</a:t>
            </a:r>
          </a:p>
          <a:p>
            <a:r>
              <a:rPr lang="nl-NL" sz="2400" dirty="0" smtClean="0"/>
              <a:t>Was de geslachtsorganen met warm water.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748" y="4467705"/>
            <a:ext cx="4245100" cy="21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1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5378" y="468303"/>
            <a:ext cx="9125485" cy="118872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Afwijkende ontlasting:</a:t>
            </a:r>
            <a:br>
              <a:rPr lang="nl-NL" dirty="0" smtClean="0"/>
            </a:br>
            <a:r>
              <a:rPr lang="nl-NL" dirty="0" smtClean="0"/>
              <a:t>frequentie/ vorm/ kleur/ geur</a:t>
            </a:r>
            <a:endParaRPr lang="nl-NL" dirty="0"/>
          </a:p>
        </p:txBody>
      </p:sp>
      <p:pic>
        <p:nvPicPr>
          <p:cNvPr id="6148" name="Picture 4" descr="Afbeeldingsresultaat voor soorten ontl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59" y="2194558"/>
            <a:ext cx="8759080" cy="407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8256" y="140425"/>
            <a:ext cx="7729728" cy="1188720"/>
          </a:xfrm>
        </p:spPr>
        <p:txBody>
          <a:bodyPr/>
          <a:lstStyle/>
          <a:p>
            <a:r>
              <a:rPr lang="nl-NL" dirty="0" smtClean="0"/>
              <a:t>Hulp bij uitscheiding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flipH="1">
            <a:off x="542012" y="2239492"/>
            <a:ext cx="12026168" cy="3101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400" dirty="0" smtClean="0"/>
              <a:t>Je helpt mensen met de “letterlijke” uitscheiding waar zij niet meer zelf kunnen (toiletgang,)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https://www.youtube.com/watch?v=lg30iYT5AQ0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                                              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                                                          </a:t>
            </a:r>
            <a:endParaRPr lang="nl-NL" dirty="0"/>
          </a:p>
        </p:txBody>
      </p:sp>
      <p:pic>
        <p:nvPicPr>
          <p:cNvPr id="2056" name="Picture 8" descr="Afbeeldingsresultaat voor urina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56" y="4206134"/>
            <a:ext cx="3427309" cy="227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l="5080" t="14883" b="26386"/>
          <a:stretch/>
        </p:blipFill>
        <p:spPr>
          <a:xfrm>
            <a:off x="5913120" y="4060186"/>
            <a:ext cx="3905793" cy="24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35936" y="989565"/>
            <a:ext cx="7729728" cy="1750000"/>
          </a:xfrm>
        </p:spPr>
        <p:txBody>
          <a:bodyPr>
            <a:normAutofit fontScale="90000"/>
          </a:bodyPr>
          <a:lstStyle/>
          <a:p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4400" dirty="0" smtClean="0"/>
              <a:t>Toilet </a:t>
            </a:r>
            <a:r>
              <a:rPr lang="nl-NL" sz="4400" dirty="0"/>
              <a:t>met </a:t>
            </a:r>
            <a:r>
              <a:rPr lang="nl-NL" sz="4400" dirty="0" smtClean="0"/>
              <a:t>hulpmiddelen</a:t>
            </a:r>
            <a:br>
              <a:rPr lang="nl-NL" sz="4400" dirty="0" smtClean="0"/>
            </a:br>
            <a:r>
              <a:rPr lang="nl-NL" sz="4400" dirty="0">
                <a:hlinkClick r:id="rId2" action="ppaction://hlinksldjump"/>
              </a:rPr>
              <a:t/>
            </a:r>
            <a:br>
              <a:rPr lang="nl-NL" sz="4400" dirty="0">
                <a:hlinkClick r:id="rId2" action="ppaction://hlinksldjump"/>
              </a:rPr>
            </a:b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7032" y="6935724"/>
            <a:ext cx="11784733" cy="3101983"/>
          </a:xfrm>
        </p:spPr>
        <p:txBody>
          <a:bodyPr/>
          <a:lstStyle/>
          <a:p>
            <a:pPr lvl="0">
              <a:buClr>
                <a:srgbClr val="D2CB6C"/>
              </a:buClr>
            </a:pPr>
            <a:endParaRPr lang="nl-NL" sz="1500" dirty="0">
              <a:solidFill>
                <a:srgbClr val="FFFFFF">
                  <a:lumMod val="85000"/>
                  <a:lumOff val="15000"/>
                </a:srgbClr>
              </a:solidFill>
            </a:endParaRPr>
          </a:p>
          <a:p>
            <a:endParaRPr lang="nl-NL" dirty="0"/>
          </a:p>
        </p:txBody>
      </p:sp>
      <p:pic>
        <p:nvPicPr>
          <p:cNvPr id="3074" name="Picture 2" descr="Afbeeldingsresultaat voor wc met hulpmidde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71" y="3102292"/>
            <a:ext cx="5082631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7669" y="827314"/>
            <a:ext cx="7729728" cy="1630898"/>
          </a:xfrm>
        </p:spPr>
        <p:txBody>
          <a:bodyPr>
            <a:normAutofit fontScale="90000"/>
          </a:bodyPr>
          <a:lstStyle/>
          <a:p>
            <a:r>
              <a:rPr lang="nl-NL" sz="4400" dirty="0" smtClean="0"/>
              <a:t/>
            </a:r>
            <a:br>
              <a:rPr lang="nl-NL" sz="4400" dirty="0" smtClean="0"/>
            </a:br>
            <a:r>
              <a:rPr lang="nl-NL" sz="4400" dirty="0" smtClean="0"/>
              <a:t>Postoel</a:t>
            </a:r>
            <a:r>
              <a:rPr lang="nl-NL" dirty="0"/>
              <a:t/>
            </a:r>
            <a:br>
              <a:rPr lang="nl-NL" dirty="0"/>
            </a:br>
            <a:r>
              <a:rPr lang="nl-NL" dirty="0">
                <a:hlinkClick r:id="rId2" action="ppaction://hlinksldjump"/>
              </a:rPr>
              <a:t/>
            </a:r>
            <a:br>
              <a:rPr lang="nl-NL" dirty="0">
                <a:hlinkClick r:id="rId2" action="ppaction://hlinksldjump"/>
              </a:rPr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3877" y="2458212"/>
            <a:ext cx="4768656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eerbaar">
  <a:themeElements>
    <a:clrScheme name="Citeerbaar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eerbaar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eerbaar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Citeerbaar</Template>
  <TotalTime>357</TotalTime>
  <Words>318</Words>
  <Application>Microsoft Office PowerPoint</Application>
  <PresentationFormat>Breedbeeld</PresentationFormat>
  <Paragraphs>77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2</vt:lpstr>
      <vt:lpstr>Citeerbaar</vt:lpstr>
      <vt:lpstr>uitscheiding</vt:lpstr>
      <vt:lpstr>lesdoelen</vt:lpstr>
      <vt:lpstr>Soorten uitscheiding</vt:lpstr>
      <vt:lpstr>Afwijkingen bij uitscheiding</vt:lpstr>
      <vt:lpstr>Tips bij problemen met urineren</vt:lpstr>
      <vt:lpstr>Afwijkende ontlasting: frequentie/ vorm/ kleur/ geur</vt:lpstr>
      <vt:lpstr>Hulp bij uitscheiding </vt:lpstr>
      <vt:lpstr> Toilet met hulpmiddelen  </vt:lpstr>
      <vt:lpstr> Postoel  </vt:lpstr>
      <vt:lpstr>Incontinentie materiaal</vt:lpstr>
      <vt:lpstr>Condoom Katheter</vt:lpstr>
      <vt:lpstr>Verwisselen en doorkoppelen katheterzak</vt:lpstr>
      <vt:lpstr>Menstruatie</vt:lpstr>
      <vt:lpstr>Verzorging bij menstruatie</vt:lpstr>
      <vt:lpstr>PowerPoint-presentatie</vt:lpstr>
      <vt:lpstr>Braaksel</vt:lpstr>
    </vt:vector>
  </TitlesOfParts>
  <Company>Leeuwenborgh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uitscheiding</dc:title>
  <dc:creator>C.V.A.I. (Cindy) van der Meijs</dc:creator>
  <cp:lastModifiedBy>Trudy (T.C.C.A.) Schellings</cp:lastModifiedBy>
  <cp:revision>27</cp:revision>
  <dcterms:created xsi:type="dcterms:W3CDTF">2017-09-18T13:14:37Z</dcterms:created>
  <dcterms:modified xsi:type="dcterms:W3CDTF">2020-03-16T21:37:28Z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