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07468-F514-4BCF-997F-16D1A8C2475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D2573D6F-C5F9-4E09-9B3B-5776F4D297C2}">
      <dgm:prSet phldrT="[Tekst]"/>
      <dgm:spPr/>
      <dgm:t>
        <a:bodyPr/>
        <a:lstStyle/>
        <a:p>
          <a:r>
            <a:rPr lang="nl-NL" dirty="0" smtClean="0"/>
            <a:t>Regeling</a:t>
          </a:r>
          <a:endParaRPr lang="nl-NL" dirty="0"/>
        </a:p>
      </dgm:t>
    </dgm:pt>
    <dgm:pt modelId="{BAC9D8D0-6C62-41CB-AD42-D810E19D8DB7}" type="parTrans" cxnId="{A11153E4-1F57-4A67-8FF1-F730A0EAC46B}">
      <dgm:prSet/>
      <dgm:spPr/>
      <dgm:t>
        <a:bodyPr/>
        <a:lstStyle/>
        <a:p>
          <a:endParaRPr lang="nl-NL"/>
        </a:p>
      </dgm:t>
    </dgm:pt>
    <dgm:pt modelId="{61BF6DDF-CAAF-4A32-A0ED-C37C0B647A37}" type="sibTrans" cxnId="{A11153E4-1F57-4A67-8FF1-F730A0EAC46B}">
      <dgm:prSet/>
      <dgm:spPr/>
      <dgm:t>
        <a:bodyPr/>
        <a:lstStyle/>
        <a:p>
          <a:r>
            <a:rPr lang="nl-NL" dirty="0" smtClean="0"/>
            <a:t>Processen om het lichaam te laten werken</a:t>
          </a:r>
          <a:endParaRPr lang="nl-NL" dirty="0"/>
        </a:p>
      </dgm:t>
    </dgm:pt>
    <dgm:pt modelId="{01588061-D248-424F-8305-AAAEAEEF20C9}">
      <dgm:prSet phldrT="[Tekst]"/>
      <dgm:spPr/>
      <dgm:t>
        <a:bodyPr/>
        <a:lstStyle/>
        <a:p>
          <a:r>
            <a:rPr lang="nl-NL" dirty="0" smtClean="0"/>
            <a:t>Zenuwstelsel</a:t>
          </a:r>
          <a:endParaRPr lang="nl-NL" dirty="0"/>
        </a:p>
      </dgm:t>
    </dgm:pt>
    <dgm:pt modelId="{8C0330B1-1E50-4EAD-9AF7-AAB0D3D7F541}" type="parTrans" cxnId="{743ED000-1992-45BB-9C1E-2D7631B301EC}">
      <dgm:prSet/>
      <dgm:spPr/>
      <dgm:t>
        <a:bodyPr/>
        <a:lstStyle/>
        <a:p>
          <a:endParaRPr lang="nl-NL"/>
        </a:p>
      </dgm:t>
    </dgm:pt>
    <dgm:pt modelId="{DC33038E-C810-4997-A707-8177B97CEE29}" type="sibTrans" cxnId="{743ED000-1992-45BB-9C1E-2D7631B301EC}">
      <dgm:prSet/>
      <dgm:spPr/>
      <dgm:t>
        <a:bodyPr/>
        <a:lstStyle/>
        <a:p>
          <a:r>
            <a:rPr lang="nl-NL" dirty="0" smtClean="0"/>
            <a:t>Snelle processen</a:t>
          </a:r>
          <a:endParaRPr lang="nl-NL" dirty="0"/>
        </a:p>
      </dgm:t>
    </dgm:pt>
    <dgm:pt modelId="{8EF1D20B-8C32-4361-AFA6-9EE217300D5E}">
      <dgm:prSet phldrT="[Tekst]"/>
      <dgm:spPr/>
      <dgm:t>
        <a:bodyPr/>
        <a:lstStyle/>
        <a:p>
          <a:r>
            <a:rPr lang="nl-NL" dirty="0" smtClean="0"/>
            <a:t>Hormoonstelsel</a:t>
          </a:r>
          <a:endParaRPr lang="nl-NL" dirty="0"/>
        </a:p>
      </dgm:t>
    </dgm:pt>
    <dgm:pt modelId="{7DB12703-BDC6-457A-87C0-69133570AD08}" type="parTrans" cxnId="{8DC92E2D-115A-40A5-A11B-E25DA21B1391}">
      <dgm:prSet/>
      <dgm:spPr/>
      <dgm:t>
        <a:bodyPr/>
        <a:lstStyle/>
        <a:p>
          <a:endParaRPr lang="nl-NL"/>
        </a:p>
      </dgm:t>
    </dgm:pt>
    <dgm:pt modelId="{E1B5F9A4-7176-4149-94D7-5953770ACC35}" type="sibTrans" cxnId="{8DC92E2D-115A-40A5-A11B-E25DA21B1391}">
      <dgm:prSet/>
      <dgm:spPr/>
      <dgm:t>
        <a:bodyPr/>
        <a:lstStyle/>
        <a:p>
          <a:r>
            <a:rPr lang="nl-NL" dirty="0" smtClean="0"/>
            <a:t>Langzame processen</a:t>
          </a:r>
          <a:endParaRPr lang="nl-NL" dirty="0"/>
        </a:p>
      </dgm:t>
    </dgm:pt>
    <dgm:pt modelId="{A46AE413-D043-4A10-BF8D-27366C486EAC}" type="pres">
      <dgm:prSet presAssocID="{75D07468-F514-4BCF-997F-16D1A8C247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4496C3DA-8156-426B-A4A2-567F9A8526B8}" type="pres">
      <dgm:prSet presAssocID="{D2573D6F-C5F9-4E09-9B3B-5776F4D297C2}" presName="hierRoot1" presStyleCnt="0">
        <dgm:presLayoutVars>
          <dgm:hierBranch val="init"/>
        </dgm:presLayoutVars>
      </dgm:prSet>
      <dgm:spPr/>
    </dgm:pt>
    <dgm:pt modelId="{3A4A517C-3C07-4824-82A4-DC83DEE883F9}" type="pres">
      <dgm:prSet presAssocID="{D2573D6F-C5F9-4E09-9B3B-5776F4D297C2}" presName="rootComposite1" presStyleCnt="0"/>
      <dgm:spPr/>
    </dgm:pt>
    <dgm:pt modelId="{1FA75A74-A09D-4CDE-AD54-07083CB10D18}" type="pres">
      <dgm:prSet presAssocID="{D2573D6F-C5F9-4E09-9B3B-5776F4D297C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nl-NL"/>
        </a:p>
      </dgm:t>
    </dgm:pt>
    <dgm:pt modelId="{6908BC3A-445A-4D39-8791-BAA542324B85}" type="pres">
      <dgm:prSet presAssocID="{D2573D6F-C5F9-4E09-9B3B-5776F4D297C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00519E14-BDA2-4181-A795-C3C83A4143EA}" type="pres">
      <dgm:prSet presAssocID="{D2573D6F-C5F9-4E09-9B3B-5776F4D297C2}" presName="rootConnector1" presStyleLbl="node1" presStyleIdx="0" presStyleCnt="2"/>
      <dgm:spPr/>
      <dgm:t>
        <a:bodyPr/>
        <a:lstStyle/>
        <a:p>
          <a:endParaRPr lang="nl-NL"/>
        </a:p>
      </dgm:t>
    </dgm:pt>
    <dgm:pt modelId="{3E75032C-345A-4CEC-BE65-B7706EB01F56}" type="pres">
      <dgm:prSet presAssocID="{D2573D6F-C5F9-4E09-9B3B-5776F4D297C2}" presName="hierChild2" presStyleCnt="0"/>
      <dgm:spPr/>
    </dgm:pt>
    <dgm:pt modelId="{D9D09A34-355F-4129-A60B-A38845D63E3B}" type="pres">
      <dgm:prSet presAssocID="{8C0330B1-1E50-4EAD-9AF7-AAB0D3D7F541}" presName="Name37" presStyleLbl="parChTrans1D2" presStyleIdx="0" presStyleCnt="2"/>
      <dgm:spPr/>
      <dgm:t>
        <a:bodyPr/>
        <a:lstStyle/>
        <a:p>
          <a:endParaRPr lang="nl-NL"/>
        </a:p>
      </dgm:t>
    </dgm:pt>
    <dgm:pt modelId="{CC835B7E-5F06-4D11-9951-0D524099CB99}" type="pres">
      <dgm:prSet presAssocID="{01588061-D248-424F-8305-AAAEAEEF20C9}" presName="hierRoot2" presStyleCnt="0">
        <dgm:presLayoutVars>
          <dgm:hierBranch val="init"/>
        </dgm:presLayoutVars>
      </dgm:prSet>
      <dgm:spPr/>
    </dgm:pt>
    <dgm:pt modelId="{31C2A9B1-7B96-4DA6-BA57-4A385ADA9136}" type="pres">
      <dgm:prSet presAssocID="{01588061-D248-424F-8305-AAAEAEEF20C9}" presName="rootComposite" presStyleCnt="0"/>
      <dgm:spPr/>
    </dgm:pt>
    <dgm:pt modelId="{056F8612-8079-455A-9C0C-0DC21813B8B8}" type="pres">
      <dgm:prSet presAssocID="{01588061-D248-424F-8305-AAAEAEEF20C9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nl-NL"/>
        </a:p>
      </dgm:t>
    </dgm:pt>
    <dgm:pt modelId="{A40D5287-2F62-4183-9FE3-890F6922B731}" type="pres">
      <dgm:prSet presAssocID="{01588061-D248-424F-8305-AAAEAEEF20C9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A34E81C4-3352-42A6-B2CD-278AED9902CB}" type="pres">
      <dgm:prSet presAssocID="{01588061-D248-424F-8305-AAAEAEEF20C9}" presName="rootConnector" presStyleLbl="node2" presStyleIdx="0" presStyleCnt="0"/>
      <dgm:spPr/>
      <dgm:t>
        <a:bodyPr/>
        <a:lstStyle/>
        <a:p>
          <a:endParaRPr lang="nl-NL"/>
        </a:p>
      </dgm:t>
    </dgm:pt>
    <dgm:pt modelId="{0E863A22-A909-4FB5-BBCC-3B65A895C38C}" type="pres">
      <dgm:prSet presAssocID="{01588061-D248-424F-8305-AAAEAEEF20C9}" presName="hierChild4" presStyleCnt="0"/>
      <dgm:spPr/>
    </dgm:pt>
    <dgm:pt modelId="{7D008BD7-E882-4BD2-B7F8-269B98E9DEE7}" type="pres">
      <dgm:prSet presAssocID="{01588061-D248-424F-8305-AAAEAEEF20C9}" presName="hierChild5" presStyleCnt="0"/>
      <dgm:spPr/>
    </dgm:pt>
    <dgm:pt modelId="{27F2B1DF-26B3-4484-9733-4A562428332E}" type="pres">
      <dgm:prSet presAssocID="{7DB12703-BDC6-457A-87C0-69133570AD08}" presName="Name37" presStyleLbl="parChTrans1D2" presStyleIdx="1" presStyleCnt="2"/>
      <dgm:spPr/>
      <dgm:t>
        <a:bodyPr/>
        <a:lstStyle/>
        <a:p>
          <a:endParaRPr lang="nl-NL"/>
        </a:p>
      </dgm:t>
    </dgm:pt>
    <dgm:pt modelId="{172CF1B0-A182-421B-838E-5CAB3C3A3C13}" type="pres">
      <dgm:prSet presAssocID="{8EF1D20B-8C32-4361-AFA6-9EE217300D5E}" presName="hierRoot2" presStyleCnt="0">
        <dgm:presLayoutVars>
          <dgm:hierBranch val="init"/>
        </dgm:presLayoutVars>
      </dgm:prSet>
      <dgm:spPr/>
    </dgm:pt>
    <dgm:pt modelId="{C58D0CE0-CB56-495D-8D0B-3FA3BE65A8F6}" type="pres">
      <dgm:prSet presAssocID="{8EF1D20B-8C32-4361-AFA6-9EE217300D5E}" presName="rootComposite" presStyleCnt="0"/>
      <dgm:spPr/>
    </dgm:pt>
    <dgm:pt modelId="{B3D40256-C00A-4DAC-B370-8853F7AE8344}" type="pres">
      <dgm:prSet presAssocID="{8EF1D20B-8C32-4361-AFA6-9EE217300D5E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nl-NL"/>
        </a:p>
      </dgm:t>
    </dgm:pt>
    <dgm:pt modelId="{84AE4215-6769-42AD-A0DF-F4F01886F320}" type="pres">
      <dgm:prSet presAssocID="{8EF1D20B-8C32-4361-AFA6-9EE217300D5E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61C9AF3B-1E90-4E0F-977A-BDBB26107334}" type="pres">
      <dgm:prSet presAssocID="{8EF1D20B-8C32-4361-AFA6-9EE217300D5E}" presName="rootConnector" presStyleLbl="node2" presStyleIdx="0" presStyleCnt="0"/>
      <dgm:spPr/>
      <dgm:t>
        <a:bodyPr/>
        <a:lstStyle/>
        <a:p>
          <a:endParaRPr lang="nl-NL"/>
        </a:p>
      </dgm:t>
    </dgm:pt>
    <dgm:pt modelId="{32FC2E6D-5D0F-4DEF-B535-87CAE49C9C1D}" type="pres">
      <dgm:prSet presAssocID="{8EF1D20B-8C32-4361-AFA6-9EE217300D5E}" presName="hierChild4" presStyleCnt="0"/>
      <dgm:spPr/>
    </dgm:pt>
    <dgm:pt modelId="{9901323C-3EE1-4149-B8E0-BD215064230A}" type="pres">
      <dgm:prSet presAssocID="{8EF1D20B-8C32-4361-AFA6-9EE217300D5E}" presName="hierChild5" presStyleCnt="0"/>
      <dgm:spPr/>
    </dgm:pt>
    <dgm:pt modelId="{8F81414B-BE52-4233-9AD5-BA7B792E5DEA}" type="pres">
      <dgm:prSet presAssocID="{D2573D6F-C5F9-4E09-9B3B-5776F4D297C2}" presName="hierChild3" presStyleCnt="0"/>
      <dgm:spPr/>
    </dgm:pt>
  </dgm:ptLst>
  <dgm:cxnLst>
    <dgm:cxn modelId="{D2CE1049-2D75-4595-B8F3-D4665E26A4BD}" type="presOf" srcId="{8EF1D20B-8C32-4361-AFA6-9EE217300D5E}" destId="{61C9AF3B-1E90-4E0F-977A-BDBB26107334}" srcOrd="1" destOrd="0" presId="urn:microsoft.com/office/officeart/2008/layout/NameandTitleOrganizationalChart"/>
    <dgm:cxn modelId="{A11153E4-1F57-4A67-8FF1-F730A0EAC46B}" srcId="{75D07468-F514-4BCF-997F-16D1A8C24757}" destId="{D2573D6F-C5F9-4E09-9B3B-5776F4D297C2}" srcOrd="0" destOrd="0" parTransId="{BAC9D8D0-6C62-41CB-AD42-D810E19D8DB7}" sibTransId="{61BF6DDF-CAAF-4A32-A0ED-C37C0B647A37}"/>
    <dgm:cxn modelId="{CAEF08A5-5007-4D69-B8D6-E5EA982261FD}" type="presOf" srcId="{E1B5F9A4-7176-4149-94D7-5953770ACC35}" destId="{84AE4215-6769-42AD-A0DF-F4F01886F320}" srcOrd="0" destOrd="0" presId="urn:microsoft.com/office/officeart/2008/layout/NameandTitleOrganizationalChart"/>
    <dgm:cxn modelId="{D4BD9D63-3AE9-4A14-B95E-5DD39F5EC578}" type="presOf" srcId="{D2573D6F-C5F9-4E09-9B3B-5776F4D297C2}" destId="{1FA75A74-A09D-4CDE-AD54-07083CB10D18}" srcOrd="0" destOrd="0" presId="urn:microsoft.com/office/officeart/2008/layout/NameandTitleOrganizationalChart"/>
    <dgm:cxn modelId="{09FA72FC-4DE6-4BDD-9195-C1F8B6593355}" type="presOf" srcId="{75D07468-F514-4BCF-997F-16D1A8C24757}" destId="{A46AE413-D043-4A10-BF8D-27366C486EAC}" srcOrd="0" destOrd="0" presId="urn:microsoft.com/office/officeart/2008/layout/NameandTitleOrganizationalChart"/>
    <dgm:cxn modelId="{8DC92E2D-115A-40A5-A11B-E25DA21B1391}" srcId="{D2573D6F-C5F9-4E09-9B3B-5776F4D297C2}" destId="{8EF1D20B-8C32-4361-AFA6-9EE217300D5E}" srcOrd="1" destOrd="0" parTransId="{7DB12703-BDC6-457A-87C0-69133570AD08}" sibTransId="{E1B5F9A4-7176-4149-94D7-5953770ACC35}"/>
    <dgm:cxn modelId="{A752C400-1022-4CAB-854A-9644CB87E690}" type="presOf" srcId="{8EF1D20B-8C32-4361-AFA6-9EE217300D5E}" destId="{B3D40256-C00A-4DAC-B370-8853F7AE8344}" srcOrd="0" destOrd="0" presId="urn:microsoft.com/office/officeart/2008/layout/NameandTitleOrganizationalChart"/>
    <dgm:cxn modelId="{743ED000-1992-45BB-9C1E-2D7631B301EC}" srcId="{D2573D6F-C5F9-4E09-9B3B-5776F4D297C2}" destId="{01588061-D248-424F-8305-AAAEAEEF20C9}" srcOrd="0" destOrd="0" parTransId="{8C0330B1-1E50-4EAD-9AF7-AAB0D3D7F541}" sibTransId="{DC33038E-C810-4997-A707-8177B97CEE29}"/>
    <dgm:cxn modelId="{4AA69DE0-1C51-49C3-A894-A0890BFF881B}" type="presOf" srcId="{61BF6DDF-CAAF-4A32-A0ED-C37C0B647A37}" destId="{6908BC3A-445A-4D39-8791-BAA542324B85}" srcOrd="0" destOrd="0" presId="urn:microsoft.com/office/officeart/2008/layout/NameandTitleOrganizationalChart"/>
    <dgm:cxn modelId="{5C669C15-CCAB-4CDD-8EC6-A9B30792F549}" type="presOf" srcId="{01588061-D248-424F-8305-AAAEAEEF20C9}" destId="{056F8612-8079-455A-9C0C-0DC21813B8B8}" srcOrd="0" destOrd="0" presId="urn:microsoft.com/office/officeart/2008/layout/NameandTitleOrganizationalChart"/>
    <dgm:cxn modelId="{EFC89593-41F8-48CC-BBE8-9FCD2F24C81D}" type="presOf" srcId="{01588061-D248-424F-8305-AAAEAEEF20C9}" destId="{A34E81C4-3352-42A6-B2CD-278AED9902CB}" srcOrd="1" destOrd="0" presId="urn:microsoft.com/office/officeart/2008/layout/NameandTitleOrganizationalChart"/>
    <dgm:cxn modelId="{60CF3E5B-B263-4A01-8B10-352CF2581C79}" type="presOf" srcId="{7DB12703-BDC6-457A-87C0-69133570AD08}" destId="{27F2B1DF-26B3-4484-9733-4A562428332E}" srcOrd="0" destOrd="0" presId="urn:microsoft.com/office/officeart/2008/layout/NameandTitleOrganizationalChart"/>
    <dgm:cxn modelId="{1C5526CC-8189-4D41-86E2-7CC023F88D0B}" type="presOf" srcId="{8C0330B1-1E50-4EAD-9AF7-AAB0D3D7F541}" destId="{D9D09A34-355F-4129-A60B-A38845D63E3B}" srcOrd="0" destOrd="0" presId="urn:microsoft.com/office/officeart/2008/layout/NameandTitleOrganizationalChart"/>
    <dgm:cxn modelId="{15795004-C5FF-4435-8590-4A1C4F4E04CC}" type="presOf" srcId="{D2573D6F-C5F9-4E09-9B3B-5776F4D297C2}" destId="{00519E14-BDA2-4181-A795-C3C83A4143EA}" srcOrd="1" destOrd="0" presId="urn:microsoft.com/office/officeart/2008/layout/NameandTitleOrganizationalChart"/>
    <dgm:cxn modelId="{3EF7B275-4F09-4382-B94A-4DD3797B3F4F}" type="presOf" srcId="{DC33038E-C810-4997-A707-8177B97CEE29}" destId="{A40D5287-2F62-4183-9FE3-890F6922B731}" srcOrd="0" destOrd="0" presId="urn:microsoft.com/office/officeart/2008/layout/NameandTitleOrganizationalChart"/>
    <dgm:cxn modelId="{113F3955-8533-4041-9D00-6F6EEAC9EA49}" type="presParOf" srcId="{A46AE413-D043-4A10-BF8D-27366C486EAC}" destId="{4496C3DA-8156-426B-A4A2-567F9A8526B8}" srcOrd="0" destOrd="0" presId="urn:microsoft.com/office/officeart/2008/layout/NameandTitleOrganizationalChart"/>
    <dgm:cxn modelId="{7DE77492-D8A1-4449-809E-D46FF52731EC}" type="presParOf" srcId="{4496C3DA-8156-426B-A4A2-567F9A8526B8}" destId="{3A4A517C-3C07-4824-82A4-DC83DEE883F9}" srcOrd="0" destOrd="0" presId="urn:microsoft.com/office/officeart/2008/layout/NameandTitleOrganizationalChart"/>
    <dgm:cxn modelId="{4261265B-A587-445A-BAF1-D49119BD7AF7}" type="presParOf" srcId="{3A4A517C-3C07-4824-82A4-DC83DEE883F9}" destId="{1FA75A74-A09D-4CDE-AD54-07083CB10D18}" srcOrd="0" destOrd="0" presId="urn:microsoft.com/office/officeart/2008/layout/NameandTitleOrganizationalChart"/>
    <dgm:cxn modelId="{FEDDC194-D1E4-4244-90FD-87B40B6157AD}" type="presParOf" srcId="{3A4A517C-3C07-4824-82A4-DC83DEE883F9}" destId="{6908BC3A-445A-4D39-8791-BAA542324B85}" srcOrd="1" destOrd="0" presId="urn:microsoft.com/office/officeart/2008/layout/NameandTitleOrganizationalChart"/>
    <dgm:cxn modelId="{A37B9381-DCE1-451D-84AE-6FA09FD34F16}" type="presParOf" srcId="{3A4A517C-3C07-4824-82A4-DC83DEE883F9}" destId="{00519E14-BDA2-4181-A795-C3C83A4143EA}" srcOrd="2" destOrd="0" presId="urn:microsoft.com/office/officeart/2008/layout/NameandTitleOrganizationalChart"/>
    <dgm:cxn modelId="{EB6243EC-0240-4208-84A5-5024C540A1C3}" type="presParOf" srcId="{4496C3DA-8156-426B-A4A2-567F9A8526B8}" destId="{3E75032C-345A-4CEC-BE65-B7706EB01F56}" srcOrd="1" destOrd="0" presId="urn:microsoft.com/office/officeart/2008/layout/NameandTitleOrganizationalChart"/>
    <dgm:cxn modelId="{5DB85B1F-3AC0-472F-992F-DFFD69C4A7D2}" type="presParOf" srcId="{3E75032C-345A-4CEC-BE65-B7706EB01F56}" destId="{D9D09A34-355F-4129-A60B-A38845D63E3B}" srcOrd="0" destOrd="0" presId="urn:microsoft.com/office/officeart/2008/layout/NameandTitleOrganizationalChart"/>
    <dgm:cxn modelId="{4EB21A34-9293-49BE-B363-B0D89D36D916}" type="presParOf" srcId="{3E75032C-345A-4CEC-BE65-B7706EB01F56}" destId="{CC835B7E-5F06-4D11-9951-0D524099CB99}" srcOrd="1" destOrd="0" presId="urn:microsoft.com/office/officeart/2008/layout/NameandTitleOrganizationalChart"/>
    <dgm:cxn modelId="{B5DAD6DC-8C1C-4665-A991-4FB4E171AF12}" type="presParOf" srcId="{CC835B7E-5F06-4D11-9951-0D524099CB99}" destId="{31C2A9B1-7B96-4DA6-BA57-4A385ADA9136}" srcOrd="0" destOrd="0" presId="urn:microsoft.com/office/officeart/2008/layout/NameandTitleOrganizationalChart"/>
    <dgm:cxn modelId="{C52DE364-8DB2-4B34-AF11-3143F8850182}" type="presParOf" srcId="{31C2A9B1-7B96-4DA6-BA57-4A385ADA9136}" destId="{056F8612-8079-455A-9C0C-0DC21813B8B8}" srcOrd="0" destOrd="0" presId="urn:microsoft.com/office/officeart/2008/layout/NameandTitleOrganizationalChart"/>
    <dgm:cxn modelId="{EC6F6010-BF24-4077-9153-DB9B05F39ED8}" type="presParOf" srcId="{31C2A9B1-7B96-4DA6-BA57-4A385ADA9136}" destId="{A40D5287-2F62-4183-9FE3-890F6922B731}" srcOrd="1" destOrd="0" presId="urn:microsoft.com/office/officeart/2008/layout/NameandTitleOrganizationalChart"/>
    <dgm:cxn modelId="{768E5CB8-A1BF-4CE4-9AE9-F1D83C97C3E9}" type="presParOf" srcId="{31C2A9B1-7B96-4DA6-BA57-4A385ADA9136}" destId="{A34E81C4-3352-42A6-B2CD-278AED9902CB}" srcOrd="2" destOrd="0" presId="urn:microsoft.com/office/officeart/2008/layout/NameandTitleOrganizationalChart"/>
    <dgm:cxn modelId="{1D0C0A54-42E8-4581-9B9D-E98213370EEB}" type="presParOf" srcId="{CC835B7E-5F06-4D11-9951-0D524099CB99}" destId="{0E863A22-A909-4FB5-BBCC-3B65A895C38C}" srcOrd="1" destOrd="0" presId="urn:microsoft.com/office/officeart/2008/layout/NameandTitleOrganizationalChart"/>
    <dgm:cxn modelId="{7865A5D3-D497-4554-9733-47ED2D7A8B63}" type="presParOf" srcId="{CC835B7E-5F06-4D11-9951-0D524099CB99}" destId="{7D008BD7-E882-4BD2-B7F8-269B98E9DEE7}" srcOrd="2" destOrd="0" presId="urn:microsoft.com/office/officeart/2008/layout/NameandTitleOrganizationalChart"/>
    <dgm:cxn modelId="{5E98D72E-3C63-4D08-A19C-B977C2EF208E}" type="presParOf" srcId="{3E75032C-345A-4CEC-BE65-B7706EB01F56}" destId="{27F2B1DF-26B3-4484-9733-4A562428332E}" srcOrd="2" destOrd="0" presId="urn:microsoft.com/office/officeart/2008/layout/NameandTitleOrganizationalChart"/>
    <dgm:cxn modelId="{4DA58A16-A4E3-45DF-A964-E6B8DAFC3C0C}" type="presParOf" srcId="{3E75032C-345A-4CEC-BE65-B7706EB01F56}" destId="{172CF1B0-A182-421B-838E-5CAB3C3A3C13}" srcOrd="3" destOrd="0" presId="urn:microsoft.com/office/officeart/2008/layout/NameandTitleOrganizationalChart"/>
    <dgm:cxn modelId="{1E60FB54-B70A-489A-AE83-12FADB399FB1}" type="presParOf" srcId="{172CF1B0-A182-421B-838E-5CAB3C3A3C13}" destId="{C58D0CE0-CB56-495D-8D0B-3FA3BE65A8F6}" srcOrd="0" destOrd="0" presId="urn:microsoft.com/office/officeart/2008/layout/NameandTitleOrganizationalChart"/>
    <dgm:cxn modelId="{2CC0ADC7-F38A-4ABE-8C86-D8F5E856EE1B}" type="presParOf" srcId="{C58D0CE0-CB56-495D-8D0B-3FA3BE65A8F6}" destId="{B3D40256-C00A-4DAC-B370-8853F7AE8344}" srcOrd="0" destOrd="0" presId="urn:microsoft.com/office/officeart/2008/layout/NameandTitleOrganizationalChart"/>
    <dgm:cxn modelId="{256858CA-7A9D-49C0-B466-DD1873ABDB7A}" type="presParOf" srcId="{C58D0CE0-CB56-495D-8D0B-3FA3BE65A8F6}" destId="{84AE4215-6769-42AD-A0DF-F4F01886F320}" srcOrd="1" destOrd="0" presId="urn:microsoft.com/office/officeart/2008/layout/NameandTitleOrganizationalChart"/>
    <dgm:cxn modelId="{7E57C86D-A3D4-4448-9C2C-CF1FAEF3508A}" type="presParOf" srcId="{C58D0CE0-CB56-495D-8D0B-3FA3BE65A8F6}" destId="{61C9AF3B-1E90-4E0F-977A-BDBB26107334}" srcOrd="2" destOrd="0" presId="urn:microsoft.com/office/officeart/2008/layout/NameandTitleOrganizationalChart"/>
    <dgm:cxn modelId="{1FD35C1B-67BD-4D0F-A086-46319BFCF60D}" type="presParOf" srcId="{172CF1B0-A182-421B-838E-5CAB3C3A3C13}" destId="{32FC2E6D-5D0F-4DEF-B535-87CAE49C9C1D}" srcOrd="1" destOrd="0" presId="urn:microsoft.com/office/officeart/2008/layout/NameandTitleOrganizationalChart"/>
    <dgm:cxn modelId="{A0BD1A42-4D8F-4715-888E-6D5097481B27}" type="presParOf" srcId="{172CF1B0-A182-421B-838E-5CAB3C3A3C13}" destId="{9901323C-3EE1-4149-B8E0-BD215064230A}" srcOrd="2" destOrd="0" presId="urn:microsoft.com/office/officeart/2008/layout/NameandTitleOrganizationalChart"/>
    <dgm:cxn modelId="{FBA83001-FAEC-4A3F-A2D3-38FC124DC278}" type="presParOf" srcId="{4496C3DA-8156-426B-A4A2-567F9A8526B8}" destId="{8F81414B-BE52-4233-9AD5-BA7B792E5DE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2B1DF-26B3-4484-9733-4A562428332E}">
      <dsp:nvSpPr>
        <dsp:cNvPr id="0" name=""/>
        <dsp:cNvSpPr/>
      </dsp:nvSpPr>
      <dsp:spPr>
        <a:xfrm>
          <a:off x="2925762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91"/>
              </a:lnTo>
              <a:lnTo>
                <a:pt x="1639961" y="435991"/>
              </a:lnTo>
              <a:lnTo>
                <a:pt x="1639961" y="73134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9A34-355F-4129-A60B-A38845D63E3B}">
      <dsp:nvSpPr>
        <dsp:cNvPr id="0" name=""/>
        <dsp:cNvSpPr/>
      </dsp:nvSpPr>
      <dsp:spPr>
        <a:xfrm>
          <a:off x="1285800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1639961" y="0"/>
              </a:moveTo>
              <a:lnTo>
                <a:pt x="1639961" y="435991"/>
              </a:lnTo>
              <a:lnTo>
                <a:pt x="0" y="435991"/>
              </a:lnTo>
              <a:lnTo>
                <a:pt x="0" y="73134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75A74-A09D-4CDE-AD54-07083CB10D18}">
      <dsp:nvSpPr>
        <dsp:cNvPr id="0" name=""/>
        <dsp:cNvSpPr/>
      </dsp:nvSpPr>
      <dsp:spPr>
        <a:xfrm>
          <a:off x="1703387" y="330224"/>
          <a:ext cx="2444750" cy="12657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8616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Regeling</a:t>
          </a:r>
          <a:endParaRPr lang="nl-NL" sz="2700" kern="1200" dirty="0"/>
        </a:p>
      </dsp:txBody>
      <dsp:txXfrm>
        <a:off x="1703387" y="330224"/>
        <a:ext cx="2444750" cy="1265783"/>
      </dsp:txXfrm>
    </dsp:sp>
    <dsp:sp modelId="{6908BC3A-445A-4D39-8791-BAA542324B85}">
      <dsp:nvSpPr>
        <dsp:cNvPr id="0" name=""/>
        <dsp:cNvSpPr/>
      </dsp:nvSpPr>
      <dsp:spPr>
        <a:xfrm>
          <a:off x="2192337" y="1314722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Processen om het lichaam te laten werken</a:t>
          </a:r>
          <a:endParaRPr lang="nl-NL" sz="1500" kern="1200" dirty="0"/>
        </a:p>
      </dsp:txBody>
      <dsp:txXfrm>
        <a:off x="2192337" y="1314722"/>
        <a:ext cx="2200275" cy="421927"/>
      </dsp:txXfrm>
    </dsp:sp>
    <dsp:sp modelId="{056F8612-8079-455A-9C0C-0DC21813B8B8}">
      <dsp:nvSpPr>
        <dsp:cNvPr id="0" name=""/>
        <dsp:cNvSpPr/>
      </dsp:nvSpPr>
      <dsp:spPr>
        <a:xfrm>
          <a:off x="63425" y="2327349"/>
          <a:ext cx="2444749" cy="12657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8616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Zenuwstelsel</a:t>
          </a:r>
          <a:endParaRPr lang="nl-NL" sz="2700" kern="1200" dirty="0"/>
        </a:p>
      </dsp:txBody>
      <dsp:txXfrm>
        <a:off x="63425" y="2327349"/>
        <a:ext cx="2444749" cy="1265783"/>
      </dsp:txXfrm>
    </dsp:sp>
    <dsp:sp modelId="{A40D5287-2F62-4183-9FE3-890F6922B731}">
      <dsp:nvSpPr>
        <dsp:cNvPr id="0" name=""/>
        <dsp:cNvSpPr/>
      </dsp:nvSpPr>
      <dsp:spPr>
        <a:xfrm>
          <a:off x="552375" y="3311847"/>
          <a:ext cx="2200274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Snelle processen</a:t>
          </a:r>
          <a:endParaRPr lang="nl-NL" sz="2200" kern="1200" dirty="0"/>
        </a:p>
      </dsp:txBody>
      <dsp:txXfrm>
        <a:off x="552375" y="3311847"/>
        <a:ext cx="2200274" cy="421927"/>
      </dsp:txXfrm>
    </dsp:sp>
    <dsp:sp modelId="{B3D40256-C00A-4DAC-B370-8853F7AE8344}">
      <dsp:nvSpPr>
        <dsp:cNvPr id="0" name=""/>
        <dsp:cNvSpPr/>
      </dsp:nvSpPr>
      <dsp:spPr>
        <a:xfrm>
          <a:off x="3343349" y="2327349"/>
          <a:ext cx="2444750" cy="1265783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8616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Hormoonstelsel</a:t>
          </a:r>
          <a:endParaRPr lang="nl-NL" sz="2700" kern="1200" dirty="0"/>
        </a:p>
      </dsp:txBody>
      <dsp:txXfrm>
        <a:off x="3343349" y="2327349"/>
        <a:ext cx="2444750" cy="1265783"/>
      </dsp:txXfrm>
    </dsp:sp>
    <dsp:sp modelId="{84AE4215-6769-42AD-A0DF-F4F01886F320}">
      <dsp:nvSpPr>
        <dsp:cNvPr id="0" name=""/>
        <dsp:cNvSpPr/>
      </dsp:nvSpPr>
      <dsp:spPr>
        <a:xfrm>
          <a:off x="3832299" y="3311847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Langzame processen</a:t>
          </a:r>
          <a:endParaRPr lang="nl-NL" sz="1800" kern="1200" dirty="0"/>
        </a:p>
      </dsp:txBody>
      <dsp:txXfrm>
        <a:off x="3832299" y="3311847"/>
        <a:ext cx="2200275" cy="42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55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08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92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3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035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69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69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2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91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41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77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58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43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63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10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5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C45A-62EB-4DA3-9ADF-0AE3038897F0}" type="datetimeFigureOut">
              <a:rPr lang="nl-NL" smtClean="0"/>
              <a:t>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BD6327-5C0B-4A2B-9618-E5C4A12D47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04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chooltv.nl/video/zenuwen-je-hersenen-werken-altijd/#q=zenu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OWgvXWB34&amp;list=PLZ5FnauyqV375daXjr2NIfxU8bKL9CX-Q&amp;index=1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zenuwstelsel/reflexboog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e3j67KwckQ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90sh3IxlW9w&amp;index=4&amp;list=PLZ5FnauyqV375daXjr2NIfxU8bKL9CX-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Regeling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kstvak 3"/>
          <p:cNvSpPr txBox="1"/>
          <p:nvPr/>
        </p:nvSpPr>
        <p:spPr>
          <a:xfrm>
            <a:off x="5709138" y="4337538"/>
            <a:ext cx="39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Proefwerk: dinsdag 11 april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2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0" y="269630"/>
            <a:ext cx="4431323" cy="66821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Bewegingszenuwcellen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9765" y="1381736"/>
            <a:ext cx="8596668" cy="910857"/>
          </a:xfrm>
        </p:spPr>
        <p:txBody>
          <a:bodyPr>
            <a:noAutofit/>
          </a:bodyPr>
          <a:lstStyle/>
          <a:p>
            <a:r>
              <a:rPr lang="nl-NL" sz="2400" dirty="0"/>
              <a:t>Geleiden impulsen van </a:t>
            </a:r>
            <a:r>
              <a:rPr lang="nl-NL" sz="2400" dirty="0" smtClean="0"/>
              <a:t>het </a:t>
            </a:r>
            <a:r>
              <a:rPr lang="nl-NL" sz="2400" dirty="0"/>
              <a:t>centraal </a:t>
            </a:r>
            <a:r>
              <a:rPr lang="nl-NL" sz="2400" dirty="0" smtClean="0"/>
              <a:t>zenuwstelsel naar spiercellen en kliercellen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r="20549" b="51548"/>
          <a:stretch/>
        </p:blipFill>
        <p:spPr>
          <a:xfrm>
            <a:off x="2256691" y="3463437"/>
            <a:ext cx="4794739" cy="15892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752492" y="4173415"/>
            <a:ext cx="283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Spiercellen / kliercellen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09600" y="4032738"/>
            <a:ext cx="144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Centraal  </a:t>
            </a:r>
            <a:r>
              <a:rPr lang="nl-NL" dirty="0" err="1" smtClean="0"/>
              <a:t>zenuwstesel</a:t>
            </a:r>
            <a:endParaRPr lang="nl-NL" dirty="0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247292" y="4841631"/>
            <a:ext cx="2344615" cy="1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821721" y="5008657"/>
            <a:ext cx="166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impulsen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23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6780" y="269630"/>
            <a:ext cx="2792697" cy="66821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Schakelcellen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8656" y="1479155"/>
            <a:ext cx="5547620" cy="523996"/>
          </a:xfrm>
        </p:spPr>
        <p:txBody>
          <a:bodyPr>
            <a:noAutofit/>
          </a:bodyPr>
          <a:lstStyle/>
          <a:p>
            <a:r>
              <a:rPr lang="nl-NL" sz="2400" dirty="0" smtClean="0"/>
              <a:t>Liggen in het centraal zenuwstelsel</a:t>
            </a:r>
          </a:p>
          <a:p>
            <a:r>
              <a:rPr lang="nl-NL" sz="2400" dirty="0" smtClean="0"/>
              <a:t>Verbindingen tussen de verschillende zenuwcellen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79797" t="55751"/>
          <a:stretch/>
        </p:blipFill>
        <p:spPr>
          <a:xfrm>
            <a:off x="3462866" y="3197411"/>
            <a:ext cx="1840524" cy="21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lessenseriebvj.weebly.com/uploads/1/6/0/4/16043910/5614412_orig.png?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8" y="564460"/>
            <a:ext cx="10287139" cy="57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054348" y="1139861"/>
            <a:ext cx="1139689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 rtlCol="0">
            <a:spAutoFit/>
          </a:bodyPr>
          <a:lstStyle/>
          <a:p>
            <a:pPr algn="r"/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Gevoels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868615" y="4373086"/>
            <a:ext cx="122460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 rtlCol="0">
            <a:spAutoFit/>
          </a:bodyPr>
          <a:lstStyle/>
          <a:p>
            <a:pPr algn="r"/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Bewegings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129975" y="1825625"/>
            <a:ext cx="122460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 rtlCol="0">
            <a:sp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Impuls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Zenuwen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811" y="1633051"/>
            <a:ext cx="8596668" cy="388077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Een bundel van uitlopers</a:t>
            </a:r>
          </a:p>
          <a:p>
            <a:endParaRPr lang="nl-NL" sz="2000" dirty="0"/>
          </a:p>
          <a:p>
            <a:r>
              <a:rPr lang="nl-NL" sz="2000" dirty="0" smtClean="0"/>
              <a:t>Er zijn 3 typen:</a:t>
            </a:r>
          </a:p>
          <a:p>
            <a:pPr lvl="1"/>
            <a:r>
              <a:rPr lang="nl-NL" sz="1800" dirty="0" smtClean="0"/>
              <a:t>Gevoelszenuwen; bevat uitlopers van gevoelszenuwcellen.</a:t>
            </a:r>
          </a:p>
          <a:p>
            <a:pPr lvl="1"/>
            <a:r>
              <a:rPr lang="nl-NL" sz="1800" dirty="0" err="1" smtClean="0"/>
              <a:t>Bewgingszenuwen</a:t>
            </a:r>
            <a:r>
              <a:rPr lang="nl-NL" sz="1800" dirty="0" smtClean="0"/>
              <a:t>; bevat uitlopers van bewegingszenuwcellen.</a:t>
            </a:r>
          </a:p>
          <a:p>
            <a:pPr lvl="1"/>
            <a:r>
              <a:rPr lang="nl-NL" sz="1800" dirty="0" smtClean="0"/>
              <a:t>Gemengde zenuwen; bevat uitlopers van zowel gevoels- als bewegingszenuwcellen.</a:t>
            </a:r>
          </a:p>
        </p:txBody>
      </p:sp>
      <p:pic>
        <p:nvPicPr>
          <p:cNvPr id="3074" name="Picture 2" descr="slide_14.jpg (960×720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55" y="3640015"/>
            <a:ext cx="4290646" cy="32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342" y="3763108"/>
            <a:ext cx="833793" cy="7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Regeling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kstvak 3"/>
          <p:cNvSpPr txBox="1"/>
          <p:nvPr/>
        </p:nvSpPr>
        <p:spPr>
          <a:xfrm>
            <a:off x="5709138" y="4337538"/>
            <a:ext cx="39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Proefwerk: dinsdag 11 april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92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Basisstof 3 </a:t>
            </a:r>
          </a:p>
          <a:p>
            <a:r>
              <a:rPr lang="nl-NL" sz="3600" b="1" dirty="0" smtClean="0"/>
              <a:t>Het ruggenmerg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591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Wervelkolom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77334" y="1703390"/>
            <a:ext cx="8596668" cy="1379780"/>
          </a:xfrm>
        </p:spPr>
        <p:txBody>
          <a:bodyPr/>
          <a:lstStyle/>
          <a:p>
            <a:r>
              <a:rPr lang="nl-NL" dirty="0" smtClean="0"/>
              <a:t>Bestaat uit wervels</a:t>
            </a:r>
          </a:p>
          <a:p>
            <a:r>
              <a:rPr lang="nl-NL" dirty="0" smtClean="0"/>
              <a:t>Wervels beschermen het ruggenmerg</a:t>
            </a:r>
          </a:p>
          <a:p>
            <a:r>
              <a:rPr lang="nl-NL" dirty="0" smtClean="0"/>
              <a:t>Het ruggenmerg ligt in een opening tussen de wervels; </a:t>
            </a:r>
            <a:r>
              <a:rPr lang="nl-NL" b="1" dirty="0" smtClean="0"/>
              <a:t>wervelkanaal</a:t>
            </a:r>
            <a:endParaRPr lang="nl-NL" dirty="0"/>
          </a:p>
        </p:txBody>
      </p:sp>
      <p:pic>
        <p:nvPicPr>
          <p:cNvPr id="1028" name="Picture 4" descr="https://www.mchaaglanden.nl/img/stimulansz/afbeeldingen/gezondheid/MK_ruggenmerg.PNG?width=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1" y="3540370"/>
            <a:ext cx="5424609" cy="325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7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703" y="133866"/>
            <a:ext cx="8596668" cy="1320800"/>
          </a:xfrm>
        </p:spPr>
        <p:txBody>
          <a:bodyPr/>
          <a:lstStyle/>
          <a:p>
            <a:r>
              <a:rPr lang="nl-NL" dirty="0" smtClean="0"/>
              <a:t>Bouw ruggenmerg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657" y="1369680"/>
            <a:ext cx="8596668" cy="1755721"/>
          </a:xfrm>
        </p:spPr>
        <p:txBody>
          <a:bodyPr/>
          <a:lstStyle/>
          <a:p>
            <a:r>
              <a:rPr lang="nl-NL" u="sng" dirty="0" smtClean="0"/>
              <a:t>Grijze stof</a:t>
            </a:r>
            <a:r>
              <a:rPr lang="nl-NL" dirty="0" smtClean="0"/>
              <a:t>: hierin liggen de cellichamen van schakelcellen en bewegingscellen</a:t>
            </a:r>
          </a:p>
          <a:p>
            <a:r>
              <a:rPr lang="nl-NL" u="sng" dirty="0" smtClean="0"/>
              <a:t>Witte stof: </a:t>
            </a:r>
            <a:r>
              <a:rPr lang="nl-NL" dirty="0" smtClean="0"/>
              <a:t>Hierin liggen veel uitlopers</a:t>
            </a:r>
          </a:p>
          <a:p>
            <a:r>
              <a:rPr lang="nl-NL" u="sng" dirty="0" smtClean="0"/>
              <a:t>Zenuwknoop:</a:t>
            </a:r>
            <a:r>
              <a:rPr lang="nl-NL" dirty="0" smtClean="0"/>
              <a:t> Hierin liggen de cellichamen van gevoelszenuwen</a:t>
            </a:r>
            <a:endParaRPr lang="nl-NL" u="sng" dirty="0"/>
          </a:p>
        </p:txBody>
      </p:sp>
      <p:pic>
        <p:nvPicPr>
          <p:cNvPr id="4" name="Picture 2" descr="http://www.org.uva.nl/e-klassenpreview/BIO-ZENUW/dwarsds_ruggenm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62" y="3659623"/>
            <a:ext cx="6695258" cy="30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029637" y="3125401"/>
            <a:ext cx="13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70C0"/>
                </a:solidFill>
              </a:rPr>
              <a:t>rugzijde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479760" y="5703931"/>
            <a:ext cx="128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70C0"/>
                </a:solidFill>
              </a:rPr>
              <a:t>buikzijde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412523" y="3856892"/>
            <a:ext cx="22273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Gemengde zenuw</a:t>
            </a:r>
          </a:p>
          <a:p>
            <a:endParaRPr lang="nl-NL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371710" y="4503223"/>
            <a:ext cx="1040813" cy="0"/>
          </a:xfrm>
          <a:prstGeom prst="line">
            <a:avLst/>
          </a:prstGeom>
          <a:ln w="3492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2698955" y="4503223"/>
            <a:ext cx="724562" cy="14748"/>
          </a:xfrm>
          <a:prstGeom prst="line">
            <a:avLst/>
          </a:prstGeom>
          <a:ln w="3492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482093" y="4361215"/>
            <a:ext cx="208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Bewegingszenuw 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871191" y="4318557"/>
            <a:ext cx="1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Gevoelsszenuw</a:t>
            </a:r>
            <a:r>
              <a:rPr lang="nl-NL" dirty="0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4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Basisstof 4 </a:t>
            </a:r>
          </a:p>
          <a:p>
            <a:r>
              <a:rPr lang="nl-NL" sz="3600" b="1" dirty="0" smtClean="0"/>
              <a:t>De hersenen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07" y="4306529"/>
            <a:ext cx="2224896" cy="20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hersenen</a:t>
            </a:r>
            <a:endParaRPr lang="nl-NL" dirty="0"/>
          </a:p>
        </p:txBody>
      </p:sp>
      <p:grpSp>
        <p:nvGrpSpPr>
          <p:cNvPr id="15" name="Groep 14"/>
          <p:cNvGrpSpPr/>
          <p:nvPr/>
        </p:nvGrpSpPr>
        <p:grpSpPr>
          <a:xfrm>
            <a:off x="1082731" y="2194955"/>
            <a:ext cx="7785873" cy="3658628"/>
            <a:chOff x="2596992" y="2327690"/>
            <a:chExt cx="7785873" cy="3658628"/>
          </a:xfrm>
        </p:grpSpPr>
        <p:pic>
          <p:nvPicPr>
            <p:cNvPr id="4" name="Picture 2" descr="http://www.mijnpoort.com/wp-content/uploads/2015/06/29.06.15-2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992" y="2327690"/>
              <a:ext cx="4241476" cy="3606697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" name="Rechte verbindingslijn 5"/>
            <p:cNvCxnSpPr/>
            <p:nvPr/>
          </p:nvCxnSpPr>
          <p:spPr>
            <a:xfrm>
              <a:off x="5737122" y="5279923"/>
              <a:ext cx="2654710" cy="14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>
              <a:endCxn id="13" idx="1"/>
            </p:cNvCxnSpPr>
            <p:nvPr/>
          </p:nvCxnSpPr>
          <p:spPr>
            <a:xfrm>
              <a:off x="5181600" y="5801652"/>
              <a:ext cx="32102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5894439" y="4047155"/>
              <a:ext cx="24973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10"/>
            <p:cNvSpPr txBox="1"/>
            <p:nvPr/>
          </p:nvSpPr>
          <p:spPr>
            <a:xfrm>
              <a:off x="8391832" y="3869863"/>
              <a:ext cx="199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Grote hersenen</a:t>
              </a:r>
              <a:endParaRPr lang="nl-NL" dirty="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8391832" y="5095257"/>
              <a:ext cx="199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Kleine hersenen</a:t>
              </a:r>
              <a:endParaRPr lang="nl-NL" dirty="0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8391832" y="5616986"/>
              <a:ext cx="199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Hersenstam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9123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Basisstof 1 </a:t>
            </a:r>
          </a:p>
          <a:p>
            <a:r>
              <a:rPr lang="nl-NL" sz="3600" b="1" dirty="0" smtClean="0"/>
              <a:t>Het zenuwstelsel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94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611" y="93232"/>
            <a:ext cx="8596668" cy="1320800"/>
          </a:xfrm>
        </p:spPr>
        <p:txBody>
          <a:bodyPr/>
          <a:lstStyle/>
          <a:p>
            <a:r>
              <a:rPr lang="nl-NL" dirty="0" smtClean="0"/>
              <a:t>Hersenstam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6611" y="1142950"/>
            <a:ext cx="8596668" cy="5715049"/>
          </a:xfrm>
        </p:spPr>
        <p:txBody>
          <a:bodyPr>
            <a:normAutofit/>
          </a:bodyPr>
          <a:lstStyle/>
          <a:p>
            <a:r>
              <a:rPr lang="nl-NL" sz="2000" dirty="0" smtClean="0"/>
              <a:t>Verlengde van ruggenmerg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Geleid impulsen naar de grote en kleine hersenen</a:t>
            </a:r>
          </a:p>
          <a:p>
            <a:r>
              <a:rPr lang="nl-NL" sz="2000" dirty="0" smtClean="0"/>
              <a:t>Impulsen zijn afkomstig van:</a:t>
            </a:r>
          </a:p>
          <a:p>
            <a:pPr lvl="1"/>
            <a:r>
              <a:rPr lang="nl-NL" sz="1800" dirty="0" smtClean="0"/>
              <a:t>Het ruggenmerg</a:t>
            </a:r>
          </a:p>
          <a:p>
            <a:pPr lvl="1"/>
            <a:r>
              <a:rPr lang="nl-NL" sz="1800" dirty="0" smtClean="0"/>
              <a:t>Zenuwen in de hals en in het hoofd (afkomstig van zintuigen)</a:t>
            </a:r>
          </a:p>
          <a:p>
            <a:pPr lvl="1"/>
            <a:endParaRPr lang="nl-NL" sz="1800" dirty="0" smtClean="0"/>
          </a:p>
          <a:p>
            <a:r>
              <a:rPr lang="nl-NL" sz="2000" dirty="0" smtClean="0"/>
              <a:t>Geleid impulsen afkomstig van de grote en kleine hersenen</a:t>
            </a:r>
          </a:p>
          <a:p>
            <a:r>
              <a:rPr lang="nl-NL" sz="2000" dirty="0"/>
              <a:t>Impulsen gaan naar :</a:t>
            </a:r>
          </a:p>
          <a:p>
            <a:pPr lvl="1"/>
            <a:r>
              <a:rPr lang="nl-NL" sz="1800" dirty="0"/>
              <a:t>Het ruggenmerg</a:t>
            </a:r>
          </a:p>
          <a:p>
            <a:pPr lvl="1"/>
            <a:r>
              <a:rPr lang="nl-NL" sz="1800" dirty="0"/>
              <a:t>Zenuwen in de hals en in het hoofd (richting klieren en spieren</a:t>
            </a:r>
            <a:r>
              <a:rPr lang="nl-NL" sz="1800" dirty="0" smtClean="0"/>
              <a:t>)</a:t>
            </a:r>
          </a:p>
          <a:p>
            <a:pPr lvl="1"/>
            <a:endParaRPr lang="nl-NL" sz="1800" dirty="0"/>
          </a:p>
          <a:p>
            <a:r>
              <a:rPr lang="nl-NL" sz="2000" dirty="0" smtClean="0"/>
              <a:t>Stuurt de hartslag, ademhaling, bloeddruk en temperatuur in het lichaam</a:t>
            </a:r>
          </a:p>
        </p:txBody>
      </p:sp>
      <p:pic>
        <p:nvPicPr>
          <p:cNvPr id="2050" name="Picture 2" descr="level05brainstem.jpg (240×2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79" y="2079522"/>
            <a:ext cx="3164452" cy="316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 grote hersenen en kleine hersenen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43" y="1583503"/>
            <a:ext cx="11268860" cy="3880773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Twee helften (linker en rechter)</a:t>
            </a:r>
          </a:p>
          <a:p>
            <a:endParaRPr lang="nl-NL" sz="2400" dirty="0" smtClean="0"/>
          </a:p>
          <a:p>
            <a:r>
              <a:rPr lang="nl-NL" sz="2400" u="sng" dirty="0" smtClean="0"/>
              <a:t>Hersenschors (b</a:t>
            </a:r>
            <a:r>
              <a:rPr lang="nl-NL" sz="2400" dirty="0" smtClean="0"/>
              <a:t>uitenste gedeelte): Hierin ligt de grijze stof</a:t>
            </a:r>
          </a:p>
          <a:p>
            <a:endParaRPr lang="nl-NL" sz="2400" dirty="0" smtClean="0"/>
          </a:p>
          <a:p>
            <a:r>
              <a:rPr lang="nl-NL" sz="2400" u="sng" dirty="0" smtClean="0"/>
              <a:t>Grijze stof:</a:t>
            </a:r>
            <a:r>
              <a:rPr lang="nl-NL" sz="2400" dirty="0" smtClean="0"/>
              <a:t> Bevat cellichamen van schakelcellen</a:t>
            </a:r>
          </a:p>
          <a:p>
            <a:endParaRPr lang="nl-NL" sz="2400" dirty="0" smtClean="0"/>
          </a:p>
          <a:p>
            <a:r>
              <a:rPr lang="nl-NL" sz="2400" u="sng" dirty="0" smtClean="0"/>
              <a:t>Witte stof</a:t>
            </a:r>
            <a:r>
              <a:rPr lang="nl-NL" sz="2400" dirty="0" smtClean="0"/>
              <a:t>  (binnenste gedeelte): </a:t>
            </a:r>
          </a:p>
          <a:p>
            <a:pPr marL="0" indent="0">
              <a:buNone/>
            </a:pPr>
            <a:r>
              <a:rPr lang="nl-NL" sz="2400" dirty="0" smtClean="0"/>
              <a:t>	Hierin liggen de uitlopers van de schakelcellen</a:t>
            </a:r>
            <a:endParaRPr lang="nl-NL" sz="2400" u="sng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567" y="4070554"/>
            <a:ext cx="4853433" cy="27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122" y="152400"/>
            <a:ext cx="8596668" cy="1320800"/>
          </a:xfrm>
        </p:spPr>
        <p:txBody>
          <a:bodyPr/>
          <a:lstStyle/>
          <a:p>
            <a:r>
              <a:rPr lang="nl-NL" dirty="0" smtClean="0"/>
              <a:t>Grote hersenen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0669" y="1423169"/>
            <a:ext cx="8596668" cy="5434831"/>
          </a:xfrm>
        </p:spPr>
        <p:txBody>
          <a:bodyPr>
            <a:normAutofit/>
          </a:bodyPr>
          <a:lstStyle/>
          <a:p>
            <a:r>
              <a:rPr lang="nl-NL" sz="2000" dirty="0" smtClean="0"/>
              <a:t>Bewuste waarneming van externe prikkels (zintuigen)</a:t>
            </a:r>
          </a:p>
          <a:p>
            <a:r>
              <a:rPr lang="nl-NL" sz="2000" dirty="0" smtClean="0"/>
              <a:t>Bewuste reactie op prikkels</a:t>
            </a:r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u="sng" dirty="0" smtClean="0"/>
              <a:t>Hersencentra:</a:t>
            </a:r>
            <a:r>
              <a:rPr lang="nl-NL" sz="2000" dirty="0" smtClean="0"/>
              <a:t> Groep cellichamen van schakelcellen</a:t>
            </a:r>
          </a:p>
          <a:p>
            <a:pPr lvl="1"/>
            <a:r>
              <a:rPr lang="nl-NL" sz="1800" dirty="0" smtClean="0"/>
              <a:t>Gevoelscentra: verwerken impulsen afkomstig van zintuigen (waarnemen)</a:t>
            </a:r>
          </a:p>
          <a:p>
            <a:pPr lvl="1"/>
            <a:r>
              <a:rPr lang="nl-NL" sz="1800" dirty="0" smtClean="0"/>
              <a:t>Bewegingscentra: Sturen impulsen naar spieren en klieren (reactie)</a:t>
            </a:r>
          </a:p>
        </p:txBody>
      </p:sp>
      <p:pic>
        <p:nvPicPr>
          <p:cNvPr id="4098" name="Picture 2" descr="http://2.bp.blogspot.com/_OS3nYR4e-R4/TFIHFkC7OeI/AAAAAAAAAQM/Lafp7BPSD74/s1600/ot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36" y="2384193"/>
            <a:ext cx="4652332" cy="25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Kleine hersenen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791879"/>
            <a:ext cx="9484305" cy="803837"/>
          </a:xfrm>
        </p:spPr>
        <p:txBody>
          <a:bodyPr>
            <a:normAutofit/>
          </a:bodyPr>
          <a:lstStyle/>
          <a:p>
            <a:r>
              <a:rPr lang="nl-NL" sz="2400" dirty="0" smtClean="0"/>
              <a:t>Coördinatie: Het afstemmen van verschillende bewegingen.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265" y="2940769"/>
            <a:ext cx="2989006" cy="29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386" y="0"/>
            <a:ext cx="8596668" cy="1320800"/>
          </a:xfrm>
        </p:spPr>
        <p:txBody>
          <a:bodyPr/>
          <a:lstStyle/>
          <a:p>
            <a:r>
              <a:rPr lang="nl-NL" dirty="0" smtClean="0"/>
              <a:t>Beïnvloeding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587" y="979794"/>
            <a:ext cx="8596668" cy="388077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Stoffen die het zenuwstelsel beïnvloeden:</a:t>
            </a:r>
          </a:p>
          <a:p>
            <a:pPr lvl="1"/>
            <a:r>
              <a:rPr lang="nl-NL" sz="2000" dirty="0" smtClean="0"/>
              <a:t>Medicijnen</a:t>
            </a:r>
          </a:p>
          <a:p>
            <a:pPr lvl="1"/>
            <a:r>
              <a:rPr lang="nl-NL" sz="2000" dirty="0" smtClean="0"/>
              <a:t>Tabak</a:t>
            </a:r>
          </a:p>
          <a:p>
            <a:pPr lvl="1"/>
            <a:r>
              <a:rPr lang="nl-NL" sz="2000" dirty="0" smtClean="0"/>
              <a:t>Drugs</a:t>
            </a:r>
          </a:p>
          <a:p>
            <a:pPr lvl="1"/>
            <a:r>
              <a:rPr lang="nl-NL" sz="2000" dirty="0" smtClean="0"/>
              <a:t>alcohol</a:t>
            </a:r>
          </a:p>
          <a:p>
            <a:r>
              <a:rPr lang="nl-NL" sz="2400" dirty="0" smtClean="0"/>
              <a:t>Remmen of stimuleren de geleiding van impulsen</a:t>
            </a:r>
          </a:p>
        </p:txBody>
      </p:sp>
      <p:pic>
        <p:nvPicPr>
          <p:cNvPr id="6146" name="Picture 2" descr="https://dgm.wikispaces.com/file/view/drugs_in_de_hersenen_Detail.jpg/226890956/drugs_in_de_hersenen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61" y="3848086"/>
            <a:ext cx="4980039" cy="30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Regeling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kstvak 3"/>
          <p:cNvSpPr txBox="1"/>
          <p:nvPr/>
        </p:nvSpPr>
        <p:spPr>
          <a:xfrm>
            <a:off x="5709138" y="4337538"/>
            <a:ext cx="39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Proefwerk: dinsdag 11 april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00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Basisstof 5 </a:t>
            </a:r>
          </a:p>
          <a:p>
            <a:r>
              <a:rPr lang="nl-NL" sz="3600" b="1" dirty="0" smtClean="0"/>
              <a:t>De weg die impulsen afleggen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2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Bewuste reacties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77334" y="1703390"/>
            <a:ext cx="8596668" cy="483756"/>
          </a:xfrm>
        </p:spPr>
        <p:txBody>
          <a:bodyPr/>
          <a:lstStyle/>
          <a:p>
            <a:r>
              <a:rPr lang="nl-NL" dirty="0" smtClean="0"/>
              <a:t>Impulsen gaan altijd via de hersenen</a:t>
            </a:r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1947400" y="2624115"/>
            <a:ext cx="6598723" cy="4093209"/>
            <a:chOff x="790027" y="1253625"/>
            <a:chExt cx="7892757" cy="4843963"/>
          </a:xfrm>
        </p:grpSpPr>
        <p:pic>
          <p:nvPicPr>
            <p:cNvPr id="6" name="Picture 2" descr="http://www.hetbiologiekabinet.nl/Oefeningen/prikkelverwerking/prikke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0363" y="1268413"/>
              <a:ext cx="5762625" cy="48291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7" name="TextBox 2"/>
            <p:cNvSpPr txBox="1"/>
            <p:nvPr/>
          </p:nvSpPr>
          <p:spPr>
            <a:xfrm>
              <a:off x="7092949" y="3959225"/>
              <a:ext cx="1589835" cy="61460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dirty="0"/>
                <a:t>Prikkel</a:t>
              </a:r>
            </a:p>
          </p:txBody>
        </p:sp>
        <p:sp>
          <p:nvSpPr>
            <p:cNvPr id="8" name="Rounded Rectangle 3"/>
            <p:cNvSpPr/>
            <p:nvPr/>
          </p:nvSpPr>
          <p:spPr>
            <a:xfrm>
              <a:off x="4787900" y="5503863"/>
              <a:ext cx="1439863" cy="43338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/>
                <a:t>Impuls</a:t>
              </a:r>
            </a:p>
          </p:txBody>
        </p:sp>
        <p:sp>
          <p:nvSpPr>
            <p:cNvPr id="9" name="Rectangle 5"/>
            <p:cNvSpPr/>
            <p:nvPr/>
          </p:nvSpPr>
          <p:spPr>
            <a:xfrm>
              <a:off x="790027" y="1258408"/>
              <a:ext cx="2346080" cy="101806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/>
                <a:t>Aankomst in de </a:t>
              </a:r>
              <a:r>
                <a:rPr lang="nl-NL" dirty="0" smtClean="0"/>
                <a:t>hersenen: gevoelscentrum</a:t>
              </a:r>
              <a:endParaRPr lang="nl-NL" dirty="0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4029076" y="1253625"/>
              <a:ext cx="2655889" cy="1022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 smtClean="0"/>
            </a:p>
            <a:p>
              <a:pPr algn="ctr">
                <a:defRPr/>
              </a:pPr>
              <a:r>
                <a:rPr lang="nl-NL" dirty="0" smtClean="0"/>
                <a:t>Versturen </a:t>
              </a:r>
              <a:r>
                <a:rPr lang="nl-NL" dirty="0"/>
                <a:t>vanaf de </a:t>
              </a:r>
              <a:r>
                <a:rPr lang="nl-NL" dirty="0" smtClean="0"/>
                <a:t>hersenen: bewegingscentrum</a:t>
              </a:r>
              <a:endParaRPr lang="nl-NL" dirty="0"/>
            </a:p>
            <a:p>
              <a:pPr algn="ctr">
                <a:defRPr/>
              </a:pPr>
              <a:endParaRPr lang="nl-NL" dirty="0"/>
            </a:p>
          </p:txBody>
        </p:sp>
        <p:sp>
          <p:nvSpPr>
            <p:cNvPr id="11" name="Rounded Rectangle 13"/>
            <p:cNvSpPr/>
            <p:nvPr/>
          </p:nvSpPr>
          <p:spPr>
            <a:xfrm>
              <a:off x="4616653" y="4511494"/>
              <a:ext cx="1284287" cy="34448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/>
                <a:t>Reactie</a:t>
              </a:r>
            </a:p>
          </p:txBody>
        </p:sp>
        <p:sp>
          <p:nvSpPr>
            <p:cNvPr id="12" name="Oval 22"/>
            <p:cNvSpPr/>
            <p:nvPr/>
          </p:nvSpPr>
          <p:spPr>
            <a:xfrm>
              <a:off x="6718300" y="4338638"/>
              <a:ext cx="215900" cy="4603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Freeform 25"/>
            <p:cNvSpPr/>
            <p:nvPr/>
          </p:nvSpPr>
          <p:spPr>
            <a:xfrm>
              <a:off x="3187700" y="2105025"/>
              <a:ext cx="3459163" cy="3265488"/>
            </a:xfrm>
            <a:custGeom>
              <a:avLst/>
              <a:gdLst>
                <a:gd name="connsiteX0" fmla="*/ 3459746 w 3459746"/>
                <a:gd name="connsiteY0" fmla="*/ 2264229 h 3266468"/>
                <a:gd name="connsiteX1" fmla="*/ 3169460 w 3459746"/>
                <a:gd name="connsiteY1" fmla="*/ 2409372 h 3266468"/>
                <a:gd name="connsiteX2" fmla="*/ 2705003 w 3459746"/>
                <a:gd name="connsiteY2" fmla="*/ 2699658 h 3266468"/>
                <a:gd name="connsiteX3" fmla="*/ 2226032 w 3459746"/>
                <a:gd name="connsiteY3" fmla="*/ 3018972 h 3266468"/>
                <a:gd name="connsiteX4" fmla="*/ 1645460 w 3459746"/>
                <a:gd name="connsiteY4" fmla="*/ 3265715 h 3266468"/>
                <a:gd name="connsiteX5" fmla="*/ 1035860 w 3459746"/>
                <a:gd name="connsiteY5" fmla="*/ 3077029 h 3266468"/>
                <a:gd name="connsiteX6" fmla="*/ 440774 w 3459746"/>
                <a:gd name="connsiteY6" fmla="*/ 2583543 h 3266468"/>
                <a:gd name="connsiteX7" fmla="*/ 92432 w 3459746"/>
                <a:gd name="connsiteY7" fmla="*/ 2046515 h 3266468"/>
                <a:gd name="connsiteX8" fmla="*/ 48889 w 3459746"/>
                <a:gd name="connsiteY8" fmla="*/ 1915886 h 3266468"/>
                <a:gd name="connsiteX9" fmla="*/ 5346 w 3459746"/>
                <a:gd name="connsiteY9" fmla="*/ 1843315 h 3266468"/>
                <a:gd name="connsiteX10" fmla="*/ 179517 w 3459746"/>
                <a:gd name="connsiteY10" fmla="*/ 1349829 h 3266468"/>
                <a:gd name="connsiteX11" fmla="*/ 179517 w 3459746"/>
                <a:gd name="connsiteY11" fmla="*/ 957943 h 3266468"/>
                <a:gd name="connsiteX12" fmla="*/ 165003 w 3459746"/>
                <a:gd name="connsiteY12" fmla="*/ 653143 h 3266468"/>
                <a:gd name="connsiteX13" fmla="*/ 121460 w 3459746"/>
                <a:gd name="connsiteY13" fmla="*/ 508000 h 3266468"/>
                <a:gd name="connsiteX14" fmla="*/ 92432 w 3459746"/>
                <a:gd name="connsiteY14" fmla="*/ 304800 h 3266468"/>
                <a:gd name="connsiteX15" fmla="*/ 179517 w 3459746"/>
                <a:gd name="connsiteY15" fmla="*/ 0 h 3266468"/>
                <a:gd name="connsiteX16" fmla="*/ 179517 w 3459746"/>
                <a:gd name="connsiteY16" fmla="*/ 0 h 326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9746" h="3266468">
                  <a:moveTo>
                    <a:pt x="3459746" y="2264229"/>
                  </a:moveTo>
                  <a:cubicBezTo>
                    <a:pt x="3377498" y="2300514"/>
                    <a:pt x="3295251" y="2336800"/>
                    <a:pt x="3169460" y="2409372"/>
                  </a:cubicBezTo>
                  <a:cubicBezTo>
                    <a:pt x="3043669" y="2481944"/>
                    <a:pt x="2862241" y="2598058"/>
                    <a:pt x="2705003" y="2699658"/>
                  </a:cubicBezTo>
                  <a:cubicBezTo>
                    <a:pt x="2547765" y="2801258"/>
                    <a:pt x="2402622" y="2924629"/>
                    <a:pt x="2226032" y="3018972"/>
                  </a:cubicBezTo>
                  <a:cubicBezTo>
                    <a:pt x="2049442" y="3113315"/>
                    <a:pt x="1843822" y="3256039"/>
                    <a:pt x="1645460" y="3265715"/>
                  </a:cubicBezTo>
                  <a:cubicBezTo>
                    <a:pt x="1447098" y="3275391"/>
                    <a:pt x="1236641" y="3190724"/>
                    <a:pt x="1035860" y="3077029"/>
                  </a:cubicBezTo>
                  <a:cubicBezTo>
                    <a:pt x="835079" y="2963334"/>
                    <a:pt x="598012" y="2755295"/>
                    <a:pt x="440774" y="2583543"/>
                  </a:cubicBezTo>
                  <a:cubicBezTo>
                    <a:pt x="283536" y="2411791"/>
                    <a:pt x="157746" y="2157791"/>
                    <a:pt x="92432" y="2046515"/>
                  </a:cubicBezTo>
                  <a:cubicBezTo>
                    <a:pt x="27118" y="1935239"/>
                    <a:pt x="63403" y="1949753"/>
                    <a:pt x="48889" y="1915886"/>
                  </a:cubicBezTo>
                  <a:cubicBezTo>
                    <a:pt x="34375" y="1882019"/>
                    <a:pt x="-16425" y="1937658"/>
                    <a:pt x="5346" y="1843315"/>
                  </a:cubicBezTo>
                  <a:cubicBezTo>
                    <a:pt x="27117" y="1748972"/>
                    <a:pt x="150488" y="1497391"/>
                    <a:pt x="179517" y="1349829"/>
                  </a:cubicBezTo>
                  <a:cubicBezTo>
                    <a:pt x="208545" y="1202267"/>
                    <a:pt x="181936" y="1074057"/>
                    <a:pt x="179517" y="957943"/>
                  </a:cubicBezTo>
                  <a:cubicBezTo>
                    <a:pt x="177098" y="841829"/>
                    <a:pt x="174679" y="728133"/>
                    <a:pt x="165003" y="653143"/>
                  </a:cubicBezTo>
                  <a:cubicBezTo>
                    <a:pt x="155327" y="578153"/>
                    <a:pt x="133555" y="566057"/>
                    <a:pt x="121460" y="508000"/>
                  </a:cubicBezTo>
                  <a:cubicBezTo>
                    <a:pt x="109365" y="449943"/>
                    <a:pt x="82756" y="389467"/>
                    <a:pt x="92432" y="304800"/>
                  </a:cubicBezTo>
                  <a:cubicBezTo>
                    <a:pt x="102108" y="220133"/>
                    <a:pt x="179517" y="0"/>
                    <a:pt x="179517" y="0"/>
                  </a:cubicBezTo>
                  <a:lnTo>
                    <a:pt x="179517" y="0"/>
                  </a:lnTo>
                </a:path>
              </a:pathLst>
            </a:custGeom>
            <a:ln w="3810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Freeform 26"/>
            <p:cNvSpPr/>
            <p:nvPr/>
          </p:nvSpPr>
          <p:spPr>
            <a:xfrm>
              <a:off x="3149600" y="1792288"/>
              <a:ext cx="668338" cy="623887"/>
            </a:xfrm>
            <a:custGeom>
              <a:avLst/>
              <a:gdLst>
                <a:gd name="connsiteX0" fmla="*/ 0 w 667657"/>
                <a:gd name="connsiteY0" fmla="*/ 116114 h 624114"/>
                <a:gd name="connsiteX1" fmla="*/ 232228 w 667657"/>
                <a:gd name="connsiteY1" fmla="*/ 435428 h 624114"/>
                <a:gd name="connsiteX2" fmla="*/ 653142 w 667657"/>
                <a:gd name="connsiteY2" fmla="*/ 624114 h 624114"/>
                <a:gd name="connsiteX3" fmla="*/ 667657 w 667657"/>
                <a:gd name="connsiteY3" fmla="*/ 551542 h 624114"/>
                <a:gd name="connsiteX4" fmla="*/ 304800 w 667657"/>
                <a:gd name="connsiteY4" fmla="*/ 275771 h 624114"/>
                <a:gd name="connsiteX5" fmla="*/ 87085 w 667657"/>
                <a:gd name="connsiteY5" fmla="*/ 0 h 624114"/>
                <a:gd name="connsiteX6" fmla="*/ 0 w 667657"/>
                <a:gd name="connsiteY6" fmla="*/ 116114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657" h="624114">
                  <a:moveTo>
                    <a:pt x="0" y="116114"/>
                  </a:moveTo>
                  <a:lnTo>
                    <a:pt x="232228" y="435428"/>
                  </a:lnTo>
                  <a:lnTo>
                    <a:pt x="653142" y="624114"/>
                  </a:lnTo>
                  <a:lnTo>
                    <a:pt x="667657" y="551542"/>
                  </a:lnTo>
                  <a:lnTo>
                    <a:pt x="304800" y="275771"/>
                  </a:lnTo>
                  <a:lnTo>
                    <a:pt x="87085" y="0"/>
                  </a:lnTo>
                  <a:lnTo>
                    <a:pt x="0" y="11611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Freeform 27"/>
            <p:cNvSpPr/>
            <p:nvPr/>
          </p:nvSpPr>
          <p:spPr>
            <a:xfrm>
              <a:off x="3330575" y="1639888"/>
              <a:ext cx="668338" cy="636587"/>
            </a:xfrm>
            <a:custGeom>
              <a:avLst/>
              <a:gdLst>
                <a:gd name="connsiteX0" fmla="*/ 0 w 667657"/>
                <a:gd name="connsiteY0" fmla="*/ 116114 h 624114"/>
                <a:gd name="connsiteX1" fmla="*/ 232228 w 667657"/>
                <a:gd name="connsiteY1" fmla="*/ 435428 h 624114"/>
                <a:gd name="connsiteX2" fmla="*/ 653142 w 667657"/>
                <a:gd name="connsiteY2" fmla="*/ 624114 h 624114"/>
                <a:gd name="connsiteX3" fmla="*/ 667657 w 667657"/>
                <a:gd name="connsiteY3" fmla="*/ 551542 h 624114"/>
                <a:gd name="connsiteX4" fmla="*/ 304800 w 667657"/>
                <a:gd name="connsiteY4" fmla="*/ 275771 h 624114"/>
                <a:gd name="connsiteX5" fmla="*/ 87085 w 667657"/>
                <a:gd name="connsiteY5" fmla="*/ 0 h 624114"/>
                <a:gd name="connsiteX6" fmla="*/ 0 w 667657"/>
                <a:gd name="connsiteY6" fmla="*/ 116114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657" h="624114">
                  <a:moveTo>
                    <a:pt x="0" y="116114"/>
                  </a:moveTo>
                  <a:lnTo>
                    <a:pt x="232228" y="435428"/>
                  </a:lnTo>
                  <a:lnTo>
                    <a:pt x="653142" y="624114"/>
                  </a:lnTo>
                  <a:lnTo>
                    <a:pt x="667657" y="551542"/>
                  </a:lnTo>
                  <a:lnTo>
                    <a:pt x="304800" y="275771"/>
                  </a:lnTo>
                  <a:lnTo>
                    <a:pt x="87085" y="0"/>
                  </a:lnTo>
                  <a:lnTo>
                    <a:pt x="0" y="11611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Freeform 28"/>
            <p:cNvSpPr/>
            <p:nvPr/>
          </p:nvSpPr>
          <p:spPr>
            <a:xfrm>
              <a:off x="3290888" y="2147888"/>
              <a:ext cx="774700" cy="2593975"/>
            </a:xfrm>
            <a:custGeom>
              <a:avLst/>
              <a:gdLst>
                <a:gd name="connsiteX0" fmla="*/ 409494 w 773600"/>
                <a:gd name="connsiteY0" fmla="*/ 0 h 2593953"/>
                <a:gd name="connsiteX1" fmla="*/ 90180 w 773600"/>
                <a:gd name="connsiteY1" fmla="*/ 406400 h 2593953"/>
                <a:gd name="connsiteX2" fmla="*/ 133722 w 773600"/>
                <a:gd name="connsiteY2" fmla="*/ 943429 h 2593953"/>
                <a:gd name="connsiteX3" fmla="*/ 3094 w 773600"/>
                <a:gd name="connsiteY3" fmla="*/ 1335315 h 2593953"/>
                <a:gd name="connsiteX4" fmla="*/ 61151 w 773600"/>
                <a:gd name="connsiteY4" fmla="*/ 1712686 h 2593953"/>
                <a:gd name="connsiteX5" fmla="*/ 278865 w 773600"/>
                <a:gd name="connsiteY5" fmla="*/ 2075543 h 2593953"/>
                <a:gd name="connsiteX6" fmla="*/ 569151 w 773600"/>
                <a:gd name="connsiteY6" fmla="*/ 2264229 h 2593953"/>
                <a:gd name="connsiteX7" fmla="*/ 743322 w 773600"/>
                <a:gd name="connsiteY7" fmla="*/ 2554515 h 2593953"/>
                <a:gd name="connsiteX8" fmla="*/ 772351 w 773600"/>
                <a:gd name="connsiteY8" fmla="*/ 2583543 h 259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600" h="2593953">
                  <a:moveTo>
                    <a:pt x="409494" y="0"/>
                  </a:moveTo>
                  <a:cubicBezTo>
                    <a:pt x="272818" y="124581"/>
                    <a:pt x="136142" y="249162"/>
                    <a:pt x="90180" y="406400"/>
                  </a:cubicBezTo>
                  <a:cubicBezTo>
                    <a:pt x="44218" y="563638"/>
                    <a:pt x="148236" y="788610"/>
                    <a:pt x="133722" y="943429"/>
                  </a:cubicBezTo>
                  <a:cubicBezTo>
                    <a:pt x="119208" y="1098248"/>
                    <a:pt x="15189" y="1207106"/>
                    <a:pt x="3094" y="1335315"/>
                  </a:cubicBezTo>
                  <a:cubicBezTo>
                    <a:pt x="-9001" y="1463524"/>
                    <a:pt x="15189" y="1589315"/>
                    <a:pt x="61151" y="1712686"/>
                  </a:cubicBezTo>
                  <a:cubicBezTo>
                    <a:pt x="107113" y="1836057"/>
                    <a:pt x="194199" y="1983619"/>
                    <a:pt x="278865" y="2075543"/>
                  </a:cubicBezTo>
                  <a:cubicBezTo>
                    <a:pt x="363531" y="2167467"/>
                    <a:pt x="491742" y="2184400"/>
                    <a:pt x="569151" y="2264229"/>
                  </a:cubicBezTo>
                  <a:cubicBezTo>
                    <a:pt x="646560" y="2344058"/>
                    <a:pt x="709455" y="2501296"/>
                    <a:pt x="743322" y="2554515"/>
                  </a:cubicBezTo>
                  <a:cubicBezTo>
                    <a:pt x="777189" y="2607734"/>
                    <a:pt x="774770" y="2595638"/>
                    <a:pt x="772351" y="2583543"/>
                  </a:cubicBezTo>
                </a:path>
              </a:pathLst>
            </a:cu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Freeform 29"/>
            <p:cNvSpPr/>
            <p:nvPr/>
          </p:nvSpPr>
          <p:spPr>
            <a:xfrm>
              <a:off x="3700463" y="4470400"/>
              <a:ext cx="1046162" cy="696913"/>
            </a:xfrm>
            <a:custGeom>
              <a:avLst/>
              <a:gdLst>
                <a:gd name="connsiteX0" fmla="*/ 0 w 1045028"/>
                <a:gd name="connsiteY0" fmla="*/ 0 h 696686"/>
                <a:gd name="connsiteX1" fmla="*/ 609600 w 1045028"/>
                <a:gd name="connsiteY1" fmla="*/ 203200 h 696686"/>
                <a:gd name="connsiteX2" fmla="*/ 1045028 w 1045028"/>
                <a:gd name="connsiteY2" fmla="*/ 696686 h 696686"/>
                <a:gd name="connsiteX3" fmla="*/ 449943 w 1045028"/>
                <a:gd name="connsiteY3" fmla="*/ 522514 h 696686"/>
                <a:gd name="connsiteX4" fmla="*/ 0 w 1045028"/>
                <a:gd name="connsiteY4" fmla="*/ 0 h 69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028" h="696686">
                  <a:moveTo>
                    <a:pt x="0" y="0"/>
                  </a:moveTo>
                  <a:lnTo>
                    <a:pt x="609600" y="203200"/>
                  </a:lnTo>
                  <a:lnTo>
                    <a:pt x="1045028" y="696686"/>
                  </a:lnTo>
                  <a:lnTo>
                    <a:pt x="449943" y="5225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5292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044" y="63197"/>
            <a:ext cx="8596668" cy="1320800"/>
          </a:xfrm>
        </p:spPr>
        <p:txBody>
          <a:bodyPr/>
          <a:lstStyle/>
          <a:p>
            <a:r>
              <a:rPr lang="nl-NL" dirty="0" smtClean="0"/>
              <a:t>Reflex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657" y="1369680"/>
            <a:ext cx="8596668" cy="1755721"/>
          </a:xfrm>
        </p:spPr>
        <p:txBody>
          <a:bodyPr/>
          <a:lstStyle/>
          <a:p>
            <a:r>
              <a:rPr lang="nl-NL" dirty="0" smtClean="0"/>
              <a:t>Een vaste, snelle onbewuste reactie op een prikkel</a:t>
            </a:r>
            <a:endParaRPr lang="nl-NL" dirty="0"/>
          </a:p>
          <a:p>
            <a:r>
              <a:rPr lang="nl-NL" dirty="0" smtClean="0"/>
              <a:t>Meestal ter bescherming van het lichaam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34" y="2247540"/>
            <a:ext cx="7267575" cy="459171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401697" y="5165124"/>
            <a:ext cx="234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smtClean="0"/>
              <a:t>reflexboog</a:t>
            </a:r>
            <a:endParaRPr lang="nl-NL" u="sng" dirty="0"/>
          </a:p>
        </p:txBody>
      </p:sp>
      <p:pic>
        <p:nvPicPr>
          <p:cNvPr id="11" name="Afbeelding 10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81" y="2247540"/>
            <a:ext cx="1405028" cy="12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Basisstof 6 </a:t>
            </a:r>
          </a:p>
          <a:p>
            <a:r>
              <a:rPr lang="nl-NL" sz="3600" b="1" dirty="0" smtClean="0"/>
              <a:t>Het hormoonstelsel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51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5507" y="2854569"/>
            <a:ext cx="10726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Zintuigen + zenuwstelsel + </a:t>
            </a:r>
            <a:r>
              <a:rPr lang="nl-NL" sz="3200" dirty="0" smtClean="0"/>
              <a:t>spierstelsel + hormoonstelsel</a:t>
            </a:r>
            <a:endParaRPr lang="nl-NL" sz="3200" dirty="0"/>
          </a:p>
        </p:txBody>
      </p:sp>
      <p:pic>
        <p:nvPicPr>
          <p:cNvPr id="2050" name="Picture 2" descr="http://www.geursenproducties.com/wp-content/uploads/et_temp/zintuigen-191240_630x3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" y="3848003"/>
            <a:ext cx="3160111" cy="18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svn.ziektes.info/sites/default/files/imagecache/big/images/zenuwstel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18" y="9495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webshopapp.com/shops/006166/files/022563991/spier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35" y="3357282"/>
            <a:ext cx="1891761" cy="30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tamcel.org/afbeeldingen/endoman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98" y="506290"/>
            <a:ext cx="13144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5316920"/>
              </p:ext>
            </p:extLst>
          </p:nvPr>
        </p:nvGraphicFramePr>
        <p:xfrm>
          <a:off x="1944216" y="12529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xplosie 1 8"/>
          <p:cNvSpPr/>
          <p:nvPr/>
        </p:nvSpPr>
        <p:spPr>
          <a:xfrm>
            <a:off x="4540741" y="5252695"/>
            <a:ext cx="2131907" cy="122413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/>
              <a:t>Groei</a:t>
            </a:r>
          </a:p>
        </p:txBody>
      </p:sp>
      <p:sp>
        <p:nvSpPr>
          <p:cNvPr id="12" name="Explosie 1 11"/>
          <p:cNvSpPr/>
          <p:nvPr/>
        </p:nvSpPr>
        <p:spPr>
          <a:xfrm>
            <a:off x="6886920" y="5091743"/>
            <a:ext cx="2306591" cy="122413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/>
              <a:t>Ontwikkeling</a:t>
            </a:r>
            <a:endParaRPr lang="nl-NL" sz="2800" dirty="0"/>
          </a:p>
        </p:txBody>
      </p:sp>
      <p:sp>
        <p:nvSpPr>
          <p:cNvPr id="13" name="Explosie 1 12"/>
          <p:cNvSpPr/>
          <p:nvPr/>
        </p:nvSpPr>
        <p:spPr>
          <a:xfrm>
            <a:off x="8029466" y="3834861"/>
            <a:ext cx="2607275" cy="1504280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/>
              <a:t>Voortplanting</a:t>
            </a:r>
            <a:endParaRPr lang="nl-NL" sz="3200" dirty="0"/>
          </a:p>
        </p:txBody>
      </p:sp>
      <p:sp>
        <p:nvSpPr>
          <p:cNvPr id="14" name="Explosie 1 13"/>
          <p:cNvSpPr/>
          <p:nvPr/>
        </p:nvSpPr>
        <p:spPr>
          <a:xfrm>
            <a:off x="7685901" y="2382809"/>
            <a:ext cx="2755557" cy="1579109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/>
              <a:t>Stofwisseling</a:t>
            </a:r>
          </a:p>
        </p:txBody>
      </p:sp>
    </p:spTree>
    <p:extLst>
      <p:ext uri="{BB962C8B-B14F-4D97-AF65-F5344CB8AC3E}">
        <p14:creationId xmlns:p14="http://schemas.microsoft.com/office/powerpoint/2010/main" val="29945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ASEhQUEhQWFRUSFBEaFxcVGRcVFRcXFRcYFxcaGhcYHCggGBwlHBkYITEiJSkrLi4uGB8zODYsNygtLisBCgoKDg0OGA8QGywkICQsLCw3LCw3KywsLCwsLCwsLCwsLCwsLSwsLCwsLCwsLCwsLCwsLCwsLCwsLCwsLCwsLP/AABEIAMkA+wMBIgACEQEDEQH/xAAbAAEAAwEBAQEAAAAAAAAAAAAAAwQFAgEGB//EAEIQAAIBAgQCCAIGCAYCAwEAAAECAAMRBBIhMUFRBRMiMmFxgZGhsQYjQlLB0RQzU2JykqKyFXOCwtLhQ2Pi8PEW/8QAGAEBAQEBAQAAAAAAAAAAAAAAAAECAwT/xAAiEQEAAgICAwEBAQEBAAAAAAAAARECEgMTITFhQVGh0RT/2gAMAwEAAhEDEQA/AP2Lr25/Kede3P5SOJ0p5Np/qTr25/KOvbn8pHEUbSk69ufyjr25/KRxFG0pOvbn8o69ufykcRRtKTr25/KOvbn8pHDG2p2ijaUnXtz+Ude3P5SBKyHQMpPgQT8J0Dw5b+EUbSl69ufyjr25/KRxFG0pOvbn8o69ufykcRRtKTr25/KOvbn8pHEUbSk69ufyjr25/KRyPE1CqMwFyqsQOdhe0UbSlrY4Jq7hb/eIHzkP+JO36sM37xsie7C59AZnvi6VGl1txUZtMwI7R1uL/ZUa6cLcTPnqvS+LqEMDawJNJM2bjYG1gvDVifISNRtP6+x/TcQN0H+lwT7MoHxneH6Qz3AJDL3lYAMPMcvEaT4N8ZiKZU03cBiL5867FiR27rqCBfmotvNXo/pkVmCVdGBPVVlBUa7XvbflseWxhZjL+vrevbn8o69ufylTCViw7QsykqwGwYcvA6EeBk8tMbSk69ufyjr25/KRxFG0pOvbn8o69ufykcRRtKTr25/KXKDEqLzPl/D90SZQ6cczMqERE04kREBERARE8drAnkCfaBWrVWLZKdgQBmY6hb7ADix35Ae0gxIw9LtVmBNic1Q5jYbkLsB5ASDGY79GoBzYvUPHQZ3F9dL2AsNtgJ8XnaqHOtQ1LhyxCEAbsTe2QbHTXS2kjpjjb7E9KYNiVKXAvcmnp2bX4X0zDhbWXKFLDVB2Aht90ZWHtYifK0ejyVCZguUAsvYVgCc2oYscpPO1/KVqlNsO6lFyFA1snZGuU2K3IvY6WOU5tdpLanB9s6tSIIJZCQCrG5W5tdWOpGuoPpyNyZtGv1y0G+y1yQNs6i41G4BDewmlK5SRESoREQE5rMQrEbgG3mBpOpWxhJtTGme9zyQd71NwPXwhXy/0n7K4a2wCkEjckqXa41DfPMQd5SodJUqNNQabMcyKpQKykt2bqSCovUI1sTbkRafcVsNTdcjKCumhGmm3lPk+m/ojTrswohQLjrM9ypYG/ZbUhufAaTMumGUR7Q1TTK5MQoNR+s7CqrqArZSKirpY/e0bw4TGr5mOZWuugvmByrqoLC1hqcubchORl7p1sBRfAUnApUyMQtRWB+ypBO/eFT7ewuZz9Iq6daBg2Y4moKK0RSKlOqYgmppcMdDmD2sCLDjM27zF+X2XRFUtlYkXeil7cWQlWN+O4mnKOApZWy7ilTpp/qN2b/afWXpt5JIiJUIiICX8P3RKEv4fuiZydeL2oRETTkREQEREBPHW4I5gj3nsFgNTsIHyX0nYNRoGowpgrbM1zZ+yAAAO0xsQB5zHwAqKOso02KiqVINjUDqwUFkqaLpqQSO7ca6T6npToYYvBikzGmzAMrjUo5uQfEakeRmPiV6WWk9MUKdV37BcMop9XlsAEIB4knNzMxlb0ccxXll43FVRRpYjJVZ2V8lemUGYs5X6wPqpKciRoDba0QxhxA1YHZbvlC2FlsMpykZQRc8NNybfQfRDDNWwmHp4gAikhBUXAzrVqIO0D2hlXQbT6ykgUBVFgNgNAIxhM86mnz+F6QoUlohq9M5c4YggAF9QeGg29Zqp0rhyQBVQkkAAHUk6AT3pAlitLMR1mfNaxOQKb77alRfxly805SxK/S9WmWD0SQXYIwJFxeoRe66WWmTcE6Zec4/xfEVABToFSxSzHPlsXALC9PbLfcXvwtrN2IS4YX+P1MuZcO500AudQ/Vtfs2ABuQdbgXmp+n0h3mCmwuCdQSNjLInt5RV/wAQo/tF95V6RxlAoWzjMgYqQxUgkW3HDbTXaal5HiFJRhvdWFjxuIFXrjUsqG4sM9QfEL+8fhLdKmFACiwGwlXD42nlUM9iFUHP2WvaxvfxltGBAIIIOxGoI84GRjPo/Sq1lqVVSoqrVGV1vY1CjXHLVSf9Ut0sHQw6M1OkiWGuRQCbDQab8pdlbpE9jzeiPeoo/wCvWSluZd4OiUUA943LHmzat+XkBJoiVCIiEIiICX8P3RKEv4fuiZydeL2oRETTkREQEREBIsWl0cc0Ye4MlnNRbgjmCPcQryg11U81U+4ncodC1nZO1lIQhQyXytlUBstzqA1xfjaaNOmzai29t9pCpmfCGjRRBZQFA5aDifxMi/T6P7RP5l/Od4xSabgakqwA5mxE8wmISot14aEEWZSODDdSOUoioOtSoXU5lVQqkd27ElrHY6BZciIQiJ7aB5E9lfE1ypCqLu17DgBxZjwUfHaBPeQVMZTXd1vyuCfYazingV3f6xuLN+C7KPD5yxTpquigDyAHyhVN8XUfSlTb+OqMiDxCntN5WF+Yh7YejprlsLsbZmdrXNtrsb6S9KPSwLr1aWLtYqD3RlIOZuQuPeSWsauL9FTpel1d1UGodCl9VK965tpbXz0lirTSrTIOq1F8jYi4IPA8Zktga5VRdS2ocEdm2uosNeewv4TapUwqhRsoA9haSL/Xbm6qjSVJateno6mqBs9O2cjmyGwv4qTfkJNRx1NtM1j91gUb+VrGWZzUphhZgCORAI+M087qJV/QEHcuh5oSNeeXun1E9wtZiSj2zrY6bMp2YcuRHA+kCzERCEv4fuiUJfw/dEzk68XtQiImnIiIgJWq4ntZEGZha+tlUHbMbGxPLedYyqQAF7zsFXwJub+gBPpO8PQVBZfMk7knck8SYVFaueKL5BmNvUjWRv0cr/rWep4E5U/kWwPreXYgEUCwGgHAbCfO4Wu9NW7eXOLtpqDc3bXuna/iJ9FK/wChp2rADPfNYDtX585Ji3bh5Ywu4tm9FUKxVstXKoc5QEVhbS/aOp1v63kuJ6HZzmNYhvvqio/8ykEjwOk0qNJUUKoCqosANABO4pjPPbKZjwyhgcWqgLis1r61KSXPLVLW9jPVbEIQarkqD2iqoVt46BgPEA2mpEMWxBgcWwAesCOwQykXutTPf9XZiVsOAFttZDV6HxTf+Ve01MvYkXyVWqfdOljawt56a62FGR2p/ZtmTwBNmX0PwYS3FLb58dF40C610D5QpaxsbFNbZbL2VI42vx3lvojDVcrVKlVmaozG4CACnmPVqOzsFt6k7zRxJsjkcEc+wM9w62VQNgqj2AhL8OOpb9o3sn/GOpb9o3sn/GTRKIepb9o3sn/Ge0KAW+5LG5Y7nl6DlJYgIiIQiIgJVxvZKVPuGx/gewb2OVv9MtSHGLem4PFH+RhU0TigSVUncqvxE7hCX8P3RKEv4fuiZydeL2oRETTkREQK1TWsg5U6p9bovyJlmViPrh4Um/qZf+JlmFkiIhCIiAiIgIiIFbE6PSP7zL6MpNvdQfSWZVxxs1HxqgDzyPLUK5qrdSOYI9xaR4J700PNFv521+MmJkGBp5aaA6EKLjkTqRAniJV6NFkP+ZX+NRzCLUREBERARE5qmyk8gflA6kOMYCm5OwR/kZ1hr5Fvqcq387C8i6S/Vm+10zfw5hm+F4VNh1sijkqj2E7iIQl/D90ShL+H7omcnXi9qERE05ERECuw+tU80ceoKkf7veWJWOtb+Gkf62/+PxMswqpVrN1yUxoMrOTzA7Nvcg+ksJWUmwIJlHEVguIUnu9VlJ4KXe6k8gchF/Ec5Zo4NFOYX99JF8LEA32lStirkrS7T8xqqeLHa4+7ufjLFCkEUKNgOO55k+J3lR0CPaeO4AuTYStVvTYuASrWzgC5BAtmAG4toR4A85LanVXQhh+6fykEGPxgWmaqm60yC1uKjvDztr6S7MrpdVSi1NB2nFgNza4zMfADj5TWlWfitiqJY0/3KmY+FlYf7pYiIZIiIHsq9G26sEfaLt/Oxb8ZJimYIxQXYKco8baTno8fVU/4E8OAkVPERKhERATjEC6t/C3yncEX05wI8Kboh5oh9wJ7XTMrL95WHuJH0e16VM/uL8pPIqLCVM1NG5op9wJLI8NSyKFve19fMkySVCX8P3RKEv4fuiZydeL2oRETTkREQIRTPWFuGRR7Mx/GTRECpRZWq1RocopqfUFrH+b4zr9ApfcXytp7bTmhTCVXAFusAe/Nho1/HUGXaSZmt4XP5SNVc0zk6SoCqKC766KBlUgXym2xsDL8ym6HT9JFWkcqqWzLY6vqLjXS99f+5cxldlsFtdr6nYAbk8+A9ZLqLl1ywxmYjj8/9S4muERnbZQSfSYeB6Tp1xnbDVA2YrdVDA22s9xeS4yolilSoXLbpe1xpwW1h5+skw+BQp2epRd7FgTpe9wNL+s59kz6jw7f+fHHGsp8ucTiFSlUy4eqt0b7A3sbXObnLg6QP7Gv/IP+Uq1MtOjUtUUlgLAEZRwFgSec0ziE++v8w/OdYeWa/GfjumOr6u6Nap1gs1g4ZSgXS+oOYnS5sL8DIV6fGn1basBcajWpkta972BO1pr9cuYLmGY7C4udCdvIH2M8slNSdEUXJ4C7G5PqT8YZU+iellxF8qOoCqbtYd4sABY79k/CXqj24E+U6UggEag6gjUEcwZ47gbkDzNvnKIv0g/cf2H5yt0dXIpICjkgWOg4ac5b/SE++v8AMJWwFdAneXvVD3hxdiJBN+kNwpuTrYWH56TF6H6QrviXSrdbKfq7CykWtr5HfjefR4PEU+121vpxHLzlKliKZJYsmfQE3UEjgP8AqSfLtjljjjNxd/4s1KiqLsQBzOgmT0xiWemUohszW1tlFr66meYyvmrAKRZVF2OqjW7AcCxAHkPMTuxqEgMQoKgZeJOpGbw025znlllOWsO3Fx4Y4xy5vOj6tSlTRHGYgaksLg72F997S8mMU02fYKGve32RrqNCPGWamCppT7iljlBJ7RJJF9TqeMrdID6px+7b0Oh+E3jt+uXNOEz4h3gqeWmi/dRR7CTRE285ERAS/h+6JQl/D90TOTrxe1CIiaciIiAiIgV3P1qj9yof6kEuYd7NrxFvXhKFWqFrJf7SOBoTqGU8NpbIkaiam3FYWqkA6Fb+t5HiqBbKQbFSd+IO4+XtOgna0GgU/E/9SWXKImKMcpjLaGS3Ra3z1Fps7WXuDa99zudB7TRqYPDZbLRp3P8A610HHhvPa6EjTcEH2Mkk1iIiFnkynKZn9Z2M6Po9gdVT1qJ9hdlu3LwEnfo6gQfqqYuD9hB+E9xJ7dIc2YnyCN+JHvLDDSGWHh/o7RFNQlRsuRbEEEFbNrrfQhztbwtOm+jdOwGdyRkvfKcxQGxa473juOEjHQ+HbqmaozgpTpoDlysotUW4C8kvr485Dgvo7Su2aqWy1WII7LC2pDk961xrw14GwNLGC6CQdrrGZ1almNyQHpgCwBNreYNrybF9ApUfMaji9QPYEWFjcgXFwLlif4yOVoMR0HhRpmKbMcmUXFMXBNl4Db4SxgOjKCMtSmx0DadmxuFRr6X3W/nfnCLuBwSUkCLsCSLgaXN7eU86NUdUlwLlQduessUagYBlNwwBB5g7St0UT1Sgi1rgbG4U2DacDCLdM5TcAeIkIANRyQNcvppJpyqWJPO0pMz6eNSU7qDbmAZxUUApbSxNrcNJNPGUG1+BvEJLpmJtc7bcJBjEzU3HNHHuJNK3SLEU2A3ayjwLkID6XvC3aekbgHmB8p1AFtOUQhERAS/h+6JQl/D90TOTrxe1CIiaciIiAiJVxpLFaYNs9yxG4RbZreJJA9TA8wpzu1T7NsqeIBuzep08l8ZbniqAAALAbAcovxsbDjwhXsRPCwhHsRHhueUCtj1Ng4FzTOaw3IsQwHjlJ9bScEMumoYbjiCPynQMqYYdW5p/ZYFk8Ne2vkCQR/F4Qqkn0cpbszsSiLe9gMiGmCot2TqTvobTx/o1hz98dm2jex2338763mzElFyyP/5yhzfTLaxAAKrkvYCxJG9/DkLer9HqAcP2iQVNiQRdanWjQj701oii5VFXqaFr5jTTfbM34XPzk+GpZEVfuqo9hrIsbr1a/eqL65AX/wBssyhEjroxBytlPA2uPUcRKdXpArkzKAesRagJ2FS6oynipfKPU8RBTQieMbb6ASnhsf1gQopu4DEE6Kh2LHmRqB/+wLsgxyFqbAb2uPMaj4iTxCOaVQMoYbMAR6i86lbACylfuO6jyvdfgRLMKREQhL+H7olCX8P3RM5OvF7UCdvHbx8uc9tMbFdBl2qN19QdY1wBfsdllsO1a3a5DTTxnFX6O5lymsx0YHNmbNdVUaF9gVB5766m9c6hsvUUbkDQnUgaC1z5ajXxndphVfo6WJJr1NRUGnJwBxY9oWBvtcA20nS9AG5JxFQ3KkasLFUKj7WupzeY4wVDalakb1XP3FRfU3c/Ar8JYqAkaG3iLH5ynhaLdv6w6u19F8By8JRdmHVxbU6jjMBY3yHYg/vX43PCavVP+0P8q/lI6eDIFs5Ot7lVJJPG9pJv8lvCcYnzFu6FcMFvextwINjz5TYWmo2A9phktnyF2FxdTZLNzG24008ZaUOEI6w6EAaLxtbh4xl5XjmIt7i3VWsNOfK/4GZtTpEhiaetrgm628bX3tryEnclSqdYxLbAKhNhux028ZzS6KpBy5GZjxO3oo08dom68GM43M5f4tYY3VTe9wDfbfWRYvRqTcnt/OpA+NvhLMrdIj6s+BQjzDAiVzWYiIQiIgVq2tSmOXWN7AKP7jLMrNbrl/y6n9ySzCkyPpB/4ubVEX3qI3wIBmvMT6QUmerhQrFe25JFtMqg3sfb1kmai2sI2yiIX+k6l6NQKdWSqF8wpkfQZBpZhszP4aA5V9lVR6SsK7BKaJ2mDOMzghCFDZjfn8J59EHvhgPuPVX1Vje3MXvrJGUTLWWExj5/raiImnJWwos9Ufvq3oyKP9p95Zlen+tf/Lpf3VJYhSIiEJfw/dEoS/h+6JnJ14vahERNORERAStg96o5VD/Uqt+MsytR0q1BzFNvgVJ/pHtCrMREIixNAOLXsRqrDdWGxH/3mJVGNcfVFPrWNxwplVABcNyuV031t4y/M7Eg/pVA8OqxAP8AqNMj+wyNQt4bDBbknM7WzMdzbbyA4CTRErJK3SP6sjmUHqWAlmVseL9WOdWn/Sc/zUQsLRnkRCERECsx+uUf+qp/cksyu/61PFKo+KGWIUlTpHBCqANLi+97EHcG2o4ajkJbiCJp87TwtVCaaLqgzJ2wyqHuLdq1wbHgT6y90RgKtBMl0IJJtr2WYksAbarsAPD0HVMWxbng1CmPIozMfg49ppSV+tTlNUhvV/c/q/KL1f3P6vyk0SsqFM1Oufufq6XE/eqeEj6RwmIchqVTIcgBFza4a5IFiL2424W4y3S/WP4LTH9x/GWIGDW6JxTG7VgWVnKnVdCyMNl7Oi2tr8Z6/RWKc3espKtdCFOnapte3+jbabsSUWzej8JiFKmpVzAKQV3B31vlBvt6CfQ4fuiUJfw/dEkunF7UbRaacSbNdP1mWi004jY6frMtOBSGbNbWwHoCT+JmtEbHT9ZlotNOI2On6zLSGphlLBje67fH8zNmI2Or6zLRaacRsdP1mWnD0gSpP2SSPUEfjNaI2On6zLRaacRsdP1mWi004jY6frLKag21F7Hz3ntppxGx0/WZaLTTiNjp+srqhe9hfnbXa2/lOrTTiNjp+sy0WmnEbHT9ZQQXJtqbXPE22vOrTTiNjq+sy0WmnEbHT9Zlpew/dEliJm2sePV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data:image/jpeg;base64,/9j/4AAQSkZJRgABAQAAAQABAAD/2wCEAAkGBxASEhQUEhQWFRUSFBEaFxcVGRcVFRcXFRcYFxcaGhcYHCggGBwlHBkYITEiJSkrLi4uGB8zODYsNygtLisBCgoKDg0OGA8QGywkICQsLCw3LCw3KywsLCwsLCwsLCwsLCwsLSwsLCwsLCwsLCwsLCwsLCwsLCwsLCwsLCwsLP/AABEIAMkA+wMBIgACEQEDEQH/xAAbAAEAAwEBAQEAAAAAAAAAAAAAAwQFAgEGB//EAEIQAAIBAgQCCAIGCAYCAwEAAAECAAMRBBIhMUFRBRMiMmFxgZGhsQYjQlLB0RQzU2JykqKyFXOCwtLhQ2Pi8PEW/8QAGAEBAQEBAQAAAAAAAAAAAAAAAAECAwT/xAAiEQEAAgICAwEBAQEBAAAAAAAAARECEgMTITFhQVGh0RT/2gAMAwEAAhEDEQA/AP2Lr25/Kede3P5SOJ0p5Np/qTr25/KOvbn8pHEUbSk69ufyjr25/KRxFG0pOvbn8o69ufykcRRtKTr25/KOvbn8pHDG2p2ijaUnXtz+Ude3P5SBKyHQMpPgQT8J0Dw5b+EUbSl69ufyjr25/KRxFG0pOvbn8o69ufykcRRtKTr25/KOvbn8pHEUbSk69ufyjr25/KRyPE1CqMwFyqsQOdhe0UbSlrY4Jq7hb/eIHzkP+JO36sM37xsie7C59AZnvi6VGl1txUZtMwI7R1uL/ZUa6cLcTPnqvS+LqEMDawJNJM2bjYG1gvDVifISNRtP6+x/TcQN0H+lwT7MoHxneH6Qz3AJDL3lYAMPMcvEaT4N8ZiKZU03cBiL5867FiR27rqCBfmotvNXo/pkVmCVdGBPVVlBUa7XvbflseWxhZjL+vrevbn8o69ufylTCViw7QsykqwGwYcvA6EeBk8tMbSk69ufyjr25/KRxFG0pOvbn8o69ufykcRRtKTr25/KXKDEqLzPl/D90SZQ6cczMqERE04kREBERARE8drAnkCfaBWrVWLZKdgQBmY6hb7ADix35Ae0gxIw9LtVmBNic1Q5jYbkLsB5ASDGY79GoBzYvUPHQZ3F9dL2AsNtgJ8XnaqHOtQ1LhyxCEAbsTe2QbHTXS2kjpjjb7E9KYNiVKXAvcmnp2bX4X0zDhbWXKFLDVB2Aht90ZWHtYifK0ejyVCZguUAsvYVgCc2oYscpPO1/KVqlNsO6lFyFA1snZGuU2K3IvY6WOU5tdpLanB9s6tSIIJZCQCrG5W5tdWOpGuoPpyNyZtGv1y0G+y1yQNs6i41G4BDewmlK5SRESoREQE5rMQrEbgG3mBpOpWxhJtTGme9zyQd71NwPXwhXy/0n7K4a2wCkEjckqXa41DfPMQd5SodJUqNNQabMcyKpQKykt2bqSCovUI1sTbkRafcVsNTdcjKCumhGmm3lPk+m/ojTrswohQLjrM9ypYG/ZbUhufAaTMumGUR7Q1TTK5MQoNR+s7CqrqArZSKirpY/e0bw4TGr5mOZWuugvmByrqoLC1hqcubchORl7p1sBRfAUnApUyMQtRWB+ypBO/eFT7ewuZz9Iq6daBg2Y4moKK0RSKlOqYgmppcMdDmD2sCLDjM27zF+X2XRFUtlYkXeil7cWQlWN+O4mnKOApZWy7ilTpp/qN2b/afWXpt5JIiJUIiICX8P3RKEv4fuiZydeL2oRETTkREQEREBPHW4I5gj3nsFgNTsIHyX0nYNRoGowpgrbM1zZ+yAAAO0xsQB5zHwAqKOso02KiqVINjUDqwUFkqaLpqQSO7ca6T6npToYYvBikzGmzAMrjUo5uQfEakeRmPiV6WWk9MUKdV37BcMop9XlsAEIB4knNzMxlb0ccxXll43FVRRpYjJVZ2V8lemUGYs5X6wPqpKciRoDba0QxhxA1YHZbvlC2FlsMpykZQRc8NNybfQfRDDNWwmHp4gAikhBUXAzrVqIO0D2hlXQbT6ykgUBVFgNgNAIxhM86mnz+F6QoUlohq9M5c4YggAF9QeGg29Zqp0rhyQBVQkkAAHUk6AT3pAlitLMR1mfNaxOQKb77alRfxly805SxK/S9WmWD0SQXYIwJFxeoRe66WWmTcE6Zec4/xfEVABToFSxSzHPlsXALC9PbLfcXvwtrN2IS4YX+P1MuZcO500AudQ/Vtfs2ABuQdbgXmp+n0h3mCmwuCdQSNjLInt5RV/wAQo/tF95V6RxlAoWzjMgYqQxUgkW3HDbTXaal5HiFJRhvdWFjxuIFXrjUsqG4sM9QfEL+8fhLdKmFACiwGwlXD42nlUM9iFUHP2WvaxvfxltGBAIIIOxGoI84GRjPo/Sq1lqVVSoqrVGV1vY1CjXHLVSf9Ut0sHQw6M1OkiWGuRQCbDQab8pdlbpE9jzeiPeoo/wCvWSluZd4OiUUA943LHmzat+XkBJoiVCIiEIiICX8P3RKEv4fuiZydeL2oRETTkREQEREBIsWl0cc0Ye4MlnNRbgjmCPcQryg11U81U+4ncodC1nZO1lIQhQyXytlUBstzqA1xfjaaNOmzai29t9pCpmfCGjRRBZQFA5aDifxMi/T6P7RP5l/Od4xSabgakqwA5mxE8wmISot14aEEWZSODDdSOUoioOtSoXU5lVQqkd27ElrHY6BZciIQiJ7aB5E9lfE1ypCqLu17DgBxZjwUfHaBPeQVMZTXd1vyuCfYazingV3f6xuLN+C7KPD5yxTpquigDyAHyhVN8XUfSlTb+OqMiDxCntN5WF+Yh7YejprlsLsbZmdrXNtrsb6S9KPSwLr1aWLtYqD3RlIOZuQuPeSWsauL9FTpel1d1UGodCl9VK965tpbXz0lirTSrTIOq1F8jYi4IPA8Zktga5VRdS2ocEdm2uosNeewv4TapUwqhRsoA9haSL/Xbm6qjSVJateno6mqBs9O2cjmyGwv4qTfkJNRx1NtM1j91gUb+VrGWZzUphhZgCORAI+M087qJV/QEHcuh5oSNeeXun1E9wtZiSj2zrY6bMp2YcuRHA+kCzERCEv4fuiUJfw/dEzk68XtQiImnIiIgJWq4ntZEGZha+tlUHbMbGxPLedYyqQAF7zsFXwJub+gBPpO8PQVBZfMk7knck8SYVFaueKL5BmNvUjWRv0cr/rWep4E5U/kWwPreXYgEUCwGgHAbCfO4Wu9NW7eXOLtpqDc3bXuna/iJ9FK/wChp2rADPfNYDtX585Ji3bh5Ywu4tm9FUKxVstXKoc5QEVhbS/aOp1v63kuJ6HZzmNYhvvqio/8ykEjwOk0qNJUUKoCqosANABO4pjPPbKZjwyhgcWqgLis1r61KSXPLVLW9jPVbEIQarkqD2iqoVt46BgPEA2mpEMWxBgcWwAesCOwQykXutTPf9XZiVsOAFttZDV6HxTf+Ve01MvYkXyVWqfdOljawt56a62FGR2p/ZtmTwBNmX0PwYS3FLb58dF40C610D5QpaxsbFNbZbL2VI42vx3lvojDVcrVKlVmaozG4CACnmPVqOzsFt6k7zRxJsjkcEc+wM9w62VQNgqj2AhL8OOpb9o3sn/GOpb9o3sn/GTRKIepb9o3sn/Ge0KAW+5LG5Y7nl6DlJYgIiIQiIgJVxvZKVPuGx/gewb2OVv9MtSHGLem4PFH+RhU0TigSVUncqvxE7hCX8P3RKEv4fuiZydeL2oRETTkREQK1TWsg5U6p9bovyJlmViPrh4Um/qZf+JlmFkiIhCIiAiIgIiIFbE6PSP7zL6MpNvdQfSWZVxxs1HxqgDzyPLUK5qrdSOYI9xaR4J700PNFv521+MmJkGBp5aaA6EKLjkTqRAniJV6NFkP+ZX+NRzCLUREBERARE5qmyk8gflA6kOMYCm5OwR/kZ1hr5Fvqcq387C8i6S/Vm+10zfw5hm+F4VNh1sijkqj2E7iIQl/D90ShL+H7omcnXi9qERE05ERECuw+tU80ceoKkf7veWJWOtb+Gkf62/+PxMswqpVrN1yUxoMrOTzA7Nvcg+ksJWUmwIJlHEVguIUnu9VlJ4KXe6k8gchF/Ec5Zo4NFOYX99JF8LEA32lStirkrS7T8xqqeLHa4+7ufjLFCkEUKNgOO55k+J3lR0CPaeO4AuTYStVvTYuASrWzgC5BAtmAG4toR4A85LanVXQhh+6fykEGPxgWmaqm60yC1uKjvDztr6S7MrpdVSi1NB2nFgNza4zMfADj5TWlWfitiqJY0/3KmY+FlYf7pYiIZIiIHsq9G26sEfaLt/Oxb8ZJimYIxQXYKco8baTno8fVU/4E8OAkVPERKhERATjEC6t/C3yncEX05wI8Kboh5oh9wJ7XTMrL95WHuJH0e16VM/uL8pPIqLCVM1NG5op9wJLI8NSyKFve19fMkySVCX8P3RKEv4fuiZydeL2oRETTkREQIRTPWFuGRR7Mx/GTRECpRZWq1RocopqfUFrH+b4zr9ApfcXytp7bTmhTCVXAFusAe/Nho1/HUGXaSZmt4XP5SNVc0zk6SoCqKC766KBlUgXym2xsDL8ym6HT9JFWkcqqWzLY6vqLjXS99f+5cxldlsFtdr6nYAbk8+A9ZLqLl1ywxmYjj8/9S4muERnbZQSfSYeB6Tp1xnbDVA2YrdVDA22s9xeS4yolilSoXLbpe1xpwW1h5+skw+BQp2epRd7FgTpe9wNL+s59kz6jw7f+fHHGsp8ucTiFSlUy4eqt0b7A3sbXObnLg6QP7Gv/IP+Uq1MtOjUtUUlgLAEZRwFgSec0ziE++v8w/OdYeWa/GfjumOr6u6Nap1gs1g4ZSgXS+oOYnS5sL8DIV6fGn1basBcajWpkta972BO1pr9cuYLmGY7C4udCdvIH2M8slNSdEUXJ4C7G5PqT8YZU+iellxF8qOoCqbtYd4sABY79k/CXqj24E+U6UggEag6gjUEcwZ47gbkDzNvnKIv0g/cf2H5yt0dXIpICjkgWOg4ac5b/SE++v8AMJWwFdAneXvVD3hxdiJBN+kNwpuTrYWH56TF6H6QrviXSrdbKfq7CykWtr5HfjefR4PEU+121vpxHLzlKliKZJYsmfQE3UEjgP8AqSfLtjljjjNxd/4s1KiqLsQBzOgmT0xiWemUohszW1tlFr66meYyvmrAKRZVF2OqjW7AcCxAHkPMTuxqEgMQoKgZeJOpGbw025znlllOWsO3Fx4Y4xy5vOj6tSlTRHGYgaksLg72F997S8mMU02fYKGve32RrqNCPGWamCppT7iljlBJ7RJJF9TqeMrdID6px+7b0Oh+E3jt+uXNOEz4h3gqeWmi/dRR7CTRE285ERAS/h+6JQl/D90TOTrxe1CIiaciIiAiIgV3P1qj9yof6kEuYd7NrxFvXhKFWqFrJf7SOBoTqGU8NpbIkaiam3FYWqkA6Fb+t5HiqBbKQbFSd+IO4+XtOgna0GgU/E/9SWXKImKMcpjLaGS3Ra3z1Fps7WXuDa99zudB7TRqYPDZbLRp3P8A610HHhvPa6EjTcEH2Mkk1iIiFnkynKZn9Z2M6Po9gdVT1qJ9hdlu3LwEnfo6gQfqqYuD9hB+E9xJ7dIc2YnyCN+JHvLDDSGWHh/o7RFNQlRsuRbEEEFbNrrfQhztbwtOm+jdOwGdyRkvfKcxQGxa473juOEjHQ+HbqmaozgpTpoDlysotUW4C8kvr485Dgvo7Su2aqWy1WII7LC2pDk961xrw14GwNLGC6CQdrrGZ1almNyQHpgCwBNreYNrybF9ApUfMaji9QPYEWFjcgXFwLlif4yOVoMR0HhRpmKbMcmUXFMXBNl4Db4SxgOjKCMtSmx0DadmxuFRr6X3W/nfnCLuBwSUkCLsCSLgaXN7eU86NUdUlwLlQduessUagYBlNwwBB5g7St0UT1Sgi1rgbG4U2DacDCLdM5TcAeIkIANRyQNcvppJpyqWJPO0pMz6eNSU7qDbmAZxUUApbSxNrcNJNPGUG1+BvEJLpmJtc7bcJBjEzU3HNHHuJNK3SLEU2A3ayjwLkID6XvC3aekbgHmB8p1AFtOUQhERAS/h+6JQl/D90TOTrxe1CIiaciIiAiJVxpLFaYNs9yxG4RbZreJJA9TA8wpzu1T7NsqeIBuzep08l8ZbniqAAALAbAcovxsbDjwhXsRPCwhHsRHhueUCtj1Ng4FzTOaw3IsQwHjlJ9bScEMumoYbjiCPynQMqYYdW5p/ZYFk8Ne2vkCQR/F4Qqkn0cpbszsSiLe9gMiGmCot2TqTvobTx/o1hz98dm2jex2338763mzElFyyP/5yhzfTLaxAAKrkvYCxJG9/DkLer9HqAcP2iQVNiQRdanWjQj701oii5VFXqaFr5jTTfbM34XPzk+GpZEVfuqo9hrIsbr1a/eqL65AX/wBssyhEjroxBytlPA2uPUcRKdXpArkzKAesRagJ2FS6oynipfKPU8RBTQieMbb6ASnhsf1gQopu4DEE6Kh2LHmRqB/+wLsgxyFqbAb2uPMaj4iTxCOaVQMoYbMAR6i86lbACylfuO6jyvdfgRLMKREQhL+H7olCX8P3RM5OvF7UCdvHbx8uc9tMbFdBl2qN19QdY1wBfsdllsO1a3a5DTTxnFX6O5lymsx0YHNmbNdVUaF9gVB5766m9c6hsvUUbkDQnUgaC1z5ajXxndphVfo6WJJr1NRUGnJwBxY9oWBvtcA20nS9AG5JxFQ3KkasLFUKj7WupzeY4wVDalakb1XP3FRfU3c/Ar8JYqAkaG3iLH5ynhaLdv6w6u19F8By8JRdmHVxbU6jjMBY3yHYg/vX43PCavVP+0P8q/lI6eDIFs5Ot7lVJJPG9pJv8lvCcYnzFu6FcMFvextwINjz5TYWmo2A9phktnyF2FxdTZLNzG24008ZaUOEI6w6EAaLxtbh4xl5XjmIt7i3VWsNOfK/4GZtTpEhiaetrgm628bX3tryEnclSqdYxLbAKhNhux028ZzS6KpBy5GZjxO3oo08dom68GM43M5f4tYY3VTe9wDfbfWRYvRqTcnt/OpA+NvhLMrdIj6s+BQjzDAiVzWYiIQiIgVq2tSmOXWN7AKP7jLMrNbrl/y6n9ySzCkyPpB/4ubVEX3qI3wIBmvMT6QUmerhQrFe25JFtMqg3sfb1kmai2sI2yiIX+k6l6NQKdWSqF8wpkfQZBpZhszP4aA5V9lVR6SsK7BKaJ2mDOMzghCFDZjfn8J59EHvhgPuPVX1Vje3MXvrJGUTLWWExj5/raiImnJWwos9Ufvq3oyKP9p95Zlen+tf/Lpf3VJYhSIiEJfw/dEoS/h+6JnJ14vahERNORERAStg96o5VD/Uqt+MsytR0q1BzFNvgVJ/pHtCrMREIixNAOLXsRqrDdWGxH/3mJVGNcfVFPrWNxwplVABcNyuV031t4y/M7Eg/pVA8OqxAP8AqNMj+wyNQt4bDBbknM7WzMdzbbyA4CTRErJK3SP6sjmUHqWAlmVseL9WOdWn/Sc/zUQsLRnkRCERECsx+uUf+qp/cksyu/61PFKo+KGWIUlTpHBCqANLi+97EHcG2o4ajkJbiCJp87TwtVCaaLqgzJ2wyqHuLdq1wbHgT6y90RgKtBMl0IJJtr2WYksAbarsAPD0HVMWxbng1CmPIozMfg49ppSV+tTlNUhvV/c/q/KL1f3P6vyk0SsqFM1Oufufq6XE/eqeEj6RwmIchqVTIcgBFza4a5IFiL2424W4y3S/WP4LTH9x/GWIGDW6JxTG7VgWVnKnVdCyMNl7Oi2tr8Z6/RWKc3espKtdCFOnapte3+jbabsSUWzej8JiFKmpVzAKQV3B31vlBvt6CfQ4fuiUJfw/dEkunF7UbRaacSbNdP1mWi004jY6frMtOBSGbNbWwHoCT+JmtEbHT9ZlotNOI2On6zLSGphlLBje67fH8zNmI2Or6zLRaacRsdP1mWnD0gSpP2SSPUEfjNaI2On6zLRaacRsdP1mWi004jY6frLKag21F7Hz3ntppxGx0/WZaLTTiNjp+srqhe9hfnbXa2/lOrTTiNjp+sy0WmnEbHT9ZQQXJtqbXPE22vOrTTiNjq+sy0WmnEbHT9Zlpew/dEliJm2sePV/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www.sciencespace.nl/servlet/supportBinaryFiles?referenceId=1&amp;supportId=4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5" y="1780150"/>
            <a:ext cx="4571933" cy="251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ciencespace.nl/servlet/supportBinaryFiles?referenceId=2&amp;supportId=48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12" y="2168013"/>
            <a:ext cx="5734485" cy="45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989" y="312739"/>
            <a:ext cx="8596668" cy="1320800"/>
          </a:xfrm>
        </p:spPr>
        <p:txBody>
          <a:bodyPr/>
          <a:lstStyle/>
          <a:p>
            <a:r>
              <a:rPr lang="nl-NL" dirty="0" smtClean="0"/>
              <a:t>Hormoonklieren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802572" y="4445200"/>
            <a:ext cx="222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Hormoonklier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4485503" y="4053016"/>
            <a:ext cx="12755" cy="392184"/>
          </a:xfrm>
          <a:prstGeom prst="straightConnector1">
            <a:avLst/>
          </a:prstGeom>
          <a:ln cmpd="sng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297858" y="4687732"/>
            <a:ext cx="2145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Traanklieren</a:t>
            </a:r>
          </a:p>
          <a:p>
            <a:r>
              <a:rPr lang="nl-NL" dirty="0" smtClean="0"/>
              <a:t>Zweetklieren</a:t>
            </a:r>
          </a:p>
          <a:p>
            <a:r>
              <a:rPr lang="nl-NL" dirty="0" smtClean="0"/>
              <a:t>Speekselklieren</a:t>
            </a:r>
          </a:p>
          <a:p>
            <a:r>
              <a:rPr lang="nl-NL" dirty="0" smtClean="0"/>
              <a:t>Etc.</a:t>
            </a:r>
            <a:endParaRPr lang="nl-NL" dirty="0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2264576" y="4053016"/>
            <a:ext cx="9466" cy="576850"/>
          </a:xfrm>
          <a:prstGeom prst="straightConnector1">
            <a:avLst/>
          </a:prstGeom>
          <a:ln cmpd="sng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Regeling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kstvak 3"/>
          <p:cNvSpPr txBox="1"/>
          <p:nvPr/>
        </p:nvSpPr>
        <p:spPr>
          <a:xfrm>
            <a:off x="5709138" y="4337538"/>
            <a:ext cx="39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Proefwerk: dinsdag 11 april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55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Basisstof </a:t>
            </a:r>
            <a:r>
              <a:rPr lang="nl-NL" sz="3600" b="1" dirty="0"/>
              <a:t>7</a:t>
            </a:r>
            <a:endParaRPr lang="nl-NL" sz="3600" b="1" dirty="0" smtClean="0"/>
          </a:p>
          <a:p>
            <a:r>
              <a:rPr lang="nl-NL" sz="3600" b="1" dirty="0" smtClean="0"/>
              <a:t>De Hypofyse en de schildklier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696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Hypofyse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1249875"/>
          </a:xfrm>
        </p:spPr>
        <p:txBody>
          <a:bodyPr>
            <a:normAutofit/>
          </a:bodyPr>
          <a:lstStyle/>
          <a:p>
            <a:r>
              <a:rPr lang="nl-NL" dirty="0" smtClean="0"/>
              <a:t>Groeihormoon</a:t>
            </a:r>
          </a:p>
          <a:p>
            <a:r>
              <a:rPr lang="nl-NL" dirty="0" smtClean="0"/>
              <a:t>Stuurt andere hormoonklieren aan</a:t>
            </a:r>
            <a:endParaRPr lang="nl-NL" dirty="0"/>
          </a:p>
        </p:txBody>
      </p:sp>
      <p:pic>
        <p:nvPicPr>
          <p:cNvPr id="1026" name="Picture 2" descr="https://bloedwaardentest.nl/files/4858/webshopartikelen/1056809/hypohyse-metabolisme-hypofyse-metabolis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7" y="2786377"/>
            <a:ext cx="3657599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96" y="4615176"/>
            <a:ext cx="1469530" cy="13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5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044" y="63197"/>
            <a:ext cx="8596668" cy="1320800"/>
          </a:xfrm>
        </p:spPr>
        <p:txBody>
          <a:bodyPr/>
          <a:lstStyle/>
          <a:p>
            <a:r>
              <a:rPr lang="nl-NL" dirty="0" smtClean="0"/>
              <a:t>Schildklier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657" y="1369680"/>
            <a:ext cx="8596668" cy="1755721"/>
          </a:xfrm>
        </p:spPr>
        <p:txBody>
          <a:bodyPr/>
          <a:lstStyle/>
          <a:p>
            <a:r>
              <a:rPr lang="nl-NL" dirty="0" smtClean="0"/>
              <a:t>Schildklierhormoon</a:t>
            </a:r>
          </a:p>
          <a:p>
            <a:r>
              <a:rPr lang="nl-NL" dirty="0" smtClean="0"/>
              <a:t>Stofwisseling en groei en ontwikkeling</a:t>
            </a:r>
          </a:p>
          <a:p>
            <a:r>
              <a:rPr lang="nl-NL" dirty="0" smtClean="0"/>
              <a:t>Verbanding in de cellen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http://www.schildklierklachten.nl/wp-content/uploads/2014/01/schildklier-klachten-homep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50" y="3125401"/>
            <a:ext cx="71151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15578" y="2560916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Basisstof 8 </a:t>
            </a:r>
          </a:p>
          <a:p>
            <a:r>
              <a:rPr lang="nl-NL" sz="3600" b="1" dirty="0" smtClean="0"/>
              <a:t>De eilandjes van </a:t>
            </a:r>
            <a:r>
              <a:rPr lang="nl-NL" sz="3600" b="1" dirty="0" err="1" smtClean="0"/>
              <a:t>Langerhans</a:t>
            </a:r>
            <a:r>
              <a:rPr lang="nl-NL" sz="3600" b="1" dirty="0" smtClean="0"/>
              <a:t> en de bijnieren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77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390" y="126975"/>
            <a:ext cx="10364451" cy="926948"/>
          </a:xfrm>
        </p:spPr>
        <p:txBody>
          <a:bodyPr/>
          <a:lstStyle/>
          <a:p>
            <a:r>
              <a:rPr lang="en-US" b="1" cap="none" dirty="0" err="1" smtClean="0">
                <a:latin typeface="Calibri" panose="020F0502020204030204" pitchFamily="34" charset="0"/>
              </a:rPr>
              <a:t>Eilandjes</a:t>
            </a:r>
            <a:r>
              <a:rPr lang="en-US" b="1" cap="none" dirty="0" smtClean="0">
                <a:latin typeface="Calibri" panose="020F0502020204030204" pitchFamily="34" charset="0"/>
              </a:rPr>
              <a:t> van Langerhans </a:t>
            </a:r>
            <a:endParaRPr lang="nl-NL" b="1" cap="non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209326" y="896239"/>
            <a:ext cx="9297025" cy="47542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cap="none" dirty="0" smtClean="0">
                <a:latin typeface="Calibri" panose="020F0502020204030204" pitchFamily="34" charset="0"/>
              </a:rPr>
              <a:t>De </a:t>
            </a:r>
            <a:r>
              <a:rPr lang="en-US" sz="2400" b="1" cap="none" dirty="0" err="1" smtClean="0">
                <a:latin typeface="Calibri" panose="020F0502020204030204" pitchFamily="34" charset="0"/>
              </a:rPr>
              <a:t>eilandjes</a:t>
            </a:r>
            <a:r>
              <a:rPr lang="en-US" sz="2400" b="1" cap="none" dirty="0" smtClean="0">
                <a:latin typeface="Calibri" panose="020F0502020204030204" pitchFamily="34" charset="0"/>
              </a:rPr>
              <a:t> van Langerhans </a:t>
            </a:r>
            <a:r>
              <a:rPr lang="en-US" sz="2400" cap="none" dirty="0" err="1" smtClean="0">
                <a:latin typeface="Calibri" panose="020F0502020204030204" pitchFamily="34" charset="0"/>
              </a:rPr>
              <a:t>maken</a:t>
            </a:r>
            <a:r>
              <a:rPr lang="en-US" sz="2400" cap="none" dirty="0" smtClean="0">
                <a:latin typeface="Calibri" panose="020F0502020204030204" pitchFamily="34" charset="0"/>
              </a:rPr>
              <a:t> de </a:t>
            </a:r>
            <a:r>
              <a:rPr lang="en-US" sz="2400" cap="none" dirty="0" err="1" smtClean="0">
                <a:latin typeface="Calibri" panose="020F0502020204030204" pitchFamily="34" charset="0"/>
              </a:rPr>
              <a:t>hormonen</a:t>
            </a:r>
            <a:r>
              <a:rPr lang="en-US" sz="2400" cap="none" dirty="0" smtClean="0">
                <a:latin typeface="Calibri" panose="020F0502020204030204" pitchFamily="34" charset="0"/>
              </a:rPr>
              <a:t>:</a:t>
            </a:r>
            <a:br>
              <a:rPr lang="en-US" sz="2400" cap="none" dirty="0" smtClean="0">
                <a:latin typeface="Calibri" panose="020F0502020204030204" pitchFamily="34" charset="0"/>
              </a:rPr>
            </a:br>
            <a:r>
              <a:rPr lang="en-US" sz="2400" cap="none" dirty="0" smtClean="0">
                <a:latin typeface="Calibri" panose="020F0502020204030204" pitchFamily="34" charset="0"/>
              </a:rPr>
              <a:t>				- </a:t>
            </a:r>
            <a:r>
              <a:rPr lang="en-US" sz="2400" cap="none" dirty="0" err="1" smtClean="0">
                <a:latin typeface="Calibri" panose="020F0502020204030204" pitchFamily="34" charset="0"/>
              </a:rPr>
              <a:t>Insuline</a:t>
            </a:r>
            <a:r>
              <a:rPr lang="en-US" sz="2400" cap="none" dirty="0" smtClean="0">
                <a:latin typeface="Calibri" panose="020F0502020204030204" pitchFamily="34" charset="0"/>
              </a:rPr>
              <a:t/>
            </a:r>
            <a:br>
              <a:rPr lang="en-US" sz="2400" cap="none" dirty="0" smtClean="0">
                <a:latin typeface="Calibri" panose="020F0502020204030204" pitchFamily="34" charset="0"/>
              </a:rPr>
            </a:br>
            <a:r>
              <a:rPr lang="en-US" sz="2400" cap="none" dirty="0" smtClean="0">
                <a:latin typeface="Calibri" panose="020F0502020204030204" pitchFamily="34" charset="0"/>
              </a:rPr>
              <a:t>				- Glucagon</a:t>
            </a:r>
          </a:p>
          <a:p>
            <a:r>
              <a:rPr lang="en-US" sz="2400" cap="none" dirty="0" err="1" smtClean="0">
                <a:latin typeface="Calibri" panose="020F0502020204030204" pitchFamily="34" charset="0"/>
              </a:rPr>
              <a:t>Deze</a:t>
            </a:r>
            <a:r>
              <a:rPr lang="en-US" sz="2400" cap="none" dirty="0" smtClean="0">
                <a:latin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</a:rPr>
              <a:t>hormonen</a:t>
            </a:r>
            <a:r>
              <a:rPr lang="en-US" sz="2400" cap="none" dirty="0" smtClean="0">
                <a:latin typeface="Calibri" panose="020F0502020204030204" pitchFamily="34" charset="0"/>
              </a:rPr>
              <a:t> </a:t>
            </a:r>
            <a:r>
              <a:rPr lang="en-US" sz="2400" cap="none" dirty="0" err="1" smtClean="0">
                <a:latin typeface="Calibri" panose="020F0502020204030204" pitchFamily="34" charset="0"/>
              </a:rPr>
              <a:t>regelen</a:t>
            </a:r>
            <a:r>
              <a:rPr lang="en-US" sz="2400" cap="none" dirty="0" smtClean="0">
                <a:latin typeface="Calibri" panose="020F0502020204030204" pitchFamily="34" charset="0"/>
              </a:rPr>
              <a:t> het </a:t>
            </a:r>
            <a:r>
              <a:rPr lang="en-US" sz="2400" b="1" cap="none" dirty="0" err="1" smtClean="0">
                <a:latin typeface="Calibri" panose="020F0502020204030204" pitchFamily="34" charset="0"/>
              </a:rPr>
              <a:t>glucosegehalte</a:t>
            </a:r>
            <a:r>
              <a:rPr lang="en-US" sz="2400" b="1" cap="none" dirty="0" smtClean="0">
                <a:latin typeface="Calibri" panose="020F0502020204030204" pitchFamily="34" charset="0"/>
              </a:rPr>
              <a:t> </a:t>
            </a:r>
            <a:r>
              <a:rPr lang="en-US" sz="2400" cap="none" dirty="0" smtClean="0">
                <a:latin typeface="Calibri" panose="020F0502020204030204" pitchFamily="34" charset="0"/>
              </a:rPr>
              <a:t>van het </a:t>
            </a:r>
            <a:r>
              <a:rPr lang="en-US" sz="2400" cap="none" dirty="0" err="1" smtClean="0">
                <a:latin typeface="Calibri" panose="020F0502020204030204" pitchFamily="34" charset="0"/>
              </a:rPr>
              <a:t>bloed</a:t>
            </a:r>
            <a:r>
              <a:rPr lang="en-US" sz="2400" cap="none" dirty="0" smtClean="0">
                <a:latin typeface="Calibri" panose="020F0502020204030204" pitchFamily="34" charset="0"/>
              </a:rPr>
              <a:t>. (</a:t>
            </a:r>
            <a:r>
              <a:rPr lang="en-US" sz="2400" b="1" cap="none" dirty="0" err="1" smtClean="0">
                <a:latin typeface="Calibri" panose="020F0502020204030204" pitchFamily="34" charset="0"/>
              </a:rPr>
              <a:t>bloedsuikerspiegel</a:t>
            </a:r>
            <a:r>
              <a:rPr lang="en-US" sz="2400" b="1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</a:rPr>
              <a:t>Insuline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zorgt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ervoor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glucose in de </a:t>
            </a:r>
            <a:r>
              <a:rPr lang="en-US" sz="2400" dirty="0" err="1" smtClean="0">
                <a:latin typeface="Calibri" panose="020F0502020204030204" pitchFamily="34" charset="0"/>
              </a:rPr>
              <a:t>cellen</a:t>
            </a:r>
            <a:r>
              <a:rPr lang="en-US" sz="2400" dirty="0" smtClean="0">
                <a:latin typeface="Calibri" panose="020F0502020204030204" pitchFamily="34" charset="0"/>
              </a:rPr>
              <a:t> van de lever </a:t>
            </a:r>
            <a:r>
              <a:rPr lang="en-US" sz="2400" dirty="0" err="1" smtClean="0">
                <a:latin typeface="Calibri" panose="020F0502020204030204" pitchFamily="34" charset="0"/>
              </a:rPr>
              <a:t>en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spieren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opgeslagen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kan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worden</a:t>
            </a:r>
            <a:r>
              <a:rPr lang="en-US" sz="2400" dirty="0" smtClean="0">
                <a:latin typeface="Calibri" panose="020F0502020204030204" pitchFamily="34" charset="0"/>
              </a:rPr>
              <a:t> (</a:t>
            </a:r>
            <a:r>
              <a:rPr lang="en-US" sz="2400" dirty="0" err="1" smtClean="0">
                <a:latin typeface="Calibri" panose="020F0502020204030204" pitchFamily="34" charset="0"/>
              </a:rPr>
              <a:t>als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glycogeen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Glucagon </a:t>
            </a:r>
            <a:r>
              <a:rPr lang="en-US" sz="2400" dirty="0" err="1" smtClean="0">
                <a:latin typeface="Calibri" panose="020F0502020204030204" pitchFamily="34" charset="0"/>
              </a:rPr>
              <a:t>zorgt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ervoor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dat</a:t>
            </a:r>
            <a:r>
              <a:rPr lang="en-US" sz="2400" dirty="0" smtClean="0">
                <a:latin typeface="Calibri" panose="020F0502020204030204" pitchFamily="34" charset="0"/>
              </a:rPr>
              <a:t> glycogen </a:t>
            </a:r>
            <a:r>
              <a:rPr lang="en-US" sz="2400" dirty="0" err="1" smtClean="0">
                <a:latin typeface="Calibri" panose="020F0502020204030204" pitchFamily="34" charset="0"/>
              </a:rPr>
              <a:t>weer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wordt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omgezet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naar</a:t>
            </a:r>
            <a:r>
              <a:rPr lang="en-US" sz="2400" dirty="0" smtClean="0">
                <a:latin typeface="Calibri" panose="020F0502020204030204" pitchFamily="34" charset="0"/>
              </a:rPr>
              <a:t> glucose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</a:rPr>
              <a:t>Bij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mensen</a:t>
            </a:r>
            <a:r>
              <a:rPr lang="en-US" sz="2400" dirty="0">
                <a:latin typeface="Calibri" panose="020F0502020204030204" pitchFamily="34" charset="0"/>
              </a:rPr>
              <a:t> met </a:t>
            </a:r>
            <a:r>
              <a:rPr lang="en-US" sz="2400" dirty="0" err="1">
                <a:latin typeface="Calibri" panose="020F0502020204030204" pitchFamily="34" charset="0"/>
              </a:rPr>
              <a:t>suikerziekte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maken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eilandjes</a:t>
            </a:r>
            <a:r>
              <a:rPr lang="en-US" sz="2400" b="1" dirty="0">
                <a:latin typeface="Calibri" panose="020F0502020204030204" pitchFamily="34" charset="0"/>
              </a:rPr>
              <a:t> van Langerhans </a:t>
            </a:r>
            <a:r>
              <a:rPr lang="en-US" sz="2400" dirty="0" err="1">
                <a:latin typeface="Calibri" panose="020F0502020204030204" pitchFamily="34" charset="0"/>
              </a:rPr>
              <a:t>te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weinig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insuline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76" y="5419359"/>
            <a:ext cx="1556971" cy="1438641"/>
          </a:xfrm>
          <a:prstGeom prst="rect">
            <a:avLst/>
          </a:prstGeom>
        </p:spPr>
      </p:pic>
      <p:pic>
        <p:nvPicPr>
          <p:cNvPr id="3074" name="Picture 2" descr="https://www.plusonline.nl/sites/plusonline/files/afbeeldingen/lichaam/alvleesklier/alvleesklier_414x4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524" y="3793524"/>
            <a:ext cx="3064476" cy="30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390" y="126975"/>
            <a:ext cx="10364451" cy="926948"/>
          </a:xfrm>
        </p:spPr>
        <p:txBody>
          <a:bodyPr/>
          <a:lstStyle/>
          <a:p>
            <a:r>
              <a:rPr lang="en-US" b="1" cap="none" dirty="0" smtClean="0">
                <a:latin typeface="Calibri" panose="020F0502020204030204" pitchFamily="34" charset="0"/>
              </a:rPr>
              <a:t>De </a:t>
            </a:r>
            <a:r>
              <a:rPr lang="en-US" b="1" cap="none" dirty="0" err="1" smtClean="0">
                <a:latin typeface="Calibri" panose="020F0502020204030204" pitchFamily="34" charset="0"/>
              </a:rPr>
              <a:t>bijnieren</a:t>
            </a:r>
            <a:endParaRPr lang="nl-NL" b="1" cap="non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209326" y="896239"/>
            <a:ext cx="9297025" cy="47542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cap="none" dirty="0" smtClean="0">
                <a:latin typeface="Calibri" panose="020F0502020204030204" pitchFamily="34" charset="0"/>
              </a:rPr>
              <a:t>Adrenaline: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</a:rPr>
              <a:t>Glycogeen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wordt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omgezet</a:t>
            </a:r>
            <a:r>
              <a:rPr lang="en-US" sz="2200" dirty="0">
                <a:latin typeface="Calibri" panose="020F0502020204030204" pitchFamily="34" charset="0"/>
              </a:rPr>
              <a:t> in glucose -&gt; </a:t>
            </a:r>
            <a:r>
              <a:rPr lang="en-US" sz="2200" dirty="0" err="1">
                <a:latin typeface="Calibri" panose="020F0502020204030204" pitchFamily="34" charset="0"/>
              </a:rPr>
              <a:t>steiging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bloedsuikerspiegel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 err="1">
                <a:latin typeface="Calibri" panose="020F0502020204030204" pitchFamily="34" charset="0"/>
              </a:rPr>
              <a:t>Versnelde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hartslag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 err="1">
                <a:latin typeface="Calibri" panose="020F0502020204030204" pitchFamily="34" charset="0"/>
              </a:rPr>
              <a:t>Versnelde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ademhaling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</a:rPr>
              <a:t>Werkt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snel</a:t>
            </a:r>
            <a:r>
              <a:rPr lang="en-US" sz="2400" dirty="0" smtClean="0">
                <a:latin typeface="Calibri" panose="020F0502020204030204" pitchFamily="34" charset="0"/>
              </a:rPr>
              <a:t>!</a:t>
            </a:r>
            <a:endParaRPr lang="en-US" sz="2400" cap="none" dirty="0" smtClean="0">
              <a:latin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://bijnieruitputting.com/wp-content/uploads/2014/03/shutterstock_8244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02275"/>
            <a:ext cx="3768044" cy="48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xead.nl/resize/500-500/upload/03889fa9da62cf09becfa8b5b43a40bdb212YW5nLXJ1Z2dlbm1lcmdfa2xlaW4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6" y="1243014"/>
            <a:ext cx="2519759" cy="517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3708" y="61608"/>
            <a:ext cx="7024744" cy="1143000"/>
          </a:xfrm>
        </p:spPr>
        <p:txBody>
          <a:bodyPr/>
          <a:lstStyle/>
          <a:p>
            <a:r>
              <a:rPr lang="nl-NL" dirty="0"/>
              <a:t>Z</a:t>
            </a:r>
            <a:r>
              <a:rPr lang="nl-NL" dirty="0" smtClean="0"/>
              <a:t>enuwstelsel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910067" y="1646407"/>
            <a:ext cx="4053681" cy="4769205"/>
            <a:chOff x="734219" y="1419664"/>
            <a:chExt cx="4053681" cy="4769205"/>
          </a:xfrm>
        </p:grpSpPr>
        <p:pic>
          <p:nvPicPr>
            <p:cNvPr id="19459" name="Picture 2" descr="http://www.dunnevezelneuropathie.nl/userfiles/images/czs_w_N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4219" y="1419664"/>
              <a:ext cx="3405733" cy="4769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2916238" y="3716338"/>
              <a:ext cx="1871662" cy="334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2627014" y="3362395"/>
              <a:ext cx="432818" cy="3539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241407" y="3200026"/>
            <a:ext cx="216088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3DAD3D"/>
                </a:solidFill>
                <a:cs typeface="Arial" charset="0"/>
              </a:rPr>
              <a:t>  Zenuwen</a:t>
            </a:r>
          </a:p>
          <a:p>
            <a:endParaRPr lang="nl-NL" sz="2000" dirty="0">
              <a:solidFill>
                <a:srgbClr val="3DAD3D"/>
              </a:solidFill>
              <a:cs typeface="Arial" charset="0"/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4437429" y="2059909"/>
            <a:ext cx="1947249" cy="138972"/>
          </a:xfrm>
          <a:prstGeom prst="rightArrow">
            <a:avLst/>
          </a:prstGeom>
          <a:solidFill>
            <a:srgbClr val="72366F"/>
          </a:solidFill>
          <a:ln>
            <a:solidFill>
              <a:srgbClr val="723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7784123" y="2198881"/>
            <a:ext cx="726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8510954" y="2059909"/>
            <a:ext cx="1091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hersenstam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8447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309787" y="153459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309787" y="1860991"/>
            <a:ext cx="18473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nl-NL" sz="110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nl-NL" sz="6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21981" y="402872"/>
            <a:ext cx="2641244" cy="63863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Schematisch </a:t>
            </a:r>
            <a:endParaRPr lang="nl-NL" dirty="0"/>
          </a:p>
        </p:txBody>
      </p:sp>
      <p:grpSp>
        <p:nvGrpSpPr>
          <p:cNvPr id="16" name="Groep 15"/>
          <p:cNvGrpSpPr/>
          <p:nvPr/>
        </p:nvGrpSpPr>
        <p:grpSpPr>
          <a:xfrm>
            <a:off x="1673315" y="1534596"/>
            <a:ext cx="7019971" cy="4022959"/>
            <a:chOff x="338111" y="1142984"/>
            <a:chExt cx="7019971" cy="4022959"/>
          </a:xfrm>
        </p:grpSpPr>
        <p:sp>
          <p:nvSpPr>
            <p:cNvPr id="19" name="AutoShape 3"/>
            <p:cNvSpPr>
              <a:spLocks noChangeShapeType="1"/>
            </p:cNvSpPr>
            <p:nvPr/>
          </p:nvSpPr>
          <p:spPr bwMode="auto">
            <a:xfrm flipH="1">
              <a:off x="1457299" y="1779587"/>
              <a:ext cx="1876425" cy="409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AutoShape 4"/>
            <p:cNvSpPr>
              <a:spLocks noChangeShapeType="1"/>
            </p:cNvSpPr>
            <p:nvPr/>
          </p:nvSpPr>
          <p:spPr bwMode="auto">
            <a:xfrm>
              <a:off x="3848074" y="1779587"/>
              <a:ext cx="1428750" cy="3619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681011" y="2352675"/>
              <a:ext cx="2916238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Centrale zenuwstelsel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367186" y="2357437"/>
              <a:ext cx="2914650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zenuwen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338111" y="3417887"/>
              <a:ext cx="1519245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ruggenmerg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000232" y="3429000"/>
              <a:ext cx="1196975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hersenen</a:t>
              </a:r>
            </a:p>
          </p:txBody>
        </p:sp>
        <p:sp>
          <p:nvSpPr>
            <p:cNvPr id="26" name="AutoShape 10"/>
            <p:cNvSpPr>
              <a:spLocks noChangeShapeType="1"/>
            </p:cNvSpPr>
            <p:nvPr/>
          </p:nvSpPr>
          <p:spPr bwMode="auto">
            <a:xfrm flipH="1">
              <a:off x="1038199" y="2873375"/>
              <a:ext cx="133350" cy="449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AutoShape 9"/>
            <p:cNvSpPr>
              <a:spLocks noChangeShapeType="1"/>
            </p:cNvSpPr>
            <p:nvPr/>
          </p:nvSpPr>
          <p:spPr bwMode="auto">
            <a:xfrm>
              <a:off x="2066899" y="2855912"/>
              <a:ext cx="57150" cy="466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857224" y="4513262"/>
              <a:ext cx="1511301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dirty="0">
                  <a:latin typeface="Arial" pitchFamily="34" charset="0"/>
                  <a:cs typeface="Arial" pitchFamily="34" charset="0"/>
                </a:rPr>
                <a:t>H</a:t>
              </a:r>
              <a:r>
                <a: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ersenstam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2578074" y="4519612"/>
              <a:ext cx="1196975" cy="646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Kleine hersenen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008411" y="4524375"/>
              <a:ext cx="3349671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kumimoji="0" lang="nl-N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rote hersenen.</a:t>
              </a:r>
              <a:endPara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4"/>
            <p:cNvSpPr>
              <a:spLocks noChangeShapeType="1"/>
            </p:cNvSpPr>
            <p:nvPr/>
          </p:nvSpPr>
          <p:spPr bwMode="auto">
            <a:xfrm>
              <a:off x="2800324" y="3941762"/>
              <a:ext cx="57150" cy="466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AutoShape 15"/>
            <p:cNvSpPr>
              <a:spLocks noChangeShapeType="1"/>
            </p:cNvSpPr>
            <p:nvPr/>
          </p:nvSpPr>
          <p:spPr bwMode="auto">
            <a:xfrm flipH="1">
              <a:off x="2124049" y="3941762"/>
              <a:ext cx="171450" cy="444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AutoShape 16"/>
            <p:cNvSpPr>
              <a:spLocks noChangeShapeType="1"/>
            </p:cNvSpPr>
            <p:nvPr/>
          </p:nvSpPr>
          <p:spPr bwMode="auto">
            <a:xfrm>
              <a:off x="3078136" y="3919537"/>
              <a:ext cx="936625" cy="466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2786050" y="1142984"/>
              <a:ext cx="192873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Het zenuwstelsel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0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413" y="57723"/>
            <a:ext cx="7024744" cy="1143000"/>
          </a:xfrm>
        </p:spPr>
        <p:txBody>
          <a:bodyPr/>
          <a:lstStyle/>
          <a:p>
            <a:r>
              <a:rPr lang="nl-NL" dirty="0" smtClean="0"/>
              <a:t>Impulsen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sp>
        <p:nvSpPr>
          <p:cNvPr id="5" name="Rechthoek 4"/>
          <p:cNvSpPr/>
          <p:nvPr/>
        </p:nvSpPr>
        <p:spPr>
          <a:xfrm>
            <a:off x="164413" y="880217"/>
            <a:ext cx="7663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 smtClean="0"/>
              <a:t>Impulsen </a:t>
            </a:r>
            <a:r>
              <a:rPr lang="nl-NL" sz="2000" b="1" dirty="0"/>
              <a:t>= </a:t>
            </a:r>
            <a:r>
              <a:rPr lang="nl-NL" sz="2000" dirty="0"/>
              <a:t>elektrische </a:t>
            </a:r>
            <a:r>
              <a:rPr lang="nl-NL" sz="2000" dirty="0" smtClean="0"/>
              <a:t>signalen </a:t>
            </a:r>
            <a:r>
              <a:rPr lang="nl-NL" sz="2000" dirty="0"/>
              <a:t>die via de zenuwen worden </a:t>
            </a:r>
            <a:r>
              <a:rPr lang="nl-NL" sz="2000" dirty="0" smtClean="0"/>
              <a:t>geleid van en naar de hersenen</a:t>
            </a:r>
            <a:endParaRPr lang="nl-NL" sz="2000" dirty="0"/>
          </a:p>
          <a:p>
            <a:pPr>
              <a:defRPr/>
            </a:pPr>
            <a:endParaRPr lang="nl-NL" sz="2000" b="1" dirty="0"/>
          </a:p>
          <a:p>
            <a:pPr>
              <a:defRPr/>
            </a:pPr>
            <a:r>
              <a:rPr lang="nl-NL" sz="2000" dirty="0"/>
              <a:t>Prikkel </a:t>
            </a:r>
            <a:r>
              <a:rPr lang="nl-NL" sz="2000" dirty="0">
                <a:sym typeface="Wingdings" pitchFamily="2" charset="2"/>
              </a:rPr>
              <a:t> </a:t>
            </a:r>
            <a:r>
              <a:rPr lang="nl-NL" sz="2000" dirty="0"/>
              <a:t>Zintuigcel </a:t>
            </a:r>
            <a:r>
              <a:rPr lang="nl-NL" sz="2000" dirty="0">
                <a:sym typeface="Wingdings"/>
              </a:rPr>
              <a:t> impuls</a:t>
            </a:r>
            <a:r>
              <a:rPr lang="nl-NL" sz="2000" dirty="0"/>
              <a:t> via zenuw </a:t>
            </a:r>
            <a:r>
              <a:rPr lang="nl-NL" sz="2000" dirty="0">
                <a:sym typeface="Wingdings"/>
              </a:rPr>
              <a:t></a:t>
            </a:r>
            <a:r>
              <a:rPr lang="nl-NL" sz="2000" dirty="0"/>
              <a:t> hersenen </a:t>
            </a:r>
            <a:r>
              <a:rPr lang="nl-NL" sz="2000" dirty="0">
                <a:sym typeface="Wingdings"/>
              </a:rPr>
              <a:t></a:t>
            </a:r>
            <a:r>
              <a:rPr lang="nl-NL" sz="2000" dirty="0"/>
              <a:t> bewust van prikkel </a:t>
            </a:r>
            <a:r>
              <a:rPr lang="nl-NL" sz="2000" dirty="0">
                <a:sym typeface="Wingdings"/>
              </a:rPr>
              <a:t></a:t>
            </a:r>
            <a:r>
              <a:rPr lang="nl-NL" sz="2000" dirty="0"/>
              <a:t> reactie ? </a:t>
            </a:r>
            <a:r>
              <a:rPr lang="nl-NL" sz="2000" dirty="0">
                <a:sym typeface="Wingdings" pitchFamily="2" charset="2"/>
              </a:rPr>
              <a:t> impuls via zenuw  reactie spier/klier</a:t>
            </a:r>
            <a:endParaRPr lang="nl-NL" sz="2000" dirty="0"/>
          </a:p>
        </p:txBody>
      </p:sp>
      <p:grpSp>
        <p:nvGrpSpPr>
          <p:cNvPr id="7" name="Groep 6"/>
          <p:cNvGrpSpPr/>
          <p:nvPr/>
        </p:nvGrpSpPr>
        <p:grpSpPr>
          <a:xfrm>
            <a:off x="2004646" y="2624115"/>
            <a:ext cx="6541477" cy="4093209"/>
            <a:chOff x="858499" y="1253625"/>
            <a:chExt cx="7824285" cy="4843963"/>
          </a:xfrm>
        </p:grpSpPr>
        <p:pic>
          <p:nvPicPr>
            <p:cNvPr id="8" name="Picture 2" descr="http://www.hetbiologiekabinet.nl/Oefeningen/prikkelverwerking/prikke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0363" y="1268413"/>
              <a:ext cx="5762625" cy="48291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9" name="TextBox 2"/>
            <p:cNvSpPr txBox="1"/>
            <p:nvPr/>
          </p:nvSpPr>
          <p:spPr>
            <a:xfrm>
              <a:off x="7092949" y="3959225"/>
              <a:ext cx="1589835" cy="61460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dirty="0"/>
                <a:t>Prikkel</a:t>
              </a:r>
            </a:p>
          </p:txBody>
        </p:sp>
        <p:sp>
          <p:nvSpPr>
            <p:cNvPr id="10" name="Rounded Rectangle 3"/>
            <p:cNvSpPr/>
            <p:nvPr/>
          </p:nvSpPr>
          <p:spPr>
            <a:xfrm>
              <a:off x="4787900" y="5503863"/>
              <a:ext cx="1439863" cy="43338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/>
                <a:t>Impuls</a:t>
              </a:r>
            </a:p>
          </p:txBody>
        </p:sp>
        <p:sp>
          <p:nvSpPr>
            <p:cNvPr id="11" name="Rectangle 5"/>
            <p:cNvSpPr/>
            <p:nvPr/>
          </p:nvSpPr>
          <p:spPr>
            <a:xfrm>
              <a:off x="858499" y="1258408"/>
              <a:ext cx="2346080" cy="6477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/>
                <a:t>Aankomst in de hersenen</a:t>
              </a:r>
            </a:p>
          </p:txBody>
        </p:sp>
        <p:sp>
          <p:nvSpPr>
            <p:cNvPr id="12" name="Rectangle 6"/>
            <p:cNvSpPr/>
            <p:nvPr/>
          </p:nvSpPr>
          <p:spPr>
            <a:xfrm>
              <a:off x="3678238" y="1253625"/>
              <a:ext cx="2655889" cy="7618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 smtClean="0"/>
            </a:p>
            <a:p>
              <a:pPr algn="ctr">
                <a:defRPr/>
              </a:pPr>
              <a:r>
                <a:rPr lang="nl-NL" dirty="0" smtClean="0"/>
                <a:t>Versturen </a:t>
              </a:r>
              <a:r>
                <a:rPr lang="nl-NL" dirty="0"/>
                <a:t>vanaf de hersenen</a:t>
              </a:r>
            </a:p>
            <a:p>
              <a:pPr algn="ctr">
                <a:defRPr/>
              </a:pPr>
              <a:endParaRPr lang="nl-NL" dirty="0"/>
            </a:p>
          </p:txBody>
        </p:sp>
        <p:sp>
          <p:nvSpPr>
            <p:cNvPr id="13" name="Rounded Rectangle 13"/>
            <p:cNvSpPr/>
            <p:nvPr/>
          </p:nvSpPr>
          <p:spPr>
            <a:xfrm>
              <a:off x="4616653" y="4511494"/>
              <a:ext cx="1284287" cy="34448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/>
                <a:t>Reactie</a:t>
              </a:r>
            </a:p>
          </p:txBody>
        </p:sp>
        <p:sp>
          <p:nvSpPr>
            <p:cNvPr id="14" name="Oval 22"/>
            <p:cNvSpPr/>
            <p:nvPr/>
          </p:nvSpPr>
          <p:spPr>
            <a:xfrm>
              <a:off x="6718300" y="4338638"/>
              <a:ext cx="215900" cy="4603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Freeform 25"/>
            <p:cNvSpPr/>
            <p:nvPr/>
          </p:nvSpPr>
          <p:spPr>
            <a:xfrm>
              <a:off x="3187700" y="2105025"/>
              <a:ext cx="3459163" cy="3265488"/>
            </a:xfrm>
            <a:custGeom>
              <a:avLst/>
              <a:gdLst>
                <a:gd name="connsiteX0" fmla="*/ 3459746 w 3459746"/>
                <a:gd name="connsiteY0" fmla="*/ 2264229 h 3266468"/>
                <a:gd name="connsiteX1" fmla="*/ 3169460 w 3459746"/>
                <a:gd name="connsiteY1" fmla="*/ 2409372 h 3266468"/>
                <a:gd name="connsiteX2" fmla="*/ 2705003 w 3459746"/>
                <a:gd name="connsiteY2" fmla="*/ 2699658 h 3266468"/>
                <a:gd name="connsiteX3" fmla="*/ 2226032 w 3459746"/>
                <a:gd name="connsiteY3" fmla="*/ 3018972 h 3266468"/>
                <a:gd name="connsiteX4" fmla="*/ 1645460 w 3459746"/>
                <a:gd name="connsiteY4" fmla="*/ 3265715 h 3266468"/>
                <a:gd name="connsiteX5" fmla="*/ 1035860 w 3459746"/>
                <a:gd name="connsiteY5" fmla="*/ 3077029 h 3266468"/>
                <a:gd name="connsiteX6" fmla="*/ 440774 w 3459746"/>
                <a:gd name="connsiteY6" fmla="*/ 2583543 h 3266468"/>
                <a:gd name="connsiteX7" fmla="*/ 92432 w 3459746"/>
                <a:gd name="connsiteY7" fmla="*/ 2046515 h 3266468"/>
                <a:gd name="connsiteX8" fmla="*/ 48889 w 3459746"/>
                <a:gd name="connsiteY8" fmla="*/ 1915886 h 3266468"/>
                <a:gd name="connsiteX9" fmla="*/ 5346 w 3459746"/>
                <a:gd name="connsiteY9" fmla="*/ 1843315 h 3266468"/>
                <a:gd name="connsiteX10" fmla="*/ 179517 w 3459746"/>
                <a:gd name="connsiteY10" fmla="*/ 1349829 h 3266468"/>
                <a:gd name="connsiteX11" fmla="*/ 179517 w 3459746"/>
                <a:gd name="connsiteY11" fmla="*/ 957943 h 3266468"/>
                <a:gd name="connsiteX12" fmla="*/ 165003 w 3459746"/>
                <a:gd name="connsiteY12" fmla="*/ 653143 h 3266468"/>
                <a:gd name="connsiteX13" fmla="*/ 121460 w 3459746"/>
                <a:gd name="connsiteY13" fmla="*/ 508000 h 3266468"/>
                <a:gd name="connsiteX14" fmla="*/ 92432 w 3459746"/>
                <a:gd name="connsiteY14" fmla="*/ 304800 h 3266468"/>
                <a:gd name="connsiteX15" fmla="*/ 179517 w 3459746"/>
                <a:gd name="connsiteY15" fmla="*/ 0 h 3266468"/>
                <a:gd name="connsiteX16" fmla="*/ 179517 w 3459746"/>
                <a:gd name="connsiteY16" fmla="*/ 0 h 326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9746" h="3266468">
                  <a:moveTo>
                    <a:pt x="3459746" y="2264229"/>
                  </a:moveTo>
                  <a:cubicBezTo>
                    <a:pt x="3377498" y="2300514"/>
                    <a:pt x="3295251" y="2336800"/>
                    <a:pt x="3169460" y="2409372"/>
                  </a:cubicBezTo>
                  <a:cubicBezTo>
                    <a:pt x="3043669" y="2481944"/>
                    <a:pt x="2862241" y="2598058"/>
                    <a:pt x="2705003" y="2699658"/>
                  </a:cubicBezTo>
                  <a:cubicBezTo>
                    <a:pt x="2547765" y="2801258"/>
                    <a:pt x="2402622" y="2924629"/>
                    <a:pt x="2226032" y="3018972"/>
                  </a:cubicBezTo>
                  <a:cubicBezTo>
                    <a:pt x="2049442" y="3113315"/>
                    <a:pt x="1843822" y="3256039"/>
                    <a:pt x="1645460" y="3265715"/>
                  </a:cubicBezTo>
                  <a:cubicBezTo>
                    <a:pt x="1447098" y="3275391"/>
                    <a:pt x="1236641" y="3190724"/>
                    <a:pt x="1035860" y="3077029"/>
                  </a:cubicBezTo>
                  <a:cubicBezTo>
                    <a:pt x="835079" y="2963334"/>
                    <a:pt x="598012" y="2755295"/>
                    <a:pt x="440774" y="2583543"/>
                  </a:cubicBezTo>
                  <a:cubicBezTo>
                    <a:pt x="283536" y="2411791"/>
                    <a:pt x="157746" y="2157791"/>
                    <a:pt x="92432" y="2046515"/>
                  </a:cubicBezTo>
                  <a:cubicBezTo>
                    <a:pt x="27118" y="1935239"/>
                    <a:pt x="63403" y="1949753"/>
                    <a:pt x="48889" y="1915886"/>
                  </a:cubicBezTo>
                  <a:cubicBezTo>
                    <a:pt x="34375" y="1882019"/>
                    <a:pt x="-16425" y="1937658"/>
                    <a:pt x="5346" y="1843315"/>
                  </a:cubicBezTo>
                  <a:cubicBezTo>
                    <a:pt x="27117" y="1748972"/>
                    <a:pt x="150488" y="1497391"/>
                    <a:pt x="179517" y="1349829"/>
                  </a:cubicBezTo>
                  <a:cubicBezTo>
                    <a:pt x="208545" y="1202267"/>
                    <a:pt x="181936" y="1074057"/>
                    <a:pt x="179517" y="957943"/>
                  </a:cubicBezTo>
                  <a:cubicBezTo>
                    <a:pt x="177098" y="841829"/>
                    <a:pt x="174679" y="728133"/>
                    <a:pt x="165003" y="653143"/>
                  </a:cubicBezTo>
                  <a:cubicBezTo>
                    <a:pt x="155327" y="578153"/>
                    <a:pt x="133555" y="566057"/>
                    <a:pt x="121460" y="508000"/>
                  </a:cubicBezTo>
                  <a:cubicBezTo>
                    <a:pt x="109365" y="449943"/>
                    <a:pt x="82756" y="389467"/>
                    <a:pt x="92432" y="304800"/>
                  </a:cubicBezTo>
                  <a:cubicBezTo>
                    <a:pt x="102108" y="220133"/>
                    <a:pt x="179517" y="0"/>
                    <a:pt x="179517" y="0"/>
                  </a:cubicBezTo>
                  <a:lnTo>
                    <a:pt x="179517" y="0"/>
                  </a:lnTo>
                </a:path>
              </a:pathLst>
            </a:custGeom>
            <a:ln w="3810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Freeform 26"/>
            <p:cNvSpPr/>
            <p:nvPr/>
          </p:nvSpPr>
          <p:spPr>
            <a:xfrm>
              <a:off x="3149600" y="1792288"/>
              <a:ext cx="668338" cy="623887"/>
            </a:xfrm>
            <a:custGeom>
              <a:avLst/>
              <a:gdLst>
                <a:gd name="connsiteX0" fmla="*/ 0 w 667657"/>
                <a:gd name="connsiteY0" fmla="*/ 116114 h 624114"/>
                <a:gd name="connsiteX1" fmla="*/ 232228 w 667657"/>
                <a:gd name="connsiteY1" fmla="*/ 435428 h 624114"/>
                <a:gd name="connsiteX2" fmla="*/ 653142 w 667657"/>
                <a:gd name="connsiteY2" fmla="*/ 624114 h 624114"/>
                <a:gd name="connsiteX3" fmla="*/ 667657 w 667657"/>
                <a:gd name="connsiteY3" fmla="*/ 551542 h 624114"/>
                <a:gd name="connsiteX4" fmla="*/ 304800 w 667657"/>
                <a:gd name="connsiteY4" fmla="*/ 275771 h 624114"/>
                <a:gd name="connsiteX5" fmla="*/ 87085 w 667657"/>
                <a:gd name="connsiteY5" fmla="*/ 0 h 624114"/>
                <a:gd name="connsiteX6" fmla="*/ 0 w 667657"/>
                <a:gd name="connsiteY6" fmla="*/ 116114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657" h="624114">
                  <a:moveTo>
                    <a:pt x="0" y="116114"/>
                  </a:moveTo>
                  <a:lnTo>
                    <a:pt x="232228" y="435428"/>
                  </a:lnTo>
                  <a:lnTo>
                    <a:pt x="653142" y="624114"/>
                  </a:lnTo>
                  <a:lnTo>
                    <a:pt x="667657" y="551542"/>
                  </a:lnTo>
                  <a:lnTo>
                    <a:pt x="304800" y="275771"/>
                  </a:lnTo>
                  <a:lnTo>
                    <a:pt x="87085" y="0"/>
                  </a:lnTo>
                  <a:lnTo>
                    <a:pt x="0" y="11611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Freeform 27"/>
            <p:cNvSpPr/>
            <p:nvPr/>
          </p:nvSpPr>
          <p:spPr>
            <a:xfrm>
              <a:off x="3330575" y="1639888"/>
              <a:ext cx="668338" cy="636587"/>
            </a:xfrm>
            <a:custGeom>
              <a:avLst/>
              <a:gdLst>
                <a:gd name="connsiteX0" fmla="*/ 0 w 667657"/>
                <a:gd name="connsiteY0" fmla="*/ 116114 h 624114"/>
                <a:gd name="connsiteX1" fmla="*/ 232228 w 667657"/>
                <a:gd name="connsiteY1" fmla="*/ 435428 h 624114"/>
                <a:gd name="connsiteX2" fmla="*/ 653142 w 667657"/>
                <a:gd name="connsiteY2" fmla="*/ 624114 h 624114"/>
                <a:gd name="connsiteX3" fmla="*/ 667657 w 667657"/>
                <a:gd name="connsiteY3" fmla="*/ 551542 h 624114"/>
                <a:gd name="connsiteX4" fmla="*/ 304800 w 667657"/>
                <a:gd name="connsiteY4" fmla="*/ 275771 h 624114"/>
                <a:gd name="connsiteX5" fmla="*/ 87085 w 667657"/>
                <a:gd name="connsiteY5" fmla="*/ 0 h 624114"/>
                <a:gd name="connsiteX6" fmla="*/ 0 w 667657"/>
                <a:gd name="connsiteY6" fmla="*/ 116114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657" h="624114">
                  <a:moveTo>
                    <a:pt x="0" y="116114"/>
                  </a:moveTo>
                  <a:lnTo>
                    <a:pt x="232228" y="435428"/>
                  </a:lnTo>
                  <a:lnTo>
                    <a:pt x="653142" y="624114"/>
                  </a:lnTo>
                  <a:lnTo>
                    <a:pt x="667657" y="551542"/>
                  </a:lnTo>
                  <a:lnTo>
                    <a:pt x="304800" y="275771"/>
                  </a:lnTo>
                  <a:lnTo>
                    <a:pt x="87085" y="0"/>
                  </a:lnTo>
                  <a:lnTo>
                    <a:pt x="0" y="11611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Freeform 28"/>
            <p:cNvSpPr/>
            <p:nvPr/>
          </p:nvSpPr>
          <p:spPr>
            <a:xfrm>
              <a:off x="3290888" y="2147888"/>
              <a:ext cx="774700" cy="2593975"/>
            </a:xfrm>
            <a:custGeom>
              <a:avLst/>
              <a:gdLst>
                <a:gd name="connsiteX0" fmla="*/ 409494 w 773600"/>
                <a:gd name="connsiteY0" fmla="*/ 0 h 2593953"/>
                <a:gd name="connsiteX1" fmla="*/ 90180 w 773600"/>
                <a:gd name="connsiteY1" fmla="*/ 406400 h 2593953"/>
                <a:gd name="connsiteX2" fmla="*/ 133722 w 773600"/>
                <a:gd name="connsiteY2" fmla="*/ 943429 h 2593953"/>
                <a:gd name="connsiteX3" fmla="*/ 3094 w 773600"/>
                <a:gd name="connsiteY3" fmla="*/ 1335315 h 2593953"/>
                <a:gd name="connsiteX4" fmla="*/ 61151 w 773600"/>
                <a:gd name="connsiteY4" fmla="*/ 1712686 h 2593953"/>
                <a:gd name="connsiteX5" fmla="*/ 278865 w 773600"/>
                <a:gd name="connsiteY5" fmla="*/ 2075543 h 2593953"/>
                <a:gd name="connsiteX6" fmla="*/ 569151 w 773600"/>
                <a:gd name="connsiteY6" fmla="*/ 2264229 h 2593953"/>
                <a:gd name="connsiteX7" fmla="*/ 743322 w 773600"/>
                <a:gd name="connsiteY7" fmla="*/ 2554515 h 2593953"/>
                <a:gd name="connsiteX8" fmla="*/ 772351 w 773600"/>
                <a:gd name="connsiteY8" fmla="*/ 2583543 h 259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600" h="2593953">
                  <a:moveTo>
                    <a:pt x="409494" y="0"/>
                  </a:moveTo>
                  <a:cubicBezTo>
                    <a:pt x="272818" y="124581"/>
                    <a:pt x="136142" y="249162"/>
                    <a:pt x="90180" y="406400"/>
                  </a:cubicBezTo>
                  <a:cubicBezTo>
                    <a:pt x="44218" y="563638"/>
                    <a:pt x="148236" y="788610"/>
                    <a:pt x="133722" y="943429"/>
                  </a:cubicBezTo>
                  <a:cubicBezTo>
                    <a:pt x="119208" y="1098248"/>
                    <a:pt x="15189" y="1207106"/>
                    <a:pt x="3094" y="1335315"/>
                  </a:cubicBezTo>
                  <a:cubicBezTo>
                    <a:pt x="-9001" y="1463524"/>
                    <a:pt x="15189" y="1589315"/>
                    <a:pt x="61151" y="1712686"/>
                  </a:cubicBezTo>
                  <a:cubicBezTo>
                    <a:pt x="107113" y="1836057"/>
                    <a:pt x="194199" y="1983619"/>
                    <a:pt x="278865" y="2075543"/>
                  </a:cubicBezTo>
                  <a:cubicBezTo>
                    <a:pt x="363531" y="2167467"/>
                    <a:pt x="491742" y="2184400"/>
                    <a:pt x="569151" y="2264229"/>
                  </a:cubicBezTo>
                  <a:cubicBezTo>
                    <a:pt x="646560" y="2344058"/>
                    <a:pt x="709455" y="2501296"/>
                    <a:pt x="743322" y="2554515"/>
                  </a:cubicBezTo>
                  <a:cubicBezTo>
                    <a:pt x="777189" y="2607734"/>
                    <a:pt x="774770" y="2595638"/>
                    <a:pt x="772351" y="2583543"/>
                  </a:cubicBezTo>
                </a:path>
              </a:pathLst>
            </a:cu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Freeform 29"/>
            <p:cNvSpPr/>
            <p:nvPr/>
          </p:nvSpPr>
          <p:spPr>
            <a:xfrm>
              <a:off x="3700463" y="4470400"/>
              <a:ext cx="1046162" cy="696913"/>
            </a:xfrm>
            <a:custGeom>
              <a:avLst/>
              <a:gdLst>
                <a:gd name="connsiteX0" fmla="*/ 0 w 1045028"/>
                <a:gd name="connsiteY0" fmla="*/ 0 h 696686"/>
                <a:gd name="connsiteX1" fmla="*/ 609600 w 1045028"/>
                <a:gd name="connsiteY1" fmla="*/ 203200 h 696686"/>
                <a:gd name="connsiteX2" fmla="*/ 1045028 w 1045028"/>
                <a:gd name="connsiteY2" fmla="*/ 696686 h 696686"/>
                <a:gd name="connsiteX3" fmla="*/ 449943 w 1045028"/>
                <a:gd name="connsiteY3" fmla="*/ 522514 h 696686"/>
                <a:gd name="connsiteX4" fmla="*/ 0 w 1045028"/>
                <a:gd name="connsiteY4" fmla="*/ 0 h 69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028" h="696686">
                  <a:moveTo>
                    <a:pt x="0" y="0"/>
                  </a:moveTo>
                  <a:lnTo>
                    <a:pt x="609600" y="203200"/>
                  </a:lnTo>
                  <a:lnTo>
                    <a:pt x="1045028" y="696686"/>
                  </a:lnTo>
                  <a:lnTo>
                    <a:pt x="449943" y="5225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079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Basisstof 2 </a:t>
            </a:r>
          </a:p>
          <a:p>
            <a:r>
              <a:rPr lang="nl-NL" sz="3600" b="1" dirty="0" smtClean="0"/>
              <a:t>Zenuwcellen en zenuwen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6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6780" y="269630"/>
            <a:ext cx="2792697" cy="668216"/>
          </a:xfrm>
        </p:spPr>
        <p:txBody>
          <a:bodyPr/>
          <a:lstStyle/>
          <a:p>
            <a:r>
              <a:rPr lang="nl-NL" dirty="0" smtClean="0"/>
              <a:t>Zenuwcellen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149" y="1433758"/>
            <a:ext cx="8596668" cy="910857"/>
          </a:xfrm>
        </p:spPr>
        <p:txBody>
          <a:bodyPr>
            <a:noAutofit/>
          </a:bodyPr>
          <a:lstStyle/>
          <a:p>
            <a:r>
              <a:rPr lang="nl-NL" sz="2400" dirty="0" smtClean="0"/>
              <a:t>Cellichaam; hierin zit de celkern</a:t>
            </a:r>
          </a:p>
          <a:p>
            <a:r>
              <a:rPr lang="nl-NL" sz="2400" dirty="0" smtClean="0"/>
              <a:t>Uitlopers; Hierdoor worden impulsen geleid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1" y="3146914"/>
            <a:ext cx="6034820" cy="327998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58001" y="2840527"/>
            <a:ext cx="344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 smtClean="0"/>
              <a:t>3 typen: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Bewegingszenuwcellen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Gevoelszenuwcellen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Schakelcellen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894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538" y="215290"/>
            <a:ext cx="4654062" cy="668216"/>
          </a:xfrm>
        </p:spPr>
        <p:txBody>
          <a:bodyPr>
            <a:normAutofit/>
          </a:bodyPr>
          <a:lstStyle/>
          <a:p>
            <a:r>
              <a:rPr lang="nl-NL" dirty="0" smtClean="0"/>
              <a:t>Gevoelszenuwcellen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149" y="1433758"/>
            <a:ext cx="8596668" cy="910857"/>
          </a:xfrm>
        </p:spPr>
        <p:txBody>
          <a:bodyPr>
            <a:noAutofit/>
          </a:bodyPr>
          <a:lstStyle/>
          <a:p>
            <a:r>
              <a:rPr lang="nl-NL" sz="2400" dirty="0" smtClean="0"/>
              <a:t>Geleiden impulsen van zintuigen naar het centraal zenuwstelsel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58459" r="22880" b="5442"/>
          <a:stretch/>
        </p:blipFill>
        <p:spPr>
          <a:xfrm>
            <a:off x="2579076" y="3329354"/>
            <a:ext cx="4654062" cy="118403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367953" y="3856891"/>
            <a:ext cx="247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zintuigcellen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49923" y="3903058"/>
            <a:ext cx="159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Centraal zenuwstelsel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3399692" y="4759569"/>
            <a:ext cx="2450123" cy="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073768" y="4832811"/>
            <a:ext cx="166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impulsen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656</Words>
  <Application>Microsoft Office PowerPoint</Application>
  <PresentationFormat>Breedbeeld</PresentationFormat>
  <Paragraphs>206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PowerPoint-presentatie</vt:lpstr>
      <vt:lpstr>PowerPoint-presentatie</vt:lpstr>
      <vt:lpstr>PowerPoint-presentatie</vt:lpstr>
      <vt:lpstr>Zenuwstelsel</vt:lpstr>
      <vt:lpstr>Schematisch </vt:lpstr>
      <vt:lpstr>Impulsen </vt:lpstr>
      <vt:lpstr>PowerPoint-presentatie</vt:lpstr>
      <vt:lpstr>Zenuwcellen</vt:lpstr>
      <vt:lpstr>Gevoelszenuwcellen</vt:lpstr>
      <vt:lpstr>Bewegingszenuwcellen </vt:lpstr>
      <vt:lpstr>Schakelcellen</vt:lpstr>
      <vt:lpstr>PowerPoint-presentatie</vt:lpstr>
      <vt:lpstr>Zenuwen</vt:lpstr>
      <vt:lpstr>PowerPoint-presentatie</vt:lpstr>
      <vt:lpstr>PowerPoint-presentatie</vt:lpstr>
      <vt:lpstr>Wervelkolom </vt:lpstr>
      <vt:lpstr>Bouw ruggenmerg</vt:lpstr>
      <vt:lpstr>PowerPoint-presentatie</vt:lpstr>
      <vt:lpstr>Onderdelen hersenen</vt:lpstr>
      <vt:lpstr>Hersenstam</vt:lpstr>
      <vt:lpstr>Bouw grote hersenen en kleine hersenen</vt:lpstr>
      <vt:lpstr>Grote hersenen</vt:lpstr>
      <vt:lpstr>Kleine hersenen</vt:lpstr>
      <vt:lpstr>Beïnvloeding zenuwstelsel</vt:lpstr>
      <vt:lpstr>PowerPoint-presentatie</vt:lpstr>
      <vt:lpstr>PowerPoint-presentatie</vt:lpstr>
      <vt:lpstr>Bewuste reacties</vt:lpstr>
      <vt:lpstr>Reflex</vt:lpstr>
      <vt:lpstr>PowerPoint-presentatie</vt:lpstr>
      <vt:lpstr>PowerPoint-presentatie</vt:lpstr>
      <vt:lpstr>Hormoonklieren</vt:lpstr>
      <vt:lpstr>PowerPoint-presentatie</vt:lpstr>
      <vt:lpstr>PowerPoint-presentatie</vt:lpstr>
      <vt:lpstr>Hypofyse</vt:lpstr>
      <vt:lpstr>Schildklier</vt:lpstr>
      <vt:lpstr>PowerPoint-presentatie</vt:lpstr>
      <vt:lpstr>Eilandjes van Langerhans </vt:lpstr>
      <vt:lpstr>De bijnieren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Sanne</dc:creator>
  <cp:lastModifiedBy>Sanne</cp:lastModifiedBy>
  <cp:revision>2</cp:revision>
  <dcterms:created xsi:type="dcterms:W3CDTF">2018-03-01T20:54:08Z</dcterms:created>
  <dcterms:modified xsi:type="dcterms:W3CDTF">2018-03-01T21:05:06Z</dcterms:modified>
</cp:coreProperties>
</file>