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2" r:id="rId13"/>
    <p:sldId id="283" r:id="rId14"/>
    <p:sldId id="285" r:id="rId15"/>
    <p:sldId id="313" r:id="rId16"/>
    <p:sldId id="290" r:id="rId17"/>
    <p:sldId id="289" r:id="rId18"/>
    <p:sldId id="291" r:id="rId19"/>
    <p:sldId id="314" r:id="rId20"/>
    <p:sldId id="315" r:id="rId21"/>
    <p:sldId id="316" r:id="rId22"/>
    <p:sldId id="317" r:id="rId23"/>
    <p:sldId id="318" r:id="rId24"/>
    <p:sldId id="319" r:id="rId25"/>
    <p:sldId id="32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21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9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97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73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4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10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5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90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16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0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2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39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27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3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CB9D-326D-4E95-A8A9-7BFCDC7FA815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1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vQu7EejHA&amp;index=3&amp;list=PLZ5FnauyqV375daXjr2NIfxU8bKL9CX-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geur-een-van-je-zintuigen/#q=ruike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smaken-verschillen-waarom-eten-we-liever-geen-insecten-of-meelwormen/#q=proev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Zintuigen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007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Basisstof 3 </a:t>
            </a:r>
          </a:p>
          <a:p>
            <a:r>
              <a:rPr lang="nl-NL" sz="3600" b="1" dirty="0"/>
              <a:t>De ogen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231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853" y="222733"/>
            <a:ext cx="10364451" cy="1197404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Buitenkant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oog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204091" y="983409"/>
            <a:ext cx="8925685" cy="56630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Je </a:t>
            </a:r>
            <a:r>
              <a:rPr lang="en-US" sz="2400" dirty="0" err="1">
                <a:latin typeface="Calibri" panose="020F0502020204030204" pitchFamily="34" charset="0"/>
              </a:rPr>
              <a:t>gezichtszintuigen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liggen</a:t>
            </a:r>
            <a:r>
              <a:rPr lang="en-US" sz="2400" dirty="0">
                <a:latin typeface="Calibri" panose="020F0502020204030204" pitchFamily="34" charset="0"/>
              </a:rPr>
              <a:t> in je </a:t>
            </a:r>
            <a:r>
              <a:rPr lang="en-US" sz="2400" dirty="0" err="1">
                <a:latin typeface="Calibri" panose="020F0502020204030204" pitchFamily="34" charset="0"/>
              </a:rPr>
              <a:t>ogen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</a:rPr>
              <a:t>Deze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zijn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goed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beschermd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</a:rPr>
              <a:t>Oogkassen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voor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een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diepere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veiligere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ligging</a:t>
            </a:r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Wenkbrauwen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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zodat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er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geen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zweet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in je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ogen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loopt</a:t>
            </a:r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Wimpers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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beschermen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tegen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vuil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fel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licht</a:t>
            </a:r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Oogleden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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vuil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vliegjes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vochtigheid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Calibri" panose="020F0502020204030204" pitchFamily="34" charset="0"/>
              </a:rPr>
              <a:t>Onder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huid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boven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ogen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liggen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traanklieren</a:t>
            </a:r>
            <a: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b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Deze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maken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traanvocht</a:t>
            </a:r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Via de </a:t>
            </a:r>
            <a:r>
              <a:rPr lang="en-US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traanbuizen</a:t>
            </a:r>
            <a: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wordt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het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vocht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afgevoerd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naar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b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de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neusholte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endParaRPr lang="nl-NL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8194" name="Picture 2" descr="http://leef.inaandacht.nl/files/2012/08/o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52" y="2968927"/>
            <a:ext cx="4210363" cy="26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3" y="5179254"/>
            <a:ext cx="1620407" cy="14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Bouw</a:t>
            </a:r>
            <a:r>
              <a:rPr lang="en-US" b="1" dirty="0">
                <a:latin typeface="Calibri" panose="020F0502020204030204" pitchFamily="34" charset="0"/>
              </a:rPr>
              <a:t> van je </a:t>
            </a:r>
            <a:r>
              <a:rPr lang="en-US" b="1" dirty="0" err="1">
                <a:latin typeface="Calibri" panose="020F0502020204030204" pitchFamily="34" charset="0"/>
              </a:rPr>
              <a:t>oog</a:t>
            </a:r>
            <a:endParaRPr lang="nl-NL" b="1" dirty="0">
              <a:latin typeface="Calibri" panose="020F050202020403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62829" y="805221"/>
            <a:ext cx="10135310" cy="5929952"/>
            <a:chOff x="83154" y="254000"/>
            <a:chExt cx="11744479" cy="64008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599" y="254000"/>
              <a:ext cx="11345034" cy="6400800"/>
            </a:xfrm>
            <a:prstGeom prst="rect">
              <a:avLst/>
            </a:prstGeom>
          </p:spPr>
        </p:pic>
        <p:cxnSp>
          <p:nvCxnSpPr>
            <p:cNvPr id="7" name="Rechte verbindingslijn 6"/>
            <p:cNvCxnSpPr/>
            <p:nvPr/>
          </p:nvCxnSpPr>
          <p:spPr>
            <a:xfrm flipH="1" flipV="1">
              <a:off x="1707977" y="4540250"/>
              <a:ext cx="2015998" cy="7139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83154" y="4363473"/>
              <a:ext cx="219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Straalvormig lichaam en lensbandjes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10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l_fi" descr="http://projecthetoog.punt.nl/upload/oog_bo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085" y="3525838"/>
            <a:ext cx="44291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www.kiesbeter.nl/object_binary/o16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-94716"/>
            <a:ext cx="3879210" cy="34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3569" y="294503"/>
            <a:ext cx="4766269" cy="32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063751" y="12684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1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311901" y="908051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2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6024564" y="6092826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3</a:t>
            </a:r>
          </a:p>
        </p:txBody>
      </p:sp>
    </p:spTree>
    <p:extLst>
      <p:ext uri="{BB962C8B-B14F-4D97-AF65-F5344CB8AC3E}">
        <p14:creationId xmlns:p14="http://schemas.microsoft.com/office/powerpoint/2010/main" val="168109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20176"/>
              </p:ext>
            </p:extLst>
          </p:nvPr>
        </p:nvGraphicFramePr>
        <p:xfrm>
          <a:off x="165100" y="165100"/>
          <a:ext cx="11747500" cy="641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655">
                <a:tc>
                  <a:txBody>
                    <a:bodyPr/>
                    <a:lstStyle/>
                    <a:p>
                      <a:r>
                        <a:rPr lang="nl-NL" dirty="0"/>
                        <a:t>Onderdeel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Functie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/>
                        <a:t>Hoornvlies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Lichtdoorlatende</a:t>
                      </a:r>
                      <a:r>
                        <a:rPr lang="nl-NL" baseline="0" dirty="0"/>
                        <a:t> beschermlaag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/>
                        <a:t>Pupil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Opening die licht door de iris laat</a:t>
                      </a:r>
                      <a:r>
                        <a:rPr lang="nl-NL" baseline="0" dirty="0"/>
                        <a:t> vallen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/>
                        <a:t>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Verkleint</a:t>
                      </a:r>
                      <a:r>
                        <a:rPr lang="nl-NL" baseline="0" dirty="0"/>
                        <a:t> en draait het beeld om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/>
                        <a:t>Glasachtig</a:t>
                      </a:r>
                      <a:r>
                        <a:rPr lang="nl-NL" baseline="0" dirty="0"/>
                        <a:t> lichaam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Stevigheid geven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/>
                        <a:t>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Regelt</a:t>
                      </a:r>
                      <a:r>
                        <a:rPr lang="nl-NL" baseline="0" dirty="0"/>
                        <a:t> de hoeveelheid licht die in het oog valt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r>
                        <a:rPr lang="nl-NL"/>
                        <a:t>Kringspieren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Veranderen</a:t>
                      </a:r>
                      <a:r>
                        <a:rPr lang="nl-NL" baseline="0" dirty="0"/>
                        <a:t> van de vorm van de lens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/>
                        <a:t>Vaatvlies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Oog </a:t>
                      </a:r>
                      <a:r>
                        <a:rPr lang="nl-NL" baseline="0" dirty="0"/>
                        <a:t>van zuurstof en voedingsstoffen voorzien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/>
                        <a:t>Netvlies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Omzetten van lichtprikkels in impulsen</a:t>
                      </a:r>
                      <a:r>
                        <a:rPr lang="nl-NL" baseline="0" dirty="0"/>
                        <a:t> (bevat zintuigcellen)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/>
                        <a:t>Oogzenuw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Impulsen</a:t>
                      </a:r>
                      <a:r>
                        <a:rPr lang="nl-NL" baseline="0" dirty="0"/>
                        <a:t> naar hersenen sturen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/>
                        <a:t>Gele vlek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Plek</a:t>
                      </a:r>
                      <a:r>
                        <a:rPr lang="nl-NL" baseline="0" dirty="0"/>
                        <a:t> met veel zintuigcellen waar je het scherpst ziet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/>
                        <a:t>Blinde vlek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Plek waar</a:t>
                      </a:r>
                      <a:r>
                        <a:rPr lang="nl-NL" baseline="0" dirty="0"/>
                        <a:t> de oogzenuw het oog verlaat, bevat geen zintuigcellen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/>
                        <a:t>Oogspier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Het oog laten</a:t>
                      </a:r>
                      <a:r>
                        <a:rPr lang="nl-NL" baseline="0" dirty="0"/>
                        <a:t> draaien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1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Basisstof 4  </a:t>
            </a:r>
          </a:p>
          <a:p>
            <a:r>
              <a:rPr lang="nl-NL" sz="3600" b="1" dirty="0"/>
              <a:t>De iris en de ooglens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0578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ds.t-online.de/b/54/43/73/24/id_54437324/tid_da/die-menschliche-pupille-passt-sich-unterschiedlichen-lichtverhaeltnissen-a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6" y="1527176"/>
            <a:ext cx="3628616" cy="48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118022" y="544036"/>
            <a:ext cx="558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Veel licht</a:t>
            </a:r>
          </a:p>
          <a:p>
            <a:r>
              <a:rPr lang="nl-NL" dirty="0"/>
              <a:t>De iris is groot</a:t>
            </a:r>
          </a:p>
          <a:p>
            <a:r>
              <a:rPr lang="nl-NL" dirty="0"/>
              <a:t>De pupil is klein</a:t>
            </a:r>
          </a:p>
          <a:p>
            <a:r>
              <a:rPr lang="nl-NL" dirty="0"/>
              <a:t>De kringspieren zijn samengetrokken</a:t>
            </a:r>
          </a:p>
          <a:p>
            <a:r>
              <a:rPr lang="nl-NL" dirty="0"/>
              <a:t>De straalsgewijs lopende spieren zijn ontspannen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007703" y="4895181"/>
            <a:ext cx="558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Weinig licht</a:t>
            </a:r>
          </a:p>
          <a:p>
            <a:r>
              <a:rPr lang="nl-NL" dirty="0"/>
              <a:t>De iris is klein</a:t>
            </a:r>
          </a:p>
          <a:p>
            <a:r>
              <a:rPr lang="nl-NL" dirty="0"/>
              <a:t>De pupil is groot</a:t>
            </a:r>
          </a:p>
          <a:p>
            <a:r>
              <a:rPr lang="nl-NL" dirty="0"/>
              <a:t>De kringspieren zijn ontspannen</a:t>
            </a:r>
          </a:p>
          <a:p>
            <a:r>
              <a:rPr lang="nl-NL" dirty="0"/>
              <a:t>De straalsgewijs lopende spieren zijn samengetrokken</a:t>
            </a:r>
          </a:p>
        </p:txBody>
      </p:sp>
      <p:pic>
        <p:nvPicPr>
          <p:cNvPr id="1028" name="Picture 4" descr="http://4.bp.blogspot.com/-a2U0-RViCVo/VUplFy4LO3I/AAAAAAAAADc/ukuLaXXuQI8/s1600/Knipsel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66" y="2235628"/>
            <a:ext cx="5646737" cy="25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686" y="0"/>
            <a:ext cx="8596668" cy="1320800"/>
          </a:xfrm>
        </p:spPr>
        <p:txBody>
          <a:bodyPr/>
          <a:lstStyle/>
          <a:p>
            <a:r>
              <a:rPr lang="nl-NL" dirty="0"/>
              <a:t>Pupilreflex</a:t>
            </a:r>
          </a:p>
        </p:txBody>
      </p:sp>
    </p:spTree>
    <p:extLst>
      <p:ext uri="{BB962C8B-B14F-4D97-AF65-F5344CB8AC3E}">
        <p14:creationId xmlns:p14="http://schemas.microsoft.com/office/powerpoint/2010/main" val="201613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32513" y="1027506"/>
            <a:ext cx="8892012" cy="5661320"/>
            <a:chOff x="1524000" y="381000"/>
            <a:chExt cx="10220960" cy="7372350"/>
          </a:xfrm>
        </p:grpSpPr>
        <p:pic>
          <p:nvPicPr>
            <p:cNvPr id="11266" name="Picture 2" descr="Figuur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81000"/>
              <a:ext cx="9113838" cy="737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4899819" y="662045"/>
              <a:ext cx="2362200" cy="480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nl-NL" dirty="0"/>
                <a:t>Kringspieren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5029200" y="1143000"/>
              <a:ext cx="2057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nl-NL"/>
                <a:t>lensbandjes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5334000" y="16764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nl-NL"/>
                <a:t>lens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1752600" y="3124200"/>
              <a:ext cx="4648199" cy="132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altLang="nl-NL" sz="2000" dirty="0"/>
                <a:t>Kringspieren zijn ontspannen – lens  wordt </a:t>
              </a:r>
              <a:r>
                <a:rPr lang="nl-NL" altLang="nl-NL" sz="2000" dirty="0" err="1"/>
                <a:t>platgetrokken</a:t>
              </a:r>
              <a:r>
                <a:rPr lang="nl-NL" altLang="nl-NL" sz="2000" dirty="0"/>
                <a:t> – </a:t>
              </a:r>
              <a:br>
                <a:rPr lang="nl-NL" altLang="nl-NL" sz="2000" dirty="0"/>
              </a:br>
              <a:r>
                <a:rPr lang="nl-NL" altLang="nl-NL" sz="2000" dirty="0"/>
                <a:t>veraf kijken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6629401" y="3153311"/>
              <a:ext cx="5115559" cy="132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altLang="nl-NL" sz="2000" dirty="0"/>
                <a:t>Kringspieren zijn gespannen – lens neemt eigen bolle vorm aan – dichtbij kijken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3322" y="125458"/>
            <a:ext cx="8596668" cy="1320800"/>
          </a:xfrm>
        </p:spPr>
        <p:txBody>
          <a:bodyPr/>
          <a:lstStyle/>
          <a:p>
            <a:r>
              <a:rPr lang="nl-NL" dirty="0" err="1"/>
              <a:t>Accomoderen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0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projecthetoog.punt.nl/upload/oog_bo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749" y="1201004"/>
            <a:ext cx="6083252" cy="47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iguur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546099" y="1717676"/>
            <a:ext cx="5549901" cy="22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Houd goed uit elkaar:</a:t>
            </a:r>
            <a:br>
              <a:rPr lang="nl-NL" dirty="0"/>
            </a:br>
            <a:endParaRPr lang="nl-NL" dirty="0"/>
          </a:p>
        </p:txBody>
      </p:sp>
      <p:pic>
        <p:nvPicPr>
          <p:cNvPr id="5" name="Picture 4" descr="http://4.bp.blogspot.com/-a2U0-RViCVo/VUplFy4LO3I/AAAAAAAAADc/ukuLaXXuQI8/s1600/Knipsel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0" y="3744933"/>
            <a:ext cx="4376737" cy="19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99" y="1307306"/>
            <a:ext cx="10515600" cy="5550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Veraf/dichtbij kijken – accommoderen – lensbandjes en kringspieren – lens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/>
                </a:solidFill>
              </a:rPr>
              <a:t>Veel/weinig licht – pupilreflex – kringspieren en straalsgewijs lopende spieren – iris/pupil</a:t>
            </a:r>
          </a:p>
        </p:txBody>
      </p:sp>
      <p:sp>
        <p:nvSpPr>
          <p:cNvPr id="7" name="Rechthoek 6"/>
          <p:cNvSpPr/>
          <p:nvPr/>
        </p:nvSpPr>
        <p:spPr>
          <a:xfrm>
            <a:off x="7560087" y="2620370"/>
            <a:ext cx="302420" cy="176056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914928" y="2615125"/>
            <a:ext cx="302420" cy="17658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5418161" y="4380931"/>
            <a:ext cx="2182870" cy="36296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5957539" y="2566981"/>
            <a:ext cx="1945912" cy="2407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Basisstof 5 </a:t>
            </a:r>
          </a:p>
          <a:p>
            <a:r>
              <a:rPr lang="nl-NL" sz="3600" b="1" dirty="0"/>
              <a:t>Het netvlies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1144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Basisstof 1 </a:t>
            </a:r>
          </a:p>
          <a:p>
            <a:r>
              <a:rPr lang="nl-NL" sz="3600" b="1" dirty="0"/>
              <a:t>Het zintuigenstelsel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3832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weefvliegopleiding.nl/LAPL(S)/menselijke%20prestaties/afbeeldingen%20hp/Retina_doorsne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2" y="1700776"/>
            <a:ext cx="8134985" cy="4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197" y="227463"/>
            <a:ext cx="8596668" cy="1320800"/>
          </a:xfrm>
        </p:spPr>
        <p:txBody>
          <a:bodyPr/>
          <a:lstStyle/>
          <a:p>
            <a:r>
              <a:rPr lang="nl-NL" dirty="0"/>
              <a:t>Netvlies</a:t>
            </a:r>
          </a:p>
        </p:txBody>
      </p:sp>
    </p:spTree>
    <p:extLst>
      <p:ext uri="{BB962C8B-B14F-4D97-AF65-F5344CB8AC3E}">
        <p14:creationId xmlns:p14="http://schemas.microsoft.com/office/powerpoint/2010/main" val="142204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674" y="282054"/>
            <a:ext cx="8596668" cy="1320800"/>
          </a:xfrm>
        </p:spPr>
        <p:txBody>
          <a:bodyPr/>
          <a:lstStyle/>
          <a:p>
            <a:r>
              <a:rPr lang="nl-NL" dirty="0"/>
              <a:t>Zintuigcellen in het oog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78702"/>
              </p:ext>
            </p:extLst>
          </p:nvPr>
        </p:nvGraphicFramePr>
        <p:xfrm>
          <a:off x="462508" y="1497588"/>
          <a:ext cx="36318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Kegeltjes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Werken met veel licht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Kleuren (rood, groen, blauw)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Vooral</a:t>
                      </a:r>
                      <a:r>
                        <a:rPr lang="nl-NL" baseline="0"/>
                        <a:t> op</a:t>
                      </a:r>
                      <a:r>
                        <a:rPr lang="nl-NL"/>
                        <a:t> </a:t>
                      </a:r>
                      <a:r>
                        <a:rPr lang="nl-NL" dirty="0"/>
                        <a:t>en rondom de gele vlek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0884"/>
              </p:ext>
            </p:extLst>
          </p:nvPr>
        </p:nvGraphicFramePr>
        <p:xfrm>
          <a:off x="5432567" y="1540807"/>
          <a:ext cx="363182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Staafjes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Werken met </a:t>
                      </a:r>
                      <a:r>
                        <a:rPr lang="nl-NL" dirty="0" err="1"/>
                        <a:t>weiniglicht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Grijs,</a:t>
                      </a:r>
                      <a:r>
                        <a:rPr lang="nl-NL" baseline="0" dirty="0"/>
                        <a:t> zwart/wit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Alleen contrasten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Verspreid</a:t>
                      </a:r>
                      <a:r>
                        <a:rPr lang="nl-NL" baseline="0" dirty="0"/>
                        <a:t> op het netvlies, niet op de gele vlek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http://1.bp.blogspot.com/-ylJvCkd7JIw/VU3JfBUaeAI/AAAAAAAAAGc/sDPrq7xm6pI/s1600/stafjes_k3gelt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92" y="4083418"/>
            <a:ext cx="3449235" cy="25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9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Basisstof 6 </a:t>
            </a:r>
          </a:p>
          <a:p>
            <a:r>
              <a:rPr lang="nl-NL" sz="3600" b="1" dirty="0"/>
              <a:t>De oren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27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lessia1999.files.wordpress.com/2012/04/trilling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3929"/>
          <a:stretch/>
        </p:blipFill>
        <p:spPr bwMode="auto">
          <a:xfrm>
            <a:off x="840700" y="2574093"/>
            <a:ext cx="7547213" cy="40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32012" y="806602"/>
            <a:ext cx="337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dirty="0">
                <a:latin typeface="Calibri" panose="020F0502020204030204" pitchFamily="34" charset="0"/>
              </a:rPr>
              <a:t>Geluid = trilling van lucht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551" y="200167"/>
            <a:ext cx="3116744" cy="482221"/>
          </a:xfrm>
        </p:spPr>
        <p:txBody>
          <a:bodyPr>
            <a:normAutofit fontScale="90000"/>
          </a:bodyPr>
          <a:lstStyle/>
          <a:p>
            <a:r>
              <a:rPr lang="nl-NL" dirty="0"/>
              <a:t>Geluid</a:t>
            </a:r>
          </a:p>
        </p:txBody>
      </p:sp>
      <p:sp>
        <p:nvSpPr>
          <p:cNvPr id="3" name="Rechthoek 2"/>
          <p:cNvSpPr/>
          <p:nvPr/>
        </p:nvSpPr>
        <p:spPr>
          <a:xfrm>
            <a:off x="4286760" y="86550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Het volume van </a:t>
            </a:r>
            <a:r>
              <a:rPr lang="en-US" sz="2400" dirty="0" err="1">
                <a:latin typeface="Calibri" panose="020F0502020204030204" pitchFamily="34" charset="0"/>
              </a:rPr>
              <a:t>geluid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druk</a:t>
            </a:r>
            <a:r>
              <a:rPr lang="en-US" sz="2400" dirty="0">
                <a:latin typeface="Calibri" panose="020F0502020204030204" pitchFamily="34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</a:rPr>
              <a:t>uit</a:t>
            </a:r>
            <a:r>
              <a:rPr lang="en-US" sz="2400" dirty="0">
                <a:latin typeface="Calibri" panose="020F0502020204030204" pitchFamily="34" charset="0"/>
              </a:rPr>
              <a:t> in </a:t>
            </a:r>
            <a:r>
              <a:rPr lang="en-US" sz="2400" b="1" dirty="0">
                <a:latin typeface="Calibri" panose="020F0502020204030204" pitchFamily="34" charset="0"/>
              </a:rPr>
              <a:t>decibel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Harder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</a:rPr>
              <a:t> 80 decibel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gehoorschade</a:t>
            </a:r>
            <a:b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Harden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dan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130 decibel 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pijnlijk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nl-NL" altLang="nl-N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9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245029"/>
            <a:ext cx="10364451" cy="888311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Gehoororgaan</a:t>
            </a:r>
            <a:endParaRPr lang="nl-NL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beterhoren.nl/mijn-gehoor/PublishingImages/slechthorendheid_doorsnede_geh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077363"/>
            <a:ext cx="7018929" cy="42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ptimalegezondheid.s3.amazonaws.com/images/oorsuizen/Buis%20van%20Eustachi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52" y="1531459"/>
            <a:ext cx="4468345" cy="33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46741"/>
              </p:ext>
            </p:extLst>
          </p:nvPr>
        </p:nvGraphicFramePr>
        <p:xfrm>
          <a:off x="1181924" y="5224112"/>
          <a:ext cx="10114280" cy="139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  <a:r>
                        <a:rPr lang="nl-NL" baseline="0" dirty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Waarneming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Evenwichtszintuig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Slakkenhuis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Zwaartekracht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Binnenoor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42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197" y="213815"/>
            <a:ext cx="8596668" cy="1320800"/>
          </a:xfrm>
        </p:spPr>
        <p:txBody>
          <a:bodyPr/>
          <a:lstStyle/>
          <a:p>
            <a:r>
              <a:rPr lang="nl-NL" dirty="0"/>
              <a:t>De weg van geluid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4253" y="1218894"/>
            <a:ext cx="85966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dirty="0">
                <a:latin typeface="Calibri" panose="020F0502020204030204" pitchFamily="34" charset="0"/>
              </a:rPr>
              <a:t>De trillende lucht gaat via de gehoorgang het oor in en laat het trommelvlies trillen </a:t>
            </a:r>
            <a:r>
              <a:rPr lang="nl-NL" altLang="nl-NL" sz="2400" dirty="0">
                <a:latin typeface="Calibri" panose="020F0502020204030204" pitchFamily="34" charset="0"/>
                <a:sym typeface="Wingdings" panose="05000000000000000000" pitchFamily="2" charset="2"/>
              </a:rPr>
              <a:t> hamer  aambeeld  stijgbeugel venster  vloeistof in slakkenhuis komt in beweging.</a:t>
            </a:r>
          </a:p>
          <a:p>
            <a:pPr>
              <a:spcBef>
                <a:spcPct val="50000"/>
              </a:spcBef>
            </a:pPr>
            <a:r>
              <a:rPr lang="nl-NL" altLang="nl-NL" sz="2400" dirty="0">
                <a:latin typeface="Calibri" panose="020F0502020204030204" pitchFamily="34" charset="0"/>
                <a:sym typeface="Wingdings" panose="05000000000000000000" pitchFamily="2" charset="2"/>
              </a:rPr>
              <a:t>In het slakkenhuis gaan door de stroming zintuigcellen wuiven en geven dan impulsen af.</a:t>
            </a:r>
            <a:endParaRPr lang="nl-NL" altLang="nl-NL" sz="24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://www.ahosa.be/ahosa/images/slakkenhuis_midden_o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5" y="2941881"/>
            <a:ext cx="5003279" cy="39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4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144" y="802500"/>
            <a:ext cx="7797167" cy="5232523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l-NL" sz="2000" b="1" dirty="0"/>
              <a:t>Zintuig </a:t>
            </a:r>
            <a:r>
              <a:rPr lang="nl-NL" sz="2000" dirty="0"/>
              <a:t>= Orgaan dat reageert op prikkels vanuit de omgeving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000" b="1" dirty="0"/>
              <a:t>Zintuigenstelsel= </a:t>
            </a:r>
            <a:r>
              <a:rPr lang="nl-NL" sz="2000" dirty="0"/>
              <a:t>Alle zintuigen samen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000" dirty="0"/>
              <a:t>Zintuigen vangen prikkels op met </a:t>
            </a:r>
            <a:r>
              <a:rPr lang="nl-NL" sz="2000" b="1" dirty="0"/>
              <a:t>zintuigcellen</a:t>
            </a:r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0039" y="44625"/>
            <a:ext cx="7024744" cy="1143000"/>
          </a:xfrm>
        </p:spPr>
        <p:txBody>
          <a:bodyPr/>
          <a:lstStyle/>
          <a:p>
            <a:r>
              <a:rPr lang="nl-NL" dirty="0"/>
              <a:t>Werking zintuigen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2038"/>
              </p:ext>
            </p:extLst>
          </p:nvPr>
        </p:nvGraphicFramePr>
        <p:xfrm>
          <a:off x="2635647" y="2263894"/>
          <a:ext cx="4045712" cy="435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Drukzintuig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Tastzintuig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Warmte/</a:t>
                      </a:r>
                      <a:r>
                        <a:rPr lang="nl-NL" dirty="0" err="1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Evenwichtszintuig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Gezichtszintuig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Reukzintuig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Smaakzintuig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9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nl-NL" dirty="0"/>
              <a:t>Impulsen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2617" y="1369019"/>
            <a:ext cx="8596668" cy="3880773"/>
          </a:xfrm>
        </p:spPr>
        <p:txBody>
          <a:bodyPr/>
          <a:lstStyle/>
          <a:p>
            <a:r>
              <a:rPr lang="nl-NL" b="1" dirty="0"/>
              <a:t>Drempelwaarde= </a:t>
            </a:r>
            <a:r>
              <a:rPr lang="nl-NL" dirty="0"/>
              <a:t>de zwakste prikkel die een impuls veroorzaakt</a:t>
            </a:r>
          </a:p>
          <a:p>
            <a:r>
              <a:rPr lang="nl-NL" b="1" dirty="0"/>
              <a:t>Adequate prikkel= </a:t>
            </a:r>
            <a:r>
              <a:rPr lang="nl-NL" dirty="0"/>
              <a:t>De prikkel waarvoor de zintuigcel gevoelig is</a:t>
            </a:r>
            <a:endParaRPr lang="nl-NL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69564"/>
              </p:ext>
            </p:extLst>
          </p:nvPr>
        </p:nvGraphicFramePr>
        <p:xfrm>
          <a:off x="1925964" y="2291190"/>
          <a:ext cx="6068568" cy="435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Prikkel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Drukzintuig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Tastzintuig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Aanraking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Warmte/</a:t>
                      </a:r>
                      <a:r>
                        <a:rPr lang="nl-NL" dirty="0" err="1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Warmte/koude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Evenwichtszintuig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Zwaartekracht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Geluid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Gezichtszintuig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Reukzintuig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Geur/gassen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Smaakzintuig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Smaak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60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8281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nl-NL" dirty="0"/>
              <a:t>Waarnemen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754869"/>
            <a:ext cx="8596668" cy="3880773"/>
          </a:xfrm>
        </p:spPr>
        <p:txBody>
          <a:bodyPr/>
          <a:lstStyle/>
          <a:p>
            <a:r>
              <a:rPr lang="nl-NL" dirty="0"/>
              <a:t>Je waarneming is afhankelijk van:</a:t>
            </a:r>
          </a:p>
          <a:p>
            <a:pPr lvl="1"/>
            <a:r>
              <a:rPr lang="nl-NL" b="1" dirty="0"/>
              <a:t>Gewenning</a:t>
            </a:r>
          </a:p>
          <a:p>
            <a:pPr lvl="1"/>
            <a:r>
              <a:rPr lang="nl-NL" b="1" dirty="0"/>
              <a:t>Motivatie</a:t>
            </a:r>
          </a:p>
          <a:p>
            <a:pPr lvl="1"/>
            <a:r>
              <a:rPr lang="nl-NL" b="1" dirty="0"/>
              <a:t>Verwerking in hersenen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16746"/>
              </p:ext>
            </p:extLst>
          </p:nvPr>
        </p:nvGraphicFramePr>
        <p:xfrm>
          <a:off x="1066155" y="2345781"/>
          <a:ext cx="8091424" cy="435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Waarneming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Drukzintuig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Tastzintuig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Aanraking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Warmte/</a:t>
                      </a:r>
                      <a:r>
                        <a:rPr lang="nl-NL" dirty="0" err="1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Warmte/koude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Evenwichtszintuig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Zwaartekracht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Gezichtszintuig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Reukzintuig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Geur/gassen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Ruiken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Smaakzintuig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Smaak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03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Basisstof 2 </a:t>
            </a:r>
          </a:p>
          <a:p>
            <a:r>
              <a:rPr lang="nl-NL" sz="3600" b="1" dirty="0"/>
              <a:t>Voelen, ruiken, proeven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322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719" y="104633"/>
            <a:ext cx="8596668" cy="1320800"/>
          </a:xfrm>
        </p:spPr>
        <p:txBody>
          <a:bodyPr/>
          <a:lstStyle/>
          <a:p>
            <a:r>
              <a:rPr lang="nl-NL" dirty="0"/>
              <a:t>De huid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15300" t="26367" r="21941" b="24414"/>
          <a:stretch>
            <a:fillRect/>
          </a:stretch>
        </p:blipFill>
        <p:spPr bwMode="auto">
          <a:xfrm>
            <a:off x="2279176" y="3079959"/>
            <a:ext cx="6168788" cy="362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91537"/>
              </p:ext>
            </p:extLst>
          </p:nvPr>
        </p:nvGraphicFramePr>
        <p:xfrm>
          <a:off x="201115" y="1065508"/>
          <a:ext cx="10556240" cy="185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  <a:r>
                        <a:rPr lang="nl-NL" baseline="0" dirty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Waarneming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Drukzintuig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Lederhuid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Tastzintuig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Lederhuid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Aanraking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Warmte/</a:t>
                      </a:r>
                      <a:r>
                        <a:rPr lang="nl-NL" dirty="0" err="1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Lederhuid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Warmte/koude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8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0127" y="241110"/>
            <a:ext cx="8596668" cy="1320800"/>
          </a:xfrm>
        </p:spPr>
        <p:txBody>
          <a:bodyPr/>
          <a:lstStyle/>
          <a:p>
            <a:r>
              <a:rPr lang="nl-NL" dirty="0"/>
              <a:t>Reukzintuig </a:t>
            </a:r>
          </a:p>
        </p:txBody>
      </p:sp>
      <p:pic>
        <p:nvPicPr>
          <p:cNvPr id="4" name="Picture 2" descr="http://files.samenvatting51.webnode.nl/200000014-6ce846ed62/de%20weg%20van%20de%20geurstoff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7229" r="5038" b="8919"/>
          <a:stretch/>
        </p:blipFill>
        <p:spPr bwMode="auto">
          <a:xfrm>
            <a:off x="4312693" y="2151836"/>
            <a:ext cx="4594102" cy="42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68" y="4869161"/>
            <a:ext cx="1538057" cy="1421165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45966"/>
              </p:ext>
            </p:extLst>
          </p:nvPr>
        </p:nvGraphicFramePr>
        <p:xfrm>
          <a:off x="255706" y="1035595"/>
          <a:ext cx="10556240" cy="92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  <a:r>
                        <a:rPr lang="nl-NL" baseline="0" dirty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Waarneming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Reukzintuig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Neusslijmvlies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Geur/gassen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Ruiken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6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3980" y="0"/>
            <a:ext cx="8596668" cy="1320800"/>
          </a:xfrm>
        </p:spPr>
        <p:txBody>
          <a:bodyPr/>
          <a:lstStyle/>
          <a:p>
            <a:r>
              <a:rPr lang="nl-NL" dirty="0"/>
              <a:t>Smaakzintuigen</a:t>
            </a:r>
          </a:p>
        </p:txBody>
      </p:sp>
      <p:pic>
        <p:nvPicPr>
          <p:cNvPr id="3" name="Picture 2" descr="http://image.slidesharecdn.com/ppt-110513131047-phpapp01/95/zintuigen-ppt-8-728.jpg?cb=13052935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36758" r="2843" b="15134"/>
          <a:stretch/>
        </p:blipFill>
        <p:spPr bwMode="auto">
          <a:xfrm>
            <a:off x="874687" y="2866030"/>
            <a:ext cx="8913465" cy="3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3" y="4157111"/>
            <a:ext cx="1352950" cy="1250126"/>
          </a:xfrm>
          <a:prstGeom prst="rect">
            <a:avLst/>
          </a:prstGeom>
        </p:spPr>
      </p:pic>
      <p:pic>
        <p:nvPicPr>
          <p:cNvPr id="1026" name="Picture 2" descr="https://image.slidesharecdn.com/umamithefifthtaste-141010130824-conversion-gate02/95/umami-the-fifth-taste-5-638.jpg?cb=14129466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7" y="2639829"/>
            <a:ext cx="6350758" cy="39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19211"/>
              </p:ext>
            </p:extLst>
          </p:nvPr>
        </p:nvGraphicFramePr>
        <p:xfrm>
          <a:off x="173819" y="1172073"/>
          <a:ext cx="10556240" cy="92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  <a:r>
                        <a:rPr lang="nl-NL" baseline="0" dirty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Waarneming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/>
                        <a:t>Smaakzintuig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Smaakknopje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Smaak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764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668</Words>
  <Application>Microsoft Office PowerPoint</Application>
  <PresentationFormat>Breedbeeld</PresentationFormat>
  <Paragraphs>266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PowerPoint-presentatie</vt:lpstr>
      <vt:lpstr>PowerPoint-presentatie</vt:lpstr>
      <vt:lpstr>Werking zintuigen</vt:lpstr>
      <vt:lpstr>Impulsen</vt:lpstr>
      <vt:lpstr>Waarnemen</vt:lpstr>
      <vt:lpstr>PowerPoint-presentatie</vt:lpstr>
      <vt:lpstr>De huid</vt:lpstr>
      <vt:lpstr>Reukzintuig </vt:lpstr>
      <vt:lpstr>Smaakzintuigen</vt:lpstr>
      <vt:lpstr>PowerPoint-presentatie</vt:lpstr>
      <vt:lpstr>Buitenkant oog</vt:lpstr>
      <vt:lpstr>Bouw van je oog</vt:lpstr>
      <vt:lpstr>PowerPoint-presentatie</vt:lpstr>
      <vt:lpstr>PowerPoint-presentatie</vt:lpstr>
      <vt:lpstr>PowerPoint-presentatie</vt:lpstr>
      <vt:lpstr>Pupilreflex</vt:lpstr>
      <vt:lpstr>Accomoderen</vt:lpstr>
      <vt:lpstr>Houd goed uit elkaar: </vt:lpstr>
      <vt:lpstr>PowerPoint-presentatie</vt:lpstr>
      <vt:lpstr>Netvlies</vt:lpstr>
      <vt:lpstr>Zintuigcellen in het oog</vt:lpstr>
      <vt:lpstr>PowerPoint-presentatie</vt:lpstr>
      <vt:lpstr>Geluid</vt:lpstr>
      <vt:lpstr>Gehoororgaan</vt:lpstr>
      <vt:lpstr>De weg van geluid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Linden, S (Sanne) van der</dc:creator>
  <cp:lastModifiedBy>Sanne van der Linden</cp:lastModifiedBy>
  <cp:revision>21</cp:revision>
  <dcterms:created xsi:type="dcterms:W3CDTF">2017-03-26T18:30:47Z</dcterms:created>
  <dcterms:modified xsi:type="dcterms:W3CDTF">2019-03-18T19:38:49Z</dcterms:modified>
</cp:coreProperties>
</file>