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65" r:id="rId5"/>
    <p:sldId id="258" r:id="rId6"/>
    <p:sldId id="263" r:id="rId7"/>
    <p:sldId id="259" r:id="rId8"/>
    <p:sldId id="260" r:id="rId9"/>
    <p:sldId id="261" r:id="rId10"/>
    <p:sldId id="267" r:id="rId11"/>
    <p:sldId id="262" r:id="rId12"/>
    <p:sldId id="268" r:id="rId13"/>
    <p:sldId id="266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Stijl, thema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11CEC-A799-48E7-9366-94BBC2132586}" type="datetimeFigureOut">
              <a:rPr lang="nl-NL" smtClean="0"/>
              <a:t>11-3-2020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AA97-253A-4349-A1CD-B7185BE93E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1311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11CEC-A799-48E7-9366-94BBC2132586}" type="datetimeFigureOut">
              <a:rPr lang="nl-NL" smtClean="0"/>
              <a:t>11-3-2020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AA97-253A-4349-A1CD-B7185BE93E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5431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11CEC-A799-48E7-9366-94BBC2132586}" type="datetimeFigureOut">
              <a:rPr lang="nl-NL" smtClean="0"/>
              <a:t>11-3-2020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AA97-253A-4349-A1CD-B7185BE93E12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3279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11CEC-A799-48E7-9366-94BBC2132586}" type="datetimeFigureOut">
              <a:rPr lang="nl-NL" smtClean="0"/>
              <a:t>11-3-2020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AA97-253A-4349-A1CD-B7185BE93E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7316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11CEC-A799-48E7-9366-94BBC2132586}" type="datetimeFigureOut">
              <a:rPr lang="nl-NL" smtClean="0"/>
              <a:t>11-3-2020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AA97-253A-4349-A1CD-B7185BE93E12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2186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11CEC-A799-48E7-9366-94BBC2132586}" type="datetimeFigureOut">
              <a:rPr lang="nl-NL" smtClean="0"/>
              <a:t>11-3-2020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AA97-253A-4349-A1CD-B7185BE93E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7266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11CEC-A799-48E7-9366-94BBC2132586}" type="datetimeFigureOut">
              <a:rPr lang="nl-NL" smtClean="0"/>
              <a:t>11-3-2020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AA97-253A-4349-A1CD-B7185BE93E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9261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11CEC-A799-48E7-9366-94BBC2132586}" type="datetimeFigureOut">
              <a:rPr lang="nl-NL" smtClean="0"/>
              <a:t>11-3-2020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AA97-253A-4349-A1CD-B7185BE93E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0775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11CEC-A799-48E7-9366-94BBC2132586}" type="datetimeFigureOut">
              <a:rPr lang="nl-NL" smtClean="0"/>
              <a:t>11-3-2020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AA97-253A-4349-A1CD-B7185BE93E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334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11CEC-A799-48E7-9366-94BBC2132586}" type="datetimeFigureOut">
              <a:rPr lang="nl-NL" smtClean="0"/>
              <a:t>11-3-2020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AA97-253A-4349-A1CD-B7185BE93E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072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11CEC-A799-48E7-9366-94BBC2132586}" type="datetimeFigureOut">
              <a:rPr lang="nl-NL" smtClean="0"/>
              <a:t>11-3-2020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AA97-253A-4349-A1CD-B7185BE93E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7167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11CEC-A799-48E7-9366-94BBC2132586}" type="datetimeFigureOut">
              <a:rPr lang="nl-NL" smtClean="0"/>
              <a:t>11-3-2020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AA97-253A-4349-A1CD-B7185BE93E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9476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11CEC-A799-48E7-9366-94BBC2132586}" type="datetimeFigureOut">
              <a:rPr lang="nl-NL" smtClean="0"/>
              <a:t>11-3-2020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AA97-253A-4349-A1CD-B7185BE93E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1061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11CEC-A799-48E7-9366-94BBC2132586}" type="datetimeFigureOut">
              <a:rPr lang="nl-NL" smtClean="0"/>
              <a:t>11-3-2020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AA97-253A-4349-A1CD-B7185BE93E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6766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11CEC-A799-48E7-9366-94BBC2132586}" type="datetimeFigureOut">
              <a:rPr lang="nl-NL" smtClean="0"/>
              <a:t>11-3-2020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AA97-253A-4349-A1CD-B7185BE93E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1239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11CEC-A799-48E7-9366-94BBC2132586}" type="datetimeFigureOut">
              <a:rPr lang="nl-NL" smtClean="0"/>
              <a:t>11-3-2020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AA97-253A-4349-A1CD-B7185BE93E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612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1CEC-A799-48E7-9366-94BBC2132586}" type="datetimeFigureOut">
              <a:rPr lang="nl-NL" smtClean="0"/>
              <a:t>11-3-2020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97DAA97-253A-4349-A1CD-B7185BE93E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675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Uitspraakregels Duits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 smtClean="0"/>
              <a:t>Deutsch</a:t>
            </a:r>
            <a:r>
              <a:rPr lang="nl-NL" dirty="0" smtClean="0"/>
              <a:t> 2E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208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Oefenen!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</a:t>
            </a:r>
            <a:r>
              <a:rPr lang="nl-NL" sz="2000" dirty="0" smtClean="0"/>
              <a:t>tweetallen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007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 smtClean="0"/>
              <a:t>Oefenen</a:t>
            </a:r>
            <a:endParaRPr lang="nl-NL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18" r="56167"/>
          <a:stretch/>
        </p:blipFill>
        <p:spPr bwMode="auto">
          <a:xfrm>
            <a:off x="-34564" y="0"/>
            <a:ext cx="603362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Uitspraak-1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99" t="32371" r="12215"/>
          <a:stretch/>
        </p:blipFill>
        <p:spPr bwMode="auto">
          <a:xfrm>
            <a:off x="5925925" y="-25192"/>
            <a:ext cx="6266075" cy="6883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42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122" name="Picture 2" descr="Uitspraak-1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39"/>
          <a:stretch/>
        </p:blipFill>
        <p:spPr bwMode="auto">
          <a:xfrm>
            <a:off x="6165" y="1400174"/>
            <a:ext cx="12335373" cy="454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50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Extra: Tongbrekers!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5399543"/>
              </p:ext>
            </p:extLst>
          </p:nvPr>
        </p:nvGraphicFramePr>
        <p:xfrm>
          <a:off x="794255" y="1311565"/>
          <a:ext cx="6553200" cy="54498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624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Acht alte Ameisen aßen am Abend Ananas.</a:t>
                      </a:r>
                      <a:endParaRPr lang="nl-NL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0170" marB="901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24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>
                          <a:effectLst/>
                        </a:rPr>
                        <a:t>Bäcker </a:t>
                      </a:r>
                      <a:r>
                        <a:rPr lang="de-DE" sz="2000" dirty="0">
                          <a:effectLst/>
                        </a:rPr>
                        <a:t>Braun backt braune Brezeln. Braune Brezeln backt Bäcker Braun. </a:t>
                      </a:r>
                      <a:endParaRPr lang="nl-N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0170" marB="9017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24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Blaukraut bleibt Blaukraut und Brautkleid bleibt Brautkleid</a:t>
                      </a:r>
                      <a:r>
                        <a:rPr lang="de-DE" sz="2000" dirty="0" smtClean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0170" marB="9017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24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>
                          <a:effectLst/>
                        </a:rPr>
                        <a:t>Der bullige Bär in Birnen beißt, der bärtige Bauer Bernhard heißt. </a:t>
                      </a:r>
                      <a:endParaRPr lang="nl-NL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0170" marB="9017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995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Indeling les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l-NL" sz="2400" dirty="0" smtClean="0"/>
              <a:t>Terugkoppelen mondeling</a:t>
            </a:r>
          </a:p>
          <a:p>
            <a:pPr lvl="0"/>
            <a:r>
              <a:rPr lang="nl-NL" sz="2400" dirty="0" smtClean="0"/>
              <a:t>Uitspraakregels oefenen</a:t>
            </a:r>
            <a:endParaRPr lang="nl-NL" sz="2400" dirty="0"/>
          </a:p>
          <a:p>
            <a:pPr lvl="0"/>
            <a:r>
              <a:rPr lang="nl-NL" sz="2400" dirty="0" smtClean="0"/>
              <a:t>Zelfstandig </a:t>
            </a:r>
            <a:r>
              <a:rPr lang="nl-NL" sz="2400" dirty="0"/>
              <a:t>werken</a:t>
            </a:r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00828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146" name="Picture 2" descr="Uitspraak-1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52"/>
          <a:stretch/>
        </p:blipFill>
        <p:spPr bwMode="auto">
          <a:xfrm>
            <a:off x="0" y="785089"/>
            <a:ext cx="12192000" cy="578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49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2591987"/>
              </p:ext>
            </p:extLst>
          </p:nvPr>
        </p:nvGraphicFramePr>
        <p:xfrm>
          <a:off x="917289" y="186745"/>
          <a:ext cx="5862334" cy="646343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93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6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1909">
                <a:tc>
                  <a:txBody>
                    <a:bodyPr/>
                    <a:lstStyle/>
                    <a:p>
                      <a:pPr fontAlgn="t"/>
                      <a:r>
                        <a:rPr lang="nl-NL" sz="2000" dirty="0">
                          <a:effectLst/>
                        </a:rPr>
                        <a:t>Lettercombinatie</a:t>
                      </a:r>
                    </a:p>
                  </a:txBody>
                  <a:tcPr marL="18661" marR="18661" marT="9330" marB="933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 sz="2000">
                          <a:effectLst/>
                        </a:rPr>
                        <a:t>Uitspraak</a:t>
                      </a:r>
                    </a:p>
                  </a:txBody>
                  <a:tcPr marL="18661" marR="18661" marT="9330" marB="933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209">
                <a:tc>
                  <a:txBody>
                    <a:bodyPr/>
                    <a:lstStyle/>
                    <a:p>
                      <a:pPr fontAlgn="t"/>
                      <a:r>
                        <a:rPr lang="nl-NL" sz="2000" dirty="0">
                          <a:effectLst/>
                        </a:rPr>
                        <a:t>ei</a:t>
                      </a:r>
                    </a:p>
                  </a:txBody>
                  <a:tcPr marL="18661" marR="18661" marT="9330" marB="933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 sz="2000">
                          <a:effectLst/>
                        </a:rPr>
                        <a:t>ai</a:t>
                      </a:r>
                    </a:p>
                  </a:txBody>
                  <a:tcPr marL="18661" marR="18661" marT="9330" marB="933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446">
                <a:tc>
                  <a:txBody>
                    <a:bodyPr/>
                    <a:lstStyle/>
                    <a:p>
                      <a:pPr fontAlgn="t"/>
                      <a:r>
                        <a:rPr lang="nl-NL" sz="2000" dirty="0">
                          <a:effectLst/>
                        </a:rPr>
                        <a:t>au</a:t>
                      </a:r>
                    </a:p>
                  </a:txBody>
                  <a:tcPr marL="18661" marR="18661" marT="9330" marB="933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 sz="2000" dirty="0">
                          <a:effectLst/>
                        </a:rPr>
                        <a:t>au</a:t>
                      </a:r>
                    </a:p>
                  </a:txBody>
                  <a:tcPr marL="18661" marR="18661" marT="9330" marB="933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909">
                <a:tc>
                  <a:txBody>
                    <a:bodyPr/>
                    <a:lstStyle/>
                    <a:p>
                      <a:pPr fontAlgn="t"/>
                      <a:r>
                        <a:rPr lang="nl-NL" sz="2000">
                          <a:effectLst/>
                        </a:rPr>
                        <a:t>eu</a:t>
                      </a:r>
                    </a:p>
                  </a:txBody>
                  <a:tcPr marL="18661" marR="18661" marT="9330" marB="933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 sz="2000">
                          <a:effectLst/>
                        </a:rPr>
                        <a:t>oj</a:t>
                      </a:r>
                    </a:p>
                  </a:txBody>
                  <a:tcPr marL="18661" marR="18661" marT="9330" marB="933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909">
                <a:tc>
                  <a:txBody>
                    <a:bodyPr/>
                    <a:lstStyle/>
                    <a:p>
                      <a:pPr fontAlgn="t"/>
                      <a:r>
                        <a:rPr lang="nl-NL" sz="2000">
                          <a:effectLst/>
                        </a:rPr>
                        <a:t>äu</a:t>
                      </a:r>
                    </a:p>
                  </a:txBody>
                  <a:tcPr marL="18661" marR="18661" marT="9330" marB="933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 sz="2000">
                          <a:effectLst/>
                        </a:rPr>
                        <a:t>oj</a:t>
                      </a:r>
                    </a:p>
                  </a:txBody>
                  <a:tcPr marL="18661" marR="18661" marT="9330" marB="933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351">
                <a:tc>
                  <a:txBody>
                    <a:bodyPr/>
                    <a:lstStyle/>
                    <a:p>
                      <a:pPr fontAlgn="t"/>
                      <a:r>
                        <a:rPr lang="nl-NL" sz="2000">
                          <a:effectLst/>
                        </a:rPr>
                        <a:t>ae</a:t>
                      </a:r>
                    </a:p>
                  </a:txBody>
                  <a:tcPr marL="18661" marR="18661" marT="9330" marB="933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 sz="2000">
                          <a:effectLst/>
                        </a:rPr>
                        <a:t>ee</a:t>
                      </a:r>
                    </a:p>
                  </a:txBody>
                  <a:tcPr marL="18661" marR="18661" marT="9330" marB="933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5093">
                <a:tc>
                  <a:txBody>
                    <a:bodyPr/>
                    <a:lstStyle/>
                    <a:p>
                      <a:pPr fontAlgn="t"/>
                      <a:r>
                        <a:rPr lang="nl-NL" sz="2000" dirty="0">
                          <a:effectLst/>
                        </a:rPr>
                        <a:t>oe</a:t>
                      </a:r>
                    </a:p>
                  </a:txBody>
                  <a:tcPr marL="18661" marR="18661" marT="9330" marB="933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 sz="2000" dirty="0" err="1">
                          <a:effectLst/>
                        </a:rPr>
                        <a:t>eu</a:t>
                      </a:r>
                      <a:endParaRPr lang="nl-NL" sz="2000" dirty="0">
                        <a:effectLst/>
                      </a:endParaRPr>
                    </a:p>
                  </a:txBody>
                  <a:tcPr marL="18661" marR="18661" marT="9330" marB="933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7165">
                <a:tc>
                  <a:txBody>
                    <a:bodyPr/>
                    <a:lstStyle/>
                    <a:p>
                      <a:pPr fontAlgn="t"/>
                      <a:r>
                        <a:rPr lang="nl-NL" sz="2000" dirty="0" err="1">
                          <a:effectLst/>
                        </a:rPr>
                        <a:t>ue</a:t>
                      </a:r>
                      <a:endParaRPr lang="nl-NL" sz="2000" dirty="0">
                        <a:effectLst/>
                      </a:endParaRPr>
                    </a:p>
                  </a:txBody>
                  <a:tcPr marL="18661" marR="18661" marT="9330" marB="933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 sz="2000" dirty="0" err="1">
                          <a:effectLst/>
                        </a:rPr>
                        <a:t>uu</a:t>
                      </a:r>
                      <a:endParaRPr lang="nl-NL" sz="2000" dirty="0">
                        <a:effectLst/>
                      </a:endParaRPr>
                    </a:p>
                  </a:txBody>
                  <a:tcPr marL="18661" marR="18661" marT="9330" marB="933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7209">
                <a:tc>
                  <a:txBody>
                    <a:bodyPr/>
                    <a:lstStyle/>
                    <a:p>
                      <a:pPr fontAlgn="t"/>
                      <a:r>
                        <a:rPr lang="nl-NL" sz="2000">
                          <a:effectLst/>
                        </a:rPr>
                        <a:t>ch</a:t>
                      </a:r>
                    </a:p>
                  </a:txBody>
                  <a:tcPr marL="18661" marR="18661" marT="9330" marB="933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 sz="2000">
                          <a:effectLst/>
                        </a:rPr>
                        <a:t>g / ch</a:t>
                      </a:r>
                    </a:p>
                  </a:txBody>
                  <a:tcPr marL="18661" marR="18661" marT="9330" marB="933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7209">
                <a:tc>
                  <a:txBody>
                    <a:bodyPr/>
                    <a:lstStyle/>
                    <a:p>
                      <a:pPr fontAlgn="t"/>
                      <a:r>
                        <a:rPr lang="nl-NL" sz="2000">
                          <a:effectLst/>
                        </a:rPr>
                        <a:t>ck</a:t>
                      </a:r>
                    </a:p>
                  </a:txBody>
                  <a:tcPr marL="18661" marR="18661" marT="9330" marB="933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 sz="2000">
                          <a:effectLst/>
                        </a:rPr>
                        <a:t>k</a:t>
                      </a:r>
                    </a:p>
                  </a:txBody>
                  <a:tcPr marL="18661" marR="18661" marT="9330" marB="933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1909">
                <a:tc>
                  <a:txBody>
                    <a:bodyPr/>
                    <a:lstStyle/>
                    <a:p>
                      <a:pPr fontAlgn="t"/>
                      <a:r>
                        <a:rPr lang="nl-NL" sz="2000">
                          <a:effectLst/>
                        </a:rPr>
                        <a:t>ph</a:t>
                      </a:r>
                    </a:p>
                  </a:txBody>
                  <a:tcPr marL="18661" marR="18661" marT="9330" marB="933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 sz="2000">
                          <a:effectLst/>
                        </a:rPr>
                        <a:t>f</a:t>
                      </a:r>
                    </a:p>
                  </a:txBody>
                  <a:tcPr marL="18661" marR="18661" marT="9330" marB="933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97209">
                <a:tc>
                  <a:txBody>
                    <a:bodyPr/>
                    <a:lstStyle/>
                    <a:p>
                      <a:pPr fontAlgn="t"/>
                      <a:r>
                        <a:rPr lang="nl-NL" sz="2000">
                          <a:effectLst/>
                        </a:rPr>
                        <a:t>sch</a:t>
                      </a:r>
                    </a:p>
                  </a:txBody>
                  <a:tcPr marL="18661" marR="18661" marT="9330" marB="933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 sz="2000">
                          <a:effectLst/>
                        </a:rPr>
                        <a:t>sj</a:t>
                      </a:r>
                    </a:p>
                  </a:txBody>
                  <a:tcPr marL="18661" marR="18661" marT="9330" marB="933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1909">
                <a:tc>
                  <a:txBody>
                    <a:bodyPr/>
                    <a:lstStyle/>
                    <a:p>
                      <a:pPr fontAlgn="t"/>
                      <a:r>
                        <a:rPr lang="nl-NL" sz="2000">
                          <a:effectLst/>
                        </a:rPr>
                        <a:t>tsch</a:t>
                      </a:r>
                    </a:p>
                  </a:txBody>
                  <a:tcPr marL="18661" marR="18661" marT="9330" marB="933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 sz="2000" dirty="0" err="1">
                          <a:effectLst/>
                        </a:rPr>
                        <a:t>tsj</a:t>
                      </a:r>
                      <a:endParaRPr lang="nl-NL" sz="2000" dirty="0">
                        <a:effectLst/>
                      </a:endParaRPr>
                    </a:p>
                  </a:txBody>
                  <a:tcPr marL="18661" marR="18661" marT="9330" marB="933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01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Uitspraakregels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Wat is lastig?</a:t>
            </a:r>
          </a:p>
          <a:p>
            <a:pPr lvl="1"/>
            <a:r>
              <a:rPr lang="nl-NL" sz="2000" dirty="0" err="1" smtClean="0"/>
              <a:t>Ich</a:t>
            </a:r>
            <a:r>
              <a:rPr lang="nl-NL" sz="2000" dirty="0" smtClean="0"/>
              <a:t> </a:t>
            </a:r>
            <a:r>
              <a:rPr lang="nl-NL" sz="2000" dirty="0"/>
              <a:t>vs. Ach-</a:t>
            </a:r>
            <a:r>
              <a:rPr lang="nl-NL" sz="2000" dirty="0" err="1"/>
              <a:t>Laut</a:t>
            </a:r>
            <a:r>
              <a:rPr lang="nl-NL" sz="2000" dirty="0"/>
              <a:t> (Loch – </a:t>
            </a:r>
            <a:r>
              <a:rPr lang="nl-NL" sz="2000" dirty="0" err="1" smtClean="0"/>
              <a:t>Löcher</a:t>
            </a:r>
            <a:r>
              <a:rPr lang="nl-NL" sz="2000" dirty="0" smtClean="0"/>
              <a:t>; Licht) </a:t>
            </a:r>
            <a:endParaRPr lang="nl-NL" sz="2000" dirty="0"/>
          </a:p>
          <a:p>
            <a:pPr lvl="1"/>
            <a:r>
              <a:rPr lang="nl-NL" sz="2000" dirty="0" smtClean="0"/>
              <a:t>U-</a:t>
            </a:r>
            <a:r>
              <a:rPr lang="nl-NL" sz="2000" dirty="0" err="1" smtClean="0"/>
              <a:t>Laute</a:t>
            </a:r>
            <a:r>
              <a:rPr lang="nl-NL" sz="2000" dirty="0" smtClean="0"/>
              <a:t> </a:t>
            </a:r>
            <a:r>
              <a:rPr lang="nl-NL" sz="2000" dirty="0"/>
              <a:t>(</a:t>
            </a:r>
            <a:r>
              <a:rPr lang="nl-NL" sz="2000" dirty="0" err="1"/>
              <a:t>Schule</a:t>
            </a:r>
            <a:r>
              <a:rPr lang="nl-NL" sz="2000" dirty="0"/>
              <a:t> – </a:t>
            </a:r>
            <a:r>
              <a:rPr lang="nl-NL" sz="2000" dirty="0" err="1"/>
              <a:t>Mutter</a:t>
            </a:r>
            <a:r>
              <a:rPr lang="nl-NL" sz="2000" dirty="0"/>
              <a:t>; </a:t>
            </a:r>
            <a:r>
              <a:rPr lang="nl-NL" sz="2000" dirty="0" err="1"/>
              <a:t>Suppe</a:t>
            </a:r>
            <a:r>
              <a:rPr lang="nl-NL" sz="2000" dirty="0"/>
              <a:t> – </a:t>
            </a:r>
            <a:r>
              <a:rPr lang="nl-NL" sz="2000" dirty="0" err="1"/>
              <a:t>Süppchen</a:t>
            </a:r>
            <a:r>
              <a:rPr lang="nl-NL" sz="2000" dirty="0"/>
              <a:t>) </a:t>
            </a:r>
            <a:endParaRPr lang="nl-NL" sz="2000" dirty="0" smtClean="0"/>
          </a:p>
          <a:p>
            <a:r>
              <a:rPr lang="nl-NL" sz="2400" dirty="0" smtClean="0"/>
              <a:t>Waar </a:t>
            </a:r>
            <a:r>
              <a:rPr lang="nl-NL" sz="2400" dirty="0"/>
              <a:t>heeft dat (o.a.) mee te maken? </a:t>
            </a:r>
            <a:endParaRPr lang="nl-NL" sz="2400" dirty="0" smtClean="0"/>
          </a:p>
          <a:p>
            <a:pPr lvl="1"/>
            <a:r>
              <a:rPr lang="nl-NL" sz="2000" dirty="0" smtClean="0"/>
              <a:t>Klankverschillen </a:t>
            </a:r>
            <a:r>
              <a:rPr lang="nl-NL" sz="2000" dirty="0"/>
              <a:t>moedertaal vs. </a:t>
            </a:r>
            <a:r>
              <a:rPr lang="nl-NL" sz="2000" dirty="0" smtClean="0"/>
              <a:t>doeltaal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27986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 descr="D:\rounded-and-unrounded-vowel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9955"/>
            <a:ext cx="9882671" cy="342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547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Umlaut: wat is dat eigenlijk?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i="1" dirty="0" smtClean="0"/>
              <a:t>“Die puntjes boven een letter”</a:t>
            </a:r>
          </a:p>
          <a:p>
            <a:r>
              <a:rPr lang="nl-NL" sz="2400" dirty="0" smtClean="0"/>
              <a:t>Bestaat dit </a:t>
            </a:r>
            <a:r>
              <a:rPr lang="nl-NL" sz="2400" dirty="0"/>
              <a:t>in het Nederlands ook? </a:t>
            </a:r>
            <a:endParaRPr lang="nl-NL" sz="2400" dirty="0" smtClean="0"/>
          </a:p>
          <a:p>
            <a:pPr lvl="1"/>
            <a:r>
              <a:rPr lang="nl-NL" sz="2000" dirty="0" smtClean="0"/>
              <a:t>ideeën</a:t>
            </a:r>
            <a:r>
              <a:rPr lang="nl-NL" sz="2000" dirty="0"/>
              <a:t>, geïnteresseerd, vacuüm… </a:t>
            </a:r>
          </a:p>
          <a:p>
            <a:pPr lvl="1"/>
            <a:r>
              <a:rPr lang="nl-NL" sz="2000" dirty="0" smtClean="0"/>
              <a:t>In het </a:t>
            </a:r>
            <a:r>
              <a:rPr lang="nl-NL" sz="2000" dirty="0"/>
              <a:t>Nederlands heet dit een “trema</a:t>
            </a:r>
            <a:r>
              <a:rPr lang="nl-NL" sz="2000" dirty="0" smtClean="0"/>
              <a:t>”. </a:t>
            </a:r>
          </a:p>
          <a:p>
            <a:r>
              <a:rPr lang="nl-NL" sz="2400" dirty="0" smtClean="0"/>
              <a:t>In </a:t>
            </a:r>
            <a:r>
              <a:rPr lang="nl-NL" sz="2400" dirty="0"/>
              <a:t>het Duits: </a:t>
            </a:r>
            <a:r>
              <a:rPr lang="nl-NL" sz="2400" dirty="0" err="1" smtClean="0"/>
              <a:t>Gäste</a:t>
            </a:r>
            <a:r>
              <a:rPr lang="nl-NL" sz="2400" dirty="0"/>
              <a:t>, </a:t>
            </a:r>
            <a:r>
              <a:rPr lang="nl-NL" sz="2400" dirty="0" err="1"/>
              <a:t>persönlich</a:t>
            </a:r>
            <a:r>
              <a:rPr lang="nl-NL" sz="2400" dirty="0"/>
              <a:t>, </a:t>
            </a:r>
            <a:r>
              <a:rPr lang="nl-NL" sz="2400" dirty="0" err="1"/>
              <a:t>Küsse</a:t>
            </a:r>
            <a:r>
              <a:rPr lang="nl-NL" sz="2400" dirty="0"/>
              <a:t>, </a:t>
            </a:r>
            <a:r>
              <a:rPr lang="nl-NL" sz="2400" dirty="0" err="1"/>
              <a:t>nervös</a:t>
            </a:r>
            <a:r>
              <a:rPr lang="nl-NL" sz="2400" dirty="0"/>
              <a:t> </a:t>
            </a:r>
            <a:endParaRPr lang="nl-NL" sz="2400" dirty="0" smtClean="0"/>
          </a:p>
          <a:p>
            <a:pPr lvl="1"/>
            <a:r>
              <a:rPr lang="nl-NL" sz="2000" dirty="0" smtClean="0"/>
              <a:t>In </a:t>
            </a:r>
            <a:r>
              <a:rPr lang="nl-NL" sz="2000" dirty="0"/>
              <a:t>het Duits heet dit “Umlaut” </a:t>
            </a:r>
            <a:endParaRPr lang="nl-NL" sz="2000" dirty="0" smtClean="0"/>
          </a:p>
          <a:p>
            <a:pPr lvl="1"/>
            <a:r>
              <a:rPr lang="nl-NL" sz="2000" dirty="0" smtClean="0"/>
              <a:t>Zelfde </a:t>
            </a:r>
            <a:r>
              <a:rPr lang="nl-NL" sz="2000" dirty="0"/>
              <a:t>functie als in het Nederlands?</a:t>
            </a:r>
          </a:p>
        </p:txBody>
      </p:sp>
    </p:spTree>
    <p:extLst>
      <p:ext uri="{BB962C8B-B14F-4D97-AF65-F5344CB8AC3E}">
        <p14:creationId xmlns:p14="http://schemas.microsoft.com/office/powerpoint/2010/main" val="352392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Voorbeelde</a:t>
            </a:r>
            <a:r>
              <a:rPr lang="nl-NL" dirty="0"/>
              <a:t>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Mann [a] &gt; </a:t>
            </a:r>
            <a:r>
              <a:rPr lang="nl-NL" sz="2000" dirty="0" err="1"/>
              <a:t>Männer</a:t>
            </a:r>
            <a:r>
              <a:rPr lang="nl-NL" sz="2000" dirty="0"/>
              <a:t> </a:t>
            </a:r>
            <a:r>
              <a:rPr lang="nl-NL" sz="2000" dirty="0" smtClean="0"/>
              <a:t>[</a:t>
            </a:r>
            <a:r>
              <a:rPr lang="nl-NL" sz="2000" dirty="0"/>
              <a:t>ɛ] </a:t>
            </a:r>
            <a:endParaRPr lang="nl-NL" sz="2000" dirty="0" smtClean="0"/>
          </a:p>
          <a:p>
            <a:r>
              <a:rPr lang="nl-NL" sz="2000" dirty="0" smtClean="0"/>
              <a:t>Gast </a:t>
            </a:r>
            <a:r>
              <a:rPr lang="nl-NL" sz="2000" dirty="0"/>
              <a:t>[a] &gt; </a:t>
            </a:r>
            <a:r>
              <a:rPr lang="nl-NL" sz="2000" dirty="0" err="1"/>
              <a:t>Gäste</a:t>
            </a:r>
            <a:r>
              <a:rPr lang="nl-NL" sz="2000" dirty="0"/>
              <a:t> [ɛ] </a:t>
            </a:r>
            <a:endParaRPr lang="nl-NL" sz="2000" dirty="0" smtClean="0"/>
          </a:p>
          <a:p>
            <a:r>
              <a:rPr lang="nl-NL" sz="2000" dirty="0" err="1" smtClean="0"/>
              <a:t>Apfel</a:t>
            </a:r>
            <a:r>
              <a:rPr lang="nl-NL" sz="2000" dirty="0" smtClean="0"/>
              <a:t> </a:t>
            </a:r>
            <a:r>
              <a:rPr lang="nl-NL" sz="2000" dirty="0"/>
              <a:t>[a] &gt; </a:t>
            </a:r>
            <a:r>
              <a:rPr lang="nl-NL" sz="2000" dirty="0" err="1"/>
              <a:t>Äpfel</a:t>
            </a:r>
            <a:r>
              <a:rPr lang="nl-NL" sz="2000" dirty="0"/>
              <a:t> [ɛ] </a:t>
            </a:r>
            <a:endParaRPr lang="nl-NL" sz="2000" dirty="0" smtClean="0"/>
          </a:p>
          <a:p>
            <a:r>
              <a:rPr lang="nl-NL" sz="2000" dirty="0" smtClean="0"/>
              <a:t>Plan </a:t>
            </a:r>
            <a:r>
              <a:rPr lang="nl-NL" sz="2000" dirty="0"/>
              <a:t>[a:] &gt; </a:t>
            </a:r>
            <a:r>
              <a:rPr lang="nl-NL" sz="2000" dirty="0" err="1"/>
              <a:t>Pläne</a:t>
            </a:r>
            <a:r>
              <a:rPr lang="nl-NL" sz="2000" dirty="0"/>
              <a:t> [ɛ:] </a:t>
            </a:r>
            <a:endParaRPr lang="nl-NL" sz="2000" dirty="0" smtClean="0"/>
          </a:p>
          <a:p>
            <a:r>
              <a:rPr lang="nl-NL" sz="2000" dirty="0" err="1" smtClean="0"/>
              <a:t>Kuss</a:t>
            </a:r>
            <a:r>
              <a:rPr lang="nl-NL" sz="2000" dirty="0" smtClean="0"/>
              <a:t> </a:t>
            </a:r>
            <a:r>
              <a:rPr lang="nl-NL" sz="2000" dirty="0"/>
              <a:t>[ʊ] &gt; </a:t>
            </a:r>
            <a:r>
              <a:rPr lang="nl-NL" sz="2000" dirty="0" err="1"/>
              <a:t>Küsse</a:t>
            </a:r>
            <a:r>
              <a:rPr lang="nl-NL" sz="2000" dirty="0"/>
              <a:t> [ʏ] </a:t>
            </a:r>
            <a:endParaRPr lang="nl-NL" sz="2000" dirty="0" smtClean="0"/>
          </a:p>
          <a:p>
            <a:r>
              <a:rPr lang="nl-NL" sz="2000" dirty="0" smtClean="0"/>
              <a:t>Grund </a:t>
            </a:r>
            <a:r>
              <a:rPr lang="nl-NL" sz="2000" dirty="0"/>
              <a:t>[ʊ] &gt; </a:t>
            </a:r>
            <a:r>
              <a:rPr lang="nl-NL" sz="2000" dirty="0" err="1"/>
              <a:t>Gründe</a:t>
            </a:r>
            <a:r>
              <a:rPr lang="nl-NL" sz="2000" dirty="0"/>
              <a:t> [ʏ] </a:t>
            </a:r>
          </a:p>
          <a:p>
            <a:endParaRPr lang="nl-NL" sz="2000" dirty="0" smtClean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l-NL" sz="2000" dirty="0" err="1" smtClean="0"/>
              <a:t>Fuß</a:t>
            </a:r>
            <a:r>
              <a:rPr lang="nl-NL" sz="2000" dirty="0" smtClean="0"/>
              <a:t> </a:t>
            </a:r>
            <a:r>
              <a:rPr lang="nl-NL" sz="2000" dirty="0"/>
              <a:t>[u:] &gt; </a:t>
            </a:r>
            <a:r>
              <a:rPr lang="nl-NL" sz="2000" dirty="0" err="1"/>
              <a:t>Füße</a:t>
            </a:r>
            <a:r>
              <a:rPr lang="nl-NL" sz="2000" dirty="0"/>
              <a:t> [y:] </a:t>
            </a:r>
          </a:p>
          <a:p>
            <a:r>
              <a:rPr lang="nl-NL" sz="2000" dirty="0"/>
              <a:t>Koch [ɔ] &gt; </a:t>
            </a:r>
            <a:r>
              <a:rPr lang="nl-NL" sz="2000" dirty="0" err="1"/>
              <a:t>Köche</a:t>
            </a:r>
            <a:r>
              <a:rPr lang="nl-NL" sz="2000" dirty="0"/>
              <a:t> [œ] </a:t>
            </a:r>
          </a:p>
          <a:p>
            <a:r>
              <a:rPr lang="nl-NL" sz="2000" dirty="0"/>
              <a:t>Hof [o:] &gt; </a:t>
            </a:r>
            <a:r>
              <a:rPr lang="nl-NL" sz="2000" dirty="0" err="1"/>
              <a:t>Höfe</a:t>
            </a:r>
            <a:r>
              <a:rPr lang="nl-NL" sz="2000" dirty="0"/>
              <a:t> [ø:] </a:t>
            </a:r>
          </a:p>
          <a:p>
            <a:r>
              <a:rPr lang="nl-NL" sz="2000" dirty="0" err="1"/>
              <a:t>Baum</a:t>
            </a:r>
            <a:r>
              <a:rPr lang="nl-NL" sz="2000" dirty="0"/>
              <a:t> [</a:t>
            </a:r>
            <a:r>
              <a:rPr lang="nl-NL" sz="2000" dirty="0" err="1"/>
              <a:t>aʊ</a:t>
            </a:r>
            <a:r>
              <a:rPr lang="nl-NL" sz="2000" dirty="0"/>
              <a:t>] &gt; </a:t>
            </a:r>
            <a:r>
              <a:rPr lang="nl-NL" sz="2000" dirty="0" err="1"/>
              <a:t>Bäume</a:t>
            </a:r>
            <a:r>
              <a:rPr lang="nl-NL" sz="2000" dirty="0"/>
              <a:t> [</a:t>
            </a:r>
            <a:r>
              <a:rPr lang="nl-NL" sz="2000" dirty="0" err="1"/>
              <a:t>ɔɪ</a:t>
            </a:r>
            <a:r>
              <a:rPr lang="nl-NL" sz="2000" dirty="0"/>
              <a:t>] </a:t>
            </a:r>
          </a:p>
          <a:p>
            <a:r>
              <a:rPr lang="nl-NL" sz="2000" dirty="0" err="1"/>
              <a:t>Haus</a:t>
            </a:r>
            <a:r>
              <a:rPr lang="nl-NL" sz="2000" dirty="0"/>
              <a:t> [</a:t>
            </a:r>
            <a:r>
              <a:rPr lang="nl-NL" sz="2000" dirty="0" err="1"/>
              <a:t>aʊ</a:t>
            </a:r>
            <a:r>
              <a:rPr lang="nl-NL" sz="2000" dirty="0"/>
              <a:t>] &gt; </a:t>
            </a:r>
            <a:r>
              <a:rPr lang="nl-NL" sz="2000" dirty="0" err="1"/>
              <a:t>Häuser</a:t>
            </a:r>
            <a:r>
              <a:rPr lang="nl-NL" sz="2000" dirty="0"/>
              <a:t> [</a:t>
            </a:r>
            <a:r>
              <a:rPr lang="nl-NL" sz="2000" dirty="0" err="1"/>
              <a:t>ɔɪ</a:t>
            </a:r>
            <a:r>
              <a:rPr lang="nl-NL" sz="2000" dirty="0"/>
              <a:t>]</a:t>
            </a:r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1196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valt op?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 err="1"/>
              <a:t>Kuss</a:t>
            </a:r>
            <a:r>
              <a:rPr lang="nl-NL" sz="2000" dirty="0"/>
              <a:t> (hinten) </a:t>
            </a:r>
            <a:r>
              <a:rPr lang="nl-NL" sz="2000" dirty="0" err="1"/>
              <a:t>vs</a:t>
            </a:r>
            <a:r>
              <a:rPr lang="nl-NL" sz="2000" dirty="0"/>
              <a:t> </a:t>
            </a:r>
            <a:r>
              <a:rPr lang="nl-NL" sz="2000" dirty="0" err="1"/>
              <a:t>Küsse</a:t>
            </a:r>
            <a:r>
              <a:rPr lang="nl-NL" sz="2000" dirty="0"/>
              <a:t> (</a:t>
            </a:r>
            <a:r>
              <a:rPr lang="nl-NL" sz="2000" dirty="0" err="1"/>
              <a:t>vorn</a:t>
            </a:r>
            <a:r>
              <a:rPr lang="nl-NL" sz="2000" dirty="0"/>
              <a:t>) </a:t>
            </a:r>
            <a:endParaRPr lang="nl-NL" sz="2000" dirty="0" smtClean="0"/>
          </a:p>
          <a:p>
            <a:r>
              <a:rPr lang="nl-NL" sz="2000" dirty="0" smtClean="0"/>
              <a:t>Koch </a:t>
            </a:r>
            <a:r>
              <a:rPr lang="nl-NL" sz="2000" dirty="0"/>
              <a:t>(hinten) </a:t>
            </a:r>
            <a:r>
              <a:rPr lang="nl-NL" sz="2000" dirty="0" err="1"/>
              <a:t>vs</a:t>
            </a:r>
            <a:r>
              <a:rPr lang="nl-NL" sz="2000" dirty="0"/>
              <a:t> </a:t>
            </a:r>
            <a:r>
              <a:rPr lang="nl-NL" sz="2000" dirty="0" err="1"/>
              <a:t>Köche</a:t>
            </a:r>
            <a:r>
              <a:rPr lang="nl-NL" sz="2000" dirty="0"/>
              <a:t> (</a:t>
            </a:r>
            <a:r>
              <a:rPr lang="nl-NL" sz="2000" dirty="0" err="1"/>
              <a:t>vorn</a:t>
            </a:r>
            <a:r>
              <a:rPr lang="nl-NL" sz="2000" dirty="0"/>
              <a:t>) </a:t>
            </a:r>
            <a:endParaRPr lang="nl-NL" sz="2000" dirty="0" smtClean="0"/>
          </a:p>
          <a:p>
            <a:r>
              <a:rPr lang="nl-NL" sz="2000" dirty="0" err="1" smtClean="0"/>
              <a:t>Haus</a:t>
            </a:r>
            <a:r>
              <a:rPr lang="nl-NL" sz="2000" dirty="0" smtClean="0"/>
              <a:t> </a:t>
            </a:r>
            <a:r>
              <a:rPr lang="nl-NL" sz="2000" dirty="0"/>
              <a:t>(hinten) </a:t>
            </a:r>
            <a:r>
              <a:rPr lang="nl-NL" sz="2000" dirty="0" err="1"/>
              <a:t>vs</a:t>
            </a:r>
            <a:r>
              <a:rPr lang="nl-NL" sz="2000" dirty="0"/>
              <a:t> </a:t>
            </a:r>
            <a:r>
              <a:rPr lang="nl-NL" sz="2000" dirty="0" err="1"/>
              <a:t>Häuser</a:t>
            </a:r>
            <a:r>
              <a:rPr lang="nl-NL" sz="2000" dirty="0"/>
              <a:t> (</a:t>
            </a:r>
            <a:r>
              <a:rPr lang="nl-NL" sz="2000" dirty="0" err="1"/>
              <a:t>vorn</a:t>
            </a:r>
            <a:r>
              <a:rPr lang="nl-NL" sz="2000" dirty="0"/>
              <a:t>) </a:t>
            </a:r>
            <a:endParaRPr lang="nl-NL" sz="2000" dirty="0" smtClean="0"/>
          </a:p>
          <a:p>
            <a:r>
              <a:rPr lang="nl-NL" sz="2000" dirty="0" smtClean="0"/>
              <a:t>Klinker </a:t>
            </a:r>
            <a:r>
              <a:rPr lang="nl-NL" sz="2000" dirty="0"/>
              <a:t>die normaal gesproken achter in de mond wordt gevormd, wordt door Umlaut vooraan in de mond gevormd </a:t>
            </a:r>
            <a:endParaRPr lang="nl-NL" sz="2000" dirty="0" smtClean="0"/>
          </a:p>
          <a:p>
            <a:r>
              <a:rPr lang="nl-NL" sz="2000" dirty="0" smtClean="0"/>
              <a:t>De </a:t>
            </a:r>
            <a:r>
              <a:rPr lang="nl-NL" sz="2000" dirty="0"/>
              <a:t>dubbele puntjes boven een klinker geven dus aan dat het een andere klank is, die meer vooraan in de mond wordt gemaakt</a:t>
            </a:r>
          </a:p>
        </p:txBody>
      </p:sp>
    </p:spTree>
    <p:extLst>
      <p:ext uri="{BB962C8B-B14F-4D97-AF65-F5344CB8AC3E}">
        <p14:creationId xmlns:p14="http://schemas.microsoft.com/office/powerpoint/2010/main" val="131798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</TotalTime>
  <Words>368</Words>
  <Application>Microsoft Office PowerPoint</Application>
  <PresentationFormat>Breedbeeld</PresentationFormat>
  <Paragraphs>73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 3</vt:lpstr>
      <vt:lpstr>Facet</vt:lpstr>
      <vt:lpstr>Uitspraakregels Duits</vt:lpstr>
      <vt:lpstr>Indeling les</vt:lpstr>
      <vt:lpstr>PowerPoint-presentatie</vt:lpstr>
      <vt:lpstr>PowerPoint-presentatie</vt:lpstr>
      <vt:lpstr>Uitspraakregels</vt:lpstr>
      <vt:lpstr>PowerPoint-presentatie</vt:lpstr>
      <vt:lpstr>Umlaut: wat is dat eigenlijk?</vt:lpstr>
      <vt:lpstr>Voorbeelden</vt:lpstr>
      <vt:lpstr>Wat valt op?</vt:lpstr>
      <vt:lpstr>Oefenen!</vt:lpstr>
      <vt:lpstr>Oefenen</vt:lpstr>
      <vt:lpstr>PowerPoint-presentatie</vt:lpstr>
      <vt:lpstr>Extra: Tongbrekers!</vt:lpstr>
    </vt:vector>
  </TitlesOfParts>
  <Company>Ons Middelbaar Onderwijs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DNS</dc:creator>
  <cp:lastModifiedBy>DNS</cp:lastModifiedBy>
  <cp:revision>12</cp:revision>
  <dcterms:created xsi:type="dcterms:W3CDTF">2020-03-10T14:31:06Z</dcterms:created>
  <dcterms:modified xsi:type="dcterms:W3CDTF">2020-03-11T08:26:53Z</dcterms:modified>
</cp:coreProperties>
</file>