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je de boer" initials="hdb" lastIdx="1" clrIdx="0">
    <p:extLst>
      <p:ext uri="{19B8F6BF-5375-455C-9EA6-DF929625EA0E}">
        <p15:presenceInfo xmlns:p15="http://schemas.microsoft.com/office/powerpoint/2012/main" userId="3e180901198af55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p:cViewPr varScale="1">
        <p:scale>
          <a:sx n="55" d="100"/>
          <a:sy n="55" d="100"/>
        </p:scale>
        <p:origin x="51"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0864F9-994A-498D-9DA8-D0433E5DEEA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0CDC480-413D-4FB8-8B55-317ABCA03D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6C2BBA3-E67A-458C-BBFB-D2C00239CF74}"/>
              </a:ext>
            </a:extLst>
          </p:cNvPr>
          <p:cNvSpPr>
            <a:spLocks noGrp="1"/>
          </p:cNvSpPr>
          <p:nvPr>
            <p:ph type="dt" sz="half" idx="10"/>
          </p:nvPr>
        </p:nvSpPr>
        <p:spPr/>
        <p:txBody>
          <a:bodyPr/>
          <a:lstStyle/>
          <a:p>
            <a:fld id="{D486CB34-334C-4332-B51A-F2614F063C7E}" type="datetimeFigureOut">
              <a:rPr lang="nl-NL" smtClean="0"/>
              <a:t>8-3-2020</a:t>
            </a:fld>
            <a:endParaRPr lang="nl-NL"/>
          </a:p>
        </p:txBody>
      </p:sp>
      <p:sp>
        <p:nvSpPr>
          <p:cNvPr id="5" name="Tijdelijke aanduiding voor voettekst 4">
            <a:extLst>
              <a:ext uri="{FF2B5EF4-FFF2-40B4-BE49-F238E27FC236}">
                <a16:creationId xmlns:a16="http://schemas.microsoft.com/office/drawing/2014/main" id="{04285A02-2DFD-403B-BB4D-4DE1317C181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8C47BC-9947-4932-9CBE-73F5C2B9D9BB}"/>
              </a:ext>
            </a:extLst>
          </p:cNvPr>
          <p:cNvSpPr>
            <a:spLocks noGrp="1"/>
          </p:cNvSpPr>
          <p:nvPr>
            <p:ph type="sldNum" sz="quarter" idx="12"/>
          </p:nvPr>
        </p:nvSpPr>
        <p:spPr/>
        <p:txBody>
          <a:bodyPr/>
          <a:lstStyle/>
          <a:p>
            <a:fld id="{6AE0E6F9-FBE5-4401-9DA9-69930CC1F1DD}" type="slidenum">
              <a:rPr lang="nl-NL" smtClean="0"/>
              <a:t>‹nr.›</a:t>
            </a:fld>
            <a:endParaRPr lang="nl-NL"/>
          </a:p>
        </p:txBody>
      </p:sp>
    </p:spTree>
    <p:extLst>
      <p:ext uri="{BB962C8B-B14F-4D97-AF65-F5344CB8AC3E}">
        <p14:creationId xmlns:p14="http://schemas.microsoft.com/office/powerpoint/2010/main" val="1368583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593FBF-CFF4-453F-B8B0-AC96C87AFBA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316CCD4-B95F-4CA1-A749-AEDAACC8619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ED86D51-9A63-45A4-9A15-7F882A007169}"/>
              </a:ext>
            </a:extLst>
          </p:cNvPr>
          <p:cNvSpPr>
            <a:spLocks noGrp="1"/>
          </p:cNvSpPr>
          <p:nvPr>
            <p:ph type="dt" sz="half" idx="10"/>
          </p:nvPr>
        </p:nvSpPr>
        <p:spPr/>
        <p:txBody>
          <a:bodyPr/>
          <a:lstStyle/>
          <a:p>
            <a:fld id="{D486CB34-334C-4332-B51A-F2614F063C7E}" type="datetimeFigureOut">
              <a:rPr lang="nl-NL" smtClean="0"/>
              <a:t>8-3-2020</a:t>
            </a:fld>
            <a:endParaRPr lang="nl-NL"/>
          </a:p>
        </p:txBody>
      </p:sp>
      <p:sp>
        <p:nvSpPr>
          <p:cNvPr id="5" name="Tijdelijke aanduiding voor voettekst 4">
            <a:extLst>
              <a:ext uri="{FF2B5EF4-FFF2-40B4-BE49-F238E27FC236}">
                <a16:creationId xmlns:a16="http://schemas.microsoft.com/office/drawing/2014/main" id="{9AA28B8F-73C8-4DCA-9156-1BE34A397B8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EE5E19A-F9FB-413D-A0B3-69F2B6661538}"/>
              </a:ext>
            </a:extLst>
          </p:cNvPr>
          <p:cNvSpPr>
            <a:spLocks noGrp="1"/>
          </p:cNvSpPr>
          <p:nvPr>
            <p:ph type="sldNum" sz="quarter" idx="12"/>
          </p:nvPr>
        </p:nvSpPr>
        <p:spPr/>
        <p:txBody>
          <a:bodyPr/>
          <a:lstStyle/>
          <a:p>
            <a:fld id="{6AE0E6F9-FBE5-4401-9DA9-69930CC1F1DD}" type="slidenum">
              <a:rPr lang="nl-NL" smtClean="0"/>
              <a:t>‹nr.›</a:t>
            </a:fld>
            <a:endParaRPr lang="nl-NL"/>
          </a:p>
        </p:txBody>
      </p:sp>
    </p:spTree>
    <p:extLst>
      <p:ext uri="{BB962C8B-B14F-4D97-AF65-F5344CB8AC3E}">
        <p14:creationId xmlns:p14="http://schemas.microsoft.com/office/powerpoint/2010/main" val="3721482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FE5C7B7-979B-487C-87EA-0AEABC6B278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CA90990-BDAC-4329-AE9B-A6BD43EEA34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D558EA6-7720-4361-9267-37293D9B49C2}"/>
              </a:ext>
            </a:extLst>
          </p:cNvPr>
          <p:cNvSpPr>
            <a:spLocks noGrp="1"/>
          </p:cNvSpPr>
          <p:nvPr>
            <p:ph type="dt" sz="half" idx="10"/>
          </p:nvPr>
        </p:nvSpPr>
        <p:spPr/>
        <p:txBody>
          <a:bodyPr/>
          <a:lstStyle/>
          <a:p>
            <a:fld id="{D486CB34-334C-4332-B51A-F2614F063C7E}" type="datetimeFigureOut">
              <a:rPr lang="nl-NL" smtClean="0"/>
              <a:t>8-3-2020</a:t>
            </a:fld>
            <a:endParaRPr lang="nl-NL"/>
          </a:p>
        </p:txBody>
      </p:sp>
      <p:sp>
        <p:nvSpPr>
          <p:cNvPr id="5" name="Tijdelijke aanduiding voor voettekst 4">
            <a:extLst>
              <a:ext uri="{FF2B5EF4-FFF2-40B4-BE49-F238E27FC236}">
                <a16:creationId xmlns:a16="http://schemas.microsoft.com/office/drawing/2014/main" id="{1678C042-9207-4FC3-9DA1-F5CFC025CD8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FF23215-958F-4BEF-BB00-11BA30BB6D66}"/>
              </a:ext>
            </a:extLst>
          </p:cNvPr>
          <p:cNvSpPr>
            <a:spLocks noGrp="1"/>
          </p:cNvSpPr>
          <p:nvPr>
            <p:ph type="sldNum" sz="quarter" idx="12"/>
          </p:nvPr>
        </p:nvSpPr>
        <p:spPr/>
        <p:txBody>
          <a:bodyPr/>
          <a:lstStyle/>
          <a:p>
            <a:fld id="{6AE0E6F9-FBE5-4401-9DA9-69930CC1F1DD}" type="slidenum">
              <a:rPr lang="nl-NL" smtClean="0"/>
              <a:t>‹nr.›</a:t>
            </a:fld>
            <a:endParaRPr lang="nl-NL"/>
          </a:p>
        </p:txBody>
      </p:sp>
    </p:spTree>
    <p:extLst>
      <p:ext uri="{BB962C8B-B14F-4D97-AF65-F5344CB8AC3E}">
        <p14:creationId xmlns:p14="http://schemas.microsoft.com/office/powerpoint/2010/main" val="2495627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4967CA-9EC9-4A69-99DA-95CBB798154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A64E629-A99C-4EC5-9982-6EE320715BB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9E212FB-4124-4FF2-BCCE-D66E79DF0E9C}"/>
              </a:ext>
            </a:extLst>
          </p:cNvPr>
          <p:cNvSpPr>
            <a:spLocks noGrp="1"/>
          </p:cNvSpPr>
          <p:nvPr>
            <p:ph type="dt" sz="half" idx="10"/>
          </p:nvPr>
        </p:nvSpPr>
        <p:spPr/>
        <p:txBody>
          <a:bodyPr/>
          <a:lstStyle/>
          <a:p>
            <a:fld id="{D486CB34-334C-4332-B51A-F2614F063C7E}" type="datetimeFigureOut">
              <a:rPr lang="nl-NL" smtClean="0"/>
              <a:t>8-3-2020</a:t>
            </a:fld>
            <a:endParaRPr lang="nl-NL"/>
          </a:p>
        </p:txBody>
      </p:sp>
      <p:sp>
        <p:nvSpPr>
          <p:cNvPr id="5" name="Tijdelijke aanduiding voor voettekst 4">
            <a:extLst>
              <a:ext uri="{FF2B5EF4-FFF2-40B4-BE49-F238E27FC236}">
                <a16:creationId xmlns:a16="http://schemas.microsoft.com/office/drawing/2014/main" id="{E23FC460-9D6B-41CD-9ABD-44495EC76C6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2E37561-9CAB-4257-BA5C-EB0285A59E9A}"/>
              </a:ext>
            </a:extLst>
          </p:cNvPr>
          <p:cNvSpPr>
            <a:spLocks noGrp="1"/>
          </p:cNvSpPr>
          <p:nvPr>
            <p:ph type="sldNum" sz="quarter" idx="12"/>
          </p:nvPr>
        </p:nvSpPr>
        <p:spPr/>
        <p:txBody>
          <a:bodyPr/>
          <a:lstStyle/>
          <a:p>
            <a:fld id="{6AE0E6F9-FBE5-4401-9DA9-69930CC1F1DD}" type="slidenum">
              <a:rPr lang="nl-NL" smtClean="0"/>
              <a:t>‹nr.›</a:t>
            </a:fld>
            <a:endParaRPr lang="nl-NL"/>
          </a:p>
        </p:txBody>
      </p:sp>
    </p:spTree>
    <p:extLst>
      <p:ext uri="{BB962C8B-B14F-4D97-AF65-F5344CB8AC3E}">
        <p14:creationId xmlns:p14="http://schemas.microsoft.com/office/powerpoint/2010/main" val="316916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8775EB-A598-46AF-952B-14965C6AEF0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3F1782C-C889-4DD6-A0EC-528A0613E8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310E668-0DDE-45FC-BFCD-7C6ECB4B539A}"/>
              </a:ext>
            </a:extLst>
          </p:cNvPr>
          <p:cNvSpPr>
            <a:spLocks noGrp="1"/>
          </p:cNvSpPr>
          <p:nvPr>
            <p:ph type="dt" sz="half" idx="10"/>
          </p:nvPr>
        </p:nvSpPr>
        <p:spPr/>
        <p:txBody>
          <a:bodyPr/>
          <a:lstStyle/>
          <a:p>
            <a:fld id="{D486CB34-334C-4332-B51A-F2614F063C7E}" type="datetimeFigureOut">
              <a:rPr lang="nl-NL" smtClean="0"/>
              <a:t>8-3-2020</a:t>
            </a:fld>
            <a:endParaRPr lang="nl-NL"/>
          </a:p>
        </p:txBody>
      </p:sp>
      <p:sp>
        <p:nvSpPr>
          <p:cNvPr id="5" name="Tijdelijke aanduiding voor voettekst 4">
            <a:extLst>
              <a:ext uri="{FF2B5EF4-FFF2-40B4-BE49-F238E27FC236}">
                <a16:creationId xmlns:a16="http://schemas.microsoft.com/office/drawing/2014/main" id="{972A0424-8794-45B1-A9A7-BED68DA23B8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0961E8E-79FB-4069-99E3-6B1370DF8170}"/>
              </a:ext>
            </a:extLst>
          </p:cNvPr>
          <p:cNvSpPr>
            <a:spLocks noGrp="1"/>
          </p:cNvSpPr>
          <p:nvPr>
            <p:ph type="sldNum" sz="quarter" idx="12"/>
          </p:nvPr>
        </p:nvSpPr>
        <p:spPr/>
        <p:txBody>
          <a:bodyPr/>
          <a:lstStyle/>
          <a:p>
            <a:fld id="{6AE0E6F9-FBE5-4401-9DA9-69930CC1F1DD}" type="slidenum">
              <a:rPr lang="nl-NL" smtClean="0"/>
              <a:t>‹nr.›</a:t>
            </a:fld>
            <a:endParaRPr lang="nl-NL"/>
          </a:p>
        </p:txBody>
      </p:sp>
    </p:spTree>
    <p:extLst>
      <p:ext uri="{BB962C8B-B14F-4D97-AF65-F5344CB8AC3E}">
        <p14:creationId xmlns:p14="http://schemas.microsoft.com/office/powerpoint/2010/main" val="69192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4AD189-2573-4347-AF85-FE2D2876F64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1174366-C704-48E0-9EEC-610F9FC0E8A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6348048-DFFF-4273-ADAC-AF1C30357BE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BFA913D-1F0B-4751-A152-F79375A28FB2}"/>
              </a:ext>
            </a:extLst>
          </p:cNvPr>
          <p:cNvSpPr>
            <a:spLocks noGrp="1"/>
          </p:cNvSpPr>
          <p:nvPr>
            <p:ph type="dt" sz="half" idx="10"/>
          </p:nvPr>
        </p:nvSpPr>
        <p:spPr/>
        <p:txBody>
          <a:bodyPr/>
          <a:lstStyle/>
          <a:p>
            <a:fld id="{D486CB34-334C-4332-B51A-F2614F063C7E}" type="datetimeFigureOut">
              <a:rPr lang="nl-NL" smtClean="0"/>
              <a:t>8-3-2020</a:t>
            </a:fld>
            <a:endParaRPr lang="nl-NL"/>
          </a:p>
        </p:txBody>
      </p:sp>
      <p:sp>
        <p:nvSpPr>
          <p:cNvPr id="6" name="Tijdelijke aanduiding voor voettekst 5">
            <a:extLst>
              <a:ext uri="{FF2B5EF4-FFF2-40B4-BE49-F238E27FC236}">
                <a16:creationId xmlns:a16="http://schemas.microsoft.com/office/drawing/2014/main" id="{6C526F62-4363-485D-AD72-A40B870A7FB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4C2C8A7-8E68-41D7-A3AF-122DFF08A092}"/>
              </a:ext>
            </a:extLst>
          </p:cNvPr>
          <p:cNvSpPr>
            <a:spLocks noGrp="1"/>
          </p:cNvSpPr>
          <p:nvPr>
            <p:ph type="sldNum" sz="quarter" idx="12"/>
          </p:nvPr>
        </p:nvSpPr>
        <p:spPr/>
        <p:txBody>
          <a:bodyPr/>
          <a:lstStyle/>
          <a:p>
            <a:fld id="{6AE0E6F9-FBE5-4401-9DA9-69930CC1F1DD}" type="slidenum">
              <a:rPr lang="nl-NL" smtClean="0"/>
              <a:t>‹nr.›</a:t>
            </a:fld>
            <a:endParaRPr lang="nl-NL"/>
          </a:p>
        </p:txBody>
      </p:sp>
    </p:spTree>
    <p:extLst>
      <p:ext uri="{BB962C8B-B14F-4D97-AF65-F5344CB8AC3E}">
        <p14:creationId xmlns:p14="http://schemas.microsoft.com/office/powerpoint/2010/main" val="50366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9D1EFD-E121-4738-B422-E9E21BFBBD7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AB9464F-B36C-4F71-A8EA-CA07043424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7D6B3B6-C2AF-4489-B9E2-ECBFB8F2A15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F387D76-962D-4F56-95D0-9CB466A77C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BC72022-EAFF-416E-B5AA-B6D2B6706E9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A9D34B9-1D5C-4826-89F2-B9681629ADC5}"/>
              </a:ext>
            </a:extLst>
          </p:cNvPr>
          <p:cNvSpPr>
            <a:spLocks noGrp="1"/>
          </p:cNvSpPr>
          <p:nvPr>
            <p:ph type="dt" sz="half" idx="10"/>
          </p:nvPr>
        </p:nvSpPr>
        <p:spPr/>
        <p:txBody>
          <a:bodyPr/>
          <a:lstStyle/>
          <a:p>
            <a:fld id="{D486CB34-334C-4332-B51A-F2614F063C7E}" type="datetimeFigureOut">
              <a:rPr lang="nl-NL" smtClean="0"/>
              <a:t>8-3-2020</a:t>
            </a:fld>
            <a:endParaRPr lang="nl-NL"/>
          </a:p>
        </p:txBody>
      </p:sp>
      <p:sp>
        <p:nvSpPr>
          <p:cNvPr id="8" name="Tijdelijke aanduiding voor voettekst 7">
            <a:extLst>
              <a:ext uri="{FF2B5EF4-FFF2-40B4-BE49-F238E27FC236}">
                <a16:creationId xmlns:a16="http://schemas.microsoft.com/office/drawing/2014/main" id="{1428B41E-F064-4B83-90AB-ED437E83278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53A30DC-B6E3-4AC1-B783-3A81F3C84234}"/>
              </a:ext>
            </a:extLst>
          </p:cNvPr>
          <p:cNvSpPr>
            <a:spLocks noGrp="1"/>
          </p:cNvSpPr>
          <p:nvPr>
            <p:ph type="sldNum" sz="quarter" idx="12"/>
          </p:nvPr>
        </p:nvSpPr>
        <p:spPr/>
        <p:txBody>
          <a:bodyPr/>
          <a:lstStyle/>
          <a:p>
            <a:fld id="{6AE0E6F9-FBE5-4401-9DA9-69930CC1F1DD}" type="slidenum">
              <a:rPr lang="nl-NL" smtClean="0"/>
              <a:t>‹nr.›</a:t>
            </a:fld>
            <a:endParaRPr lang="nl-NL"/>
          </a:p>
        </p:txBody>
      </p:sp>
    </p:spTree>
    <p:extLst>
      <p:ext uri="{BB962C8B-B14F-4D97-AF65-F5344CB8AC3E}">
        <p14:creationId xmlns:p14="http://schemas.microsoft.com/office/powerpoint/2010/main" val="2300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852584-327E-4227-A898-28B27BC9B9F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5EF4C95-4FA2-4568-A370-D095C4EAEAB3}"/>
              </a:ext>
            </a:extLst>
          </p:cNvPr>
          <p:cNvSpPr>
            <a:spLocks noGrp="1"/>
          </p:cNvSpPr>
          <p:nvPr>
            <p:ph type="dt" sz="half" idx="10"/>
          </p:nvPr>
        </p:nvSpPr>
        <p:spPr/>
        <p:txBody>
          <a:bodyPr/>
          <a:lstStyle/>
          <a:p>
            <a:fld id="{D486CB34-334C-4332-B51A-F2614F063C7E}" type="datetimeFigureOut">
              <a:rPr lang="nl-NL" smtClean="0"/>
              <a:t>8-3-2020</a:t>
            </a:fld>
            <a:endParaRPr lang="nl-NL"/>
          </a:p>
        </p:txBody>
      </p:sp>
      <p:sp>
        <p:nvSpPr>
          <p:cNvPr id="4" name="Tijdelijke aanduiding voor voettekst 3">
            <a:extLst>
              <a:ext uri="{FF2B5EF4-FFF2-40B4-BE49-F238E27FC236}">
                <a16:creationId xmlns:a16="http://schemas.microsoft.com/office/drawing/2014/main" id="{BDF253F7-AED8-4175-873A-5725891164F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CF0BE85-A35B-4007-AC02-7B0CA79F40ED}"/>
              </a:ext>
            </a:extLst>
          </p:cNvPr>
          <p:cNvSpPr>
            <a:spLocks noGrp="1"/>
          </p:cNvSpPr>
          <p:nvPr>
            <p:ph type="sldNum" sz="quarter" idx="12"/>
          </p:nvPr>
        </p:nvSpPr>
        <p:spPr/>
        <p:txBody>
          <a:bodyPr/>
          <a:lstStyle/>
          <a:p>
            <a:fld id="{6AE0E6F9-FBE5-4401-9DA9-69930CC1F1DD}" type="slidenum">
              <a:rPr lang="nl-NL" smtClean="0"/>
              <a:t>‹nr.›</a:t>
            </a:fld>
            <a:endParaRPr lang="nl-NL"/>
          </a:p>
        </p:txBody>
      </p:sp>
    </p:spTree>
    <p:extLst>
      <p:ext uri="{BB962C8B-B14F-4D97-AF65-F5344CB8AC3E}">
        <p14:creationId xmlns:p14="http://schemas.microsoft.com/office/powerpoint/2010/main" val="1784892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97E35FB-F0E5-45AF-93B6-E81A660E189C}"/>
              </a:ext>
            </a:extLst>
          </p:cNvPr>
          <p:cNvSpPr>
            <a:spLocks noGrp="1"/>
          </p:cNvSpPr>
          <p:nvPr>
            <p:ph type="dt" sz="half" idx="10"/>
          </p:nvPr>
        </p:nvSpPr>
        <p:spPr/>
        <p:txBody>
          <a:bodyPr/>
          <a:lstStyle/>
          <a:p>
            <a:fld id="{D486CB34-334C-4332-B51A-F2614F063C7E}" type="datetimeFigureOut">
              <a:rPr lang="nl-NL" smtClean="0"/>
              <a:t>8-3-2020</a:t>
            </a:fld>
            <a:endParaRPr lang="nl-NL"/>
          </a:p>
        </p:txBody>
      </p:sp>
      <p:sp>
        <p:nvSpPr>
          <p:cNvPr id="3" name="Tijdelijke aanduiding voor voettekst 2">
            <a:extLst>
              <a:ext uri="{FF2B5EF4-FFF2-40B4-BE49-F238E27FC236}">
                <a16:creationId xmlns:a16="http://schemas.microsoft.com/office/drawing/2014/main" id="{1E379F02-68B6-40A9-87E9-0E0185247FA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350AAD6-4344-404B-82D9-BE4AA3C1AF39}"/>
              </a:ext>
            </a:extLst>
          </p:cNvPr>
          <p:cNvSpPr>
            <a:spLocks noGrp="1"/>
          </p:cNvSpPr>
          <p:nvPr>
            <p:ph type="sldNum" sz="quarter" idx="12"/>
          </p:nvPr>
        </p:nvSpPr>
        <p:spPr/>
        <p:txBody>
          <a:bodyPr/>
          <a:lstStyle/>
          <a:p>
            <a:fld id="{6AE0E6F9-FBE5-4401-9DA9-69930CC1F1DD}" type="slidenum">
              <a:rPr lang="nl-NL" smtClean="0"/>
              <a:t>‹nr.›</a:t>
            </a:fld>
            <a:endParaRPr lang="nl-NL"/>
          </a:p>
        </p:txBody>
      </p:sp>
    </p:spTree>
    <p:extLst>
      <p:ext uri="{BB962C8B-B14F-4D97-AF65-F5344CB8AC3E}">
        <p14:creationId xmlns:p14="http://schemas.microsoft.com/office/powerpoint/2010/main" val="2076909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807B3D-8628-4E41-A394-30810C24412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1F7F215-E86D-4079-ADD4-8BF50A9A3E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08ADF27-A02B-4449-A458-177193BE4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8A4C222-FF1B-48E4-9B97-42609A74755B}"/>
              </a:ext>
            </a:extLst>
          </p:cNvPr>
          <p:cNvSpPr>
            <a:spLocks noGrp="1"/>
          </p:cNvSpPr>
          <p:nvPr>
            <p:ph type="dt" sz="half" idx="10"/>
          </p:nvPr>
        </p:nvSpPr>
        <p:spPr/>
        <p:txBody>
          <a:bodyPr/>
          <a:lstStyle/>
          <a:p>
            <a:fld id="{D486CB34-334C-4332-B51A-F2614F063C7E}" type="datetimeFigureOut">
              <a:rPr lang="nl-NL" smtClean="0"/>
              <a:t>8-3-2020</a:t>
            </a:fld>
            <a:endParaRPr lang="nl-NL"/>
          </a:p>
        </p:txBody>
      </p:sp>
      <p:sp>
        <p:nvSpPr>
          <p:cNvPr id="6" name="Tijdelijke aanduiding voor voettekst 5">
            <a:extLst>
              <a:ext uri="{FF2B5EF4-FFF2-40B4-BE49-F238E27FC236}">
                <a16:creationId xmlns:a16="http://schemas.microsoft.com/office/drawing/2014/main" id="{5352C63D-6CF8-45BE-ABA9-CBC06DFC4C1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5EC149B-5BE8-407C-BE3B-2D3E48F8B8BA}"/>
              </a:ext>
            </a:extLst>
          </p:cNvPr>
          <p:cNvSpPr>
            <a:spLocks noGrp="1"/>
          </p:cNvSpPr>
          <p:nvPr>
            <p:ph type="sldNum" sz="quarter" idx="12"/>
          </p:nvPr>
        </p:nvSpPr>
        <p:spPr/>
        <p:txBody>
          <a:bodyPr/>
          <a:lstStyle/>
          <a:p>
            <a:fld id="{6AE0E6F9-FBE5-4401-9DA9-69930CC1F1DD}" type="slidenum">
              <a:rPr lang="nl-NL" smtClean="0"/>
              <a:t>‹nr.›</a:t>
            </a:fld>
            <a:endParaRPr lang="nl-NL"/>
          </a:p>
        </p:txBody>
      </p:sp>
    </p:spTree>
    <p:extLst>
      <p:ext uri="{BB962C8B-B14F-4D97-AF65-F5344CB8AC3E}">
        <p14:creationId xmlns:p14="http://schemas.microsoft.com/office/powerpoint/2010/main" val="3958360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3EA302-3306-46F0-A1CE-543015F1DFF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191C34E-8A91-4642-B41D-919264F4C2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C8FE0A4-2734-4AFE-9D90-77046101F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B187973-980F-46C6-8E2F-5BC654477C9F}"/>
              </a:ext>
            </a:extLst>
          </p:cNvPr>
          <p:cNvSpPr>
            <a:spLocks noGrp="1"/>
          </p:cNvSpPr>
          <p:nvPr>
            <p:ph type="dt" sz="half" idx="10"/>
          </p:nvPr>
        </p:nvSpPr>
        <p:spPr/>
        <p:txBody>
          <a:bodyPr/>
          <a:lstStyle/>
          <a:p>
            <a:fld id="{D486CB34-334C-4332-B51A-F2614F063C7E}" type="datetimeFigureOut">
              <a:rPr lang="nl-NL" smtClean="0"/>
              <a:t>8-3-2020</a:t>
            </a:fld>
            <a:endParaRPr lang="nl-NL"/>
          </a:p>
        </p:txBody>
      </p:sp>
      <p:sp>
        <p:nvSpPr>
          <p:cNvPr id="6" name="Tijdelijke aanduiding voor voettekst 5">
            <a:extLst>
              <a:ext uri="{FF2B5EF4-FFF2-40B4-BE49-F238E27FC236}">
                <a16:creationId xmlns:a16="http://schemas.microsoft.com/office/drawing/2014/main" id="{F66D5DDB-F6A0-43B4-ACB9-E076A548B31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7DD4843-AB86-4580-850D-364EF4159AB6}"/>
              </a:ext>
            </a:extLst>
          </p:cNvPr>
          <p:cNvSpPr>
            <a:spLocks noGrp="1"/>
          </p:cNvSpPr>
          <p:nvPr>
            <p:ph type="sldNum" sz="quarter" idx="12"/>
          </p:nvPr>
        </p:nvSpPr>
        <p:spPr/>
        <p:txBody>
          <a:bodyPr/>
          <a:lstStyle/>
          <a:p>
            <a:fld id="{6AE0E6F9-FBE5-4401-9DA9-69930CC1F1DD}" type="slidenum">
              <a:rPr lang="nl-NL" smtClean="0"/>
              <a:t>‹nr.›</a:t>
            </a:fld>
            <a:endParaRPr lang="nl-NL"/>
          </a:p>
        </p:txBody>
      </p:sp>
    </p:spTree>
    <p:extLst>
      <p:ext uri="{BB962C8B-B14F-4D97-AF65-F5344CB8AC3E}">
        <p14:creationId xmlns:p14="http://schemas.microsoft.com/office/powerpoint/2010/main" val="331553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63EB808-4E41-4A11-A567-D340B25CA9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54C4F09-45AB-40BD-A478-4F7F69B6FF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51DD979-E83C-42EF-A32D-EB4B1F8035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6CB34-334C-4332-B51A-F2614F063C7E}" type="datetimeFigureOut">
              <a:rPr lang="nl-NL" smtClean="0"/>
              <a:t>8-3-2020</a:t>
            </a:fld>
            <a:endParaRPr lang="nl-NL"/>
          </a:p>
        </p:txBody>
      </p:sp>
      <p:sp>
        <p:nvSpPr>
          <p:cNvPr id="5" name="Tijdelijke aanduiding voor voettekst 4">
            <a:extLst>
              <a:ext uri="{FF2B5EF4-FFF2-40B4-BE49-F238E27FC236}">
                <a16:creationId xmlns:a16="http://schemas.microsoft.com/office/drawing/2014/main" id="{352DD6E8-7388-4F0D-8CBD-11E3CAC438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9B4E535-62D9-4988-884C-55FE4A8028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0E6F9-FBE5-4401-9DA9-69930CC1F1DD}" type="slidenum">
              <a:rPr lang="nl-NL" smtClean="0"/>
              <a:t>‹nr.›</a:t>
            </a:fld>
            <a:endParaRPr lang="nl-NL"/>
          </a:p>
        </p:txBody>
      </p:sp>
    </p:spTree>
    <p:extLst>
      <p:ext uri="{BB962C8B-B14F-4D97-AF65-F5344CB8AC3E}">
        <p14:creationId xmlns:p14="http://schemas.microsoft.com/office/powerpoint/2010/main" val="2826669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Mq4jAwPdCMw?feature=oembed"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9BE6F6B-19BD-443C-8FB0-FA45F13F95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9505" cy="6857542"/>
          </a:xfrm>
          <a:custGeom>
            <a:avLst/>
            <a:gdLst>
              <a:gd name="connsiteX0" fmla="*/ 0 w 7539505"/>
              <a:gd name="connsiteY0" fmla="*/ 0 h 6857542"/>
              <a:gd name="connsiteX1" fmla="*/ 6392832 w 7539505"/>
              <a:gd name="connsiteY1" fmla="*/ 0 h 6857542"/>
              <a:gd name="connsiteX2" fmla="*/ 6405479 w 7539505"/>
              <a:gd name="connsiteY2" fmla="*/ 31774 h 6857542"/>
              <a:gd name="connsiteX3" fmla="*/ 7460487 w 7539505"/>
              <a:gd name="connsiteY3" fmla="*/ 2682457 h 6857542"/>
              <a:gd name="connsiteX4" fmla="*/ 7460487 w 7539505"/>
              <a:gd name="connsiteY4" fmla="*/ 3752208 h 6857542"/>
              <a:gd name="connsiteX5" fmla="*/ 6302983 w 7539505"/>
              <a:gd name="connsiteY5" fmla="*/ 6660411 h 6857542"/>
              <a:gd name="connsiteX6" fmla="*/ 6224521 w 7539505"/>
              <a:gd name="connsiteY6" fmla="*/ 6857542 h 6857542"/>
              <a:gd name="connsiteX7" fmla="*/ 0 w 7539505"/>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9505" h="6857542">
                <a:moveTo>
                  <a:pt x="0" y="0"/>
                </a:moveTo>
                <a:lnTo>
                  <a:pt x="6392832" y="0"/>
                </a:lnTo>
                <a:lnTo>
                  <a:pt x="6405479" y="31774"/>
                </a:lnTo>
                <a:cubicBezTo>
                  <a:pt x="7460487" y="2682457"/>
                  <a:pt x="7460487" y="2682457"/>
                  <a:pt x="7460487" y="2682457"/>
                </a:cubicBezTo>
                <a:cubicBezTo>
                  <a:pt x="7565845" y="2988100"/>
                  <a:pt x="7565845" y="3446565"/>
                  <a:pt x="7460487" y="3752208"/>
                </a:cubicBezTo>
                <a:cubicBezTo>
                  <a:pt x="6976500" y="4968215"/>
                  <a:pt x="6598385" y="5918220"/>
                  <a:pt x="6302983" y="6660411"/>
                </a:cubicBezTo>
                <a:lnTo>
                  <a:pt x="6224521"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92AAE609-C327-4952-BB48-254E9015AD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93178" y="681628"/>
            <a:ext cx="1562267" cy="1172973"/>
            <a:chOff x="7493121" y="1000124"/>
            <a:chExt cx="1562267" cy="1172973"/>
          </a:xfrm>
        </p:grpSpPr>
        <p:sp>
          <p:nvSpPr>
            <p:cNvPr id="22" name="Freeform 5">
              <a:extLst>
                <a:ext uri="{FF2B5EF4-FFF2-40B4-BE49-F238E27FC236}">
                  <a16:creationId xmlns:a16="http://schemas.microsoft.com/office/drawing/2014/main" id="{94F06CAB-1C7B-4E12-B1B8-5F7067FDAD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3" name="Freeform 5">
              <a:extLst>
                <a:ext uri="{FF2B5EF4-FFF2-40B4-BE49-F238E27FC236}">
                  <a16:creationId xmlns:a16="http://schemas.microsoft.com/office/drawing/2014/main" id="{48448472-893D-4CE9-9024-B0F79813BF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686FFE85-F9D8-407B-9FB2-EF96F96BE8B5}"/>
              </a:ext>
            </a:extLst>
          </p:cNvPr>
          <p:cNvSpPr>
            <a:spLocks noGrp="1"/>
          </p:cNvSpPr>
          <p:nvPr>
            <p:ph type="ctrTitle"/>
          </p:nvPr>
        </p:nvSpPr>
        <p:spPr>
          <a:xfrm>
            <a:off x="539414" y="1270007"/>
            <a:ext cx="5845097" cy="4317987"/>
          </a:xfrm>
        </p:spPr>
        <p:txBody>
          <a:bodyPr anchor="ctr">
            <a:normAutofit/>
          </a:bodyPr>
          <a:lstStyle/>
          <a:p>
            <a:pPr algn="r"/>
            <a:r>
              <a:rPr lang="nl-NL" sz="5600" dirty="0">
                <a:solidFill>
                  <a:schemeClr val="bg1"/>
                </a:solidFill>
              </a:rPr>
              <a:t>Stedenbouwkunde en planologie</a:t>
            </a:r>
          </a:p>
        </p:txBody>
      </p:sp>
      <p:sp>
        <p:nvSpPr>
          <p:cNvPr id="3" name="Ondertitel 2">
            <a:extLst>
              <a:ext uri="{FF2B5EF4-FFF2-40B4-BE49-F238E27FC236}">
                <a16:creationId xmlns:a16="http://schemas.microsoft.com/office/drawing/2014/main" id="{F94B0D49-6BC2-4E21-ACFD-FFB0455BA12A}"/>
              </a:ext>
            </a:extLst>
          </p:cNvPr>
          <p:cNvSpPr>
            <a:spLocks noGrp="1"/>
          </p:cNvSpPr>
          <p:nvPr>
            <p:ph type="subTitle" idx="1"/>
          </p:nvPr>
        </p:nvSpPr>
        <p:spPr>
          <a:xfrm>
            <a:off x="7792278" y="2251873"/>
            <a:ext cx="3681454" cy="2354256"/>
          </a:xfrm>
        </p:spPr>
        <p:txBody>
          <a:bodyPr anchor="ctr">
            <a:normAutofit/>
          </a:bodyPr>
          <a:lstStyle/>
          <a:p>
            <a:pPr algn="l"/>
            <a:r>
              <a:rPr lang="nl-NL"/>
              <a:t>Planologie: op het snijvlak van bouwkunde en civiele techniek</a:t>
            </a:r>
          </a:p>
        </p:txBody>
      </p:sp>
    </p:spTree>
    <p:extLst>
      <p:ext uri="{BB962C8B-B14F-4D97-AF65-F5344CB8AC3E}">
        <p14:creationId xmlns:p14="http://schemas.microsoft.com/office/powerpoint/2010/main" val="3828401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Rectangle 72">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9" name="Rectangle 74">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6741849"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descr="Afbeelding met tekst, kaart&#10;&#10;Automatisch gegenereerde beschrijving">
            <a:extLst>
              <a:ext uri="{FF2B5EF4-FFF2-40B4-BE49-F238E27FC236}">
                <a16:creationId xmlns:a16="http://schemas.microsoft.com/office/drawing/2014/main" id="{2F56D67D-1421-4AD3-82B3-9DB917243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180" y="1375646"/>
            <a:ext cx="6410084" cy="4120768"/>
          </a:xfrm>
          <a:prstGeom prst="rect">
            <a:avLst/>
          </a:prstGeom>
        </p:spPr>
      </p:pic>
      <p:sp>
        <p:nvSpPr>
          <p:cNvPr id="77" name="Rectangle 76">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8006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Afbeeldingsresultaat voor zuidelijke ringweg groningen">
            <a:extLst>
              <a:ext uri="{FF2B5EF4-FFF2-40B4-BE49-F238E27FC236}">
                <a16:creationId xmlns:a16="http://schemas.microsoft.com/office/drawing/2014/main" id="{BBF4867C-4CEE-48DC-B98A-C10BC9EFEEF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95873" y="801909"/>
            <a:ext cx="3854945" cy="2158769"/>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60367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fbeeldingsresultaat voor station groningen nieuwbouw">
            <a:extLst>
              <a:ext uri="{FF2B5EF4-FFF2-40B4-BE49-F238E27FC236}">
                <a16:creationId xmlns:a16="http://schemas.microsoft.com/office/drawing/2014/main" id="{7A4F8648-4717-4B1E-9D57-13558B054B4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95873" y="4020273"/>
            <a:ext cx="3854945" cy="1927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5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Afbeelding 8" descr="Afbeelding met speelgoed, tafel&#10;&#10;Automatisch gegenereerde beschrijving">
            <a:extLst>
              <a:ext uri="{FF2B5EF4-FFF2-40B4-BE49-F238E27FC236}">
                <a16:creationId xmlns:a16="http://schemas.microsoft.com/office/drawing/2014/main" id="{F7AAD9E8-4A19-426F-BC41-46DFBBE4840D}"/>
              </a:ext>
            </a:extLst>
          </p:cNvPr>
          <p:cNvPicPr>
            <a:picLocks noChangeAspect="1"/>
          </p:cNvPicPr>
          <p:nvPr/>
        </p:nvPicPr>
        <p:blipFill rotWithShape="1">
          <a:blip r:embed="rId2">
            <a:extLst>
              <a:ext uri="{28A0092B-C50C-407E-A947-70E740481C1C}">
                <a14:useLocalDpi xmlns:a14="http://schemas.microsoft.com/office/drawing/2010/main" val="0"/>
              </a:ext>
            </a:extLst>
          </a:blip>
          <a:srcRect t="20973" r="1" b="12865"/>
          <a:stretch/>
        </p:blipFill>
        <p:spPr>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7" name="Afbeelding 6" descr="Afbeelding met tekst, kaart&#10;&#10;Automatisch gegenereerde beschrijving">
            <a:extLst>
              <a:ext uri="{FF2B5EF4-FFF2-40B4-BE49-F238E27FC236}">
                <a16:creationId xmlns:a16="http://schemas.microsoft.com/office/drawing/2014/main" id="{742EA32A-AF82-4F0E-BEDE-87B8680AEC77}"/>
              </a:ext>
            </a:extLst>
          </p:cNvPr>
          <p:cNvPicPr>
            <a:picLocks noChangeAspect="1"/>
          </p:cNvPicPr>
          <p:nvPr/>
        </p:nvPicPr>
        <p:blipFill rotWithShape="1">
          <a:blip r:embed="rId3">
            <a:extLst>
              <a:ext uri="{28A0092B-C50C-407E-A947-70E740481C1C}">
                <a14:useLocalDpi xmlns:a14="http://schemas.microsoft.com/office/drawing/2010/main" val="0"/>
              </a:ext>
            </a:extLst>
          </a:blip>
          <a:srcRect r="3177"/>
          <a:stretch/>
        </p:blipFill>
        <p:spPr>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pic>
        <p:nvPicPr>
          <p:cNvPr id="5" name="Afbeelding 4">
            <a:extLst>
              <a:ext uri="{FF2B5EF4-FFF2-40B4-BE49-F238E27FC236}">
                <a16:creationId xmlns:a16="http://schemas.microsoft.com/office/drawing/2014/main" id="{8F39AB06-B2D2-4167-8262-C914DBDACAA1}"/>
              </a:ext>
            </a:extLst>
          </p:cNvPr>
          <p:cNvPicPr>
            <a:picLocks noChangeAspect="1"/>
          </p:cNvPicPr>
          <p:nvPr/>
        </p:nvPicPr>
        <p:blipFill rotWithShape="1">
          <a:blip r:embed="rId4">
            <a:extLst>
              <a:ext uri="{28A0092B-C50C-407E-A947-70E740481C1C}">
                <a14:useLocalDpi xmlns:a14="http://schemas.microsoft.com/office/drawing/2010/main" val="0"/>
              </a:ext>
            </a:extLst>
          </a:blip>
          <a:srcRect t="8950" r="1" b="27577"/>
          <a:stretch/>
        </p:blipFill>
        <p:spPr>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3" name="Afbeelding 2" descr="Afbeelding met schermafbeelding&#10;&#10;Automatisch gegenereerde beschrijving">
            <a:extLst>
              <a:ext uri="{FF2B5EF4-FFF2-40B4-BE49-F238E27FC236}">
                <a16:creationId xmlns:a16="http://schemas.microsoft.com/office/drawing/2014/main" id="{F2F56E0C-C607-48F2-9C2B-6145651E38CC}"/>
              </a:ext>
            </a:extLst>
          </p:cNvPr>
          <p:cNvPicPr>
            <a:picLocks noChangeAspect="1"/>
          </p:cNvPicPr>
          <p:nvPr/>
        </p:nvPicPr>
        <p:blipFill rotWithShape="1">
          <a:blip r:embed="rId5">
            <a:extLst>
              <a:ext uri="{28A0092B-C50C-407E-A947-70E740481C1C}">
                <a14:useLocalDpi xmlns:a14="http://schemas.microsoft.com/office/drawing/2010/main" val="0"/>
              </a:ext>
            </a:extLst>
          </a:blip>
          <a:srcRect t="3742" r="1" b="27772"/>
          <a:stretch/>
        </p:blipFill>
        <p:spPr>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spTree>
    <p:extLst>
      <p:ext uri="{BB962C8B-B14F-4D97-AF65-F5344CB8AC3E}">
        <p14:creationId xmlns:p14="http://schemas.microsoft.com/office/powerpoint/2010/main" val="2245586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The Difference Between Architecture Vs Engineering">
            <a:extLst>
              <a:ext uri="{FF2B5EF4-FFF2-40B4-BE49-F238E27FC236}">
                <a16:creationId xmlns:a16="http://schemas.microsoft.com/office/drawing/2014/main" id="{F62FC665-E06D-4DA9-99EA-5E50238EFB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608" b="3817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23056BD4-378A-44F0-9C63-7C7D93080F50}"/>
              </a:ext>
            </a:extLst>
          </p:cNvPr>
          <p:cNvSpPr txBox="1"/>
          <p:nvPr/>
        </p:nvSpPr>
        <p:spPr>
          <a:xfrm>
            <a:off x="4537166" y="1994263"/>
            <a:ext cx="6688183" cy="646331"/>
          </a:xfrm>
          <a:prstGeom prst="rect">
            <a:avLst/>
          </a:prstGeom>
          <a:noFill/>
        </p:spPr>
        <p:txBody>
          <a:bodyPr wrap="square" rtlCol="0">
            <a:spAutoFit/>
          </a:bodyPr>
          <a:lstStyle/>
          <a:p>
            <a:r>
              <a:rPr lang="nl-NL" dirty="0">
                <a:solidFill>
                  <a:schemeClr val="bg1"/>
                </a:solidFill>
              </a:rPr>
              <a:t>https://www.owlguru.com/the-difference-between-architecture-vs-engineering/</a:t>
            </a:r>
          </a:p>
        </p:txBody>
      </p:sp>
    </p:spTree>
    <p:extLst>
      <p:ext uri="{BB962C8B-B14F-4D97-AF65-F5344CB8AC3E}">
        <p14:creationId xmlns:p14="http://schemas.microsoft.com/office/powerpoint/2010/main" val="3699888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4EA398-1001-4A26-8B59-588BD640DAB7}"/>
              </a:ext>
            </a:extLst>
          </p:cNvPr>
          <p:cNvSpPr>
            <a:spLocks noGrp="1"/>
          </p:cNvSpPr>
          <p:nvPr>
            <p:ph type="title"/>
          </p:nvPr>
        </p:nvSpPr>
        <p:spPr>
          <a:xfrm>
            <a:off x="838200" y="723578"/>
            <a:ext cx="4595071" cy="1645501"/>
          </a:xfrm>
        </p:spPr>
        <p:txBody>
          <a:bodyPr>
            <a:normAutofit/>
          </a:bodyPr>
          <a:lstStyle/>
          <a:p>
            <a:r>
              <a:rPr lang="nl-NL" sz="2800"/>
              <a:t>Opdracht: ontwerp een dwarsdoorsnede jullie eigen straatbeeld. Verwerk hierin o.a.:</a:t>
            </a:r>
          </a:p>
        </p:txBody>
      </p:sp>
      <p:sp>
        <p:nvSpPr>
          <p:cNvPr id="3" name="Tijdelijke aanduiding voor inhoud 2">
            <a:extLst>
              <a:ext uri="{FF2B5EF4-FFF2-40B4-BE49-F238E27FC236}">
                <a16:creationId xmlns:a16="http://schemas.microsoft.com/office/drawing/2014/main" id="{4565EF18-419B-4CF0-AC95-D5CB1AC649DF}"/>
              </a:ext>
            </a:extLst>
          </p:cNvPr>
          <p:cNvSpPr>
            <a:spLocks noGrp="1"/>
          </p:cNvSpPr>
          <p:nvPr>
            <p:ph idx="1"/>
          </p:nvPr>
        </p:nvSpPr>
        <p:spPr>
          <a:xfrm>
            <a:off x="838200" y="2548467"/>
            <a:ext cx="4595071" cy="3628495"/>
          </a:xfrm>
        </p:spPr>
        <p:txBody>
          <a:bodyPr>
            <a:normAutofit/>
          </a:bodyPr>
          <a:lstStyle/>
          <a:p>
            <a:r>
              <a:rPr lang="nl-NL" sz="2000"/>
              <a:t>Riolering </a:t>
            </a:r>
          </a:p>
          <a:p>
            <a:r>
              <a:rPr lang="nl-NL" sz="2000"/>
              <a:t>Groen</a:t>
            </a:r>
          </a:p>
          <a:p>
            <a:r>
              <a:rPr lang="nl-NL" sz="2000"/>
              <a:t>Straat</a:t>
            </a:r>
          </a:p>
          <a:p>
            <a:r>
              <a:rPr lang="nl-NL" sz="2000"/>
              <a:t>Trottoir</a:t>
            </a:r>
          </a:p>
          <a:p>
            <a:r>
              <a:rPr lang="nl-NL" sz="2000"/>
              <a:t>Gevels</a:t>
            </a:r>
          </a:p>
          <a:p>
            <a:r>
              <a:rPr lang="nl-NL" sz="2000"/>
              <a:t>Grondsoorten</a:t>
            </a:r>
          </a:p>
          <a:p>
            <a:r>
              <a:rPr lang="nl-NL" sz="2000"/>
              <a:t>Materiaalgebruik</a:t>
            </a:r>
          </a:p>
          <a:p>
            <a:r>
              <a:rPr lang="nl-NL" sz="2000"/>
              <a:t>straatmeubilair</a:t>
            </a:r>
          </a:p>
          <a:p>
            <a:endParaRPr lang="nl-NL" sz="2000"/>
          </a:p>
        </p:txBody>
      </p:sp>
      <p:sp>
        <p:nvSpPr>
          <p:cNvPr id="19" name="Rectangle 18">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Afbeelding 4" descr="Afbeelding met tafel, man&#10;&#10;Automatisch gegenereerde beschrijving">
            <a:extLst>
              <a:ext uri="{FF2B5EF4-FFF2-40B4-BE49-F238E27FC236}">
                <a16:creationId xmlns:a16="http://schemas.microsoft.com/office/drawing/2014/main" id="{28FD6A1D-9B3D-4911-B905-FECC6493F22C}"/>
              </a:ext>
            </a:extLst>
          </p:cNvPr>
          <p:cNvPicPr>
            <a:picLocks noChangeAspect="1"/>
          </p:cNvPicPr>
          <p:nvPr/>
        </p:nvPicPr>
        <p:blipFill rotWithShape="1">
          <a:blip r:embed="rId2">
            <a:extLst>
              <a:ext uri="{28A0092B-C50C-407E-A947-70E740481C1C}">
                <a14:useLocalDpi xmlns:a14="http://schemas.microsoft.com/office/drawing/2010/main" val="0"/>
              </a:ext>
            </a:extLst>
          </a:blip>
          <a:srcRect r="3054" b="-1"/>
          <a:stretch/>
        </p:blipFill>
        <p:spPr>
          <a:xfrm>
            <a:off x="6420908" y="786228"/>
            <a:ext cx="2364317" cy="1810825"/>
          </a:xfrm>
          <a:prstGeom prst="rect">
            <a:avLst/>
          </a:prstGeom>
        </p:spPr>
      </p:pic>
      <p:sp>
        <p:nvSpPr>
          <p:cNvPr id="25" name="Rectangle 24">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Afbeelding 6" descr="Afbeelding met buiten, persoon, honkbal, man&#10;&#10;Automatisch gegenereerde beschrijving">
            <a:extLst>
              <a:ext uri="{FF2B5EF4-FFF2-40B4-BE49-F238E27FC236}">
                <a16:creationId xmlns:a16="http://schemas.microsoft.com/office/drawing/2014/main" id="{8A86EA6C-2A59-4F8A-82DE-BC77BDE25DA8}"/>
              </a:ext>
            </a:extLst>
          </p:cNvPr>
          <p:cNvPicPr>
            <a:picLocks noChangeAspect="1"/>
          </p:cNvPicPr>
          <p:nvPr/>
        </p:nvPicPr>
        <p:blipFill rotWithShape="1">
          <a:blip r:embed="rId3">
            <a:extLst>
              <a:ext uri="{28A0092B-C50C-407E-A947-70E740481C1C}">
                <a14:useLocalDpi xmlns:a14="http://schemas.microsoft.com/office/drawing/2010/main" val="0"/>
              </a:ext>
            </a:extLst>
          </a:blip>
          <a:srcRect l="21691" r="4" b="4"/>
          <a:stretch/>
        </p:blipFill>
        <p:spPr>
          <a:xfrm>
            <a:off x="9502775" y="733030"/>
            <a:ext cx="2364317" cy="1917222"/>
          </a:xfrm>
          <a:prstGeom prst="rect">
            <a:avLst/>
          </a:prstGeom>
        </p:spPr>
      </p:pic>
      <p:pic>
        <p:nvPicPr>
          <p:cNvPr id="9" name="Afbeelding 8">
            <a:extLst>
              <a:ext uri="{FF2B5EF4-FFF2-40B4-BE49-F238E27FC236}">
                <a16:creationId xmlns:a16="http://schemas.microsoft.com/office/drawing/2014/main" id="{5CD1AD49-EBA2-43B4-B8C2-0EC6017443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752" y="3796452"/>
            <a:ext cx="4266496" cy="2559898"/>
          </a:xfrm>
          <a:prstGeom prst="rect">
            <a:avLst/>
          </a:prstGeom>
        </p:spPr>
      </p:pic>
    </p:spTree>
    <p:extLst>
      <p:ext uri="{BB962C8B-B14F-4D97-AF65-F5344CB8AC3E}">
        <p14:creationId xmlns:p14="http://schemas.microsoft.com/office/powerpoint/2010/main" val="298229257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108A1360-DFF5-4C64-B296-F120916C977A}"/>
              </a:ext>
            </a:extLst>
          </p:cNvPr>
          <p:cNvSpPr>
            <a:spLocks noGrp="1"/>
          </p:cNvSpPr>
          <p:nvPr>
            <p:ph type="title"/>
          </p:nvPr>
        </p:nvSpPr>
        <p:spPr>
          <a:xfrm>
            <a:off x="841248" y="704850"/>
            <a:ext cx="3785616" cy="2978150"/>
          </a:xfrm>
        </p:spPr>
        <p:txBody>
          <a:bodyPr anchor="b">
            <a:normAutofit/>
          </a:bodyPr>
          <a:lstStyle/>
          <a:p>
            <a:r>
              <a:rPr lang="nl-NL"/>
              <a:t>Verandering is de enige constante</a:t>
            </a:r>
          </a:p>
        </p:txBody>
      </p:sp>
      <p:sp>
        <p:nvSpPr>
          <p:cNvPr id="3" name="Tijdelijke aanduiding voor inhoud 2">
            <a:extLst>
              <a:ext uri="{FF2B5EF4-FFF2-40B4-BE49-F238E27FC236}">
                <a16:creationId xmlns:a16="http://schemas.microsoft.com/office/drawing/2014/main" id="{2799A028-60A5-47B5-85E7-7471E269089C}"/>
              </a:ext>
            </a:extLst>
          </p:cNvPr>
          <p:cNvSpPr>
            <a:spLocks noGrp="1"/>
          </p:cNvSpPr>
          <p:nvPr>
            <p:ph idx="1"/>
          </p:nvPr>
        </p:nvSpPr>
        <p:spPr>
          <a:xfrm>
            <a:off x="6038850" y="704850"/>
            <a:ext cx="5314950" cy="5251450"/>
          </a:xfrm>
        </p:spPr>
        <p:txBody>
          <a:bodyPr anchor="ctr">
            <a:normAutofit/>
          </a:bodyPr>
          <a:lstStyle/>
          <a:p>
            <a:r>
              <a:rPr lang="nl-NL" sz="2100">
                <a:solidFill>
                  <a:schemeClr val="bg1"/>
                </a:solidFill>
              </a:rPr>
              <a:t>Ruimtegebrek</a:t>
            </a:r>
          </a:p>
          <a:p>
            <a:r>
              <a:rPr lang="nl-NL" sz="2100">
                <a:solidFill>
                  <a:schemeClr val="bg1"/>
                </a:solidFill>
              </a:rPr>
              <a:t> globalisering</a:t>
            </a:r>
          </a:p>
          <a:p>
            <a:r>
              <a:rPr lang="nl-NL" sz="2100">
                <a:solidFill>
                  <a:schemeClr val="bg1"/>
                </a:solidFill>
              </a:rPr>
              <a:t>mobiliteit </a:t>
            </a:r>
          </a:p>
          <a:p>
            <a:r>
              <a:rPr lang="nl-NL" sz="2100">
                <a:solidFill>
                  <a:schemeClr val="bg1"/>
                </a:solidFill>
              </a:rPr>
              <a:t>diversiteit bevolking</a:t>
            </a:r>
          </a:p>
          <a:p>
            <a:r>
              <a:rPr lang="nl-NL" sz="2100">
                <a:solidFill>
                  <a:schemeClr val="bg1"/>
                </a:solidFill>
              </a:rPr>
              <a:t>inkomensverschillen </a:t>
            </a:r>
          </a:p>
          <a:p>
            <a:r>
              <a:rPr lang="nl-NL" sz="2100">
                <a:solidFill>
                  <a:schemeClr val="bg1"/>
                </a:solidFill>
              </a:rPr>
              <a:t>behoefte aan natuur</a:t>
            </a:r>
          </a:p>
          <a:p>
            <a:r>
              <a:rPr lang="nl-NL" sz="2100">
                <a:solidFill>
                  <a:schemeClr val="bg1"/>
                </a:solidFill>
              </a:rPr>
              <a:t>stijging van het zeewaterniveau</a:t>
            </a:r>
          </a:p>
          <a:p>
            <a:r>
              <a:rPr lang="nl-NL" sz="2100">
                <a:solidFill>
                  <a:schemeClr val="bg1"/>
                </a:solidFill>
              </a:rPr>
              <a:t>duurzaamheid en milieu vragen om een visie en maatregelen. </a:t>
            </a:r>
          </a:p>
        </p:txBody>
      </p:sp>
    </p:spTree>
    <p:extLst>
      <p:ext uri="{BB962C8B-B14F-4D97-AF65-F5344CB8AC3E}">
        <p14:creationId xmlns:p14="http://schemas.microsoft.com/office/powerpoint/2010/main" val="273067828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56A315-E273-44D1-AD09-C0014D33F518}"/>
              </a:ext>
            </a:extLst>
          </p:cNvPr>
          <p:cNvSpPr>
            <a:spLocks noGrp="1"/>
          </p:cNvSpPr>
          <p:nvPr>
            <p:ph type="title"/>
          </p:nvPr>
        </p:nvSpPr>
        <p:spPr/>
        <p:txBody>
          <a:bodyPr/>
          <a:lstStyle/>
          <a:p>
            <a:r>
              <a:rPr lang="nl-NL" dirty="0">
                <a:solidFill>
                  <a:schemeClr val="bg1"/>
                </a:solidFill>
              </a:rPr>
              <a:t>Wetten en Regels</a:t>
            </a:r>
          </a:p>
        </p:txBody>
      </p:sp>
      <p:sp>
        <p:nvSpPr>
          <p:cNvPr id="3" name="Tijdelijke aanduiding voor inhoud 2">
            <a:extLst>
              <a:ext uri="{FF2B5EF4-FFF2-40B4-BE49-F238E27FC236}">
                <a16:creationId xmlns:a16="http://schemas.microsoft.com/office/drawing/2014/main" id="{EAEC0156-90CF-49E3-BD55-3A8904C9E5D0}"/>
              </a:ext>
            </a:extLst>
          </p:cNvPr>
          <p:cNvSpPr>
            <a:spLocks noGrp="1"/>
          </p:cNvSpPr>
          <p:nvPr>
            <p:ph idx="1"/>
          </p:nvPr>
        </p:nvSpPr>
        <p:spPr>
          <a:xfrm>
            <a:off x="838200" y="1825625"/>
            <a:ext cx="3991377" cy="3589941"/>
          </a:xfrm>
        </p:spPr>
        <p:txBody>
          <a:bodyPr>
            <a:normAutofit lnSpcReduction="10000"/>
          </a:bodyPr>
          <a:lstStyle/>
          <a:p>
            <a:r>
              <a:rPr lang="nl-NL" dirty="0">
                <a:solidFill>
                  <a:schemeClr val="bg1"/>
                </a:solidFill>
              </a:rPr>
              <a:t>Landelijk, provinciaal en op gemeentelijk niveau maakt de overheid plannen, regels en wetten. Bestuurders toetsen de bouw- en infraplannen aan die regels en wetten, voordat ze toestemming verlenen.</a:t>
            </a:r>
          </a:p>
          <a:p>
            <a:endParaRPr lang="nl-NL" dirty="0"/>
          </a:p>
        </p:txBody>
      </p:sp>
    </p:spTree>
    <p:extLst>
      <p:ext uri="{BB962C8B-B14F-4D97-AF65-F5344CB8AC3E}">
        <p14:creationId xmlns:p14="http://schemas.microsoft.com/office/powerpoint/2010/main" val="4211494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30C9C-3BA3-416B-9F51-8815496DBC59}"/>
              </a:ext>
            </a:extLst>
          </p:cNvPr>
          <p:cNvSpPr>
            <a:spLocks noGrp="1"/>
          </p:cNvSpPr>
          <p:nvPr>
            <p:ph type="title"/>
          </p:nvPr>
        </p:nvSpPr>
        <p:spPr>
          <a:xfrm>
            <a:off x="838200" y="803366"/>
            <a:ext cx="10515600" cy="887322"/>
          </a:xfrm>
        </p:spPr>
        <p:txBody>
          <a:bodyPr>
            <a:normAutofit fontScale="90000"/>
          </a:bodyPr>
          <a:lstStyle/>
          <a:p>
            <a:pPr marL="228600" lvl="0" indent="-228600">
              <a:spcBef>
                <a:spcPts val="1000"/>
              </a:spcBef>
            </a:pPr>
            <a:br>
              <a:rPr lang="nl-NL" sz="3600" b="1" dirty="0">
                <a:solidFill>
                  <a:prstClr val="black"/>
                </a:solidFill>
                <a:latin typeface="Calibri" panose="020F0502020204030204"/>
                <a:ea typeface="+mn-ea"/>
                <a:cs typeface="+mn-cs"/>
              </a:rPr>
            </a:br>
            <a:r>
              <a:rPr lang="nl-NL" sz="3600" b="1" dirty="0">
                <a:solidFill>
                  <a:prstClr val="black"/>
                </a:solidFill>
                <a:latin typeface="Calibri" panose="020F0502020204030204"/>
                <a:ea typeface="+mn-ea"/>
                <a:cs typeface="+mn-cs"/>
              </a:rPr>
              <a:t>De basis van de ruimtelijke ordening en planologie is de afweging: ‘Welke activiteiten kunnen het beste op welke plek plaatsvinden?’ Voorbeelden van deze ruimtelijke activiteiten zijn:</a:t>
            </a:r>
            <a:br>
              <a:rPr lang="nl-NL" sz="2600" dirty="0">
                <a:solidFill>
                  <a:prstClr val="black"/>
                </a:solidFill>
                <a:latin typeface="Calibri" panose="020F0502020204030204"/>
                <a:ea typeface="+mn-ea"/>
                <a:cs typeface="+mn-cs"/>
              </a:rPr>
            </a:br>
            <a:endParaRPr lang="nl-NL" dirty="0"/>
          </a:p>
        </p:txBody>
      </p:sp>
      <p:sp>
        <p:nvSpPr>
          <p:cNvPr id="3" name="Tijdelijke aanduiding voor inhoud 2">
            <a:extLst>
              <a:ext uri="{FF2B5EF4-FFF2-40B4-BE49-F238E27FC236}">
                <a16:creationId xmlns:a16="http://schemas.microsoft.com/office/drawing/2014/main" id="{B8FC5276-9066-4A8D-9665-C6573D1622F4}"/>
              </a:ext>
            </a:extLst>
          </p:cNvPr>
          <p:cNvSpPr>
            <a:spLocks noGrp="1"/>
          </p:cNvSpPr>
          <p:nvPr>
            <p:ph idx="1"/>
          </p:nvPr>
        </p:nvSpPr>
        <p:spPr>
          <a:xfrm>
            <a:off x="838200" y="2201091"/>
            <a:ext cx="10515600" cy="3975872"/>
          </a:xfrm>
        </p:spPr>
        <p:txBody>
          <a:bodyPr>
            <a:normAutofit/>
          </a:bodyPr>
          <a:lstStyle/>
          <a:p>
            <a:r>
              <a:rPr lang="nl-NL" dirty="0"/>
              <a:t>huizen bouwen</a:t>
            </a:r>
          </a:p>
          <a:p>
            <a:r>
              <a:rPr lang="nl-NL" dirty="0"/>
              <a:t>ruimte voor natuur</a:t>
            </a:r>
          </a:p>
          <a:p>
            <a:r>
              <a:rPr lang="nl-NL" dirty="0"/>
              <a:t>mogelijkheid voor bedrijven om te breiden, bedrijfsterreinen</a:t>
            </a:r>
          </a:p>
          <a:p>
            <a:r>
              <a:rPr lang="nl-NL" dirty="0"/>
              <a:t>goede luchtkwaliteit </a:t>
            </a:r>
          </a:p>
          <a:p>
            <a:r>
              <a:rPr lang="nl-NL" dirty="0"/>
              <a:t>bereikbaarheid over weg en water</a:t>
            </a:r>
          </a:p>
          <a:p>
            <a:r>
              <a:rPr lang="nl-NL" dirty="0"/>
              <a:t>leefbaarheid in de wijk</a:t>
            </a:r>
          </a:p>
          <a:p>
            <a:r>
              <a:rPr lang="nl-NL" dirty="0"/>
              <a:t>ruimte voor recreatie</a:t>
            </a:r>
          </a:p>
          <a:p>
            <a:endParaRPr lang="nl-NL" dirty="0"/>
          </a:p>
        </p:txBody>
      </p:sp>
    </p:spTree>
    <p:extLst>
      <p:ext uri="{BB962C8B-B14F-4D97-AF65-F5344CB8AC3E}">
        <p14:creationId xmlns:p14="http://schemas.microsoft.com/office/powerpoint/2010/main" val="4230799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descr="Afbeelding met gebouw&#10;&#10;Automatisch gegenereerde beschrijving">
            <a:extLst>
              <a:ext uri="{FF2B5EF4-FFF2-40B4-BE49-F238E27FC236}">
                <a16:creationId xmlns:a16="http://schemas.microsoft.com/office/drawing/2014/main" id="{062F49A5-A973-4244-85E9-97F991B59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78" y="1438363"/>
            <a:ext cx="7009396" cy="3975127"/>
          </a:xfrm>
          <a:prstGeom prst="rect">
            <a:avLst/>
          </a:prstGeom>
        </p:spPr>
      </p:pic>
      <p:cxnSp>
        <p:nvCxnSpPr>
          <p:cNvPr id="8" name="Straight Connector 7">
            <a:extLst>
              <a:ext uri="{FF2B5EF4-FFF2-40B4-BE49-F238E27FC236}">
                <a16:creationId xmlns:a16="http://schemas.microsoft.com/office/drawing/2014/main" id="{E12350F3-DB83-413A-980B-1CEB92498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w="19050">
            <a:solidFill>
              <a:srgbClr val="B33C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67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rgbClr val="563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6898027"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Afbeeldingsresultaat voor kowloon walled city">
            <a:extLst>
              <a:ext uri="{FF2B5EF4-FFF2-40B4-BE49-F238E27FC236}">
                <a16:creationId xmlns:a16="http://schemas.microsoft.com/office/drawing/2014/main" id="{17470982-B084-4F2E-BB31-E13FEBC67F4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8437" y="955918"/>
            <a:ext cx="6253058" cy="4945600"/>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84069"/>
            <a:ext cx="4145975"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fbeeldingsresultaat voor kowloon walled city">
            <a:extLst>
              <a:ext uri="{FF2B5EF4-FFF2-40B4-BE49-F238E27FC236}">
                <a16:creationId xmlns:a16="http://schemas.microsoft.com/office/drawing/2014/main" id="{2081AE75-98E6-4C68-BD71-6720AC5F5EE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883059" y="910345"/>
            <a:ext cx="3502643" cy="2647346"/>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144834"/>
            <a:ext cx="4145975"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media 1" title="A rare look inside the Kowloon Walled City in 1990">
            <a:hlinkClick r:id="" action="ppaction://media"/>
            <a:extLst>
              <a:ext uri="{FF2B5EF4-FFF2-40B4-BE49-F238E27FC236}">
                <a16:creationId xmlns:a16="http://schemas.microsoft.com/office/drawing/2014/main" id="{7453431A-3618-4A47-A9BE-0422296F62C4}"/>
              </a:ext>
            </a:extLst>
          </p:cNvPr>
          <p:cNvPicPr>
            <a:picLocks noRot="1" noChangeAspect="1"/>
          </p:cNvPicPr>
          <p:nvPr>
            <a:videoFile r:link="rId1"/>
          </p:nvPr>
        </p:nvPicPr>
        <p:blipFill>
          <a:blip r:embed="rId5"/>
          <a:stretch>
            <a:fillRect/>
          </a:stretch>
        </p:blipFill>
        <p:spPr>
          <a:xfrm>
            <a:off x="8204455" y="4446259"/>
            <a:ext cx="2859851" cy="1608667"/>
          </a:xfrm>
          <a:prstGeom prst="rect">
            <a:avLst/>
          </a:prstGeom>
        </p:spPr>
      </p:pic>
    </p:spTree>
    <p:extLst>
      <p:ext uri="{BB962C8B-B14F-4D97-AF65-F5344CB8AC3E}">
        <p14:creationId xmlns:p14="http://schemas.microsoft.com/office/powerpoint/2010/main" val="336471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9E301E5-1206-47D0-9CDF-72583D739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FA31FBE-7948-4384-B68A-75DEFDC49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gras, gebouw, taart, rots&#10;&#10;Automatisch gegenereerde beschrijving">
            <a:extLst>
              <a:ext uri="{FF2B5EF4-FFF2-40B4-BE49-F238E27FC236}">
                <a16:creationId xmlns:a16="http://schemas.microsoft.com/office/drawing/2014/main" id="{81C38CA4-0949-45A4-8F64-546E37897E28}"/>
              </a:ext>
            </a:extLst>
          </p:cNvPr>
          <p:cNvPicPr>
            <a:picLocks noChangeAspect="1"/>
          </p:cNvPicPr>
          <p:nvPr/>
        </p:nvPicPr>
        <p:blipFill rotWithShape="1">
          <a:blip r:embed="rId2">
            <a:extLst>
              <a:ext uri="{28A0092B-C50C-407E-A947-70E740481C1C}">
                <a14:useLocalDpi xmlns:a14="http://schemas.microsoft.com/office/drawing/2010/main" val="0"/>
              </a:ext>
            </a:extLst>
          </a:blip>
          <a:srcRect l="2436" r="-1" b="-1"/>
          <a:stretch/>
        </p:blipFill>
        <p:spPr>
          <a:xfrm>
            <a:off x="641276" y="643467"/>
            <a:ext cx="4013020" cy="2702558"/>
          </a:xfrm>
          <a:prstGeom prst="rect">
            <a:avLst/>
          </a:prstGeom>
        </p:spPr>
      </p:pic>
      <p:pic>
        <p:nvPicPr>
          <p:cNvPr id="2050" name="Picture 2" descr="Afbeeldingsresultaat voor ecovillage">
            <a:extLst>
              <a:ext uri="{FF2B5EF4-FFF2-40B4-BE49-F238E27FC236}">
                <a16:creationId xmlns:a16="http://schemas.microsoft.com/office/drawing/2014/main" id="{E9DA6D53-1605-4DB2-8FFE-7630532B3D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61" r="9026" b="2"/>
          <a:stretch/>
        </p:blipFill>
        <p:spPr bwMode="auto">
          <a:xfrm>
            <a:off x="643467" y="3509433"/>
            <a:ext cx="4010830" cy="270509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gras, buiten, veld, groen&#10;&#10;Automatisch gegenereerde beschrijving">
            <a:extLst>
              <a:ext uri="{FF2B5EF4-FFF2-40B4-BE49-F238E27FC236}">
                <a16:creationId xmlns:a16="http://schemas.microsoft.com/office/drawing/2014/main" id="{0F77F823-987A-428D-A434-23E70F0F2BA3}"/>
              </a:ext>
            </a:extLst>
          </p:cNvPr>
          <p:cNvPicPr>
            <a:picLocks noChangeAspect="1"/>
          </p:cNvPicPr>
          <p:nvPr/>
        </p:nvPicPr>
        <p:blipFill rotWithShape="1">
          <a:blip r:embed="rId4">
            <a:extLst>
              <a:ext uri="{28A0092B-C50C-407E-A947-70E740481C1C}">
                <a14:useLocalDpi xmlns:a14="http://schemas.microsoft.com/office/drawing/2010/main" val="0"/>
              </a:ext>
            </a:extLst>
          </a:blip>
          <a:srcRect l="15184" r="-1" b="-1"/>
          <a:stretch/>
        </p:blipFill>
        <p:spPr>
          <a:xfrm>
            <a:off x="4812633" y="643467"/>
            <a:ext cx="6735900" cy="5571066"/>
          </a:xfrm>
          <a:prstGeom prst="rect">
            <a:avLst/>
          </a:prstGeom>
        </p:spPr>
      </p:pic>
    </p:spTree>
    <p:extLst>
      <p:ext uri="{BB962C8B-B14F-4D97-AF65-F5344CB8AC3E}">
        <p14:creationId xmlns:p14="http://schemas.microsoft.com/office/powerpoint/2010/main" val="129688937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1816E4A-B6C0-4904-BDF7-7BF497692351}"/>
              </a:ext>
            </a:extLst>
          </p:cNvPr>
          <p:cNvPicPr>
            <a:picLocks noChangeAspect="1"/>
          </p:cNvPicPr>
          <p:nvPr/>
        </p:nvPicPr>
        <p:blipFill>
          <a:blip r:embed="rId2"/>
          <a:stretch>
            <a:fillRect/>
          </a:stretch>
        </p:blipFill>
        <p:spPr>
          <a:xfrm>
            <a:off x="1240778" y="-1"/>
            <a:ext cx="9819107" cy="6934745"/>
          </a:xfrm>
          <a:prstGeom prst="rect">
            <a:avLst/>
          </a:prstGeom>
        </p:spPr>
      </p:pic>
    </p:spTree>
    <p:extLst>
      <p:ext uri="{BB962C8B-B14F-4D97-AF65-F5344CB8AC3E}">
        <p14:creationId xmlns:p14="http://schemas.microsoft.com/office/powerpoint/2010/main" val="785520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4C96A6-EEE9-4DDE-BAB5-AF1FCD41B271}"/>
              </a:ext>
            </a:extLst>
          </p:cNvPr>
          <p:cNvSpPr>
            <a:spLocks noGrp="1"/>
          </p:cNvSpPr>
          <p:nvPr>
            <p:ph type="title"/>
          </p:nvPr>
        </p:nvSpPr>
        <p:spPr/>
        <p:txBody>
          <a:bodyPr>
            <a:normAutofit fontScale="90000"/>
          </a:bodyPr>
          <a:lstStyle/>
          <a:p>
            <a:pPr marL="228600" lvl="0" indent="-228600">
              <a:spcBef>
                <a:spcPts val="1000"/>
              </a:spcBef>
            </a:pPr>
            <a:r>
              <a:rPr lang="nl-NL" sz="1500" b="1" dirty="0">
                <a:solidFill>
                  <a:prstClr val="black"/>
                </a:solidFill>
                <a:latin typeface="Calibri" panose="020F0502020204030204"/>
                <a:ea typeface="+mn-ea"/>
                <a:cs typeface="+mn-cs"/>
              </a:rPr>
              <a:t>Planologische beslissingen</a:t>
            </a:r>
            <a:br>
              <a:rPr lang="nl-NL" sz="1500" b="1" dirty="0">
                <a:solidFill>
                  <a:prstClr val="black"/>
                </a:solidFill>
                <a:latin typeface="Calibri" panose="020F0502020204030204"/>
                <a:ea typeface="+mn-ea"/>
                <a:cs typeface="+mn-cs"/>
              </a:rPr>
            </a:br>
            <a:r>
              <a:rPr lang="nl-NL" sz="2000" dirty="0">
                <a:solidFill>
                  <a:prstClr val="black"/>
                </a:solidFill>
                <a:latin typeface="Calibri" panose="020F0502020204030204"/>
                <a:ea typeface="+mn-ea"/>
                <a:cs typeface="+mn-cs"/>
              </a:rPr>
              <a:t>Niet de planologen bepalen hoe de leefomgeving eruit gaat zien, maar de maatschappij: burgers, bedrijven, overheden en belangengroepen. Deze ondernemen activiteiten, bezitten grond, gebouwen en kennis, en hebben wensen voor de toekomst. Deze wensen uiten ze door bestuurders te kiezen, die beslissingen nemen. Planologen doen alleen voorstellen voor een beslissing, of voeren deze uit.</a:t>
            </a:r>
            <a:br>
              <a:rPr lang="nl-NL" sz="2000" dirty="0">
                <a:solidFill>
                  <a:prstClr val="black"/>
                </a:solidFill>
                <a:latin typeface="Calibri" panose="020F0502020204030204"/>
                <a:ea typeface="+mn-ea"/>
                <a:cs typeface="+mn-cs"/>
              </a:rPr>
            </a:br>
            <a:endParaRPr lang="nl-NL" sz="2000" dirty="0"/>
          </a:p>
        </p:txBody>
      </p:sp>
      <p:sp>
        <p:nvSpPr>
          <p:cNvPr id="3" name="Tijdelijke aanduiding voor inhoud 2">
            <a:extLst>
              <a:ext uri="{FF2B5EF4-FFF2-40B4-BE49-F238E27FC236}">
                <a16:creationId xmlns:a16="http://schemas.microsoft.com/office/drawing/2014/main" id="{B9416DE5-AA98-48DA-915E-D9AA3B87F5CE}"/>
              </a:ext>
            </a:extLst>
          </p:cNvPr>
          <p:cNvSpPr>
            <a:spLocks noGrp="1"/>
          </p:cNvSpPr>
          <p:nvPr>
            <p:ph idx="1"/>
          </p:nvPr>
        </p:nvSpPr>
        <p:spPr/>
        <p:txBody>
          <a:bodyPr>
            <a:normAutofit fontScale="85000" lnSpcReduction="20000"/>
          </a:bodyPr>
          <a:lstStyle/>
          <a:p>
            <a:r>
              <a:rPr lang="nl-NL" dirty="0"/>
              <a:t>plaatsing windmolens in de Noordzee bij Urk </a:t>
            </a:r>
          </a:p>
          <a:p>
            <a:r>
              <a:rPr lang="nl-NL" dirty="0"/>
              <a:t>Tweede Maasvlakte en Mainportontwikkeling Rotterdam</a:t>
            </a:r>
          </a:p>
          <a:p>
            <a:r>
              <a:rPr lang="nl-NL" dirty="0"/>
              <a:t>Hogesnelheidslijn (HSL) </a:t>
            </a:r>
          </a:p>
          <a:p>
            <a:r>
              <a:rPr lang="nl-NL" dirty="0"/>
              <a:t>uitbreiding Schiphol</a:t>
            </a:r>
          </a:p>
          <a:p>
            <a:r>
              <a:rPr lang="nl-NL" dirty="0"/>
              <a:t>Betuweroute</a:t>
            </a:r>
          </a:p>
          <a:p>
            <a:r>
              <a:rPr lang="nl-NL" dirty="0"/>
              <a:t>behoud van Waddenzee als natuurgebied</a:t>
            </a:r>
          </a:p>
          <a:p>
            <a:r>
              <a:rPr lang="nl-NL" dirty="0"/>
              <a:t>gaswinning in Waddenzee</a:t>
            </a:r>
          </a:p>
          <a:p>
            <a:r>
              <a:rPr lang="nl-NL" dirty="0"/>
              <a:t>ruimte voor rivieren, vanwege toegenomen wateroverlast</a:t>
            </a:r>
          </a:p>
          <a:p>
            <a:r>
              <a:rPr lang="nl-NL" dirty="0"/>
              <a:t>inpoldering IJsselmeer</a:t>
            </a:r>
          </a:p>
          <a:p>
            <a:r>
              <a:rPr lang="nl-NL" dirty="0"/>
              <a:t>Planologen stellen bestemmingsplannen, structuurvisies of tracébesluiten op, in opdracht van de overheid, bedrijven, architecten, stedenbouwkundigen, adviesbureaus en belangenorganisaties.</a:t>
            </a:r>
          </a:p>
          <a:p>
            <a:endParaRPr lang="nl-NL" dirty="0"/>
          </a:p>
        </p:txBody>
      </p:sp>
    </p:spTree>
    <p:extLst>
      <p:ext uri="{BB962C8B-B14F-4D97-AF65-F5344CB8AC3E}">
        <p14:creationId xmlns:p14="http://schemas.microsoft.com/office/powerpoint/2010/main" val="429422181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852DA16BD1634B9E542DCC6AB2C8B7" ma:contentTypeVersion="10" ma:contentTypeDescription="Een nieuw document maken." ma:contentTypeScope="" ma:versionID="28a660d7487a31c256b7facbf7cea5bc">
  <xsd:schema xmlns:xsd="http://www.w3.org/2001/XMLSchema" xmlns:xs="http://www.w3.org/2001/XMLSchema" xmlns:p="http://schemas.microsoft.com/office/2006/metadata/properties" xmlns:ns3="42a0d170-a6ca-4918-bdc2-52c7782de387" xmlns:ns4="a6845ff9-1ba6-47cb-8862-76db33f815f5" targetNamespace="http://schemas.microsoft.com/office/2006/metadata/properties" ma:root="true" ma:fieldsID="afedba75e6dbb614b09c4ed93a176e82" ns3:_="" ns4:_="">
    <xsd:import namespace="42a0d170-a6ca-4918-bdc2-52c7782de387"/>
    <xsd:import namespace="a6845ff9-1ba6-47cb-8862-76db33f815f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a0d170-a6ca-4918-bdc2-52c7782de387"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SharingHintHash" ma:index="10" nillable="true" ma:displayName="Hint-hash dele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845ff9-1ba6-47cb-8862-76db33f815f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4A53D1-F601-47F0-BFB9-448EEE5F53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a0d170-a6ca-4918-bdc2-52c7782de387"/>
    <ds:schemaRef ds:uri="a6845ff9-1ba6-47cb-8862-76db33f815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29BE03-82F0-40A6-91B2-0F35F94100EF}">
  <ds:schemaRefs>
    <ds:schemaRef ds:uri="http://schemas.microsoft.com/sharepoint/v3/contenttype/forms"/>
  </ds:schemaRefs>
</ds:datastoreItem>
</file>

<file path=customXml/itemProps3.xml><?xml version="1.0" encoding="utf-8"?>
<ds:datastoreItem xmlns:ds="http://schemas.openxmlformats.org/officeDocument/2006/customXml" ds:itemID="{34A400EB-EA71-4167-AE27-0A9ABE5E412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TotalTime>
  <Words>302</Words>
  <Application>Microsoft Office PowerPoint</Application>
  <PresentationFormat>Breedbeeld</PresentationFormat>
  <Paragraphs>42</Paragraphs>
  <Slides>13</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Calibri Light</vt:lpstr>
      <vt:lpstr>Kantoorthema</vt:lpstr>
      <vt:lpstr>Stedenbouwkunde en planologie</vt:lpstr>
      <vt:lpstr>Verandering is de enige constante</vt:lpstr>
      <vt:lpstr>Wetten en Regels</vt:lpstr>
      <vt:lpstr> De basis van de ruimtelijke ordening en planologie is de afweging: ‘Welke activiteiten kunnen het beste op welke plek plaatsvinden?’ Voorbeelden van deze ruimtelijke activiteiten zijn: </vt:lpstr>
      <vt:lpstr>PowerPoint-presentatie</vt:lpstr>
      <vt:lpstr>PowerPoint-presentatie</vt:lpstr>
      <vt:lpstr>PowerPoint-presentatie</vt:lpstr>
      <vt:lpstr>PowerPoint-presentatie</vt:lpstr>
      <vt:lpstr>Planologische beslissingen Niet de planologen bepalen hoe de leefomgeving eruit gaat zien, maar de maatschappij: burgers, bedrijven, overheden en belangengroepen. Deze ondernemen activiteiten, bezitten grond, gebouwen en kennis, en hebben wensen voor de toekomst. Deze wensen uiten ze door bestuurders te kiezen, die beslissingen nemen. Planologen doen alleen voorstellen voor een beslissing, of voeren deze uit. </vt:lpstr>
      <vt:lpstr>PowerPoint-presentatie</vt:lpstr>
      <vt:lpstr>PowerPoint-presentatie</vt:lpstr>
      <vt:lpstr>PowerPoint-presentatie</vt:lpstr>
      <vt:lpstr>Opdracht: ontwerp een dwarsdoorsnede jullie eigen straatbeeld. Verwerk hierin o.a.: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Stedenbouwkunde en planologie</dc:title>
  <dc:creator>haje de boer</dc:creator>
  <cp:lastModifiedBy>haje de boer</cp:lastModifiedBy>
  <cp:revision>1</cp:revision>
  <dcterms:created xsi:type="dcterms:W3CDTF">2020-03-09T10:06:20Z</dcterms:created>
  <dcterms:modified xsi:type="dcterms:W3CDTF">2020-03-09T10:08:50Z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0x01010078852DA16BD1634B9E542DCC6AB2C8B7</vt:lpwstr>
  </property>
</Properties>
</file>