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6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1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5-3-2020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Wat zijn de verwijswoorden in de zin?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</a:p>
          <a:p>
            <a:r>
              <a:rPr lang="nl-NL" dirty="0" smtClean="0"/>
              <a:t>Dat, hem, hij.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0798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Verwijzen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‘wat’?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nl-NL" dirty="0"/>
              <a:t>overtreffende trap: </a:t>
            </a:r>
          </a:p>
          <a:p>
            <a:pPr marL="0" indent="0">
              <a:buNone/>
            </a:pPr>
            <a:r>
              <a:rPr lang="nl-NL" dirty="0" smtClean="0"/>
              <a:t>Dat </a:t>
            </a:r>
            <a:r>
              <a:rPr lang="nl-NL" dirty="0"/>
              <a:t>is wel het stomste </a:t>
            </a:r>
            <a:r>
              <a:rPr lang="nl-NL" i="1" dirty="0"/>
              <a:t>wat</a:t>
            </a:r>
            <a:r>
              <a:rPr lang="nl-NL" dirty="0"/>
              <a:t> je kunt doen.</a:t>
            </a:r>
          </a:p>
          <a:p>
            <a:pPr marL="571500" indent="-571500"/>
            <a:r>
              <a:rPr lang="nl-NL" dirty="0"/>
              <a:t>hele zin: </a:t>
            </a:r>
          </a:p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/>
              <a:t>leraar trok zich niets aan van de bel, </a:t>
            </a:r>
            <a:r>
              <a:rPr lang="nl-NL" i="1" dirty="0"/>
              <a:t>wat</a:t>
            </a:r>
            <a:r>
              <a:rPr lang="nl-NL" dirty="0"/>
              <a:t> de klas </a:t>
            </a:r>
            <a:r>
              <a:rPr lang="nl-NL" dirty="0" smtClean="0"/>
              <a:t>nogal </a:t>
            </a:r>
            <a:r>
              <a:rPr lang="nl-NL" dirty="0"/>
              <a:t>raar vond.</a:t>
            </a:r>
          </a:p>
          <a:p>
            <a:pPr marL="571500" indent="-571500"/>
            <a:r>
              <a:rPr lang="nl-NL" dirty="0"/>
              <a:t>alles/niets/iets/het enige: </a:t>
            </a:r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/>
              <a:t>enige </a:t>
            </a:r>
            <a:r>
              <a:rPr lang="nl-NL" i="1" dirty="0"/>
              <a:t>wat</a:t>
            </a:r>
            <a:r>
              <a:rPr lang="nl-NL" dirty="0"/>
              <a:t> ik daarover kwijt kan, is dat het iets is </a:t>
            </a:r>
            <a:r>
              <a:rPr lang="nl-NL" i="1" dirty="0" smtClean="0"/>
              <a:t>wat</a:t>
            </a:r>
            <a:r>
              <a:rPr lang="nl-NL" dirty="0" smtClean="0"/>
              <a:t> </a:t>
            </a:r>
            <a:r>
              <a:rPr lang="nl-NL" dirty="0"/>
              <a:t>ik moeilijk uit kan leggen.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656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Doel: </a:t>
            </a:r>
            <a:endParaRPr lang="nl-NL" dirty="0" smtClean="0"/>
          </a:p>
          <a:p>
            <a:r>
              <a:rPr lang="nl-NL" dirty="0" smtClean="0"/>
              <a:t>Je </a:t>
            </a:r>
            <a:r>
              <a:rPr lang="nl-NL" dirty="0"/>
              <a:t>gebruikt de juiste verwijswoorden in een tekst</a:t>
            </a:r>
            <a:r>
              <a:rPr lang="nl-NL" dirty="0" smtClean="0"/>
              <a:t>. </a:t>
            </a:r>
            <a:endParaRPr lang="nl-NL" dirty="0"/>
          </a:p>
          <a:p>
            <a:r>
              <a:rPr lang="nl-NL" dirty="0" smtClean="0"/>
              <a:t>Gebruik verwijswoorden correct.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‘Serveer de groenten zo vers mogelijk aan de gasten door ze na ontvangst meteen in te vriezen.’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‘Houden je kinderen niet van groenten? Doe ze dan eens door de spaghettisaus of maak er soep van.’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494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zijn verwijswoorden?</a:t>
            </a:r>
          </a:p>
          <a:p>
            <a:r>
              <a:rPr lang="nl-NL" dirty="0" smtClean="0"/>
              <a:t>Hen/Hun/Zij</a:t>
            </a:r>
            <a:endParaRPr lang="nl-NL" dirty="0" smtClean="0"/>
          </a:p>
          <a:p>
            <a:r>
              <a:rPr lang="nl-NL" dirty="0" smtClean="0"/>
              <a:t>Wat, die of dat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zijn verwijswoorden?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Woorden die verwijzen naar andere woorden in je tekst:</a:t>
            </a:r>
          </a:p>
          <a:p>
            <a:pPr marL="0" indent="0">
              <a:buSzPct val="75000"/>
              <a:buNone/>
            </a:pPr>
            <a:r>
              <a:rPr lang="nl-NL" i="1" dirty="0"/>
              <a:t>Daar ligt Peter. Het lezen van dat moeilijke boek kostte hem veel moeite. Hij is daarbij dan ook in slaap gevallen.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verwijswoorden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Voornaamwoorden:</a:t>
            </a:r>
          </a:p>
          <a:p>
            <a:pPr marL="359999" indent="-359999">
              <a:buSzPct val="75000"/>
            </a:pPr>
            <a:r>
              <a:rPr lang="nl-NL" dirty="0"/>
              <a:t>persoonlijk voornaamwoord</a:t>
            </a:r>
          </a:p>
          <a:p>
            <a:pPr marL="359999" indent="-359999">
              <a:buSzPct val="75000"/>
            </a:pPr>
            <a:r>
              <a:rPr lang="nl-NL" dirty="0"/>
              <a:t>bezittelijk voornaamwoord</a:t>
            </a:r>
          </a:p>
          <a:p>
            <a:pPr marL="359999" indent="-359999">
              <a:buSzPct val="75000"/>
            </a:pPr>
            <a:r>
              <a:rPr lang="nl-NL" dirty="0"/>
              <a:t>aanwijzend voornaamwoord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310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Schema verwijswoorden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7355160" cy="4317932"/>
          </a:xfrm>
        </p:spPr>
      </p:pic>
    </p:spTree>
    <p:extLst>
      <p:ext uri="{BB962C8B-B14F-4D97-AF65-F5344CB8AC3E}">
        <p14:creationId xmlns:p14="http://schemas.microsoft.com/office/powerpoint/2010/main" val="3406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Hen/hun/zij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Hen gebruik je:</a:t>
            </a:r>
          </a:p>
          <a:p>
            <a:pPr marL="571500" indent="-571500"/>
            <a:endParaRPr lang="nl-NL" dirty="0"/>
          </a:p>
          <a:p>
            <a:r>
              <a:rPr lang="nl-NL" dirty="0"/>
              <a:t>na een voorzetsel: </a:t>
            </a:r>
          </a:p>
          <a:p>
            <a:pPr marL="0" indent="0">
              <a:buNone/>
            </a:pPr>
            <a:r>
              <a:rPr lang="nl-NL" dirty="0" smtClean="0"/>
              <a:t>Ik </a:t>
            </a:r>
            <a:r>
              <a:rPr lang="nl-NL" dirty="0"/>
              <a:t>sta nog steeds achter hen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als lijdend voorwerp: </a:t>
            </a:r>
          </a:p>
          <a:p>
            <a:pPr marL="0" indent="0">
              <a:buNone/>
            </a:pPr>
            <a:r>
              <a:rPr lang="nl-NL" dirty="0" smtClean="0"/>
              <a:t>Ik </a:t>
            </a:r>
            <a:r>
              <a:rPr lang="nl-NL" dirty="0"/>
              <a:t>heb hen achtergelaten.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509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Hen/hun/zij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Hun gebruik je</a:t>
            </a:r>
            <a:r>
              <a:rPr lang="nl-NL" dirty="0" smtClean="0"/>
              <a:t>:</a:t>
            </a:r>
            <a:endParaRPr lang="nl-NL" dirty="0"/>
          </a:p>
          <a:p>
            <a:pPr marL="571500" indent="-571500"/>
            <a:r>
              <a:rPr lang="nl-NL" dirty="0"/>
              <a:t>als bezittelijk voornaamwoord: </a:t>
            </a:r>
          </a:p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/>
              <a:t>leerlingen pakken hun boek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571500" indent="-571500"/>
            <a:r>
              <a:rPr lang="nl-NL" dirty="0"/>
              <a:t>als meewerkend </a:t>
            </a:r>
            <a:r>
              <a:rPr lang="nl-NL" dirty="0" smtClean="0"/>
              <a:t>voorwerp: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Ik </a:t>
            </a:r>
            <a:r>
              <a:rPr lang="nl-NL" dirty="0"/>
              <a:t>heb het hun gegeven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Gebruik </a:t>
            </a:r>
            <a:r>
              <a:rPr lang="nl-NL" i="1" dirty="0"/>
              <a:t>hun</a:t>
            </a:r>
            <a:r>
              <a:rPr lang="nl-NL" dirty="0"/>
              <a:t> nooit als onderwerp!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strike="sngStrike" dirty="0" smtClean="0"/>
              <a:t>Hun </a:t>
            </a:r>
            <a:r>
              <a:rPr lang="nl-NL" strike="sngStrike" dirty="0"/>
              <a:t>gaan naar school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Ze gaan naar school.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2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dat of die?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‘Dat’ is een verwijswoord naar een ‘het’-woord dat ervoor staat.</a:t>
            </a:r>
          </a:p>
          <a:p>
            <a:pPr marL="0" indent="0">
              <a:buNone/>
            </a:pPr>
            <a:r>
              <a:rPr lang="nl-NL" dirty="0"/>
              <a:t>Het boek </a:t>
            </a:r>
            <a:r>
              <a:rPr lang="nl-NL" i="1" dirty="0"/>
              <a:t>dat</a:t>
            </a:r>
            <a:r>
              <a:rPr lang="nl-NL" dirty="0"/>
              <a:t> daar ligt, is van mij.</a:t>
            </a:r>
          </a:p>
          <a:p>
            <a:pPr marL="0" indent="0">
              <a:buNone/>
            </a:pPr>
            <a:r>
              <a:rPr lang="nl-NL" dirty="0"/>
              <a:t>Het meisje </a:t>
            </a:r>
            <a:r>
              <a:rPr lang="nl-NL" i="1" dirty="0"/>
              <a:t>dat</a:t>
            </a:r>
            <a:r>
              <a:rPr lang="nl-NL" dirty="0"/>
              <a:t> daar loopt, zit bij mij op school.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‘Die’ verwijst naar ‘de’-woorden:</a:t>
            </a:r>
          </a:p>
          <a:p>
            <a:pPr marL="0" indent="0">
              <a:buNone/>
            </a:pPr>
            <a:r>
              <a:rPr lang="nl-NL" dirty="0"/>
              <a:t>De jongen </a:t>
            </a:r>
            <a:r>
              <a:rPr lang="nl-NL" i="1" dirty="0"/>
              <a:t>die</a:t>
            </a:r>
            <a:r>
              <a:rPr lang="nl-NL" dirty="0"/>
              <a:t> naast haar loopt, ken ik niet.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04220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7" ma:contentTypeDescription="Een nieuw document maken." ma:contentTypeScope="" ma:versionID="29efb9311dc7e16ef24fe9c0ddd46091">
  <xsd:schema xmlns:xsd="http://www.w3.org/2001/XMLSchema" xmlns:xs="http://www.w3.org/2001/XMLSchema" xmlns:p="http://schemas.microsoft.com/office/2006/metadata/properties" xmlns:ns3="5cdedd98-05a6-4844-a2be-4403c98339c5" targetNamespace="http://schemas.microsoft.com/office/2006/metadata/properties" ma:root="true" ma:fieldsID="c0e64ec99bee8d3a389d78b6c44c6581" ns3:_="">
    <xsd:import namespace="5cdedd98-05a6-4844-a2be-4403c98339c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89F0EC-6D73-4BAF-B4C8-4ACE4CA51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FFC253-58AE-42AD-ACB5-46EBB9BCDF56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5cdedd98-05a6-4844-a2be-4403c98339c5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422001D-0F16-4C1D-8854-57D099FF21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1644</TotalTime>
  <Words>325</Words>
  <Application>Microsoft Office PowerPoint</Application>
  <PresentationFormat>Diavoorstelling (4:3)</PresentationFormat>
  <Paragraphs>61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Kantoorthema</vt:lpstr>
      <vt:lpstr>PowerPoint-presentatie</vt:lpstr>
      <vt:lpstr>Inleiding</vt:lpstr>
      <vt:lpstr>Inhoud</vt:lpstr>
      <vt:lpstr>Wat zijn verwijswoorden?</vt:lpstr>
      <vt:lpstr>Soorten verwijswoorden</vt:lpstr>
      <vt:lpstr>Schema verwijswoorden</vt:lpstr>
      <vt:lpstr>Hen/hun/zij</vt:lpstr>
      <vt:lpstr>Hen/hun/zij</vt:lpstr>
      <vt:lpstr>Wat dat of die?</vt:lpstr>
      <vt:lpstr>Wanneer ‘wat’?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20</cp:revision>
  <dcterms:created xsi:type="dcterms:W3CDTF">2013-11-15T15:05:42Z</dcterms:created>
  <dcterms:modified xsi:type="dcterms:W3CDTF">2020-03-05T09:24:26Z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