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0" r:id="rId4"/>
    <p:sldId id="271" r:id="rId5"/>
    <p:sldId id="257" r:id="rId6"/>
    <p:sldId id="264" r:id="rId7"/>
    <p:sldId id="262" r:id="rId8"/>
    <p:sldId id="272" r:id="rId9"/>
    <p:sldId id="259" r:id="rId10"/>
    <p:sldId id="260" r:id="rId11"/>
    <p:sldId id="266" r:id="rId12"/>
    <p:sldId id="267" r:id="rId13"/>
    <p:sldId id="268" r:id="rId14"/>
    <p:sldId id="269" r:id="rId15"/>
    <p:sldId id="261" r:id="rId16"/>
    <p:sldId id="273"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ADC90F4-710F-42A2-9825-E9CD8A0CADC9}" type="datetimeFigureOut">
              <a:rPr lang="nl-NL" smtClean="0"/>
              <a:t>27-2-2020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93495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ADC90F4-710F-42A2-9825-E9CD8A0CADC9}" type="datetimeFigureOut">
              <a:rPr lang="nl-NL" smtClean="0"/>
              <a:t>27-2-2020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393298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ADC90F4-710F-42A2-9825-E9CD8A0CADC9}" type="datetimeFigureOut">
              <a:rPr lang="nl-NL" smtClean="0"/>
              <a:t>27-2-2020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416278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ADC90F4-710F-42A2-9825-E9CD8A0CADC9}" type="datetimeFigureOut">
              <a:rPr lang="nl-NL" smtClean="0"/>
              <a:t>27-2-2020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126041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ADC90F4-710F-42A2-9825-E9CD8A0CADC9}" type="datetimeFigureOut">
              <a:rPr lang="nl-NL" smtClean="0"/>
              <a:t>27-2-2020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418486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ADC90F4-710F-42A2-9825-E9CD8A0CADC9}" type="datetimeFigureOut">
              <a:rPr lang="nl-NL" smtClean="0"/>
              <a:t>27-2-2020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199412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ADC90F4-710F-42A2-9825-E9CD8A0CADC9}" type="datetimeFigureOut">
              <a:rPr lang="nl-NL" smtClean="0"/>
              <a:t>27-2-2020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364784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ADC90F4-710F-42A2-9825-E9CD8A0CADC9}" type="datetimeFigureOut">
              <a:rPr lang="nl-NL" smtClean="0"/>
              <a:t>27-2-2020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146718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ADC90F4-710F-42A2-9825-E9CD8A0CADC9}" type="datetimeFigureOut">
              <a:rPr lang="nl-NL" smtClean="0"/>
              <a:t>27-2-2020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10340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ADC90F4-710F-42A2-9825-E9CD8A0CADC9}" type="datetimeFigureOut">
              <a:rPr lang="nl-NL" smtClean="0"/>
              <a:t>27-2-2020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176370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ADC90F4-710F-42A2-9825-E9CD8A0CADC9}" type="datetimeFigureOut">
              <a:rPr lang="nl-NL" smtClean="0"/>
              <a:t>27-2-2020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7A8E609-9980-414A-A2C2-D0A93A8FA89C}" type="slidenum">
              <a:rPr lang="nl-NL" smtClean="0"/>
              <a:t>‹nr.›</a:t>
            </a:fld>
            <a:endParaRPr lang="nl-NL"/>
          </a:p>
        </p:txBody>
      </p:sp>
    </p:spTree>
    <p:extLst>
      <p:ext uri="{BB962C8B-B14F-4D97-AF65-F5344CB8AC3E}">
        <p14:creationId xmlns:p14="http://schemas.microsoft.com/office/powerpoint/2010/main" val="321817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C90F4-710F-42A2-9825-E9CD8A0CADC9}" type="datetimeFigureOut">
              <a:rPr lang="nl-NL" smtClean="0"/>
              <a:t>27-2-2020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8E609-9980-414A-A2C2-D0A93A8FA89C}" type="slidenum">
              <a:rPr lang="nl-NL" smtClean="0"/>
              <a:t>‹nr.›</a:t>
            </a:fld>
            <a:endParaRPr lang="nl-NL"/>
          </a:p>
        </p:txBody>
      </p:sp>
    </p:spTree>
    <p:extLst>
      <p:ext uri="{BB962C8B-B14F-4D97-AF65-F5344CB8AC3E}">
        <p14:creationId xmlns:p14="http://schemas.microsoft.com/office/powerpoint/2010/main" val="3047707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3jTVH8PZE9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Dy1meR_IkZc&amp;list=PLK6Xp2CweHo-21wutoBIxlDAKWnSqRaUr&amp;index=8&amp;t=0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611091" y="3602038"/>
            <a:ext cx="6331527" cy="1655762"/>
          </a:xfrm>
        </p:spPr>
        <p:txBody>
          <a:bodyPr>
            <a:noAutofit/>
          </a:bodyPr>
          <a:lstStyle/>
          <a:p>
            <a:r>
              <a:rPr lang="nl-NL" sz="3600" dirty="0"/>
              <a:t>De zelfredzaamheidsradar.</a:t>
            </a:r>
          </a:p>
          <a:p>
            <a:r>
              <a:rPr lang="nl-NL" sz="3600" dirty="0"/>
              <a:t>Wat kun je ermee in de praktijk?</a:t>
            </a:r>
          </a:p>
        </p:txBody>
      </p:sp>
      <p:pic>
        <p:nvPicPr>
          <p:cNvPr id="1026" name="Picture 2" descr="http://www.goedgebruik.nl/foto/1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11091" cy="79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20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227385" y="-472037"/>
            <a:ext cx="5808094" cy="8238925"/>
          </a:xfrm>
          <a:prstGeom prst="rect">
            <a:avLst/>
          </a:prstGeom>
        </p:spPr>
      </p:pic>
    </p:spTree>
    <p:extLst>
      <p:ext uri="{BB962C8B-B14F-4D97-AF65-F5344CB8AC3E}">
        <p14:creationId xmlns:p14="http://schemas.microsoft.com/office/powerpoint/2010/main" val="2363073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Wandelstok</a:t>
            </a:r>
          </a:p>
        </p:txBody>
      </p:sp>
      <p:sp>
        <p:nvSpPr>
          <p:cNvPr id="3" name="Tijdelijke aanduiding voor inhoud 2"/>
          <p:cNvSpPr>
            <a:spLocks noGrp="1"/>
          </p:cNvSpPr>
          <p:nvPr>
            <p:ph idx="1"/>
          </p:nvPr>
        </p:nvSpPr>
        <p:spPr>
          <a:xfrm>
            <a:off x="838200" y="1336430"/>
            <a:ext cx="7168662" cy="5263661"/>
          </a:xfrm>
        </p:spPr>
        <p:txBody>
          <a:bodyPr>
            <a:normAutofit/>
          </a:bodyPr>
          <a:lstStyle/>
          <a:p>
            <a:r>
              <a:rPr lang="nl-NL" dirty="0"/>
              <a:t>Het grootste nadeel van de stok vindt ze dat de stok valt, als ze haar handen nodig heeft voor iets anders. “Daar zouden ze nu eens wat op moeten vinden”. </a:t>
            </a:r>
          </a:p>
          <a:p>
            <a:r>
              <a:rPr lang="nl-NL" b="1" dirty="0"/>
              <a:t>Welk hulpmiddel of technologie kun je hier inzetten? </a:t>
            </a:r>
            <a:r>
              <a:rPr lang="nl-NL" dirty="0"/>
              <a:t>De Tango wandelstok. www.tangowandelstok.nl. </a:t>
            </a:r>
          </a:p>
        </p:txBody>
      </p:sp>
      <p:pic>
        <p:nvPicPr>
          <p:cNvPr id="4" name="Afbeelding 3"/>
          <p:cNvPicPr>
            <a:picLocks noChangeAspect="1"/>
          </p:cNvPicPr>
          <p:nvPr/>
        </p:nvPicPr>
        <p:blipFill>
          <a:blip r:embed="rId2"/>
          <a:stretch>
            <a:fillRect/>
          </a:stretch>
        </p:blipFill>
        <p:spPr>
          <a:xfrm>
            <a:off x="8006862" y="713459"/>
            <a:ext cx="3982915" cy="5715000"/>
          </a:xfrm>
          <a:prstGeom prst="rect">
            <a:avLst/>
          </a:prstGeom>
        </p:spPr>
      </p:pic>
    </p:spTree>
    <p:extLst>
      <p:ext uri="{BB962C8B-B14F-4D97-AF65-F5344CB8AC3E}">
        <p14:creationId xmlns:p14="http://schemas.microsoft.com/office/powerpoint/2010/main" val="212335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Opstaan uit stoel</a:t>
            </a:r>
          </a:p>
        </p:txBody>
      </p:sp>
      <p:sp>
        <p:nvSpPr>
          <p:cNvPr id="3" name="Tijdelijke aanduiding voor inhoud 2"/>
          <p:cNvSpPr>
            <a:spLocks noGrp="1"/>
          </p:cNvSpPr>
          <p:nvPr>
            <p:ph idx="1"/>
          </p:nvPr>
        </p:nvSpPr>
        <p:spPr>
          <a:xfrm>
            <a:off x="222738" y="1277815"/>
            <a:ext cx="8030308" cy="4899148"/>
          </a:xfrm>
        </p:spPr>
        <p:txBody>
          <a:bodyPr/>
          <a:lstStyle/>
          <a:p>
            <a:pPr marL="0" indent="0">
              <a:buNone/>
            </a:pPr>
            <a:r>
              <a:rPr lang="nl-NL" dirty="0"/>
              <a:t>Het opstaan uit de stoel gaat ook steeds moeizamer. Ook krijgt ze steeds vaker rugpijn als ze lang in haar oude rookstoel zit. </a:t>
            </a:r>
          </a:p>
          <a:p>
            <a:r>
              <a:rPr lang="nl-NL" b="1" dirty="0"/>
              <a:t>Welk hulpmiddel of technologie kun je hier inzetten? </a:t>
            </a:r>
            <a:r>
              <a:rPr lang="nl-NL" dirty="0"/>
              <a:t>Opsta-stoel, er is ook een opsta-rolstoel. </a:t>
            </a:r>
          </a:p>
        </p:txBody>
      </p:sp>
      <p:pic>
        <p:nvPicPr>
          <p:cNvPr id="5" name="Afbeelding 4"/>
          <p:cNvPicPr>
            <a:picLocks noChangeAspect="1"/>
          </p:cNvPicPr>
          <p:nvPr/>
        </p:nvPicPr>
        <p:blipFill>
          <a:blip r:embed="rId2"/>
          <a:stretch>
            <a:fillRect/>
          </a:stretch>
        </p:blipFill>
        <p:spPr>
          <a:xfrm>
            <a:off x="8016232" y="2309446"/>
            <a:ext cx="4509143" cy="4439016"/>
          </a:xfrm>
          <a:prstGeom prst="rect">
            <a:avLst/>
          </a:prstGeom>
        </p:spPr>
      </p:pic>
    </p:spTree>
    <p:extLst>
      <p:ext uri="{BB962C8B-B14F-4D97-AF65-F5344CB8AC3E}">
        <p14:creationId xmlns:p14="http://schemas.microsoft.com/office/powerpoint/2010/main" val="3813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Opstaan toilet</a:t>
            </a:r>
          </a:p>
        </p:txBody>
      </p:sp>
      <p:sp>
        <p:nvSpPr>
          <p:cNvPr id="3" name="Tijdelijke aanduiding voor inhoud 2"/>
          <p:cNvSpPr>
            <a:spLocks noGrp="1"/>
          </p:cNvSpPr>
          <p:nvPr>
            <p:ph idx="1"/>
          </p:nvPr>
        </p:nvSpPr>
        <p:spPr>
          <a:xfrm>
            <a:off x="175846" y="1825625"/>
            <a:ext cx="8177579" cy="4351338"/>
          </a:xfrm>
        </p:spPr>
        <p:txBody>
          <a:bodyPr>
            <a:normAutofit/>
          </a:bodyPr>
          <a:lstStyle/>
          <a:p>
            <a:r>
              <a:rPr lang="nl-NL" dirty="0"/>
              <a:t>Toen ze laatst een bezoek had gebracht aan een vriendin kon ze eenmaal weer thuis, bijna niet meer opstaan vanaf het toilet. </a:t>
            </a:r>
          </a:p>
          <a:p>
            <a:r>
              <a:rPr lang="nl-NL" b="1" dirty="0"/>
              <a:t>Welk hulpmiddel of technologie kun je hier inzetten? </a:t>
            </a:r>
            <a:r>
              <a:rPr lang="nl-NL" dirty="0"/>
              <a:t>toilet Zit- en Opstahulp. </a:t>
            </a:r>
          </a:p>
        </p:txBody>
      </p:sp>
      <p:pic>
        <p:nvPicPr>
          <p:cNvPr id="3074" name="Picture 2" descr="http://www.goedgebruik.nl/foto/nieuws/nieuwsbrief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271" y="1027906"/>
            <a:ext cx="38385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89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89953"/>
          </a:xfrm>
        </p:spPr>
        <p:txBody>
          <a:bodyPr>
            <a:normAutofit fontScale="90000"/>
          </a:bodyPr>
          <a:lstStyle/>
          <a:p>
            <a:r>
              <a:rPr lang="nl-NL" dirty="0"/>
              <a:t>Alleen thuis</a:t>
            </a:r>
          </a:p>
        </p:txBody>
      </p:sp>
      <p:sp>
        <p:nvSpPr>
          <p:cNvPr id="3" name="Tijdelijke aanduiding voor inhoud 2"/>
          <p:cNvSpPr>
            <a:spLocks noGrp="1"/>
          </p:cNvSpPr>
          <p:nvPr>
            <p:ph idx="1"/>
          </p:nvPr>
        </p:nvSpPr>
        <p:spPr>
          <a:xfrm>
            <a:off x="339969" y="1055078"/>
            <a:ext cx="11013831" cy="5603630"/>
          </a:xfrm>
        </p:spPr>
        <p:txBody>
          <a:bodyPr/>
          <a:lstStyle/>
          <a:p>
            <a:r>
              <a:rPr lang="nl-NL" dirty="0"/>
              <a:t>Gelukkig kwam haar zoon, die als enige een sleutel heeft van het appartement, onverwachts op bezoek en kon haar helpen met het opstaan. Ze moest er niet aan denken wat er gebeurd zou zijn, als hij niet was gekomen. Dan had ze daar, tot de thuiszorg de volgende ochtend was gekomen, gezeten. </a:t>
            </a:r>
          </a:p>
          <a:p>
            <a:r>
              <a:rPr lang="nl-NL" b="1" dirty="0"/>
              <a:t>Welk hulpmiddel of technologie kun je hier inzetten? </a:t>
            </a:r>
            <a:r>
              <a:rPr lang="nl-NL" dirty="0"/>
              <a:t>Personenalarmering via een alarm in de huiskamer of via een zender aan hals of pols.</a:t>
            </a:r>
          </a:p>
        </p:txBody>
      </p:sp>
      <p:pic>
        <p:nvPicPr>
          <p:cNvPr id="4098" name="Picture 2" descr="http://www.eurocross.nl/personenalarmering/images/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939" y="4075996"/>
            <a:ext cx="4648882" cy="258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0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 weten?</a:t>
            </a:r>
          </a:p>
        </p:txBody>
      </p:sp>
      <p:sp>
        <p:nvSpPr>
          <p:cNvPr id="3" name="Tijdelijke aanduiding voor inhoud 2"/>
          <p:cNvSpPr>
            <a:spLocks noGrp="1"/>
          </p:cNvSpPr>
          <p:nvPr>
            <p:ph idx="1"/>
          </p:nvPr>
        </p:nvSpPr>
        <p:spPr>
          <a:xfrm>
            <a:off x="838200" y="1465384"/>
            <a:ext cx="10515600" cy="5111261"/>
          </a:xfrm>
        </p:spPr>
        <p:txBody>
          <a:bodyPr/>
          <a:lstStyle/>
          <a:p>
            <a:r>
              <a:rPr lang="nl-NL" dirty="0"/>
              <a:t>www.zelfredzaamheidsradar.nl  -&gt; digitale radar</a:t>
            </a:r>
          </a:p>
          <a:p>
            <a:r>
              <a:rPr lang="nl-NL" dirty="0"/>
              <a:t>Zorgvoorbeter.nl</a:t>
            </a:r>
          </a:p>
          <a:p>
            <a:r>
              <a:rPr lang="nl-NL" dirty="0"/>
              <a:t>Goedgebruik.nl</a:t>
            </a:r>
          </a:p>
          <a:p>
            <a:r>
              <a:rPr lang="nl-NL" dirty="0"/>
              <a:t>Hulpmiddelenwijzer.nl</a:t>
            </a:r>
          </a:p>
          <a:p>
            <a:endParaRPr lang="nl-NL" dirty="0"/>
          </a:p>
          <a:p>
            <a:endParaRPr lang="nl-NL" dirty="0"/>
          </a:p>
        </p:txBody>
      </p:sp>
    </p:spTree>
    <p:extLst>
      <p:ext uri="{BB962C8B-B14F-4D97-AF65-F5344CB8AC3E}">
        <p14:creationId xmlns:p14="http://schemas.microsoft.com/office/powerpoint/2010/main" val="191430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C653638-50BE-48EC-84FA-E5413958937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65779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569" y="82063"/>
            <a:ext cx="11816862" cy="1402788"/>
          </a:xfrm>
        </p:spPr>
        <p:txBody>
          <a:bodyPr>
            <a:normAutofit fontScale="90000"/>
          </a:bodyPr>
          <a:lstStyle/>
          <a:p>
            <a:br>
              <a:rPr lang="nl-NL" sz="2800" dirty="0"/>
            </a:br>
            <a:br>
              <a:rPr lang="nl-NL" sz="2800" dirty="0"/>
            </a:br>
            <a:br>
              <a:rPr lang="nl-NL" sz="2800" dirty="0"/>
            </a:br>
            <a:r>
              <a:rPr lang="nl-NL" sz="2800" dirty="0"/>
              <a:t>Zelfredzaamheid in de praktijk?  </a:t>
            </a:r>
          </a:p>
        </p:txBody>
      </p:sp>
      <p:sp>
        <p:nvSpPr>
          <p:cNvPr id="5" name="Tijdelijke aanduiding voor inhoud 4">
            <a:extLst>
              <a:ext uri="{FF2B5EF4-FFF2-40B4-BE49-F238E27FC236}">
                <a16:creationId xmlns:a16="http://schemas.microsoft.com/office/drawing/2014/main" id="{6C1C250B-039B-4479-89DC-B9FD5933B493}"/>
              </a:ext>
            </a:extLst>
          </p:cNvPr>
          <p:cNvSpPr>
            <a:spLocks noGrp="1"/>
          </p:cNvSpPr>
          <p:nvPr>
            <p:ph idx="1"/>
          </p:nvPr>
        </p:nvSpPr>
        <p:spPr/>
        <p:txBody>
          <a:bodyPr/>
          <a:lstStyle/>
          <a:p>
            <a:r>
              <a:rPr lang="nl-NL" dirty="0">
                <a:hlinkClick r:id="rId2"/>
              </a:rPr>
              <a:t>https://www.youtube.com/watch?v=3jTVH8PZE9Q</a:t>
            </a:r>
            <a:r>
              <a:rPr lang="nl-NL" dirty="0"/>
              <a:t> </a:t>
            </a:r>
          </a:p>
        </p:txBody>
      </p:sp>
    </p:spTree>
    <p:extLst>
      <p:ext uri="{BB962C8B-B14F-4D97-AF65-F5344CB8AC3E}">
        <p14:creationId xmlns:p14="http://schemas.microsoft.com/office/powerpoint/2010/main" val="419756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Zelfredzaamheid</a:t>
            </a:r>
          </a:p>
        </p:txBody>
      </p:sp>
      <p:sp>
        <p:nvSpPr>
          <p:cNvPr id="3" name="Tijdelijke aanduiding voor inhoud 2"/>
          <p:cNvSpPr>
            <a:spLocks noGrp="1"/>
          </p:cNvSpPr>
          <p:nvPr>
            <p:ph idx="1"/>
          </p:nvPr>
        </p:nvSpPr>
        <p:spPr>
          <a:xfrm>
            <a:off x="105508" y="1348154"/>
            <a:ext cx="11248292" cy="4828809"/>
          </a:xfrm>
        </p:spPr>
        <p:txBody>
          <a:bodyPr/>
          <a:lstStyle/>
          <a:p>
            <a:r>
              <a:rPr lang="nl-NL" dirty="0"/>
              <a:t>Van ziekte en zorg naar gezondheid en gedrag</a:t>
            </a:r>
          </a:p>
          <a:p>
            <a:r>
              <a:rPr lang="nl-NL" dirty="0"/>
              <a:t>Uitgangspunt; mensen zo gezond mogelijk </a:t>
            </a:r>
          </a:p>
          <a:p>
            <a:endParaRPr lang="nl-NL" dirty="0"/>
          </a:p>
        </p:txBody>
      </p:sp>
      <p:pic>
        <p:nvPicPr>
          <p:cNvPr id="4" name="Afbeelding 3"/>
          <p:cNvPicPr>
            <a:picLocks noChangeAspect="1"/>
          </p:cNvPicPr>
          <p:nvPr/>
        </p:nvPicPr>
        <p:blipFill>
          <a:blip r:embed="rId2"/>
          <a:stretch>
            <a:fillRect/>
          </a:stretch>
        </p:blipFill>
        <p:spPr>
          <a:xfrm>
            <a:off x="6658707" y="2143345"/>
            <a:ext cx="5650523" cy="4714655"/>
          </a:xfrm>
          <a:prstGeom prst="rect">
            <a:avLst/>
          </a:prstGeom>
        </p:spPr>
      </p:pic>
    </p:spTree>
    <p:extLst>
      <p:ext uri="{BB962C8B-B14F-4D97-AF65-F5344CB8AC3E}">
        <p14:creationId xmlns:p14="http://schemas.microsoft.com/office/powerpoint/2010/main" val="98272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zelfredzaamheid</a:t>
            </a:r>
          </a:p>
        </p:txBody>
      </p:sp>
      <p:sp>
        <p:nvSpPr>
          <p:cNvPr id="3" name="Tijdelijke aanduiding voor inhoud 2"/>
          <p:cNvSpPr>
            <a:spLocks noGrp="1"/>
          </p:cNvSpPr>
          <p:nvPr>
            <p:ph idx="1"/>
          </p:nvPr>
        </p:nvSpPr>
        <p:spPr>
          <a:xfrm>
            <a:off x="838200" y="1690688"/>
            <a:ext cx="10515600" cy="4486275"/>
          </a:xfrm>
        </p:spPr>
        <p:txBody>
          <a:bodyPr/>
          <a:lstStyle/>
          <a:p>
            <a:r>
              <a:rPr lang="nl-NL" dirty="0"/>
              <a:t>De mate waarin iemand de vaardigheden heeft om zichzelf in het dagelijks leven zelfstandig te redden</a:t>
            </a:r>
          </a:p>
          <a:p>
            <a:endParaRPr lang="nl-NL" dirty="0"/>
          </a:p>
          <a:p>
            <a:r>
              <a:rPr lang="nl-NL" dirty="0"/>
              <a:t>Doen wat je zelf nog kunt</a:t>
            </a:r>
          </a:p>
        </p:txBody>
      </p:sp>
      <p:pic>
        <p:nvPicPr>
          <p:cNvPr id="4" name="Afbeelding 3"/>
          <p:cNvPicPr>
            <a:picLocks noChangeAspect="1"/>
          </p:cNvPicPr>
          <p:nvPr/>
        </p:nvPicPr>
        <p:blipFill>
          <a:blip r:embed="rId2"/>
          <a:stretch>
            <a:fillRect/>
          </a:stretch>
        </p:blipFill>
        <p:spPr>
          <a:xfrm>
            <a:off x="7209692" y="2170259"/>
            <a:ext cx="4396154" cy="4768710"/>
          </a:xfrm>
          <a:prstGeom prst="rect">
            <a:avLst/>
          </a:prstGeom>
        </p:spPr>
      </p:pic>
    </p:spTree>
    <p:extLst>
      <p:ext uri="{BB962C8B-B14F-4D97-AF65-F5344CB8AC3E}">
        <p14:creationId xmlns:p14="http://schemas.microsoft.com/office/powerpoint/2010/main" val="125178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22738"/>
            <a:ext cx="10515600" cy="937846"/>
          </a:xfrm>
        </p:spPr>
        <p:txBody>
          <a:bodyPr>
            <a:normAutofit fontScale="90000"/>
          </a:bodyPr>
          <a:lstStyle/>
          <a:p>
            <a:br>
              <a:rPr lang="nl-NL" b="1" i="1" dirty="0"/>
            </a:br>
            <a:r>
              <a:rPr lang="nl-NL" b="1" dirty="0" err="1"/>
              <a:t>ZelfredzaamheidsRadar</a:t>
            </a:r>
            <a:r>
              <a:rPr lang="nl-NL" b="1" dirty="0"/>
              <a:t> geeft zicht op je cliënt.</a:t>
            </a:r>
            <a:br>
              <a:rPr lang="nl-NL" dirty="0"/>
            </a:br>
            <a:endParaRPr lang="nl-NL" dirty="0"/>
          </a:p>
        </p:txBody>
      </p:sp>
      <p:sp>
        <p:nvSpPr>
          <p:cNvPr id="3" name="Tijdelijke aanduiding voor inhoud 2"/>
          <p:cNvSpPr>
            <a:spLocks noGrp="1"/>
          </p:cNvSpPr>
          <p:nvPr>
            <p:ph idx="1"/>
          </p:nvPr>
        </p:nvSpPr>
        <p:spPr>
          <a:xfrm>
            <a:off x="838200" y="1160584"/>
            <a:ext cx="10515600" cy="5697416"/>
          </a:xfrm>
        </p:spPr>
        <p:txBody>
          <a:bodyPr>
            <a:normAutofit/>
          </a:bodyPr>
          <a:lstStyle/>
          <a:p>
            <a:r>
              <a:rPr lang="nl-NL" dirty="0"/>
              <a:t>Zelfredzaamheid draagt bij aan kwaliteit leven zorgvragers. </a:t>
            </a:r>
          </a:p>
          <a:p>
            <a:r>
              <a:rPr lang="nl-NL" dirty="0"/>
              <a:t>Zelfredzaamheid opgedeeld in vijftien domeinen. (model Virginia Henderson). </a:t>
            </a:r>
          </a:p>
          <a:p>
            <a:r>
              <a:rPr lang="nl-NL" dirty="0"/>
              <a:t>Henderson gaat er vanuit dat ieder mens, gezond of ziek, altijd in meer of mindere mate behoefte heeft aan zaken als voeding, woonruimte, kleding, liefde, waardering, nuttig zijn, contact en communicatie met anderen. </a:t>
            </a:r>
          </a:p>
          <a:p>
            <a:r>
              <a:rPr lang="nl-NL" dirty="0"/>
              <a:t>Oog voor samenhang domeinen is belangrijk. </a:t>
            </a:r>
          </a:p>
          <a:p>
            <a:r>
              <a:rPr lang="nl-NL" dirty="0"/>
              <a:t>Een cliënt wil </a:t>
            </a:r>
            <a:r>
              <a:rPr lang="nl-NL" dirty="0" err="1"/>
              <a:t>bijv</a:t>
            </a:r>
            <a:r>
              <a:rPr lang="nl-NL" dirty="0"/>
              <a:t> geen drinken bij ontbijt, uit angst vaker naar toilet te moeten en zich te schamen voor ‘ongelukjes’. </a:t>
            </a:r>
          </a:p>
        </p:txBody>
      </p:sp>
    </p:spTree>
    <p:extLst>
      <p:ext uri="{BB962C8B-B14F-4D97-AF65-F5344CB8AC3E}">
        <p14:creationId xmlns:p14="http://schemas.microsoft.com/office/powerpoint/2010/main" val="402766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29805" y="-691662"/>
            <a:ext cx="10426472" cy="8341178"/>
          </a:xfrm>
          <a:prstGeom prst="rect">
            <a:avLst/>
          </a:prstGeom>
        </p:spPr>
      </p:pic>
    </p:spTree>
    <p:extLst>
      <p:ext uri="{BB962C8B-B14F-4D97-AF65-F5344CB8AC3E}">
        <p14:creationId xmlns:p14="http://schemas.microsoft.com/office/powerpoint/2010/main" val="203325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117" y="117231"/>
            <a:ext cx="11671883" cy="1434732"/>
          </a:xfrm>
        </p:spPr>
        <p:txBody>
          <a:bodyPr>
            <a:normAutofit/>
          </a:bodyPr>
          <a:lstStyle/>
          <a:p>
            <a:r>
              <a:rPr lang="nl-NL" dirty="0"/>
              <a:t>Samen met de cliënt de radar invullen</a:t>
            </a:r>
          </a:p>
        </p:txBody>
      </p:sp>
      <p:sp>
        <p:nvSpPr>
          <p:cNvPr id="5" name="Tijdelijke aanduiding voor inhoud 4">
            <a:extLst>
              <a:ext uri="{FF2B5EF4-FFF2-40B4-BE49-F238E27FC236}">
                <a16:creationId xmlns:a16="http://schemas.microsoft.com/office/drawing/2014/main" id="{CED50A72-1C18-479D-9165-6EEFAB9BA29A}"/>
              </a:ext>
            </a:extLst>
          </p:cNvPr>
          <p:cNvSpPr>
            <a:spLocks noGrp="1"/>
          </p:cNvSpPr>
          <p:nvPr>
            <p:ph idx="1"/>
          </p:nvPr>
        </p:nvSpPr>
        <p:spPr/>
        <p:txBody>
          <a:bodyPr/>
          <a:lstStyle/>
          <a:p>
            <a:r>
              <a:rPr lang="nl-NL" dirty="0">
                <a:hlinkClick r:id="rId2"/>
              </a:rPr>
              <a:t>https://www.youtube.com/watch?v=Dy1meR_IkZc&amp;list=PLK6Xp2CweHo-21wutoBIxlDAKWnSqRaUr&amp;index=8&amp;t=0s</a:t>
            </a:r>
            <a:endParaRPr lang="nl-NL" dirty="0"/>
          </a:p>
        </p:txBody>
      </p:sp>
    </p:spTree>
    <p:extLst>
      <p:ext uri="{BB962C8B-B14F-4D97-AF65-F5344CB8AC3E}">
        <p14:creationId xmlns:p14="http://schemas.microsoft.com/office/powerpoint/2010/main" val="241044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5"/>
            <a:ext cx="12192000" cy="1325563"/>
          </a:xfrm>
        </p:spPr>
        <p:txBody>
          <a:bodyPr>
            <a:normAutofit/>
          </a:bodyPr>
          <a:lstStyle/>
          <a:p>
            <a:r>
              <a:rPr lang="nl-NL" sz="3600" dirty="0"/>
              <a:t>Wat kun je doen om tekort op te heffen of te verminderen?</a:t>
            </a:r>
          </a:p>
        </p:txBody>
      </p:sp>
      <p:sp>
        <p:nvSpPr>
          <p:cNvPr id="3" name="Tijdelijke aanduiding voor inhoud 2"/>
          <p:cNvSpPr>
            <a:spLocks noGrp="1"/>
          </p:cNvSpPr>
          <p:nvPr>
            <p:ph idx="1"/>
          </p:nvPr>
        </p:nvSpPr>
        <p:spPr/>
        <p:txBody>
          <a:bodyPr/>
          <a:lstStyle/>
          <a:p>
            <a:pPr marL="514350" indent="-514350">
              <a:buFont typeface="+mj-lt"/>
              <a:buAutoNum type="arabicPeriod"/>
            </a:pPr>
            <a:r>
              <a:rPr lang="nl-NL" dirty="0"/>
              <a:t>Tips en tricks</a:t>
            </a:r>
          </a:p>
          <a:p>
            <a:pPr marL="514350" indent="-514350">
              <a:buFont typeface="+mj-lt"/>
              <a:buAutoNum type="arabicPeriod"/>
            </a:pPr>
            <a:r>
              <a:rPr lang="nl-NL" dirty="0"/>
              <a:t>Hulpmiddelen</a:t>
            </a:r>
          </a:p>
          <a:p>
            <a:pPr marL="514350" indent="-514350">
              <a:buFont typeface="+mj-lt"/>
              <a:buAutoNum type="arabicPeriod"/>
            </a:pPr>
            <a:r>
              <a:rPr lang="nl-NL" dirty="0"/>
              <a:t>Technologie</a:t>
            </a:r>
          </a:p>
          <a:p>
            <a:pPr marL="514350" indent="-514350">
              <a:buFont typeface="+mj-lt"/>
              <a:buAutoNum type="arabicPeriod"/>
            </a:pPr>
            <a:r>
              <a:rPr lang="nl-NL" dirty="0"/>
              <a:t>Informele zorg</a:t>
            </a:r>
          </a:p>
          <a:p>
            <a:pPr marL="514350" indent="-514350">
              <a:buFont typeface="+mj-lt"/>
              <a:buAutoNum type="arabicPeriod"/>
            </a:pPr>
            <a:r>
              <a:rPr lang="nl-NL" dirty="0"/>
              <a:t>zorgverlening</a:t>
            </a:r>
          </a:p>
        </p:txBody>
      </p:sp>
    </p:spTree>
    <p:extLst>
      <p:ext uri="{BB962C8B-B14F-4D97-AF65-F5344CB8AC3E}">
        <p14:creationId xmlns:p14="http://schemas.microsoft.com/office/powerpoint/2010/main" val="47543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17324" y="365125"/>
            <a:ext cx="5287108" cy="2038106"/>
          </a:xfrm>
        </p:spPr>
        <p:txBody>
          <a:bodyPr>
            <a:normAutofit fontScale="90000"/>
          </a:bodyPr>
          <a:lstStyle/>
          <a:p>
            <a:r>
              <a:rPr lang="nl-NL" dirty="0"/>
              <a:t>Aan de slag met de zelfredzaamheidsradar</a:t>
            </a:r>
            <a:br>
              <a:rPr lang="nl-NL" dirty="0"/>
            </a:br>
            <a:r>
              <a:rPr lang="nl-NL" dirty="0"/>
              <a:t>en de casus van mevrouw Bakker</a:t>
            </a:r>
          </a:p>
        </p:txBody>
      </p:sp>
      <p:pic>
        <p:nvPicPr>
          <p:cNvPr id="1026" name="Picture 2" descr="http://www.locomotion.nu/foto/rad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235598"/>
            <a:ext cx="7796825" cy="736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49504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485</Words>
  <Application>Microsoft Office PowerPoint</Application>
  <PresentationFormat>Breedbeeld</PresentationFormat>
  <Paragraphs>43</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PowerPoint-presentatie</vt:lpstr>
      <vt:lpstr>   Zelfredzaamheid in de praktijk?  </vt:lpstr>
      <vt:lpstr>Zelfredzaamheid</vt:lpstr>
      <vt:lpstr>zelfredzaamheid</vt:lpstr>
      <vt:lpstr> ZelfredzaamheidsRadar geeft zicht op je cliënt. </vt:lpstr>
      <vt:lpstr>PowerPoint-presentatie</vt:lpstr>
      <vt:lpstr>Samen met de cliënt de radar invullen</vt:lpstr>
      <vt:lpstr>Wat kun je doen om tekort op te heffen of te verminderen?</vt:lpstr>
      <vt:lpstr>Aan de slag met de zelfredzaamheidsradar en de casus van mevrouw Bakker</vt:lpstr>
      <vt:lpstr>PowerPoint-presentatie</vt:lpstr>
      <vt:lpstr>Wandelstok</vt:lpstr>
      <vt:lpstr>Opstaan uit stoel</vt:lpstr>
      <vt:lpstr>Opstaan toilet</vt:lpstr>
      <vt:lpstr>Alleen thuis</vt:lpstr>
      <vt:lpstr>Meer weten?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Wieteke</dc:creator>
  <cp:lastModifiedBy>Wieteke de Roos</cp:lastModifiedBy>
  <cp:revision>21</cp:revision>
  <dcterms:created xsi:type="dcterms:W3CDTF">2016-01-13T13:23:14Z</dcterms:created>
  <dcterms:modified xsi:type="dcterms:W3CDTF">2020-02-27T07:49:21Z</dcterms:modified>
</cp:coreProperties>
</file>