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44"/>
  </p:notesMasterIdLst>
  <p:sldIdLst>
    <p:sldId id="338" r:id="rId2"/>
    <p:sldId id="373" r:id="rId3"/>
    <p:sldId id="374" r:id="rId4"/>
    <p:sldId id="375" r:id="rId5"/>
    <p:sldId id="376" r:id="rId6"/>
    <p:sldId id="377" r:id="rId7"/>
    <p:sldId id="378" r:id="rId8"/>
    <p:sldId id="379" r:id="rId9"/>
    <p:sldId id="380" r:id="rId10"/>
    <p:sldId id="369" r:id="rId11"/>
    <p:sldId id="339" r:id="rId12"/>
    <p:sldId id="347" r:id="rId13"/>
    <p:sldId id="348" r:id="rId14"/>
    <p:sldId id="365" r:id="rId15"/>
    <p:sldId id="367" r:id="rId16"/>
    <p:sldId id="368" r:id="rId17"/>
    <p:sldId id="371" r:id="rId18"/>
    <p:sldId id="344" r:id="rId19"/>
    <p:sldId id="366" r:id="rId20"/>
    <p:sldId id="360" r:id="rId21"/>
    <p:sldId id="372" r:id="rId22"/>
    <p:sldId id="381" r:id="rId23"/>
    <p:sldId id="257" r:id="rId24"/>
    <p:sldId id="370" r:id="rId25"/>
    <p:sldId id="263" r:id="rId26"/>
    <p:sldId id="358" r:id="rId27"/>
    <p:sldId id="332" r:id="rId28"/>
    <p:sldId id="349" r:id="rId29"/>
    <p:sldId id="354" r:id="rId30"/>
    <p:sldId id="325" r:id="rId31"/>
    <p:sldId id="317" r:id="rId32"/>
    <p:sldId id="350" r:id="rId33"/>
    <p:sldId id="353" r:id="rId34"/>
    <p:sldId id="319" r:id="rId35"/>
    <p:sldId id="351" r:id="rId36"/>
    <p:sldId id="334" r:id="rId37"/>
    <p:sldId id="335" r:id="rId38"/>
    <p:sldId id="336" r:id="rId39"/>
    <p:sldId id="356" r:id="rId40"/>
    <p:sldId id="357" r:id="rId41"/>
    <p:sldId id="355" r:id="rId42"/>
    <p:sldId id="331" r:id="rId43"/>
  </p:sldIdLst>
  <p:sldSz cx="12192000" cy="6858000"/>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6">
          <p15:clr>
            <a:srgbClr val="A4A3A4"/>
          </p15:clr>
        </p15:guide>
        <p15:guide id="2" pos="9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e van Berkel" initials="EvB" lastIdx="53" clrIdx="0">
    <p:extLst/>
  </p:cmAuthor>
  <p:cmAuthor id="2" name="Aster Boeschoten" initials="AB" lastIdx="2" clrIdx="1">
    <p:extLst>
      <p:ext uri="{19B8F6BF-5375-455C-9EA6-DF929625EA0E}">
        <p15:presenceInfo xmlns:p15="http://schemas.microsoft.com/office/powerpoint/2012/main" userId="S-1-5-21-1982372317-2837371276-3961410776-1858" providerId="AD"/>
      </p:ext>
    </p:extLst>
  </p:cmAuthor>
  <p:cmAuthor id="3" name="Simbhoedatpanday, V.S.A." initials="SV" lastIdx="1" clrIdx="2">
    <p:extLst>
      <p:ext uri="{19B8F6BF-5375-455C-9EA6-DF929625EA0E}">
        <p15:presenceInfo xmlns:p15="http://schemas.microsoft.com/office/powerpoint/2012/main" userId="S-1-12-1-99137212-1307968834-2061049263-19360457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1A2A7"/>
    <a:srgbClr val="8FCAE7"/>
    <a:srgbClr val="C3C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9" autoAdjust="0"/>
    <p:restoredTop sz="84863" autoAdjust="0"/>
  </p:normalViewPr>
  <p:slideViewPr>
    <p:cSldViewPr snapToGrid="0">
      <p:cViewPr varScale="1">
        <p:scale>
          <a:sx n="75" d="100"/>
          <a:sy n="75" d="100"/>
        </p:scale>
        <p:origin x="576" y="60"/>
      </p:cViewPr>
      <p:guideLst>
        <p:guide orient="horz" pos="2116"/>
        <p:guide pos="936"/>
      </p:guideLst>
    </p:cSldViewPr>
  </p:slideViewPr>
  <p:notesTextViewPr>
    <p:cViewPr>
      <p:scale>
        <a:sx n="1" d="1"/>
        <a:sy n="1" d="1"/>
      </p:scale>
      <p:origin x="0" y="0"/>
    </p:cViewPr>
  </p:notesTextViewPr>
  <p:notesViewPr>
    <p:cSldViewPr snapToGrid="0">
      <p:cViewPr varScale="1">
        <p:scale>
          <a:sx n="73" d="100"/>
          <a:sy n="73"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p:cNvSpPr>
          <p:nvPr>
            <p:ph type="body"/>
          </p:nvPr>
        </p:nvSpPr>
        <p:spPr>
          <a:xfrm>
            <a:off x="756000" y="5078520"/>
            <a:ext cx="6047640" cy="4811040"/>
          </a:xfrm>
          <a:prstGeom prst="rect">
            <a:avLst/>
          </a:prstGeom>
        </p:spPr>
        <p:txBody>
          <a:bodyPr lIns="0" tIns="0" rIns="0" bIns="0"/>
          <a:lstStyle/>
          <a:p>
            <a:r>
              <a:rPr lang="en-US" sz="2000">
                <a:latin typeface="Arial"/>
              </a:rPr>
              <a:t>Click to edit the notes format</a:t>
            </a:r>
            <a:endParaRPr/>
          </a:p>
        </p:txBody>
      </p:sp>
      <p:sp>
        <p:nvSpPr>
          <p:cNvPr id="80" name="PlaceHolder 2"/>
          <p:cNvSpPr>
            <a:spLocks noGrp="1"/>
          </p:cNvSpPr>
          <p:nvPr>
            <p:ph type="hdr"/>
          </p:nvPr>
        </p:nvSpPr>
        <p:spPr>
          <a:xfrm>
            <a:off x="0" y="0"/>
            <a:ext cx="3280680" cy="534240"/>
          </a:xfrm>
          <a:prstGeom prst="rect">
            <a:avLst/>
          </a:prstGeom>
        </p:spPr>
        <p:txBody>
          <a:bodyPr lIns="0" tIns="0" rIns="0" bIns="0"/>
          <a:lstStyle/>
          <a:p>
            <a:r>
              <a:rPr lang="en-US" sz="1400">
                <a:latin typeface="Times New Roman"/>
              </a:rPr>
              <a:t>&lt;header&gt;</a:t>
            </a:r>
            <a:endParaRPr/>
          </a:p>
        </p:txBody>
      </p:sp>
      <p:sp>
        <p:nvSpPr>
          <p:cNvPr id="81" name="PlaceHolder 3"/>
          <p:cNvSpPr>
            <a:spLocks noGrp="1"/>
          </p:cNvSpPr>
          <p:nvPr>
            <p:ph type="dt"/>
          </p:nvPr>
        </p:nvSpPr>
        <p:spPr>
          <a:xfrm>
            <a:off x="4278960" y="0"/>
            <a:ext cx="3280680" cy="534240"/>
          </a:xfrm>
          <a:prstGeom prst="rect">
            <a:avLst/>
          </a:prstGeom>
        </p:spPr>
        <p:txBody>
          <a:bodyPr lIns="0" tIns="0" rIns="0" bIns="0"/>
          <a:lstStyle/>
          <a:p>
            <a:pPr algn="r"/>
            <a:r>
              <a:rPr lang="en-US" sz="1400">
                <a:latin typeface="Times New Roman"/>
              </a:rPr>
              <a:t>&lt;date/time&gt;</a:t>
            </a:r>
            <a:endParaRPr/>
          </a:p>
        </p:txBody>
      </p:sp>
      <p:sp>
        <p:nvSpPr>
          <p:cNvPr id="82" name="PlaceHolder 4"/>
          <p:cNvSpPr>
            <a:spLocks noGrp="1"/>
          </p:cNvSpPr>
          <p:nvPr>
            <p:ph type="ftr"/>
          </p:nvPr>
        </p:nvSpPr>
        <p:spPr>
          <a:xfrm>
            <a:off x="0" y="10157400"/>
            <a:ext cx="3280680" cy="534240"/>
          </a:xfrm>
          <a:prstGeom prst="rect">
            <a:avLst/>
          </a:prstGeom>
        </p:spPr>
        <p:txBody>
          <a:bodyPr lIns="0" tIns="0" rIns="0" bIns="0" anchor="b"/>
          <a:lstStyle/>
          <a:p>
            <a:r>
              <a:rPr lang="en-US" sz="1400">
                <a:latin typeface="Times New Roman"/>
              </a:rPr>
              <a:t>&lt;footer&gt;</a:t>
            </a:r>
            <a:endParaRPr/>
          </a:p>
        </p:txBody>
      </p:sp>
      <p:sp>
        <p:nvSpPr>
          <p:cNvPr id="83" name="PlaceHolder 5"/>
          <p:cNvSpPr>
            <a:spLocks noGrp="1"/>
          </p:cNvSpPr>
          <p:nvPr>
            <p:ph type="sldNum"/>
          </p:nvPr>
        </p:nvSpPr>
        <p:spPr>
          <a:xfrm>
            <a:off x="4278960" y="10157400"/>
            <a:ext cx="3280680" cy="534240"/>
          </a:xfrm>
          <a:prstGeom prst="rect">
            <a:avLst/>
          </a:prstGeom>
        </p:spPr>
        <p:txBody>
          <a:bodyPr lIns="0" tIns="0" rIns="0" bIns="0" anchor="b"/>
          <a:lstStyle/>
          <a:p>
            <a:pPr algn="r"/>
            <a:fld id="{4C498A4A-A023-47F4-B70A-B714F356FDF4}" type="slidenum">
              <a:rPr lang="en-US" sz="1400">
                <a:latin typeface="Times New Roman"/>
              </a:rPr>
              <a:t>‹nr.›</a:t>
            </a:fld>
            <a:endParaRPr/>
          </a:p>
        </p:txBody>
      </p:sp>
    </p:spTree>
    <p:extLst>
      <p:ext uri="{BB962C8B-B14F-4D97-AF65-F5344CB8AC3E}">
        <p14:creationId xmlns:p14="http://schemas.microsoft.com/office/powerpoint/2010/main" val="105227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ujN4HYtXnc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stockphoto.com/nl/portfolio/FrankRamspott?mediatype=illustr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nl-NL" sz="1200" b="1" i="0" kern="1200" dirty="0" smtClean="0">
                <a:solidFill>
                  <a:schemeClr val="tx1"/>
                </a:solidFill>
                <a:effectLst/>
                <a:latin typeface="+mn-lt"/>
                <a:ea typeface="+mn-ea"/>
                <a:cs typeface="+mn-cs"/>
              </a:rPr>
              <a:t>Burgerschap in het PO </a:t>
            </a:r>
            <a:r>
              <a:rPr lang="nl-NL" sz="1200" b="0" i="0" kern="1200" dirty="0" smtClean="0">
                <a:solidFill>
                  <a:schemeClr val="tx1"/>
                </a:solidFill>
                <a:effectLst/>
                <a:latin typeface="+mn-lt"/>
                <a:ea typeface="+mn-ea"/>
                <a:cs typeface="+mn-cs"/>
              </a:rPr>
              <a:t>Burgerschapsvorming laat kinderen kennismaken met begrippen als democratie, grond- en mensenrechten, duurzame ontwikkeling, conflicthantering, sociale verantwoordelijkheid, gelijkwaardigheid en het omgaan met maatschappelijke diversiteit. Het gaat er niet om dat ze brave burgers worden: democratisch burgerschap geeft juist recht op een afwijkende mening.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(bron: SLO)</a:t>
            </a:r>
          </a:p>
          <a:p>
            <a:endParaRPr lang="nl-NL"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1FA92A-A2DE-4E38-A126-AFD82BE516EA}" type="slidenum">
              <a:rPr lang="nl-NL" smtClean="0"/>
              <a:t>2</a:t>
            </a:fld>
            <a:endParaRPr lang="nl-NL"/>
          </a:p>
        </p:txBody>
      </p:sp>
    </p:spTree>
    <p:extLst>
      <p:ext uri="{BB962C8B-B14F-4D97-AF65-F5344CB8AC3E}">
        <p14:creationId xmlns:p14="http://schemas.microsoft.com/office/powerpoint/2010/main" val="5894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nl-NL" dirty="0"/>
              <a:t>TIP: Maak een </a:t>
            </a:r>
            <a:r>
              <a:rPr lang="nl-NL" dirty="0" err="1"/>
              <a:t>wordcloud</a:t>
            </a:r>
            <a:r>
              <a:rPr lang="nl-NL" dirty="0"/>
              <a:t> via </a:t>
            </a:r>
            <a:r>
              <a:rPr lang="nl-NL" dirty="0" smtClean="0"/>
              <a:t>answergarden.ch </a:t>
            </a:r>
            <a:r>
              <a:rPr lang="nl-NL" dirty="0"/>
              <a:t>of </a:t>
            </a:r>
            <a:r>
              <a:rPr lang="nl-NL" dirty="0" err="1"/>
              <a:t>mentimeter</a:t>
            </a:r>
            <a:r>
              <a:rPr lang="nl-NL" dirty="0"/>
              <a:t>.</a:t>
            </a:r>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11</a:t>
            </a:fld>
            <a:endParaRPr lang="en-US"/>
          </a:p>
        </p:txBody>
      </p:sp>
    </p:spTree>
    <p:extLst>
      <p:ext uri="{BB962C8B-B14F-4D97-AF65-F5344CB8AC3E}">
        <p14:creationId xmlns:p14="http://schemas.microsoft.com/office/powerpoint/2010/main" val="51022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1144E7E-0A4A-4DA6-B7D6-549E7BA8B06C}" type="slidenum">
              <a:rPr lang="nl-NL" smtClean="0"/>
              <a:t>12</a:t>
            </a:fld>
            <a:endParaRPr lang="nl-NL"/>
          </a:p>
        </p:txBody>
      </p:sp>
    </p:spTree>
    <p:extLst>
      <p:ext uri="{BB962C8B-B14F-4D97-AF65-F5344CB8AC3E}">
        <p14:creationId xmlns:p14="http://schemas.microsoft.com/office/powerpoint/2010/main" val="352222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51144E7E-0A4A-4DA6-B7D6-549E7BA8B06C}" type="slidenum">
              <a:rPr lang="nl-NL" smtClean="0"/>
              <a:t>13</a:t>
            </a:fld>
            <a:endParaRPr lang="nl-NL"/>
          </a:p>
        </p:txBody>
      </p:sp>
    </p:spTree>
    <p:extLst>
      <p:ext uri="{BB962C8B-B14F-4D97-AF65-F5344CB8AC3E}">
        <p14:creationId xmlns:p14="http://schemas.microsoft.com/office/powerpoint/2010/main" val="126125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nl-NL" baseline="0" dirty="0" smtClean="0"/>
              <a:t>.TIP: denk aan materiaalgebruik, energie maar ook aan gedrag van leerlingen of docent. </a:t>
            </a:r>
            <a:endParaRPr lang="nl-NL" dirty="0"/>
          </a:p>
        </p:txBody>
      </p:sp>
      <p:sp>
        <p:nvSpPr>
          <p:cNvPr id="4" name="Slide Number Placeholder 3"/>
          <p:cNvSpPr>
            <a:spLocks noGrp="1"/>
          </p:cNvSpPr>
          <p:nvPr>
            <p:ph type="sldNum" sz="quarter" idx="10"/>
          </p:nvPr>
        </p:nvSpPr>
        <p:spPr/>
        <p:txBody>
          <a:bodyPr/>
          <a:lstStyle/>
          <a:p>
            <a:fld id="{51144E7E-0A4A-4DA6-B7D6-549E7BA8B06C}" type="slidenum">
              <a:rPr lang="nl-NL" smtClean="0"/>
              <a:t>14</a:t>
            </a:fld>
            <a:endParaRPr lang="nl-NL"/>
          </a:p>
        </p:txBody>
      </p:sp>
    </p:spTree>
    <p:extLst>
      <p:ext uri="{BB962C8B-B14F-4D97-AF65-F5344CB8AC3E}">
        <p14:creationId xmlns:p14="http://schemas.microsoft.com/office/powerpoint/2010/main" val="335806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nl-NL" dirty="0" smtClean="0"/>
              <a:t>Waar</a:t>
            </a:r>
            <a:r>
              <a:rPr lang="nl-NL" baseline="0" dirty="0" smtClean="0"/>
              <a:t> komen de studenten zelf mee: wat is duurzaamheid?</a:t>
            </a:r>
            <a:br>
              <a:rPr lang="nl-NL" baseline="0" dirty="0" smtClean="0"/>
            </a:br>
            <a:r>
              <a:rPr lang="nl-NL" baseline="0" dirty="0" smtClean="0"/>
              <a:t>Dan uitleggen aan studenten.</a:t>
            </a:r>
            <a:endParaRPr lang="nl-NL" dirty="0"/>
          </a:p>
        </p:txBody>
      </p:sp>
      <p:sp>
        <p:nvSpPr>
          <p:cNvPr id="4" name="Slide Number Placeholder 3"/>
          <p:cNvSpPr>
            <a:spLocks noGrp="1"/>
          </p:cNvSpPr>
          <p:nvPr>
            <p:ph type="sldNum" sz="quarter" idx="10"/>
          </p:nvPr>
        </p:nvSpPr>
        <p:spPr/>
        <p:txBody>
          <a:bodyPr/>
          <a:lstStyle/>
          <a:p>
            <a:fld id="{51144E7E-0A4A-4DA6-B7D6-549E7BA8B06C}" type="slidenum">
              <a:rPr lang="nl-NL" smtClean="0"/>
              <a:t>15</a:t>
            </a:fld>
            <a:endParaRPr lang="nl-NL"/>
          </a:p>
        </p:txBody>
      </p:sp>
    </p:spTree>
    <p:extLst>
      <p:ext uri="{BB962C8B-B14F-4D97-AF65-F5344CB8AC3E}">
        <p14:creationId xmlns:p14="http://schemas.microsoft.com/office/powerpoint/2010/main" val="397586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Video: https://www.youtube.com/watch?v=wNN-Yl-SBTM</a:t>
            </a: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16</a:t>
            </a:fld>
            <a:endParaRPr lang="en-US"/>
          </a:p>
        </p:txBody>
      </p:sp>
    </p:spTree>
    <p:extLst>
      <p:ext uri="{BB962C8B-B14F-4D97-AF65-F5344CB8AC3E}">
        <p14:creationId xmlns:p14="http://schemas.microsoft.com/office/powerpoint/2010/main" val="141934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G</a:t>
            </a: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17</a:t>
            </a:fld>
            <a:endParaRPr lang="en-US"/>
          </a:p>
        </p:txBody>
      </p:sp>
    </p:spTree>
    <p:extLst>
      <p:ext uri="{BB962C8B-B14F-4D97-AF65-F5344CB8AC3E}">
        <p14:creationId xmlns:p14="http://schemas.microsoft.com/office/powerpoint/2010/main" val="75118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Laat</a:t>
            </a:r>
            <a:r>
              <a:rPr lang="en-US" dirty="0" smtClean="0"/>
              <a:t> de </a:t>
            </a:r>
            <a:r>
              <a:rPr lang="en-US" dirty="0" err="1" smtClean="0"/>
              <a:t>leerlingen</a:t>
            </a:r>
            <a:r>
              <a:rPr lang="en-US" dirty="0" smtClean="0"/>
              <a:t> in </a:t>
            </a:r>
            <a:r>
              <a:rPr lang="en-US" dirty="0" err="1" smtClean="0"/>
              <a:t>groepjes</a:t>
            </a:r>
            <a:r>
              <a:rPr lang="en-US" dirty="0" smtClean="0"/>
              <a:t> </a:t>
            </a:r>
            <a:r>
              <a:rPr lang="en-US" dirty="0" err="1" smtClean="0"/>
              <a:t>delen</a:t>
            </a:r>
            <a:r>
              <a:rPr lang="en-US" dirty="0" smtClean="0"/>
              <a:t> van de checklist (per</a:t>
            </a:r>
            <a:r>
              <a:rPr lang="en-US" baseline="0" dirty="0" smtClean="0"/>
              <a:t> </a:t>
            </a:r>
            <a:r>
              <a:rPr lang="en-US" baseline="0" dirty="0" err="1" smtClean="0"/>
              <a:t>thema</a:t>
            </a:r>
            <a:r>
              <a:rPr lang="en-US" baseline="0" dirty="0" smtClean="0"/>
              <a:t>) </a:t>
            </a:r>
            <a:r>
              <a:rPr lang="en-US" baseline="0" dirty="0" err="1" smtClean="0"/>
              <a:t>onderzoeken</a:t>
            </a:r>
            <a:r>
              <a:rPr lang="en-US" baseline="0" dirty="0" smtClean="0"/>
              <a:t>. </a:t>
            </a:r>
            <a:r>
              <a:rPr lang="en-US" baseline="0" dirty="0" err="1" smtClean="0"/>
              <a:t>Dit</a:t>
            </a:r>
            <a:r>
              <a:rPr lang="en-US" baseline="0" dirty="0" smtClean="0"/>
              <a:t> </a:t>
            </a:r>
            <a:r>
              <a:rPr lang="en-US" baseline="0" dirty="0" err="1" smtClean="0"/>
              <a:t>doen</a:t>
            </a:r>
            <a:r>
              <a:rPr lang="en-US" baseline="0" dirty="0" smtClean="0"/>
              <a:t> </a:t>
            </a:r>
            <a:r>
              <a:rPr lang="en-US" baseline="0" dirty="0" err="1" smtClean="0"/>
              <a:t>ze</a:t>
            </a:r>
            <a:r>
              <a:rPr lang="en-US" baseline="0" dirty="0" smtClean="0"/>
              <a:t> door </a:t>
            </a:r>
            <a:r>
              <a:rPr lang="en-US" baseline="0" dirty="0" err="1" smtClean="0"/>
              <a:t>te</a:t>
            </a:r>
            <a:r>
              <a:rPr lang="en-US" baseline="0" dirty="0" smtClean="0"/>
              <a:t> </a:t>
            </a:r>
            <a:r>
              <a:rPr lang="en-US" baseline="0" dirty="0" err="1" smtClean="0"/>
              <a:t>observeren</a:t>
            </a:r>
            <a:r>
              <a:rPr lang="en-US" baseline="0" dirty="0" smtClean="0"/>
              <a:t> </a:t>
            </a:r>
            <a:r>
              <a:rPr lang="en-US" baseline="0" dirty="0" err="1" smtClean="0"/>
              <a:t>en</a:t>
            </a:r>
            <a:r>
              <a:rPr lang="en-US" baseline="0" dirty="0" smtClean="0"/>
              <a:t> </a:t>
            </a:r>
            <a:r>
              <a:rPr lang="en-US" baseline="0" dirty="0" err="1" smtClean="0"/>
              <a:t>vragen</a:t>
            </a:r>
            <a:r>
              <a:rPr lang="en-US" baseline="0" dirty="0" smtClean="0"/>
              <a:t> </a:t>
            </a:r>
            <a:r>
              <a:rPr lang="en-US" baseline="0" dirty="0" err="1" smtClean="0"/>
              <a:t>te</a:t>
            </a:r>
            <a:r>
              <a:rPr lang="en-US" baseline="0" dirty="0" smtClean="0"/>
              <a:t> </a:t>
            </a:r>
            <a:r>
              <a:rPr lang="en-US" baseline="0" dirty="0" err="1" smtClean="0"/>
              <a:t>stellen</a:t>
            </a:r>
            <a:r>
              <a:rPr lang="en-US" baseline="0" dirty="0" smtClean="0"/>
              <a:t> </a:t>
            </a:r>
            <a:r>
              <a:rPr lang="en-US" baseline="0" dirty="0" err="1" smtClean="0"/>
              <a:t>aan</a:t>
            </a:r>
            <a:r>
              <a:rPr lang="en-US" baseline="0" dirty="0" smtClean="0"/>
              <a:t> de </a:t>
            </a:r>
            <a:r>
              <a:rPr lang="en-US" baseline="0" dirty="0" err="1" smtClean="0"/>
              <a:t>congierge</a:t>
            </a:r>
            <a:r>
              <a:rPr lang="en-US" baseline="0" dirty="0" smtClean="0"/>
              <a:t>/ </a:t>
            </a:r>
            <a:r>
              <a:rPr lang="en-US" baseline="0" dirty="0" err="1" smtClean="0"/>
              <a:t>docenten</a:t>
            </a:r>
            <a:r>
              <a:rPr lang="en-US" baseline="0" dirty="0" smtClean="0"/>
              <a:t>/ </a:t>
            </a:r>
            <a:r>
              <a:rPr lang="en-US" baseline="0" dirty="0" err="1" smtClean="0"/>
              <a:t>kantinepersoneel</a:t>
            </a:r>
            <a:r>
              <a:rPr lang="en-US" baseline="0" dirty="0" smtClean="0"/>
              <a:t>/ </a:t>
            </a:r>
            <a:r>
              <a:rPr lang="en-US" baseline="0" dirty="0" err="1" smtClean="0"/>
              <a:t>directeur</a:t>
            </a:r>
            <a:r>
              <a:rPr lang="en-US" baseline="0" dirty="0" smtClean="0"/>
              <a:t> etc. </a:t>
            </a:r>
            <a:endParaRPr lang="nl-NL" dirty="0"/>
          </a:p>
        </p:txBody>
      </p:sp>
      <p:sp>
        <p:nvSpPr>
          <p:cNvPr id="4" name="Slide Number Placeholder 3"/>
          <p:cNvSpPr>
            <a:spLocks noGrp="1"/>
          </p:cNvSpPr>
          <p:nvPr>
            <p:ph type="sldNum" idx="10"/>
          </p:nvPr>
        </p:nvSpPr>
        <p:spPr/>
        <p:txBody>
          <a:bodyPr/>
          <a:lstStyle/>
          <a:p>
            <a:pPr algn="r"/>
            <a:fld id="{4C498A4A-A023-47F4-B70A-B714F356FDF4}" type="slidenum">
              <a:rPr lang="en-US" sz="1400" smtClean="0">
                <a:latin typeface="Times New Roman"/>
              </a:rPr>
              <a:t>18</a:t>
            </a:fld>
            <a:endParaRPr lang="en-US"/>
          </a:p>
        </p:txBody>
      </p:sp>
    </p:spTree>
    <p:extLst>
      <p:ext uri="{BB962C8B-B14F-4D97-AF65-F5344CB8AC3E}">
        <p14:creationId xmlns:p14="http://schemas.microsoft.com/office/powerpoint/2010/main" val="3264981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Laat</a:t>
            </a:r>
            <a:r>
              <a:rPr lang="en-US" dirty="0" smtClean="0"/>
              <a:t> de </a:t>
            </a:r>
            <a:r>
              <a:rPr lang="en-US" dirty="0" err="1" smtClean="0"/>
              <a:t>leerlingen</a:t>
            </a:r>
            <a:r>
              <a:rPr lang="en-US" dirty="0" smtClean="0"/>
              <a:t> in </a:t>
            </a:r>
            <a:r>
              <a:rPr lang="en-US" dirty="0" err="1" smtClean="0"/>
              <a:t>groepjes</a:t>
            </a:r>
            <a:r>
              <a:rPr lang="en-US" dirty="0" smtClean="0"/>
              <a:t> </a:t>
            </a:r>
            <a:r>
              <a:rPr lang="en-US" dirty="0" err="1" smtClean="0"/>
              <a:t>delen</a:t>
            </a:r>
            <a:r>
              <a:rPr lang="en-US" dirty="0" smtClean="0"/>
              <a:t> van de checklist (per</a:t>
            </a:r>
            <a:r>
              <a:rPr lang="en-US" baseline="0" dirty="0" smtClean="0"/>
              <a:t> </a:t>
            </a:r>
            <a:r>
              <a:rPr lang="en-US" baseline="0" dirty="0" err="1" smtClean="0"/>
              <a:t>thema</a:t>
            </a:r>
            <a:r>
              <a:rPr lang="en-US" baseline="0" dirty="0" smtClean="0"/>
              <a:t>) </a:t>
            </a:r>
            <a:r>
              <a:rPr lang="en-US" baseline="0" dirty="0" err="1" smtClean="0"/>
              <a:t>onderzoeken</a:t>
            </a:r>
            <a:r>
              <a:rPr lang="en-US" baseline="0" dirty="0" smtClean="0"/>
              <a:t>. </a:t>
            </a:r>
            <a:r>
              <a:rPr lang="en-US" baseline="0" dirty="0" err="1" smtClean="0"/>
              <a:t>Dit</a:t>
            </a:r>
            <a:r>
              <a:rPr lang="en-US" baseline="0" dirty="0" smtClean="0"/>
              <a:t> </a:t>
            </a:r>
            <a:r>
              <a:rPr lang="en-US" baseline="0" dirty="0" err="1" smtClean="0"/>
              <a:t>doen</a:t>
            </a:r>
            <a:r>
              <a:rPr lang="en-US" baseline="0" dirty="0" smtClean="0"/>
              <a:t> </a:t>
            </a:r>
            <a:r>
              <a:rPr lang="en-US" baseline="0" dirty="0" err="1" smtClean="0"/>
              <a:t>ze</a:t>
            </a:r>
            <a:r>
              <a:rPr lang="en-US" baseline="0" dirty="0" smtClean="0"/>
              <a:t> door </a:t>
            </a:r>
            <a:r>
              <a:rPr lang="en-US" baseline="0" dirty="0" err="1" smtClean="0"/>
              <a:t>te</a:t>
            </a:r>
            <a:r>
              <a:rPr lang="en-US" baseline="0" dirty="0" smtClean="0"/>
              <a:t> </a:t>
            </a:r>
            <a:r>
              <a:rPr lang="en-US" baseline="0" dirty="0" err="1" smtClean="0"/>
              <a:t>observeren</a:t>
            </a:r>
            <a:r>
              <a:rPr lang="en-US" baseline="0" dirty="0" smtClean="0"/>
              <a:t> </a:t>
            </a:r>
            <a:r>
              <a:rPr lang="en-US" baseline="0" dirty="0" err="1" smtClean="0"/>
              <a:t>en</a:t>
            </a:r>
            <a:r>
              <a:rPr lang="en-US" baseline="0" dirty="0" smtClean="0"/>
              <a:t> </a:t>
            </a:r>
            <a:r>
              <a:rPr lang="en-US" baseline="0" dirty="0" err="1" smtClean="0"/>
              <a:t>vragen</a:t>
            </a:r>
            <a:r>
              <a:rPr lang="en-US" baseline="0" dirty="0" smtClean="0"/>
              <a:t> </a:t>
            </a:r>
            <a:r>
              <a:rPr lang="en-US" baseline="0" dirty="0" err="1" smtClean="0"/>
              <a:t>te</a:t>
            </a:r>
            <a:r>
              <a:rPr lang="en-US" baseline="0" dirty="0" smtClean="0"/>
              <a:t> </a:t>
            </a:r>
            <a:r>
              <a:rPr lang="en-US" baseline="0" dirty="0" err="1" smtClean="0"/>
              <a:t>stellen</a:t>
            </a:r>
            <a:r>
              <a:rPr lang="en-US" baseline="0" dirty="0" smtClean="0"/>
              <a:t> </a:t>
            </a:r>
            <a:r>
              <a:rPr lang="en-US" baseline="0" dirty="0" err="1" smtClean="0"/>
              <a:t>aan</a:t>
            </a:r>
            <a:r>
              <a:rPr lang="en-US" baseline="0" dirty="0" smtClean="0"/>
              <a:t> de </a:t>
            </a:r>
            <a:r>
              <a:rPr lang="en-US" baseline="0" dirty="0" err="1" smtClean="0"/>
              <a:t>congierge</a:t>
            </a:r>
            <a:r>
              <a:rPr lang="en-US" baseline="0" dirty="0" smtClean="0"/>
              <a:t>/ </a:t>
            </a:r>
            <a:r>
              <a:rPr lang="en-US" baseline="0" dirty="0" err="1" smtClean="0"/>
              <a:t>docenten</a:t>
            </a:r>
            <a:r>
              <a:rPr lang="en-US" baseline="0" dirty="0" smtClean="0"/>
              <a:t>/ </a:t>
            </a:r>
            <a:r>
              <a:rPr lang="en-US" baseline="0" dirty="0" err="1" smtClean="0"/>
              <a:t>kantinepersoneel</a:t>
            </a:r>
            <a:r>
              <a:rPr lang="en-US" baseline="0" dirty="0" smtClean="0"/>
              <a:t>/ </a:t>
            </a:r>
            <a:r>
              <a:rPr lang="en-US" baseline="0" dirty="0" err="1" smtClean="0"/>
              <a:t>directeur</a:t>
            </a:r>
            <a:r>
              <a:rPr lang="en-US" baseline="0" dirty="0" smtClean="0"/>
              <a:t> etc. </a:t>
            </a:r>
            <a:endParaRPr lang="nl-NL" dirty="0"/>
          </a:p>
        </p:txBody>
      </p:sp>
      <p:sp>
        <p:nvSpPr>
          <p:cNvPr id="4" name="Slide Number Placeholder 3"/>
          <p:cNvSpPr>
            <a:spLocks noGrp="1"/>
          </p:cNvSpPr>
          <p:nvPr>
            <p:ph type="sldNum" idx="10"/>
          </p:nvPr>
        </p:nvSpPr>
        <p:spPr/>
        <p:txBody>
          <a:bodyPr/>
          <a:lstStyle/>
          <a:p>
            <a:pPr algn="r"/>
            <a:fld id="{4C498A4A-A023-47F4-B70A-B714F356FDF4}" type="slidenum">
              <a:rPr lang="en-US" sz="1400" smtClean="0">
                <a:latin typeface="Times New Roman"/>
              </a:rPr>
              <a:t>19</a:t>
            </a:fld>
            <a:endParaRPr lang="en-US"/>
          </a:p>
        </p:txBody>
      </p:sp>
    </p:spTree>
    <p:extLst>
      <p:ext uri="{BB962C8B-B14F-4D97-AF65-F5344CB8AC3E}">
        <p14:creationId xmlns:p14="http://schemas.microsoft.com/office/powerpoint/2010/main" val="270099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756000" y="5078520"/>
            <a:ext cx="6047640" cy="4811040"/>
          </a:xfrm>
          <a:prstGeom prst="rect">
            <a:avLst/>
          </a:prstGeom>
        </p:spPr>
        <p:txBody>
          <a:bodyPr lIns="0" tIns="0" rIns="0" bIns="0"/>
          <a:lstStyle/>
          <a:p>
            <a:r>
              <a:rPr lang="en-US" b="0" dirty="0" err="1" smtClean="0"/>
              <a:t>Waar</a:t>
            </a:r>
            <a:r>
              <a:rPr lang="en-US" b="0" dirty="0" smtClean="0"/>
              <a:t> je </a:t>
            </a:r>
            <a:r>
              <a:rPr lang="en-US" b="0" dirty="0" err="1" smtClean="0"/>
              <a:t>zelf</a:t>
            </a:r>
            <a:r>
              <a:rPr lang="en-US" b="0" dirty="0" smtClean="0"/>
              <a:t> </a:t>
            </a:r>
            <a:r>
              <a:rPr lang="en-US" b="0" dirty="0" err="1" smtClean="0"/>
              <a:t>invloed</a:t>
            </a:r>
            <a:r>
              <a:rPr lang="en-US" b="0" dirty="0" smtClean="0"/>
              <a:t> op </a:t>
            </a:r>
            <a:r>
              <a:rPr lang="en-US" b="0" dirty="0" err="1" smtClean="0"/>
              <a:t>hebt</a:t>
            </a:r>
            <a:r>
              <a:rPr lang="en-US" b="0" dirty="0" smtClean="0"/>
              <a:t>, kun je </a:t>
            </a:r>
            <a:r>
              <a:rPr lang="en-US" b="0" dirty="0" err="1" smtClean="0"/>
              <a:t>gelijk</a:t>
            </a:r>
            <a:r>
              <a:rPr lang="en-US" b="0" baseline="0" dirty="0" smtClean="0"/>
              <a:t> </a:t>
            </a:r>
            <a:r>
              <a:rPr lang="en-US" b="0" baseline="0" dirty="0" err="1" smtClean="0"/>
              <a:t>veranderen</a:t>
            </a:r>
            <a:endParaRPr lang="en-US" b="0" baseline="0" dirty="0" smtClean="0"/>
          </a:p>
          <a:p>
            <a:r>
              <a:rPr lang="en-US" b="0" baseline="0" dirty="0" smtClean="0"/>
              <a:t>Maar hoe </a:t>
            </a:r>
            <a:r>
              <a:rPr lang="en-US" b="0" baseline="0" dirty="0" err="1" smtClean="0"/>
              <a:t>verander</a:t>
            </a:r>
            <a:r>
              <a:rPr lang="en-US" b="0" baseline="0" dirty="0" smtClean="0"/>
              <a:t> je </a:t>
            </a:r>
            <a:r>
              <a:rPr lang="en-US" b="0" baseline="0" dirty="0" err="1" smtClean="0"/>
              <a:t>dingen</a:t>
            </a:r>
            <a:r>
              <a:rPr lang="en-US" b="0" baseline="0" dirty="0" smtClean="0"/>
              <a:t> </a:t>
            </a:r>
            <a:r>
              <a:rPr lang="en-US" b="0" baseline="0" dirty="0" err="1" smtClean="0"/>
              <a:t>waar</a:t>
            </a:r>
            <a:r>
              <a:rPr lang="en-US" b="0" baseline="0" dirty="0" smtClean="0"/>
              <a:t> je </a:t>
            </a:r>
            <a:r>
              <a:rPr lang="en-US" b="0" baseline="0" dirty="0" err="1" smtClean="0"/>
              <a:t>betrokken</a:t>
            </a:r>
            <a:r>
              <a:rPr lang="en-US" b="0" baseline="0" dirty="0" smtClean="0"/>
              <a:t> </a:t>
            </a:r>
            <a:r>
              <a:rPr lang="en-US" b="0" baseline="0" dirty="0" err="1" smtClean="0"/>
              <a:t>bij</a:t>
            </a:r>
            <a:r>
              <a:rPr lang="en-US" b="0" baseline="0" dirty="0" smtClean="0"/>
              <a:t> bent, maar </a:t>
            </a:r>
            <a:r>
              <a:rPr lang="en-US" b="0" baseline="0" dirty="0" err="1" smtClean="0"/>
              <a:t>niet</a:t>
            </a:r>
            <a:r>
              <a:rPr lang="en-US" b="0" baseline="0" dirty="0" smtClean="0"/>
              <a:t> direct </a:t>
            </a:r>
            <a:r>
              <a:rPr lang="en-US" b="0" baseline="0" dirty="0" err="1" smtClean="0"/>
              <a:t>invloed</a:t>
            </a:r>
            <a:r>
              <a:rPr lang="en-US" b="0" baseline="0" dirty="0" smtClean="0"/>
              <a:t> op </a:t>
            </a:r>
            <a:r>
              <a:rPr lang="en-US" b="0" baseline="0" dirty="0" err="1" smtClean="0"/>
              <a:t>hebt</a:t>
            </a:r>
            <a:r>
              <a:rPr lang="en-US" b="0" baseline="0" dirty="0" smtClean="0"/>
              <a:t>?</a:t>
            </a:r>
          </a:p>
          <a:p>
            <a:r>
              <a:rPr lang="en-US" b="0" baseline="0" dirty="0" smtClean="0"/>
              <a:t>Greenpeace </a:t>
            </a:r>
            <a:r>
              <a:rPr lang="en-US" b="0" baseline="0" dirty="0" err="1" smtClean="0"/>
              <a:t>voert</a:t>
            </a:r>
            <a:r>
              <a:rPr lang="en-US" b="0" baseline="0" dirty="0" smtClean="0"/>
              <a:t> al Jaren </a:t>
            </a:r>
            <a:r>
              <a:rPr lang="en-US" b="0" baseline="0" dirty="0" err="1" smtClean="0"/>
              <a:t>campagnes</a:t>
            </a:r>
            <a:r>
              <a:rPr lang="en-US" b="0" baseline="0" dirty="0" smtClean="0"/>
              <a:t>. Wat </a:t>
            </a:r>
            <a:r>
              <a:rPr lang="en-US" b="0" baseline="0" dirty="0" err="1" smtClean="0"/>
              <a:t>kunnen</a:t>
            </a:r>
            <a:r>
              <a:rPr lang="en-US" b="0" baseline="0" dirty="0" smtClean="0"/>
              <a:t> we </a:t>
            </a:r>
            <a:r>
              <a:rPr lang="en-US" b="0" baseline="0" dirty="0" err="1" smtClean="0"/>
              <a:t>daarvan</a:t>
            </a:r>
            <a:r>
              <a:rPr lang="en-US" b="0" baseline="0" dirty="0" smtClean="0"/>
              <a:t> </a:t>
            </a:r>
            <a:r>
              <a:rPr lang="en-US" b="0" baseline="0" dirty="0" err="1" smtClean="0"/>
              <a:t>leren</a:t>
            </a:r>
            <a:r>
              <a:rPr lang="en-US" b="0" baseline="0" dirty="0" smtClean="0"/>
              <a:t>?</a:t>
            </a:r>
            <a:endParaRPr b="0" dirty="0"/>
          </a:p>
        </p:txBody>
      </p:sp>
    </p:spTree>
    <p:extLst>
      <p:ext uri="{BB962C8B-B14F-4D97-AF65-F5344CB8AC3E}">
        <p14:creationId xmlns:p14="http://schemas.microsoft.com/office/powerpoint/2010/main" val="158404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smtClean="0">
                <a:solidFill>
                  <a:schemeClr val="bg1"/>
                </a:solidFill>
                <a:effectLst>
                  <a:outerShdw blurRad="38100" dist="38100" dir="2700000" algn="tl">
                    <a:srgbClr val="000000">
                      <a:alpha val="43137"/>
                    </a:srgbClr>
                  </a:outerShdw>
                </a:effectLst>
              </a:rPr>
              <a:t>Werkvorm: </a:t>
            </a:r>
            <a:r>
              <a:rPr lang="nl-NL" sz="1200" dirty="0" smtClean="0">
                <a:solidFill>
                  <a:schemeClr val="bg1"/>
                </a:solidFill>
                <a:effectLst>
                  <a:outerShdw blurRad="38100" dist="38100" dir="2700000" algn="tl">
                    <a:srgbClr val="000000">
                      <a:alpha val="43137"/>
                    </a:srgbClr>
                  </a:outerShdw>
                </a:effectLst>
              </a:rPr>
              <a:t>Laat de leerlingen in groepjes opschrijven wat rechten en plichten van een kind</a:t>
            </a:r>
            <a:r>
              <a:rPr lang="nl-NL" sz="1200" baseline="0" dirty="0" smtClean="0">
                <a:solidFill>
                  <a:schemeClr val="bg1"/>
                </a:solidFill>
                <a:effectLst>
                  <a:outerShdw blurRad="38100" dist="38100" dir="2700000" algn="tl">
                    <a:srgbClr val="000000">
                      <a:alpha val="43137"/>
                    </a:srgbClr>
                  </a:outerShdw>
                </a:effectLst>
              </a:rPr>
              <a:t> zijn. Laat ze vervolgens opzoeken op bijvoorbeeld </a:t>
            </a:r>
            <a:r>
              <a:rPr lang="nl-NL" sz="1200" dirty="0" smtClean="0">
                <a:solidFill>
                  <a:schemeClr val="bg1"/>
                </a:solidFill>
                <a:effectLst>
                  <a:outerShdw blurRad="38100" dist="38100" dir="2700000" algn="tl">
                    <a:srgbClr val="000000">
                      <a:alpha val="43137"/>
                    </a:srgbClr>
                  </a:outerShdw>
                </a:effectLst>
              </a:rPr>
              <a:t>www.kinderrechten.nl of de website van Amnesty of het klopt. Bespreek klassikaal en maak samen een lijst van rechten en plichten. </a:t>
            </a:r>
          </a:p>
          <a:p>
            <a:endParaRPr lang="en-US" dirty="0" smtClean="0"/>
          </a:p>
        </p:txBody>
      </p:sp>
      <p:sp>
        <p:nvSpPr>
          <p:cNvPr id="4" name="Slide Number Placeholder 3"/>
          <p:cNvSpPr>
            <a:spLocks noGrp="1"/>
          </p:cNvSpPr>
          <p:nvPr>
            <p:ph type="sldNum" sz="quarter" idx="10"/>
          </p:nvPr>
        </p:nvSpPr>
        <p:spPr/>
        <p:txBody>
          <a:bodyPr/>
          <a:lstStyle/>
          <a:p>
            <a:fld id="{CF1FA92A-A2DE-4E38-A126-AFD82BE516EA}" type="slidenum">
              <a:rPr lang="nl-NL" smtClean="0"/>
              <a:t>3</a:t>
            </a:fld>
            <a:endParaRPr lang="nl-NL"/>
          </a:p>
        </p:txBody>
      </p:sp>
    </p:spTree>
    <p:extLst>
      <p:ext uri="{BB962C8B-B14F-4D97-AF65-F5344CB8AC3E}">
        <p14:creationId xmlns:p14="http://schemas.microsoft.com/office/powerpoint/2010/main" val="2631344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756000" y="5078520"/>
            <a:ext cx="6047640" cy="4811040"/>
          </a:xfrm>
          <a:prstGeom prst="rect">
            <a:avLst/>
          </a:prstGeom>
        </p:spPr>
        <p:txBody>
          <a:bodyPr lIns="0" tIns="0" rIns="0" bIns="0"/>
          <a:lstStyle/>
          <a:p>
            <a:endParaRPr b="0" dirty="0"/>
          </a:p>
        </p:txBody>
      </p:sp>
    </p:spTree>
    <p:extLst>
      <p:ext uri="{BB962C8B-B14F-4D97-AF65-F5344CB8AC3E}">
        <p14:creationId xmlns:p14="http://schemas.microsoft.com/office/powerpoint/2010/main" val="288556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756000" y="5078520"/>
            <a:ext cx="6047640" cy="4811040"/>
          </a:xfrm>
          <a:prstGeom prst="rect">
            <a:avLst/>
          </a:prstGeom>
        </p:spPr>
        <p:txBody>
          <a:bodyPr lIns="0" tIns="0" rIns="0" bIns="0"/>
          <a:lstStyle/>
          <a:p>
            <a:endParaRPr b="0" dirty="0"/>
          </a:p>
        </p:txBody>
      </p:sp>
    </p:spTree>
    <p:extLst>
      <p:ext uri="{BB962C8B-B14F-4D97-AF65-F5344CB8AC3E}">
        <p14:creationId xmlns:p14="http://schemas.microsoft.com/office/powerpoint/2010/main" val="15491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Even</a:t>
            </a:r>
            <a:r>
              <a:rPr lang="en-US" baseline="0" dirty="0" smtClean="0"/>
              <a:t> </a:t>
            </a:r>
            <a:r>
              <a:rPr lang="en-US" baseline="0" dirty="0" err="1" smtClean="0"/>
              <a:t>terugblikken</a:t>
            </a:r>
            <a:r>
              <a:rPr lang="en-US" baseline="0" dirty="0" smtClean="0"/>
              <a:t> op les 1 &amp; 2. </a:t>
            </a:r>
            <a:r>
              <a:rPr lang="en-US" baseline="0" dirty="0" err="1" smtClean="0"/>
              <a:t>Heeft</a:t>
            </a:r>
            <a:r>
              <a:rPr lang="en-US" baseline="0" dirty="0" smtClean="0"/>
              <a:t> </a:t>
            </a:r>
            <a:r>
              <a:rPr lang="en-US" baseline="0" dirty="0" err="1" smtClean="0"/>
              <a:t>iedereen</a:t>
            </a:r>
            <a:r>
              <a:rPr lang="en-US" baseline="0" dirty="0" smtClean="0"/>
              <a:t> de checklist </a:t>
            </a:r>
            <a:r>
              <a:rPr lang="en-US" baseline="0" dirty="0" err="1" smtClean="0"/>
              <a:t>gedaan</a:t>
            </a:r>
            <a:r>
              <a:rPr lang="en-US" baseline="0" dirty="0" smtClean="0"/>
              <a:t> in les 2?</a:t>
            </a:r>
          </a:p>
          <a:p>
            <a:endParaRPr lang="en-US" dirty="0" smtClean="0"/>
          </a:p>
          <a:p>
            <a:r>
              <a:rPr lang="en-US" dirty="0" smtClean="0"/>
              <a:t>In les 3 </a:t>
            </a:r>
            <a:r>
              <a:rPr lang="en-US" dirty="0" err="1" smtClean="0"/>
              <a:t>vertellen</a:t>
            </a:r>
            <a:r>
              <a:rPr lang="en-US" dirty="0" smtClean="0"/>
              <a:t> we</a:t>
            </a:r>
            <a:r>
              <a:rPr lang="en-US" baseline="0" dirty="0" smtClean="0"/>
              <a:t> hoe Greenpeace </a:t>
            </a:r>
            <a:r>
              <a:rPr lang="en-US" baseline="0" dirty="0" err="1" smtClean="0"/>
              <a:t>campagne</a:t>
            </a:r>
            <a:r>
              <a:rPr lang="en-US" baseline="0" dirty="0" smtClean="0"/>
              <a:t> </a:t>
            </a:r>
            <a:r>
              <a:rPr lang="en-US" baseline="0" dirty="0" err="1" smtClean="0"/>
              <a:t>voert</a:t>
            </a:r>
            <a:r>
              <a:rPr lang="en-US" baseline="0" dirty="0" smtClean="0"/>
              <a:t>. </a:t>
            </a:r>
            <a:r>
              <a:rPr lang="en-US" baseline="0" dirty="0" err="1" smtClean="0"/>
              <a:t>En</a:t>
            </a:r>
            <a:r>
              <a:rPr lang="en-US" baseline="0" dirty="0" smtClean="0"/>
              <a:t> </a:t>
            </a:r>
            <a:r>
              <a:rPr lang="en-US" baseline="0" dirty="0" err="1" smtClean="0"/>
              <a:t>jullie</a:t>
            </a:r>
            <a:r>
              <a:rPr lang="en-US" baseline="0" dirty="0" smtClean="0"/>
              <a:t> </a:t>
            </a:r>
            <a:r>
              <a:rPr lang="en-US" baseline="0" dirty="0" err="1" smtClean="0"/>
              <a:t>maken</a:t>
            </a:r>
            <a:r>
              <a:rPr lang="en-US" baseline="0" dirty="0" smtClean="0"/>
              <a:t> </a:t>
            </a:r>
            <a:r>
              <a:rPr lang="en-US" baseline="0" dirty="0" err="1" smtClean="0"/>
              <a:t>een</a:t>
            </a:r>
            <a:r>
              <a:rPr lang="en-US" baseline="0" dirty="0" smtClean="0"/>
              <a:t> plan </a:t>
            </a:r>
            <a:r>
              <a:rPr lang="en-US" baseline="0" dirty="0" err="1" smtClean="0"/>
              <a:t>voor</a:t>
            </a:r>
            <a:r>
              <a:rPr lang="en-US" baseline="0" dirty="0" smtClean="0"/>
              <a:t> </a:t>
            </a:r>
            <a:r>
              <a:rPr lang="en-US" baseline="0" dirty="0" err="1" smtClean="0"/>
              <a:t>jullie</a:t>
            </a:r>
            <a:r>
              <a:rPr lang="en-US" baseline="0" dirty="0" smtClean="0"/>
              <a:t> </a:t>
            </a:r>
            <a:r>
              <a:rPr lang="en-US" baseline="0" dirty="0" err="1" smtClean="0"/>
              <a:t>eigen</a:t>
            </a:r>
            <a:r>
              <a:rPr lang="en-US" baseline="0" dirty="0" smtClean="0"/>
              <a:t> </a:t>
            </a:r>
            <a:r>
              <a:rPr lang="en-US" baseline="0" dirty="0" err="1" smtClean="0"/>
              <a:t>campagne</a:t>
            </a:r>
            <a:r>
              <a:rPr lang="en-US" baseline="0" dirty="0" smtClean="0"/>
              <a:t>. </a:t>
            </a:r>
            <a:endParaRPr lang="nl-NL" dirty="0"/>
          </a:p>
        </p:txBody>
      </p:sp>
      <p:sp>
        <p:nvSpPr>
          <p:cNvPr id="4" name="Slide Number Placeholder 3"/>
          <p:cNvSpPr>
            <a:spLocks noGrp="1"/>
          </p:cNvSpPr>
          <p:nvPr>
            <p:ph type="sldNum" idx="10"/>
          </p:nvPr>
        </p:nvSpPr>
        <p:spPr/>
        <p:txBody>
          <a:bodyPr/>
          <a:lstStyle/>
          <a:p>
            <a:pPr algn="r"/>
            <a:fld id="{4C498A4A-A023-47F4-B70A-B714F356FDF4}" type="slidenum">
              <a:rPr lang="en-US" sz="1400" smtClean="0">
                <a:latin typeface="Times New Roman"/>
              </a:rPr>
              <a:t>23</a:t>
            </a:fld>
            <a:endParaRPr lang="en-US"/>
          </a:p>
        </p:txBody>
      </p:sp>
    </p:spTree>
    <p:extLst>
      <p:ext uri="{BB962C8B-B14F-4D97-AF65-F5344CB8AC3E}">
        <p14:creationId xmlns:p14="http://schemas.microsoft.com/office/powerpoint/2010/main" val="1372448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Google; </a:t>
            </a:r>
            <a:br>
              <a:rPr lang="nl-NL" dirty="0" smtClean="0"/>
            </a:br>
            <a:r>
              <a:rPr lang="nl-NL" dirty="0" smtClean="0"/>
              <a:t>In het verkiezingsprogramma staan alle plannen van een politieke partij voor de aankomende verkiezingen. : reclame maken voor een politieke partij. Vooral in tijden van verkiezingen is dit erg belangrijk. Partijen proberen door </a:t>
            </a:r>
            <a:r>
              <a:rPr lang="nl-NL" b="1" dirty="0" smtClean="0"/>
              <a:t>campagne</a:t>
            </a:r>
            <a:r>
              <a:rPr lang="nl-NL" dirty="0" smtClean="0"/>
              <a:t> te </a:t>
            </a:r>
            <a:r>
              <a:rPr lang="nl-NL" b="1" dirty="0" smtClean="0"/>
              <a:t>voeren</a:t>
            </a:r>
            <a:r>
              <a:rPr lang="nl-NL" dirty="0" smtClean="0"/>
              <a:t> meer bekendheid te krijgen en zo meer stemmen te trekken.</a:t>
            </a:r>
          </a:p>
          <a:p>
            <a:endParaRPr lang="nl-NL" dirty="0"/>
          </a:p>
        </p:txBody>
      </p:sp>
      <p:sp>
        <p:nvSpPr>
          <p:cNvPr id="4" name="Slide Number Placeholder 3"/>
          <p:cNvSpPr>
            <a:spLocks noGrp="1"/>
          </p:cNvSpPr>
          <p:nvPr>
            <p:ph type="sldNum" idx="10"/>
          </p:nvPr>
        </p:nvSpPr>
        <p:spPr/>
        <p:txBody>
          <a:bodyPr/>
          <a:lstStyle/>
          <a:p>
            <a:pPr algn="r"/>
            <a:fld id="{4C498A4A-A023-47F4-B70A-B714F356FDF4}" type="slidenum">
              <a:rPr lang="en-US" sz="1400" smtClean="0">
                <a:latin typeface="Times New Roman"/>
              </a:rPr>
              <a:t>24</a:t>
            </a:fld>
            <a:endParaRPr lang="en-US"/>
          </a:p>
        </p:txBody>
      </p:sp>
    </p:spTree>
    <p:extLst>
      <p:ext uri="{BB962C8B-B14F-4D97-AF65-F5344CB8AC3E}">
        <p14:creationId xmlns:p14="http://schemas.microsoft.com/office/powerpoint/2010/main" val="4071413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a:t>5 </a:t>
            </a:r>
            <a:r>
              <a:rPr lang="en-US" b="0" noProof="0" dirty="0" err="1" smtClean="0"/>
              <a:t>minuten</a:t>
            </a:r>
            <a:r>
              <a:rPr lang="en-US" b="0" noProof="0" dirty="0" smtClean="0"/>
              <a:t>: </a:t>
            </a:r>
            <a:r>
              <a:rPr lang="en-US" b="0" noProof="0" dirty="0" err="1" smtClean="0"/>
              <a:t>een</a:t>
            </a:r>
            <a:r>
              <a:rPr lang="en-US" b="0" noProof="0" dirty="0" smtClean="0"/>
              <a:t> </a:t>
            </a:r>
            <a:r>
              <a:rPr lang="en-US" b="0" noProof="0" dirty="0" err="1"/>
              <a:t>voorbeeld</a:t>
            </a:r>
            <a:r>
              <a:rPr lang="en-US" b="0" noProof="0" dirty="0"/>
              <a:t>: de ‘Save the Arctic’ </a:t>
            </a:r>
            <a:r>
              <a:rPr lang="en-US" b="0" noProof="0" dirty="0" err="1" smtClean="0"/>
              <a:t>campagne</a:t>
            </a: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5 </a:t>
            </a:r>
            <a:r>
              <a:rPr lang="en-US" b="0" noProof="0" dirty="0" err="1" smtClean="0"/>
              <a:t>minuten</a:t>
            </a:r>
            <a:r>
              <a:rPr lang="en-US" b="0" noProof="0" dirty="0" smtClean="0"/>
              <a:t>: in </a:t>
            </a:r>
            <a:r>
              <a:rPr lang="en-US" b="0" noProof="0" dirty="0" err="1" smtClean="0"/>
              <a:t>groepjes</a:t>
            </a:r>
            <a:r>
              <a:rPr lang="en-US" b="0" noProof="0" dirty="0" smtClean="0"/>
              <a:t> </a:t>
            </a:r>
            <a:r>
              <a:rPr lang="en-US" b="0" noProof="0" dirty="0" err="1" smtClean="0"/>
              <a:t>een</a:t>
            </a:r>
            <a:r>
              <a:rPr lang="en-US" b="0" noProof="0" dirty="0" smtClean="0"/>
              <a:t> </a:t>
            </a:r>
            <a:r>
              <a:rPr lang="en-US" b="0" noProof="0" dirty="0" err="1" smtClean="0"/>
              <a:t>eigen</a:t>
            </a:r>
            <a:r>
              <a:rPr lang="en-US" b="0" noProof="0" dirty="0" smtClean="0"/>
              <a:t> </a:t>
            </a:r>
            <a:r>
              <a:rPr lang="en-US" b="0" noProof="0" dirty="0" err="1" smtClean="0"/>
              <a:t>doel</a:t>
            </a:r>
            <a:r>
              <a:rPr lang="en-US" b="0" noProof="0" dirty="0" smtClean="0"/>
              <a:t> </a:t>
            </a:r>
            <a:r>
              <a:rPr lang="en-US" b="0" noProof="0" dirty="0" err="1" smtClean="0"/>
              <a:t>opschrijven</a:t>
            </a:r>
            <a:endParaRPr lang="en-US" b="0"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25</a:t>
            </a:fld>
            <a:endParaRPr lang="en-US"/>
          </a:p>
        </p:txBody>
      </p:sp>
    </p:spTree>
    <p:extLst>
      <p:ext uri="{BB962C8B-B14F-4D97-AF65-F5344CB8AC3E}">
        <p14:creationId xmlns:p14="http://schemas.microsoft.com/office/powerpoint/2010/main" val="4145605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accent1"/>
                </a:solidFill>
                <a:latin typeface="Kristen ITC" panose="03050502040202030202" pitchFamily="66" charset="0"/>
              </a:rPr>
              <a:t>Greenpeace voert wereldwijd actie om de Noordpool en de ijsbeer te beschermen.  Waarom is dat nodig? Wat is er aan de hand op de Noordpool? Wat is het doel</a:t>
            </a:r>
            <a:r>
              <a:rPr lang="nl-NL" baseline="0" dirty="0" smtClean="0">
                <a:solidFill>
                  <a:schemeClr val="accent1"/>
                </a:solidFill>
                <a:latin typeface="Kristen ITC" panose="03050502040202030202" pitchFamily="66" charset="0"/>
              </a:rPr>
              <a:t> van Greenpeace? Wat wil Greenpeace bereiken?</a:t>
            </a:r>
            <a:endParaRPr lang="nl-NL" dirty="0" smtClean="0">
              <a:solidFill>
                <a:schemeClr val="accent1"/>
              </a:solidFill>
              <a:latin typeface="Kristen ITC" panose="03050502040202030202" pitchFamily="66" charset="0"/>
            </a:endParaRPr>
          </a:p>
          <a:p>
            <a:r>
              <a:rPr lang="en-US" dirty="0" smtClean="0"/>
              <a:t>Video: https://www.youtube.com/watch?v=EMyd4rwEkp4</a:t>
            </a:r>
          </a:p>
          <a:p>
            <a:r>
              <a:rPr lang="en-US" dirty="0" err="1" smtClean="0"/>
              <a:t>Alternatieve</a:t>
            </a:r>
            <a:r>
              <a:rPr lang="en-US" baseline="0" dirty="0" smtClean="0"/>
              <a:t> video (</a:t>
            </a:r>
            <a:r>
              <a:rPr lang="en-US" baseline="0" dirty="0" err="1" smtClean="0"/>
              <a:t>Nederlands</a:t>
            </a:r>
            <a:r>
              <a:rPr lang="en-US" baseline="0" dirty="0" smtClean="0"/>
              <a:t>): https://www.youtube.com/watch?v=YVORGUqAGK8</a:t>
            </a:r>
            <a:endParaRPr lang="en-US" dirty="0" smtClean="0"/>
          </a:p>
          <a:p>
            <a:endParaRPr lang="en-US" dirty="0" smtClean="0"/>
          </a:p>
          <a:p>
            <a:endParaRPr lang="nl-NL" dirty="0"/>
          </a:p>
        </p:txBody>
      </p:sp>
      <p:sp>
        <p:nvSpPr>
          <p:cNvPr id="4" name="Slide Number Placeholder 3"/>
          <p:cNvSpPr>
            <a:spLocks noGrp="1"/>
          </p:cNvSpPr>
          <p:nvPr>
            <p:ph type="sldNum" idx="10"/>
          </p:nvPr>
        </p:nvSpPr>
        <p:spPr/>
        <p:txBody>
          <a:bodyPr/>
          <a:lstStyle/>
          <a:p>
            <a:pPr algn="r"/>
            <a:fld id="{4C498A4A-A023-47F4-B70A-B714F356FDF4}" type="slidenum">
              <a:rPr lang="en-US" sz="1400" smtClean="0">
                <a:latin typeface="Times New Roman"/>
              </a:rPr>
              <a:t>26</a:t>
            </a:fld>
            <a:endParaRPr lang="en-US"/>
          </a:p>
        </p:txBody>
      </p:sp>
    </p:spTree>
    <p:extLst>
      <p:ext uri="{BB962C8B-B14F-4D97-AF65-F5344CB8AC3E}">
        <p14:creationId xmlns:p14="http://schemas.microsoft.com/office/powerpoint/2010/main" val="3247484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27</a:t>
            </a:fld>
            <a:endParaRPr lang="en-US"/>
          </a:p>
        </p:txBody>
      </p:sp>
    </p:spTree>
    <p:extLst>
      <p:ext uri="{BB962C8B-B14F-4D97-AF65-F5344CB8AC3E}">
        <p14:creationId xmlns:p14="http://schemas.microsoft.com/office/powerpoint/2010/main" val="809986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Laat</a:t>
            </a:r>
            <a:r>
              <a:rPr lang="en-US" dirty="0" smtClean="0"/>
              <a:t> de </a:t>
            </a:r>
            <a:r>
              <a:rPr lang="en-US" dirty="0" err="1" smtClean="0"/>
              <a:t>leerlingen</a:t>
            </a:r>
            <a:r>
              <a:rPr lang="en-US" dirty="0" smtClean="0"/>
              <a:t> op het </a:t>
            </a:r>
            <a:r>
              <a:rPr lang="en-US" dirty="0" err="1" smtClean="0"/>
              <a:t>pitchvel</a:t>
            </a:r>
            <a:r>
              <a:rPr lang="en-US" baseline="0" dirty="0" smtClean="0"/>
              <a:t> </a:t>
            </a:r>
            <a:r>
              <a:rPr lang="en-US" baseline="0" dirty="0" err="1" smtClean="0"/>
              <a:t>een</a:t>
            </a:r>
            <a:r>
              <a:rPr lang="en-US" baseline="0" dirty="0" smtClean="0"/>
              <a:t> </a:t>
            </a:r>
            <a:r>
              <a:rPr lang="en-US" baseline="0" dirty="0" err="1" smtClean="0"/>
              <a:t>doel</a:t>
            </a:r>
            <a:r>
              <a:rPr lang="en-US" baseline="0" dirty="0" smtClean="0"/>
              <a:t> </a:t>
            </a:r>
            <a:r>
              <a:rPr lang="en-US" baseline="0" dirty="0" err="1" smtClean="0"/>
              <a:t>opschrijven</a:t>
            </a:r>
            <a:r>
              <a:rPr lang="en-US" baseline="0" dirty="0" smtClean="0"/>
              <a:t>. </a:t>
            </a:r>
            <a:r>
              <a:rPr lang="en-US" baseline="0" dirty="0" err="1" smtClean="0"/>
              <a:t>Zorg</a:t>
            </a:r>
            <a:r>
              <a:rPr lang="en-US" baseline="0" dirty="0" smtClean="0"/>
              <a:t> </a:t>
            </a:r>
            <a:r>
              <a:rPr lang="en-US" baseline="0" dirty="0" err="1" smtClean="0"/>
              <a:t>dat</a:t>
            </a:r>
            <a:r>
              <a:rPr lang="en-US" baseline="0" dirty="0" smtClean="0"/>
              <a:t> het </a:t>
            </a:r>
            <a:r>
              <a:rPr lang="en-US" baseline="0" dirty="0" err="1" smtClean="0"/>
              <a:t>subdoel</a:t>
            </a:r>
            <a:r>
              <a:rPr lang="en-US" baseline="0" dirty="0" smtClean="0"/>
              <a:t> </a:t>
            </a:r>
            <a:r>
              <a:rPr lang="en-US" baseline="0" dirty="0" err="1" smtClean="0"/>
              <a:t>niet</a:t>
            </a:r>
            <a:r>
              <a:rPr lang="en-US" baseline="0" dirty="0" smtClean="0"/>
              <a:t> </a:t>
            </a:r>
            <a:r>
              <a:rPr lang="en-US" baseline="0" dirty="0" err="1" smtClean="0"/>
              <a:t>té</a:t>
            </a:r>
            <a:r>
              <a:rPr lang="en-US" baseline="0" dirty="0" smtClean="0"/>
              <a:t> </a:t>
            </a:r>
            <a:r>
              <a:rPr lang="en-US" baseline="0" dirty="0" err="1" smtClean="0"/>
              <a:t>algemeen</a:t>
            </a:r>
            <a:r>
              <a:rPr lang="en-US" baseline="0" dirty="0" smtClean="0"/>
              <a:t> is (</a:t>
            </a:r>
            <a:r>
              <a:rPr lang="en-US" baseline="0" dirty="0" err="1" smtClean="0"/>
              <a:t>dus</a:t>
            </a:r>
            <a:r>
              <a:rPr lang="en-US" baseline="0" dirty="0" smtClean="0"/>
              <a:t> </a:t>
            </a:r>
            <a:r>
              <a:rPr lang="en-US" baseline="0" dirty="0" err="1" smtClean="0"/>
              <a:t>niet</a:t>
            </a:r>
            <a:r>
              <a:rPr lang="en-US" baseline="0" dirty="0" smtClean="0"/>
              <a:t> “</a:t>
            </a:r>
            <a:r>
              <a:rPr lang="en-US" baseline="0" dirty="0" err="1" smtClean="0"/>
              <a:t>energie</a:t>
            </a:r>
            <a:r>
              <a:rPr lang="en-US" baseline="0" dirty="0" smtClean="0"/>
              <a:t> </a:t>
            </a:r>
            <a:r>
              <a:rPr lang="en-US" baseline="0" dirty="0" err="1" smtClean="0"/>
              <a:t>besparen</a:t>
            </a:r>
            <a:r>
              <a:rPr lang="en-US" baseline="0" dirty="0" smtClean="0"/>
              <a:t>” maar “We </a:t>
            </a:r>
            <a:r>
              <a:rPr lang="en-US" baseline="0" dirty="0" err="1" smtClean="0"/>
              <a:t>willen</a:t>
            </a:r>
            <a:r>
              <a:rPr lang="en-US" baseline="0" dirty="0" smtClean="0"/>
              <a:t> </a:t>
            </a:r>
            <a:r>
              <a:rPr lang="en-US" baseline="0" dirty="0" err="1" smtClean="0"/>
              <a:t>energie</a:t>
            </a:r>
            <a:r>
              <a:rPr lang="en-US" baseline="0" dirty="0" smtClean="0"/>
              <a:t> </a:t>
            </a:r>
            <a:r>
              <a:rPr lang="en-US" baseline="0" dirty="0" err="1" smtClean="0"/>
              <a:t>besparen</a:t>
            </a:r>
            <a:r>
              <a:rPr lang="en-US" baseline="0" dirty="0" smtClean="0"/>
              <a:t> door </a:t>
            </a:r>
            <a:r>
              <a:rPr lang="en-US" baseline="0" dirty="0" err="1" smtClean="0"/>
              <a:t>alle</a:t>
            </a:r>
            <a:r>
              <a:rPr lang="en-US" baseline="0" dirty="0" smtClean="0"/>
              <a:t> </a:t>
            </a:r>
            <a:r>
              <a:rPr lang="en-US" baseline="0" dirty="0" err="1" smtClean="0"/>
              <a:t>spaarlampen</a:t>
            </a:r>
            <a:r>
              <a:rPr lang="en-US" baseline="0" dirty="0" smtClean="0"/>
              <a:t> door </a:t>
            </a:r>
            <a:r>
              <a:rPr lang="en-US" baseline="0" dirty="0" err="1" smtClean="0"/>
              <a:t>LEDverlichting</a:t>
            </a:r>
            <a:r>
              <a:rPr lang="en-US" baseline="0" dirty="0" smtClean="0"/>
              <a:t> </a:t>
            </a:r>
            <a:r>
              <a:rPr lang="en-US" baseline="0" dirty="0" err="1" smtClean="0"/>
              <a:t>te</a:t>
            </a:r>
            <a:r>
              <a:rPr lang="en-US" baseline="0" dirty="0" smtClean="0"/>
              <a:t> </a:t>
            </a:r>
            <a:r>
              <a:rPr lang="en-US" baseline="0" dirty="0" err="1" smtClean="0"/>
              <a:t>vervangen</a:t>
            </a:r>
            <a:r>
              <a:rPr lang="en-US" baseline="0" dirty="0" smtClean="0"/>
              <a:t>” of “We </a:t>
            </a:r>
            <a:r>
              <a:rPr lang="en-US" baseline="0" dirty="0" err="1" smtClean="0"/>
              <a:t>willen</a:t>
            </a:r>
            <a:r>
              <a:rPr lang="en-US" baseline="0" dirty="0" smtClean="0"/>
              <a:t> </a:t>
            </a:r>
            <a:r>
              <a:rPr lang="en-US" baseline="0" dirty="0" err="1" smtClean="0"/>
              <a:t>energie</a:t>
            </a:r>
            <a:r>
              <a:rPr lang="en-US" baseline="0" dirty="0" smtClean="0"/>
              <a:t> </a:t>
            </a:r>
            <a:r>
              <a:rPr lang="en-US" baseline="0" dirty="0" err="1" smtClean="0"/>
              <a:t>besparen</a:t>
            </a:r>
            <a:r>
              <a:rPr lang="en-US" baseline="0" dirty="0" smtClean="0"/>
              <a:t> door de </a:t>
            </a:r>
            <a:r>
              <a:rPr lang="en-US" baseline="0" dirty="0" err="1" smtClean="0"/>
              <a:t>verwarming</a:t>
            </a:r>
            <a:r>
              <a:rPr lang="en-US" baseline="0" dirty="0" smtClean="0"/>
              <a:t> </a:t>
            </a:r>
            <a:r>
              <a:rPr lang="en-US" baseline="0" dirty="0" err="1" smtClean="0"/>
              <a:t>uit</a:t>
            </a:r>
            <a:r>
              <a:rPr lang="en-US" baseline="0" dirty="0" smtClean="0"/>
              <a:t> </a:t>
            </a:r>
            <a:r>
              <a:rPr lang="en-US" baseline="0" dirty="0" err="1" smtClean="0"/>
              <a:t>te</a:t>
            </a:r>
            <a:r>
              <a:rPr lang="en-US" baseline="0" dirty="0" smtClean="0"/>
              <a:t> </a:t>
            </a:r>
            <a:r>
              <a:rPr lang="en-US" baseline="0" dirty="0" err="1" smtClean="0"/>
              <a:t>zetten</a:t>
            </a:r>
            <a:r>
              <a:rPr lang="en-US" baseline="0" dirty="0" smtClean="0"/>
              <a:t> </a:t>
            </a:r>
            <a:r>
              <a:rPr lang="en-US" baseline="0" dirty="0" err="1" smtClean="0"/>
              <a:t>als</a:t>
            </a:r>
            <a:r>
              <a:rPr lang="en-US" baseline="0" dirty="0" smtClean="0"/>
              <a:t> de </a:t>
            </a:r>
            <a:r>
              <a:rPr lang="en-US" baseline="0" dirty="0" err="1" smtClean="0"/>
              <a:t>lokalen</a:t>
            </a:r>
            <a:r>
              <a:rPr lang="en-US" baseline="0" dirty="0" smtClean="0"/>
              <a:t> </a:t>
            </a:r>
            <a:r>
              <a:rPr lang="en-US" baseline="0" dirty="0" err="1" smtClean="0"/>
              <a:t>leeg</a:t>
            </a:r>
            <a:r>
              <a:rPr lang="en-US" baseline="0" dirty="0" smtClean="0"/>
              <a:t> </a:t>
            </a:r>
            <a:r>
              <a:rPr lang="en-US" baseline="0" dirty="0" err="1" smtClean="0"/>
              <a:t>zijn</a:t>
            </a:r>
            <a:r>
              <a:rPr lang="en-US" baseline="0" dirty="0" smtClean="0"/>
              <a:t>”). </a:t>
            </a:r>
            <a:endParaRPr lang="nl-NL" dirty="0"/>
          </a:p>
        </p:txBody>
      </p:sp>
      <p:sp>
        <p:nvSpPr>
          <p:cNvPr id="4" name="Slide Number Placeholder 3"/>
          <p:cNvSpPr>
            <a:spLocks noGrp="1"/>
          </p:cNvSpPr>
          <p:nvPr>
            <p:ph type="sldNum" idx="10"/>
          </p:nvPr>
        </p:nvSpPr>
        <p:spPr/>
        <p:txBody>
          <a:bodyPr/>
          <a:lstStyle/>
          <a:p>
            <a:pPr algn="r"/>
            <a:fld id="{4C498A4A-A023-47F4-B70A-B714F356FDF4}" type="slidenum">
              <a:rPr lang="en-US" sz="1400" smtClean="0">
                <a:latin typeface="Times New Roman"/>
              </a:rPr>
              <a:t>28</a:t>
            </a:fld>
            <a:endParaRPr lang="en-US"/>
          </a:p>
        </p:txBody>
      </p:sp>
    </p:spTree>
    <p:extLst>
      <p:ext uri="{BB962C8B-B14F-4D97-AF65-F5344CB8AC3E}">
        <p14:creationId xmlns:p14="http://schemas.microsoft.com/office/powerpoint/2010/main" val="2793665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Het Pitch-</a:t>
            </a:r>
            <a:r>
              <a:rPr lang="en-US" sz="1200" kern="1200" dirty="0" err="1" smtClean="0">
                <a:solidFill>
                  <a:schemeClr val="tx1"/>
                </a:solidFill>
                <a:effectLst/>
                <a:latin typeface="+mn-lt"/>
                <a:ea typeface="+mn-ea"/>
                <a:cs typeface="+mn-cs"/>
              </a:rPr>
              <a:t>vel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leerlingen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groepjes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krijgen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Vul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alleen</a:t>
            </a:r>
            <a:r>
              <a:rPr lang="en-US" sz="1200" kern="1200" baseline="0" dirty="0" smtClean="0">
                <a:solidFill>
                  <a:schemeClr val="tx1"/>
                </a:solidFill>
                <a:effectLst/>
                <a:latin typeface="+mn-lt"/>
                <a:ea typeface="+mn-ea"/>
                <a:cs typeface="+mn-cs"/>
              </a:rPr>
              <a:t> het </a:t>
            </a:r>
            <a:r>
              <a:rPr lang="en-US" sz="1200" kern="1200" baseline="0" dirty="0" err="1" smtClean="0">
                <a:solidFill>
                  <a:schemeClr val="tx1"/>
                </a:solidFill>
                <a:effectLst/>
                <a:latin typeface="+mn-lt"/>
                <a:ea typeface="+mn-ea"/>
                <a:cs typeface="+mn-cs"/>
              </a:rPr>
              <a:t>hoofddoel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subdoel</a:t>
            </a:r>
            <a:r>
              <a:rPr lang="en-US" sz="1200" kern="1200" baseline="0" dirty="0" smtClean="0">
                <a:solidFill>
                  <a:schemeClr val="tx1"/>
                </a:solidFill>
                <a:effectLst/>
                <a:latin typeface="+mn-lt"/>
                <a:ea typeface="+mn-ea"/>
                <a:cs typeface="+mn-cs"/>
              </a:rPr>
              <a:t> in. De rest </a:t>
            </a:r>
            <a:r>
              <a:rPr lang="en-US" sz="1200" kern="1200" baseline="0" dirty="0" err="1" smtClean="0">
                <a:solidFill>
                  <a:schemeClr val="tx1"/>
                </a:solidFill>
                <a:effectLst/>
                <a:latin typeface="+mn-lt"/>
                <a:ea typeface="+mn-ea"/>
                <a:cs typeface="+mn-cs"/>
              </a:rPr>
              <a:t>komt</a:t>
            </a:r>
            <a:r>
              <a:rPr lang="en-US" sz="1200" kern="1200" baseline="0" dirty="0" smtClean="0">
                <a:solidFill>
                  <a:schemeClr val="tx1"/>
                </a:solidFill>
                <a:effectLst/>
                <a:latin typeface="+mn-lt"/>
                <a:ea typeface="+mn-ea"/>
                <a:cs typeface="+mn-cs"/>
              </a:rPr>
              <a:t> later. </a:t>
            </a:r>
          </a:p>
          <a:p>
            <a:pPr marL="171450" indent="-171450">
              <a:buFontTx/>
              <a:buChar char="-"/>
            </a:pPr>
            <a:r>
              <a:rPr lang="en-US" sz="1200" kern="1200" baseline="0" dirty="0" err="1" smtClean="0">
                <a:solidFill>
                  <a:schemeClr val="tx1"/>
                </a:solidFill>
                <a:effectLst/>
                <a:latin typeface="+mn-lt"/>
                <a:ea typeface="+mn-ea"/>
                <a:cs typeface="+mn-cs"/>
              </a:rPr>
              <a:t>Makkelijke</a:t>
            </a:r>
            <a:r>
              <a:rPr lang="en-US" sz="1200" kern="1200" baseline="0" dirty="0" smtClean="0">
                <a:solidFill>
                  <a:schemeClr val="tx1"/>
                </a:solidFill>
                <a:effectLst/>
                <a:latin typeface="+mn-lt"/>
                <a:ea typeface="+mn-ea"/>
                <a:cs typeface="+mn-cs"/>
              </a:rPr>
              <a:t> variant: </a:t>
            </a:r>
            <a:r>
              <a:rPr lang="en-US" sz="1200" kern="1200" baseline="0" dirty="0" err="1" smtClean="0">
                <a:solidFill>
                  <a:schemeClr val="tx1"/>
                </a:solidFill>
                <a:effectLst/>
                <a:latin typeface="+mn-lt"/>
                <a:ea typeface="+mn-ea"/>
                <a:cs typeface="+mn-cs"/>
              </a:rPr>
              <a:t>Bedenk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dat</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jouw</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cirkel</a:t>
            </a:r>
            <a:r>
              <a:rPr lang="en-US" sz="1200" kern="1200" baseline="0" dirty="0" smtClean="0">
                <a:solidFill>
                  <a:schemeClr val="tx1"/>
                </a:solidFill>
                <a:effectLst/>
                <a:latin typeface="+mn-lt"/>
                <a:ea typeface="+mn-ea"/>
                <a:cs typeface="+mn-cs"/>
              </a:rPr>
              <a:t> van </a:t>
            </a:r>
            <a:r>
              <a:rPr lang="en-US" sz="1200" kern="1200" baseline="0" dirty="0" err="1" smtClean="0">
                <a:solidFill>
                  <a:schemeClr val="tx1"/>
                </a:solidFill>
                <a:effectLst/>
                <a:latin typeface="+mn-lt"/>
                <a:ea typeface="+mn-ea"/>
                <a:cs typeface="+mn-cs"/>
              </a:rPr>
              <a:t>invloed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ligt</a:t>
            </a:r>
            <a:r>
              <a:rPr lang="en-US" sz="1200" kern="1200" baseline="0" dirty="0" smtClean="0">
                <a:solidFill>
                  <a:schemeClr val="tx1"/>
                </a:solidFill>
                <a:effectLst/>
                <a:latin typeface="+mn-lt"/>
                <a:ea typeface="+mn-ea"/>
                <a:cs typeface="+mn-cs"/>
              </a:rPr>
              <a:t>. </a:t>
            </a:r>
          </a:p>
          <a:p>
            <a:pPr marL="171450" indent="-171450">
              <a:buFontTx/>
              <a:buChar char="-"/>
            </a:pPr>
            <a:r>
              <a:rPr lang="en-US" sz="1200" kern="1200" baseline="0" dirty="0" err="1" smtClean="0">
                <a:solidFill>
                  <a:schemeClr val="tx1"/>
                </a:solidFill>
                <a:effectLst/>
                <a:latin typeface="+mn-lt"/>
                <a:ea typeface="+mn-ea"/>
                <a:cs typeface="+mn-cs"/>
              </a:rPr>
              <a:t>Moeilijker</a:t>
            </a:r>
            <a:r>
              <a:rPr lang="en-US" sz="1200" kern="1200" baseline="0" dirty="0" smtClean="0">
                <a:solidFill>
                  <a:schemeClr val="tx1"/>
                </a:solidFill>
                <a:effectLst/>
                <a:latin typeface="+mn-lt"/>
                <a:ea typeface="+mn-ea"/>
                <a:cs typeface="+mn-cs"/>
              </a:rPr>
              <a:t>: Je </a:t>
            </a:r>
            <a:r>
              <a:rPr lang="en-US" sz="1200" kern="1200" baseline="0" dirty="0" err="1" smtClean="0">
                <a:solidFill>
                  <a:schemeClr val="tx1"/>
                </a:solidFill>
                <a:effectLst/>
                <a:latin typeface="+mn-lt"/>
                <a:ea typeface="+mn-ea"/>
                <a:cs typeface="+mn-cs"/>
              </a:rPr>
              <a:t>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ook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bedenken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dat</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jouw</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cirkel</a:t>
            </a:r>
            <a:r>
              <a:rPr lang="en-US" sz="1200" kern="1200" baseline="0" dirty="0" smtClean="0">
                <a:solidFill>
                  <a:schemeClr val="tx1"/>
                </a:solidFill>
                <a:effectLst/>
                <a:latin typeface="+mn-lt"/>
                <a:ea typeface="+mn-ea"/>
                <a:cs typeface="+mn-cs"/>
              </a:rPr>
              <a:t> van </a:t>
            </a:r>
            <a:r>
              <a:rPr lang="en-US" sz="1200" kern="1200" baseline="0" dirty="0" err="1" smtClean="0">
                <a:solidFill>
                  <a:schemeClr val="tx1"/>
                </a:solidFill>
                <a:effectLst/>
                <a:latin typeface="+mn-lt"/>
                <a:ea typeface="+mn-ea"/>
                <a:cs typeface="+mn-cs"/>
              </a:rPr>
              <a:t>betrokkenheid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ligt</a:t>
            </a:r>
            <a:r>
              <a:rPr lang="en-US" sz="1200" kern="1200" baseline="0" dirty="0" smtClean="0">
                <a:solidFill>
                  <a:schemeClr val="tx1"/>
                </a:solidFill>
                <a:effectLst/>
                <a:latin typeface="+mn-lt"/>
                <a:ea typeface="+mn-ea"/>
                <a:cs typeface="+mn-cs"/>
              </a:rPr>
              <a:t>, maar </a:t>
            </a:r>
            <a:r>
              <a:rPr lang="en-US" sz="1200" kern="1200" baseline="0" dirty="0" err="1" smtClean="0">
                <a:solidFill>
                  <a:schemeClr val="tx1"/>
                </a:solidFill>
                <a:effectLst/>
                <a:latin typeface="+mn-lt"/>
                <a:ea typeface="+mn-ea"/>
                <a:cs typeface="+mn-cs"/>
              </a:rPr>
              <a:t>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moet</a:t>
            </a:r>
            <a:r>
              <a:rPr lang="en-US" sz="1200" kern="1200" baseline="0" dirty="0" smtClean="0">
                <a:solidFill>
                  <a:schemeClr val="tx1"/>
                </a:solidFill>
                <a:effectLst/>
                <a:latin typeface="+mn-lt"/>
                <a:ea typeface="+mn-ea"/>
                <a:cs typeface="+mn-cs"/>
              </a:rPr>
              <a:t> je </a:t>
            </a:r>
            <a:r>
              <a:rPr lang="en-US" sz="1200" kern="1200" baseline="0" dirty="0" err="1" smtClean="0">
                <a:solidFill>
                  <a:schemeClr val="tx1"/>
                </a:solidFill>
                <a:effectLst/>
                <a:latin typeface="+mn-lt"/>
                <a:ea typeface="+mn-ea"/>
                <a:cs typeface="+mn-cs"/>
              </a:rPr>
              <a:t>een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strategie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bepalen</a:t>
            </a:r>
            <a:r>
              <a:rPr lang="en-US" sz="1200" kern="1200" baseline="0" dirty="0" smtClean="0">
                <a:solidFill>
                  <a:schemeClr val="tx1"/>
                </a:solidFill>
                <a:effectLst/>
                <a:latin typeface="+mn-lt"/>
                <a:ea typeface="+mn-ea"/>
                <a:cs typeface="+mn-cs"/>
              </a:rPr>
              <a:t> hoe je </a:t>
            </a:r>
            <a:r>
              <a:rPr lang="en-US" sz="1200" kern="1200" baseline="0" dirty="0" err="1" smtClean="0">
                <a:solidFill>
                  <a:schemeClr val="tx1"/>
                </a:solidFill>
                <a:effectLst/>
                <a:latin typeface="+mn-lt"/>
                <a:ea typeface="+mn-ea"/>
                <a:cs typeface="+mn-cs"/>
              </a:rPr>
              <a:t>invloed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uit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oefenen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29</a:t>
            </a:fld>
            <a:endParaRPr lang="en-US"/>
          </a:p>
        </p:txBody>
      </p:sp>
    </p:spTree>
    <p:extLst>
      <p:ext uri="{BB962C8B-B14F-4D97-AF65-F5344CB8AC3E}">
        <p14:creationId xmlns:p14="http://schemas.microsoft.com/office/powerpoint/2010/main" val="1695015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5 </a:t>
            </a:r>
            <a:r>
              <a:rPr lang="en-US" noProof="0" dirty="0" err="1" smtClean="0"/>
              <a:t>minuten</a:t>
            </a:r>
            <a:r>
              <a:rPr lang="en-US" noProof="0" dirty="0" smtClean="0"/>
              <a:t>: </a:t>
            </a:r>
            <a:r>
              <a:rPr lang="en-US" noProof="0" dirty="0" err="1" smtClean="0"/>
              <a:t>uitleg</a:t>
            </a:r>
            <a:r>
              <a:rPr lang="en-US" noProof="0" dirty="0" smtClean="0"/>
              <a:t> stakeholder </a:t>
            </a:r>
            <a:r>
              <a:rPr lang="en-US" noProof="0" dirty="0" err="1" smtClean="0"/>
              <a:t>analyse</a:t>
            </a: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10 </a:t>
            </a:r>
            <a:r>
              <a:rPr lang="en-US" noProof="0" dirty="0" err="1" smtClean="0"/>
              <a:t>minuten</a:t>
            </a:r>
            <a:r>
              <a:rPr lang="en-US" noProof="0" dirty="0" smtClean="0"/>
              <a:t>: </a:t>
            </a:r>
            <a:r>
              <a:rPr lang="en-US" noProof="0" dirty="0" err="1" smtClean="0"/>
              <a:t>oefenen</a:t>
            </a:r>
            <a:r>
              <a:rPr lang="en-US" noProof="0" dirty="0" smtClean="0"/>
              <a:t> </a:t>
            </a:r>
            <a:r>
              <a:rPr lang="en-US" noProof="0" dirty="0" err="1" smtClean="0"/>
              <a:t>aan</a:t>
            </a:r>
            <a:r>
              <a:rPr lang="en-US" noProof="0" dirty="0" smtClean="0"/>
              <a:t> de hand van </a:t>
            </a:r>
            <a:r>
              <a:rPr lang="en-US" noProof="0" dirty="0" err="1" smtClean="0"/>
              <a:t>een</a:t>
            </a:r>
            <a:r>
              <a:rPr lang="en-US" noProof="0" dirty="0" smtClean="0"/>
              <a:t> </a:t>
            </a:r>
            <a:r>
              <a:rPr lang="en-US" noProof="0" dirty="0" err="1" smtClean="0"/>
              <a:t>doel</a:t>
            </a:r>
            <a:r>
              <a:rPr lang="en-US" noProof="0" dirty="0" smtClean="0"/>
              <a:t> van </a:t>
            </a:r>
            <a:r>
              <a:rPr lang="en-US" noProof="0" dirty="0" err="1" smtClean="0"/>
              <a:t>een</a:t>
            </a:r>
            <a:r>
              <a:rPr lang="en-US" noProof="0" dirty="0" smtClean="0"/>
              <a:t> van de </a:t>
            </a:r>
            <a:r>
              <a:rPr lang="en-US" noProof="0" dirty="0" err="1" smtClean="0"/>
              <a:t>groepjes</a:t>
            </a: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5 </a:t>
            </a:r>
            <a:r>
              <a:rPr lang="en-US" noProof="0" dirty="0" err="1" smtClean="0"/>
              <a:t>minuten</a:t>
            </a:r>
            <a:r>
              <a:rPr lang="en-US" noProof="0" dirty="0" smtClean="0"/>
              <a:t>: </a:t>
            </a:r>
            <a:r>
              <a:rPr lang="en-US" noProof="0" dirty="0" err="1" smtClean="0"/>
              <a:t>groepjes</a:t>
            </a:r>
            <a:r>
              <a:rPr lang="en-US" noProof="0" dirty="0" smtClean="0"/>
              <a:t> </a:t>
            </a:r>
            <a:r>
              <a:rPr lang="en-US" noProof="0" dirty="0" err="1" smtClean="0"/>
              <a:t>maken</a:t>
            </a:r>
            <a:r>
              <a:rPr lang="en-US" noProof="0" dirty="0" smtClean="0"/>
              <a:t> </a:t>
            </a:r>
            <a:r>
              <a:rPr lang="en-US" noProof="0" dirty="0" err="1" smtClean="0"/>
              <a:t>eigen</a:t>
            </a:r>
            <a:r>
              <a:rPr lang="en-US" noProof="0" dirty="0" smtClean="0"/>
              <a:t> </a:t>
            </a:r>
            <a:r>
              <a:rPr lang="en-US" noProof="0" dirty="0" err="1" smtClean="0"/>
              <a:t>analyse</a:t>
            </a:r>
            <a:r>
              <a:rPr lang="en-US" noProof="0" dirty="0" smtClean="0"/>
              <a:t> </a:t>
            </a:r>
            <a:r>
              <a:rPr lang="en-US" noProof="0" dirty="0" err="1" smtClean="0"/>
              <a:t>voor</a:t>
            </a:r>
            <a:r>
              <a:rPr lang="en-US" baseline="0" noProof="0" dirty="0" smtClean="0"/>
              <a:t> </a:t>
            </a:r>
            <a:r>
              <a:rPr lang="en-US" baseline="0" noProof="0" dirty="0" err="1" smtClean="0"/>
              <a:t>hun</a:t>
            </a:r>
            <a:r>
              <a:rPr lang="en-US" baseline="0" noProof="0" dirty="0" smtClean="0"/>
              <a:t> </a:t>
            </a:r>
            <a:r>
              <a:rPr lang="en-US" baseline="0" noProof="0" dirty="0" err="1" smtClean="0"/>
              <a:t>eigen</a:t>
            </a:r>
            <a:r>
              <a:rPr lang="en-US" baseline="0" noProof="0" dirty="0" smtClean="0"/>
              <a:t> </a:t>
            </a:r>
            <a:r>
              <a:rPr lang="en-US" baseline="0" noProof="0" dirty="0" err="1" smtClean="0"/>
              <a:t>doel</a:t>
            </a:r>
            <a:r>
              <a:rPr lang="en-US" noProof="0" dirty="0" smtClean="0"/>
              <a:t>  </a:t>
            </a:r>
            <a:endParaRPr lang="nl-NL"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30</a:t>
            </a:fld>
            <a:endParaRPr lang="en-US"/>
          </a:p>
        </p:txBody>
      </p:sp>
    </p:spTree>
    <p:extLst>
      <p:ext uri="{BB962C8B-B14F-4D97-AF65-F5344CB8AC3E}">
        <p14:creationId xmlns:p14="http://schemas.microsoft.com/office/powerpoint/2010/main" val="22363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b="1" dirty="0" smtClean="0"/>
              <a:t>Tip:</a:t>
            </a:r>
            <a:r>
              <a:rPr lang="en-US" dirty="0" smtClean="0"/>
              <a:t> les 3 ‘</a:t>
            </a:r>
            <a:r>
              <a:rPr lang="en-US" dirty="0" err="1" smtClean="0"/>
              <a:t>burgerlijke</a:t>
            </a:r>
            <a:r>
              <a:rPr lang="en-US" dirty="0" smtClean="0"/>
              <a:t> </a:t>
            </a:r>
            <a:r>
              <a:rPr lang="en-US" dirty="0" err="1" smtClean="0"/>
              <a:t>ongehoorzaamheid</a:t>
            </a:r>
            <a:r>
              <a:rPr lang="en-US" dirty="0" smtClean="0"/>
              <a:t>’ </a:t>
            </a:r>
            <a:r>
              <a:rPr lang="en-US" dirty="0" err="1" smtClean="0"/>
              <a:t>gaat</a:t>
            </a:r>
            <a:r>
              <a:rPr lang="en-US" dirty="0" smtClean="0"/>
              <a:t> </a:t>
            </a:r>
            <a:r>
              <a:rPr lang="en-US" dirty="0" err="1" smtClean="0"/>
              <a:t>verder</a:t>
            </a:r>
            <a:r>
              <a:rPr lang="en-US" dirty="0" smtClean="0"/>
              <a:t> in op </a:t>
            </a:r>
            <a:r>
              <a:rPr lang="en-US" dirty="0" err="1" smtClean="0"/>
              <a:t>vrijheid</a:t>
            </a:r>
            <a:r>
              <a:rPr lang="en-US" baseline="0" dirty="0" smtClean="0"/>
              <a:t> van </a:t>
            </a:r>
            <a:r>
              <a:rPr lang="en-US" baseline="0" dirty="0" err="1" smtClean="0"/>
              <a:t>meningsuiting</a:t>
            </a:r>
            <a:r>
              <a:rPr lang="en-US" baseline="0" dirty="0" smtClean="0"/>
              <a:t> in Nederland. </a:t>
            </a:r>
          </a:p>
          <a:p>
            <a:endParaRPr lang="nl-NL" dirty="0"/>
          </a:p>
        </p:txBody>
      </p:sp>
      <p:sp>
        <p:nvSpPr>
          <p:cNvPr id="4" name="Slide Number Placeholder 3"/>
          <p:cNvSpPr>
            <a:spLocks noGrp="1"/>
          </p:cNvSpPr>
          <p:nvPr>
            <p:ph type="sldNum" sz="quarter" idx="10"/>
          </p:nvPr>
        </p:nvSpPr>
        <p:spPr/>
        <p:txBody>
          <a:bodyPr/>
          <a:lstStyle/>
          <a:p>
            <a:fld id="{CF1FA92A-A2DE-4E38-A126-AFD82BE516EA}" type="slidenum">
              <a:rPr lang="nl-NL" smtClean="0"/>
              <a:t>4</a:t>
            </a:fld>
            <a:endParaRPr lang="nl-NL"/>
          </a:p>
        </p:txBody>
      </p:sp>
    </p:spTree>
    <p:extLst>
      <p:ext uri="{BB962C8B-B14F-4D97-AF65-F5344CB8AC3E}">
        <p14:creationId xmlns:p14="http://schemas.microsoft.com/office/powerpoint/2010/main" val="3049691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err="1" smtClean="0"/>
              <a:t>Bij</a:t>
            </a:r>
            <a:r>
              <a:rPr lang="en-US" noProof="0" dirty="0" smtClean="0"/>
              <a:t> de </a:t>
            </a:r>
            <a:r>
              <a:rPr lang="en-US" noProof="0" dirty="0" err="1" smtClean="0"/>
              <a:t>canpagne</a:t>
            </a:r>
            <a:r>
              <a:rPr lang="en-US" noProof="0" dirty="0" smtClean="0"/>
              <a:t> ‘Save the arctic’ </a:t>
            </a:r>
            <a:r>
              <a:rPr lang="en-US" noProof="0" dirty="0" err="1" smtClean="0"/>
              <a:t>zijn</a:t>
            </a:r>
            <a:r>
              <a:rPr lang="en-US" noProof="0" dirty="0" smtClean="0"/>
              <a:t> </a:t>
            </a:r>
            <a:r>
              <a:rPr lang="en-US" noProof="0" dirty="0" err="1" smtClean="0"/>
              <a:t>veel</a:t>
            </a:r>
            <a:r>
              <a:rPr lang="en-US" noProof="0" dirty="0" smtClean="0"/>
              <a:t> </a:t>
            </a:r>
            <a:r>
              <a:rPr lang="en-US" noProof="0" dirty="0" err="1" smtClean="0"/>
              <a:t>partijen</a:t>
            </a:r>
            <a:r>
              <a:rPr lang="en-US" noProof="0" dirty="0" smtClean="0"/>
              <a:t> </a:t>
            </a:r>
            <a:r>
              <a:rPr lang="en-US" noProof="0" dirty="0" err="1" smtClean="0"/>
              <a:t>betrokken</a:t>
            </a:r>
            <a:r>
              <a:rPr lang="en-US" noProof="0" dirty="0" smtClean="0"/>
              <a:t>. </a:t>
            </a:r>
            <a:r>
              <a:rPr lang="en-US" noProof="0" dirty="0" err="1" smtClean="0"/>
              <a:t>Denk</a:t>
            </a:r>
            <a:r>
              <a:rPr lang="en-US" noProof="0" dirty="0" smtClean="0"/>
              <a:t> </a:t>
            </a:r>
            <a:r>
              <a:rPr lang="en-US" noProof="0" dirty="0" err="1" smtClean="0"/>
              <a:t>aan</a:t>
            </a:r>
            <a:r>
              <a:rPr lang="en-US" noProof="0" dirty="0" smtClean="0"/>
              <a:t> </a:t>
            </a:r>
            <a:r>
              <a:rPr lang="en-US" noProof="0" dirty="0" err="1" smtClean="0"/>
              <a:t>olielaatschappijen</a:t>
            </a:r>
            <a:r>
              <a:rPr lang="en-US" noProof="0" dirty="0" smtClean="0"/>
              <a:t>, </a:t>
            </a:r>
            <a:r>
              <a:rPr lang="en-US" noProof="0" dirty="0" err="1" smtClean="0"/>
              <a:t>milieuorganisaties</a:t>
            </a:r>
            <a:r>
              <a:rPr lang="en-US" noProof="0" dirty="0" smtClean="0"/>
              <a:t>,</a:t>
            </a:r>
            <a:r>
              <a:rPr lang="en-US" baseline="0" noProof="0" dirty="0" smtClean="0"/>
              <a:t> de </a:t>
            </a:r>
            <a:r>
              <a:rPr lang="en-US" baseline="0" noProof="0" dirty="0" err="1" smtClean="0"/>
              <a:t>politiek</a:t>
            </a:r>
            <a:r>
              <a:rPr lang="en-US" baseline="0" noProof="0" dirty="0" smtClean="0"/>
              <a:t> van </a:t>
            </a:r>
            <a:r>
              <a:rPr lang="en-US" baseline="0" noProof="0" dirty="0" err="1" smtClean="0"/>
              <a:t>allerlei</a:t>
            </a:r>
            <a:r>
              <a:rPr lang="en-US" baseline="0" noProof="0" dirty="0" smtClean="0"/>
              <a:t> </a:t>
            </a:r>
            <a:r>
              <a:rPr lang="en-US" baseline="0" noProof="0" dirty="0" err="1" smtClean="0"/>
              <a:t>landen</a:t>
            </a:r>
            <a:r>
              <a:rPr lang="en-US" baseline="0" noProof="0" dirty="0" smtClean="0"/>
              <a:t>, de </a:t>
            </a:r>
            <a:r>
              <a:rPr lang="en-US" baseline="0" noProof="0" dirty="0" err="1" smtClean="0"/>
              <a:t>bewoners</a:t>
            </a:r>
            <a:r>
              <a:rPr lang="en-US" baseline="0" noProof="0" dirty="0" smtClean="0"/>
              <a:t> van de </a:t>
            </a:r>
            <a:r>
              <a:rPr lang="en-US" baseline="0" noProof="0" dirty="0" err="1" smtClean="0"/>
              <a:t>Noordpool</a:t>
            </a:r>
            <a:r>
              <a:rPr lang="en-US" baseline="0" noProof="0" dirty="0" smtClean="0"/>
              <a:t> (de </a:t>
            </a:r>
            <a:r>
              <a:rPr lang="en-US" baseline="0" noProof="0" dirty="0" err="1" smtClean="0"/>
              <a:t>Inuït</a:t>
            </a:r>
            <a:r>
              <a:rPr lang="en-US" baseline="0" noProof="0" dirty="0" smtClean="0"/>
              <a:t>), maar </a:t>
            </a:r>
            <a:r>
              <a:rPr lang="en-US" baseline="0" noProof="0" dirty="0" err="1" smtClean="0"/>
              <a:t>ook</a:t>
            </a:r>
            <a:r>
              <a:rPr lang="en-US" baseline="0" noProof="0" dirty="0" smtClean="0"/>
              <a:t> </a:t>
            </a:r>
            <a:r>
              <a:rPr lang="en-US" baseline="0" noProof="0" dirty="0" err="1" smtClean="0"/>
              <a:t>jij</a:t>
            </a:r>
            <a:r>
              <a:rPr lang="en-US" baseline="0" noProof="0" dirty="0" smtClean="0"/>
              <a:t> </a:t>
            </a:r>
            <a:r>
              <a:rPr lang="en-US" baseline="0" noProof="0" dirty="0" err="1" smtClean="0"/>
              <a:t>en</a:t>
            </a:r>
            <a:r>
              <a:rPr lang="en-US" baseline="0" noProof="0" dirty="0" smtClean="0"/>
              <a:t> </a:t>
            </a:r>
            <a:r>
              <a:rPr lang="en-US" baseline="0" noProof="0" dirty="0" err="1" smtClean="0"/>
              <a:t>ik</a:t>
            </a:r>
            <a:r>
              <a:rPr lang="en-US" baseline="0" noProof="0" dirty="0" smtClean="0"/>
              <a:t>: </a:t>
            </a:r>
            <a:r>
              <a:rPr lang="en-US" baseline="0" noProof="0" dirty="0" err="1" smtClean="0"/>
              <a:t>alle</a:t>
            </a:r>
            <a:r>
              <a:rPr lang="en-US" baseline="0" noProof="0" dirty="0" smtClean="0"/>
              <a:t> burgers. </a:t>
            </a:r>
            <a:endParaRPr lang="nl-NL"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31</a:t>
            </a:fld>
            <a:endParaRPr lang="en-US"/>
          </a:p>
        </p:txBody>
      </p:sp>
    </p:spTree>
    <p:extLst>
      <p:ext uri="{BB962C8B-B14F-4D97-AF65-F5344CB8AC3E}">
        <p14:creationId xmlns:p14="http://schemas.microsoft.com/office/powerpoint/2010/main" val="2925271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en-US" dirty="0" err="1" smtClean="0">
                <a:solidFill>
                  <a:schemeClr val="accent1"/>
                </a:solidFill>
                <a:latin typeface="Kristen ITC" panose="03050502040202030202" pitchFamily="66" charset="0"/>
              </a:rPr>
              <a:t>Oefenen</a:t>
            </a:r>
            <a:r>
              <a:rPr lang="en-US" dirty="0" smtClean="0">
                <a:solidFill>
                  <a:schemeClr val="accent1"/>
                </a:solidFill>
                <a:latin typeface="Kristen ITC" panose="03050502040202030202" pitchFamily="66" charset="0"/>
              </a:rPr>
              <a:t>: </a:t>
            </a:r>
          </a:p>
          <a:p>
            <a:pPr marL="285750" indent="-285750">
              <a:buFont typeface="Arial" panose="020B0604020202020204" pitchFamily="34" charset="0"/>
              <a:buChar char="•"/>
            </a:pPr>
            <a:r>
              <a:rPr lang="nl-NL" dirty="0" smtClean="0">
                <a:solidFill>
                  <a:schemeClr val="accent1"/>
                </a:solidFill>
                <a:latin typeface="Kristen ITC" panose="03050502040202030202" pitchFamily="66" charset="0"/>
              </a:rPr>
              <a:t>Laat de leerlingen eerst individueel op post-</a:t>
            </a:r>
            <a:r>
              <a:rPr lang="nl-NL" dirty="0" err="1" smtClean="0">
                <a:solidFill>
                  <a:schemeClr val="accent1"/>
                </a:solidFill>
                <a:latin typeface="Kristen ITC" panose="03050502040202030202" pitchFamily="66" charset="0"/>
              </a:rPr>
              <a:t>its</a:t>
            </a:r>
            <a:r>
              <a:rPr lang="nl-NL" dirty="0" smtClean="0">
                <a:solidFill>
                  <a:schemeClr val="accent1"/>
                </a:solidFill>
                <a:latin typeface="Kristen ITC" panose="03050502040202030202" pitchFamily="66" charset="0"/>
              </a:rPr>
              <a:t> opschrijven wie er betrokken zijn bij de school (bijv. docenten, directeur, </a:t>
            </a:r>
            <a:r>
              <a:rPr lang="nl-NL" dirty="0" err="1" smtClean="0">
                <a:solidFill>
                  <a:schemeClr val="accent1"/>
                </a:solidFill>
                <a:latin typeface="Kristen ITC" panose="03050502040202030202" pitchFamily="66" charset="0"/>
              </a:rPr>
              <a:t>congierge</a:t>
            </a:r>
            <a:r>
              <a:rPr lang="nl-NL" dirty="0" smtClean="0">
                <a:solidFill>
                  <a:schemeClr val="accent1"/>
                </a:solidFill>
                <a:latin typeface="Kristen ITC" panose="03050502040202030202" pitchFamily="66" charset="0"/>
              </a:rPr>
              <a:t>, ouders, leerlingen, leveranciers,</a:t>
            </a:r>
            <a:r>
              <a:rPr lang="nl-NL" baseline="0" dirty="0" smtClean="0">
                <a:solidFill>
                  <a:schemeClr val="accent1"/>
                </a:solidFill>
                <a:latin typeface="Kristen ITC" panose="03050502040202030202" pitchFamily="66" charset="0"/>
              </a:rPr>
              <a:t> burgemeester etc.)</a:t>
            </a:r>
            <a:endParaRPr lang="nl-NL" dirty="0" smtClean="0">
              <a:solidFill>
                <a:schemeClr val="accent1"/>
              </a:solidFill>
              <a:latin typeface="Kristen ITC" panose="03050502040202030202" pitchFamily="66" charset="0"/>
            </a:endParaRPr>
          </a:p>
          <a:p>
            <a:pPr marL="285750" indent="-285750">
              <a:buFont typeface="Arial" panose="020B0604020202020204" pitchFamily="34" charset="0"/>
              <a:buChar char="•"/>
            </a:pPr>
            <a:r>
              <a:rPr lang="en-US" dirty="0" err="1" smtClean="0">
                <a:solidFill>
                  <a:schemeClr val="accent1"/>
                </a:solidFill>
                <a:latin typeface="Kristen ITC" panose="03050502040202030202" pitchFamily="66" charset="0"/>
              </a:rPr>
              <a:t>Daarna</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teken</a:t>
            </a:r>
            <a:r>
              <a:rPr lang="en-US" dirty="0" smtClean="0">
                <a:solidFill>
                  <a:schemeClr val="accent1"/>
                </a:solidFill>
                <a:latin typeface="Kristen ITC" panose="03050502040202030202" pitchFamily="66" charset="0"/>
              </a:rPr>
              <a:t> je de </a:t>
            </a:r>
            <a:r>
              <a:rPr lang="en-US" dirty="0" err="1" smtClean="0">
                <a:solidFill>
                  <a:schemeClr val="accent1"/>
                </a:solidFill>
                <a:latin typeface="Kristen ITC" panose="03050502040202030202" pitchFamily="66" charset="0"/>
              </a:rPr>
              <a:t>bovenstaande</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assen</a:t>
            </a:r>
            <a:r>
              <a:rPr lang="en-US" dirty="0" smtClean="0">
                <a:solidFill>
                  <a:schemeClr val="accent1"/>
                </a:solidFill>
                <a:latin typeface="Kristen ITC" panose="03050502040202030202" pitchFamily="66" charset="0"/>
              </a:rPr>
              <a:t> op </a:t>
            </a:r>
            <a:r>
              <a:rPr lang="en-US" dirty="0" err="1" smtClean="0">
                <a:solidFill>
                  <a:schemeClr val="accent1"/>
                </a:solidFill>
                <a:latin typeface="Kristen ITC" panose="03050502040202030202" pitchFamily="66" charset="0"/>
              </a:rPr>
              <a:t>een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bord</a:t>
            </a:r>
            <a:r>
              <a:rPr lang="en-US" dirty="0" smtClean="0">
                <a:solidFill>
                  <a:schemeClr val="accent1"/>
                </a:solidFill>
                <a:latin typeface="Kristen ITC" panose="03050502040202030202" pitchFamily="66" charset="0"/>
              </a:rPr>
              <a:t>. </a:t>
            </a:r>
          </a:p>
          <a:p>
            <a:pPr marL="285750" indent="-285750">
              <a:buFont typeface="Arial" panose="020B0604020202020204" pitchFamily="34" charset="0"/>
              <a:buChar char="•"/>
            </a:pPr>
            <a:r>
              <a:rPr lang="en-US" dirty="0" err="1" smtClean="0">
                <a:solidFill>
                  <a:schemeClr val="accent1"/>
                </a:solidFill>
                <a:latin typeface="Kristen ITC" panose="03050502040202030202" pitchFamily="66" charset="0"/>
              </a:rPr>
              <a:t>Laat</a:t>
            </a:r>
            <a:r>
              <a:rPr lang="en-US" dirty="0" smtClean="0">
                <a:solidFill>
                  <a:schemeClr val="accent1"/>
                </a:solidFill>
                <a:latin typeface="Kristen ITC" panose="03050502040202030202" pitchFamily="66" charset="0"/>
              </a:rPr>
              <a:t> de </a:t>
            </a:r>
            <a:r>
              <a:rPr lang="en-US" dirty="0" err="1" smtClean="0">
                <a:solidFill>
                  <a:schemeClr val="accent1"/>
                </a:solidFill>
                <a:latin typeface="Kristen ITC" panose="03050502040202030202" pitchFamily="66" charset="0"/>
              </a:rPr>
              <a:t>leerlingen</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zelf</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hun</a:t>
            </a:r>
            <a:r>
              <a:rPr lang="en-US" baseline="0" dirty="0" smtClean="0">
                <a:solidFill>
                  <a:schemeClr val="accent1"/>
                </a:solidFill>
                <a:latin typeface="Kristen ITC" panose="03050502040202030202" pitchFamily="66" charset="0"/>
              </a:rPr>
              <a:t> post-it </a:t>
            </a:r>
            <a:r>
              <a:rPr lang="en-US" baseline="0" dirty="0" err="1" smtClean="0">
                <a:solidFill>
                  <a:schemeClr val="accent1"/>
                </a:solidFill>
                <a:latin typeface="Kristen ITC" panose="03050502040202030202" pitchFamily="66" charset="0"/>
              </a:rPr>
              <a:t>inplakken</a:t>
            </a:r>
            <a:r>
              <a:rPr lang="en-US" baseline="0"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Hoeveel</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invloed</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en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macht</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hebben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ze</a:t>
            </a:r>
            <a:r>
              <a:rPr lang="en-US" dirty="0" smtClean="0">
                <a:solidFill>
                  <a:schemeClr val="accent1"/>
                </a:solidFill>
                <a:latin typeface="Kristen ITC" panose="03050502040202030202" pitchFamily="66" charset="0"/>
              </a:rPr>
              <a:t>?</a:t>
            </a:r>
            <a:endParaRPr lang="nl-NL" dirty="0" smtClean="0">
              <a:solidFill>
                <a:schemeClr val="accent1"/>
              </a:solidFill>
              <a:latin typeface="Kristen ITC" panose="03050502040202030202" pitchFamily="66" charset="0"/>
            </a:endParaRPr>
          </a:p>
          <a:p>
            <a:pPr marL="285750" indent="-285750">
              <a:buFont typeface="Arial" panose="020B0604020202020204" pitchFamily="34" charset="0"/>
              <a:buChar char="•"/>
            </a:pPr>
            <a:r>
              <a:rPr lang="en-US" dirty="0" err="1" smtClean="0">
                <a:solidFill>
                  <a:schemeClr val="accent1"/>
                </a:solidFill>
                <a:latin typeface="Kristen ITC" panose="03050502040202030202" pitchFamily="66" charset="0"/>
              </a:rPr>
              <a:t>Bekijk</a:t>
            </a:r>
            <a:r>
              <a:rPr lang="en-US" baseline="0" dirty="0" smtClean="0">
                <a:solidFill>
                  <a:schemeClr val="accent1"/>
                </a:solidFill>
                <a:latin typeface="Kristen ITC" panose="03050502040202030202" pitchFamily="66" charset="0"/>
              </a:rPr>
              <a:t> of </a:t>
            </a:r>
            <a:r>
              <a:rPr lang="en-US" baseline="0" dirty="0" err="1" smtClean="0">
                <a:solidFill>
                  <a:schemeClr val="accent1"/>
                </a:solidFill>
                <a:latin typeface="Kristen ITC" panose="03050502040202030202" pitchFamily="66" charset="0"/>
              </a:rPr>
              <a:t>er</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verschillen</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zitten</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waar</a:t>
            </a:r>
            <a:r>
              <a:rPr lang="en-US" baseline="0" dirty="0" smtClean="0">
                <a:solidFill>
                  <a:schemeClr val="accent1"/>
                </a:solidFill>
                <a:latin typeface="Kristen ITC" panose="03050502040202030202" pitchFamily="66" charset="0"/>
              </a:rPr>
              <a:t> de </a:t>
            </a:r>
            <a:r>
              <a:rPr lang="en-US" baseline="0" dirty="0" err="1" smtClean="0">
                <a:solidFill>
                  <a:schemeClr val="accent1"/>
                </a:solidFill>
                <a:latin typeface="Kristen ITC" panose="03050502040202030202" pitchFamily="66" charset="0"/>
              </a:rPr>
              <a:t>leerlingen</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hun</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betrokkene</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hebben</a:t>
            </a:r>
            <a:r>
              <a:rPr lang="en-US" baseline="0" dirty="0" smtClean="0">
                <a:solidFill>
                  <a:schemeClr val="accent1"/>
                </a:solidFill>
                <a:latin typeface="Kristen ITC" panose="03050502040202030202" pitchFamily="66" charset="0"/>
              </a:rPr>
              <a:t> </a:t>
            </a:r>
            <a:r>
              <a:rPr lang="en-US" baseline="0" dirty="0" err="1" smtClean="0">
                <a:solidFill>
                  <a:schemeClr val="accent1"/>
                </a:solidFill>
                <a:latin typeface="Kristen ITC" panose="03050502040202030202" pitchFamily="66" charset="0"/>
              </a:rPr>
              <a:t>geplakt</a:t>
            </a:r>
            <a:r>
              <a:rPr lang="en-US" baseline="0"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Bespreek</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dit</a:t>
            </a:r>
            <a:r>
              <a:rPr lang="en-US" dirty="0" smtClean="0">
                <a:solidFill>
                  <a:schemeClr val="accent1"/>
                </a:solidFill>
                <a:latin typeface="Kristen ITC" panose="03050502040202030202" pitchFamily="66" charset="0"/>
              </a:rPr>
              <a:t> met de </a:t>
            </a:r>
            <a:r>
              <a:rPr lang="en-US" dirty="0" err="1" smtClean="0">
                <a:solidFill>
                  <a:schemeClr val="accent1"/>
                </a:solidFill>
                <a:latin typeface="Kristen ITC" panose="03050502040202030202" pitchFamily="66" charset="0"/>
              </a:rPr>
              <a:t>groep</a:t>
            </a:r>
            <a:r>
              <a:rPr lang="en-US" dirty="0" smtClean="0">
                <a:solidFill>
                  <a:schemeClr val="accent1"/>
                </a:solidFill>
                <a:latin typeface="Kristen ITC" panose="03050502040202030202" pitchFamily="66" charset="0"/>
              </a:rPr>
              <a:t>.</a:t>
            </a:r>
          </a:p>
          <a:p>
            <a:pPr marL="285750" indent="-285750">
              <a:buFont typeface="Arial" panose="020B0604020202020204" pitchFamily="34" charset="0"/>
              <a:buChar char="•"/>
            </a:pPr>
            <a:r>
              <a:rPr lang="en-US" dirty="0" err="1" smtClean="0">
                <a:solidFill>
                  <a:schemeClr val="accent1"/>
                </a:solidFill>
                <a:latin typeface="Kristen ITC" panose="03050502040202030202" pitchFamily="66" charset="0"/>
              </a:rPr>
              <a:t>Bepaal</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dan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wie</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zijn</a:t>
            </a:r>
            <a:r>
              <a:rPr lang="en-US" dirty="0" smtClean="0">
                <a:solidFill>
                  <a:schemeClr val="accent1"/>
                </a:solidFill>
                <a:latin typeface="Kristen ITC" panose="03050502040202030202" pitchFamily="66" charset="0"/>
              </a:rPr>
              <a:t> je </a:t>
            </a:r>
            <a:r>
              <a:rPr lang="en-US" dirty="0" err="1" smtClean="0">
                <a:solidFill>
                  <a:schemeClr val="accent1"/>
                </a:solidFill>
                <a:latin typeface="Kristen ITC" panose="03050502040202030202" pitchFamily="66" charset="0"/>
              </a:rPr>
              <a:t>bondgenoten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Wie</a:t>
            </a:r>
            <a:r>
              <a:rPr lang="en-US" dirty="0" smtClean="0">
                <a:solidFill>
                  <a:schemeClr val="accent1"/>
                </a:solidFill>
                <a:latin typeface="Kristen ITC" panose="03050502040202030202" pitchFamily="66" charset="0"/>
              </a:rPr>
              <a:t> is nog </a:t>
            </a:r>
            <a:r>
              <a:rPr lang="en-US" dirty="0" err="1" smtClean="0">
                <a:solidFill>
                  <a:schemeClr val="accent1"/>
                </a:solidFill>
                <a:latin typeface="Kristen ITC" panose="03050502040202030202" pitchFamily="66" charset="0"/>
              </a:rPr>
              <a:t>geen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bondgenoot</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en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moet</a:t>
            </a:r>
            <a:r>
              <a:rPr lang="en-US" dirty="0" smtClean="0">
                <a:solidFill>
                  <a:schemeClr val="accent1"/>
                </a:solidFill>
                <a:latin typeface="Kristen ITC" panose="03050502040202030202" pitchFamily="66" charset="0"/>
              </a:rPr>
              <a:t> je </a:t>
            </a:r>
            <a:r>
              <a:rPr lang="en-US" dirty="0" err="1" smtClean="0">
                <a:solidFill>
                  <a:schemeClr val="accent1"/>
                </a:solidFill>
                <a:latin typeface="Kristen ITC" panose="03050502040202030202" pitchFamily="66" charset="0"/>
              </a:rPr>
              <a:t>aan</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jouw</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kant</a:t>
            </a:r>
            <a:r>
              <a:rPr lang="en-US" dirty="0" smtClean="0">
                <a:solidFill>
                  <a:schemeClr val="accent1"/>
                </a:solidFill>
                <a:latin typeface="Kristen ITC" panose="03050502040202030202" pitchFamily="66" charset="0"/>
              </a:rPr>
              <a:t> </a:t>
            </a:r>
            <a:r>
              <a:rPr lang="en-US" dirty="0" err="1" smtClean="0">
                <a:solidFill>
                  <a:schemeClr val="accent1"/>
                </a:solidFill>
                <a:latin typeface="Kristen ITC" panose="03050502040202030202" pitchFamily="66" charset="0"/>
              </a:rPr>
              <a:t>krijgen</a:t>
            </a:r>
            <a:r>
              <a:rPr lang="en-US" dirty="0" smtClean="0">
                <a:solidFill>
                  <a:schemeClr val="accent1"/>
                </a:solidFill>
                <a:latin typeface="Kristen ITC" panose="03050502040202030202" pitchFamily="66" charset="0"/>
              </a:rPr>
              <a:t>? </a:t>
            </a:r>
          </a:p>
          <a:p>
            <a:pPr marL="285750" indent="-285750">
              <a:buFont typeface="Arial" panose="020B0604020202020204" pitchFamily="34" charset="0"/>
              <a:buChar char="•"/>
            </a:pPr>
            <a:endParaRPr lang="en-US" dirty="0">
              <a:solidFill>
                <a:schemeClr val="accent1"/>
              </a:solidFill>
              <a:latin typeface="Kristen ITC" panose="03050502040202030202" pitchFamily="66" charset="0"/>
            </a:endParaRPr>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32</a:t>
            </a:fld>
            <a:endParaRPr lang="en-US"/>
          </a:p>
        </p:txBody>
      </p:sp>
    </p:spTree>
    <p:extLst>
      <p:ext uri="{BB962C8B-B14F-4D97-AF65-F5344CB8AC3E}">
        <p14:creationId xmlns:p14="http://schemas.microsoft.com/office/powerpoint/2010/main" val="3075161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Laat de leerlingen voor hun</a:t>
            </a:r>
            <a:r>
              <a:rPr lang="nl-NL" sz="1200" kern="1200" baseline="0" dirty="0" smtClean="0">
                <a:solidFill>
                  <a:schemeClr val="tx1"/>
                </a:solidFill>
                <a:effectLst/>
                <a:latin typeface="+mn-lt"/>
                <a:ea typeface="+mn-ea"/>
                <a:cs typeface="+mn-cs"/>
              </a:rPr>
              <a:t> eigen doel invullen </a:t>
            </a:r>
            <a:r>
              <a:rPr lang="nl-NL" sz="1200" kern="1200" dirty="0" smtClean="0">
                <a:solidFill>
                  <a:schemeClr val="tx1"/>
                </a:solidFill>
                <a:effectLst/>
                <a:latin typeface="+mn-lt"/>
                <a:ea typeface="+mn-ea"/>
                <a:cs typeface="+mn-cs"/>
              </a:rPr>
              <a:t>welke stakeholders er zijn en hoeveel invloed</a:t>
            </a:r>
            <a:r>
              <a:rPr lang="nl-NL" sz="1200" kern="1200" baseline="0" dirty="0" smtClean="0">
                <a:solidFill>
                  <a:schemeClr val="tx1"/>
                </a:solidFill>
                <a:effectLst/>
                <a:latin typeface="+mn-lt"/>
                <a:ea typeface="+mn-ea"/>
                <a:cs typeface="+mn-cs"/>
              </a:rPr>
              <a:t> ze hebben.</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33</a:t>
            </a:fld>
            <a:endParaRPr lang="en-US"/>
          </a:p>
        </p:txBody>
      </p:sp>
    </p:spTree>
    <p:extLst>
      <p:ext uri="{BB962C8B-B14F-4D97-AF65-F5344CB8AC3E}">
        <p14:creationId xmlns:p14="http://schemas.microsoft.com/office/powerpoint/2010/main" val="232193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minuten: Tools &amp; </a:t>
            </a:r>
            <a:r>
              <a:rPr lang="nl-NL" sz="1200" kern="1200" dirty="0" err="1">
                <a:solidFill>
                  <a:schemeClr val="tx1"/>
                </a:solidFill>
                <a:effectLst/>
                <a:latin typeface="+mn-lt"/>
                <a:ea typeface="+mn-ea"/>
                <a:cs typeface="+mn-cs"/>
              </a:rPr>
              <a:t>Tactics</a:t>
            </a:r>
            <a:r>
              <a:rPr lang="nl-NL" sz="1200" kern="1200" dirty="0">
                <a:solidFill>
                  <a:schemeClr val="tx1"/>
                </a:solidFill>
                <a:effectLst/>
                <a:latin typeface="+mn-lt"/>
                <a:ea typeface="+mn-ea"/>
                <a:cs typeface="+mn-cs"/>
              </a:rPr>
              <a:t> van Greenpeace op een rij. </a:t>
            </a: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5 </a:t>
            </a:r>
            <a:r>
              <a:rPr lang="en-US" sz="1200" kern="1200" noProof="0" dirty="0" err="1" smtClean="0">
                <a:solidFill>
                  <a:schemeClr val="tx1"/>
                </a:solidFill>
                <a:effectLst/>
                <a:latin typeface="+mn-lt"/>
                <a:ea typeface="+mn-ea"/>
                <a:cs typeface="+mn-cs"/>
              </a:rPr>
              <a:t>minuten</a:t>
            </a:r>
            <a:r>
              <a:rPr lang="en-US" sz="1200" kern="1200" noProof="0" dirty="0" smtClean="0">
                <a:solidFill>
                  <a:schemeClr val="tx1"/>
                </a:solidFill>
                <a:effectLst/>
                <a:latin typeface="+mn-lt"/>
                <a:ea typeface="+mn-ea"/>
                <a:cs typeface="+mn-cs"/>
              </a:rPr>
              <a:t>: regels van </a:t>
            </a:r>
            <a:r>
              <a:rPr lang="en-US" sz="1200" kern="1200" noProof="0" dirty="0" err="1" smtClean="0">
                <a:solidFill>
                  <a:schemeClr val="tx1"/>
                </a:solidFill>
                <a:effectLst/>
                <a:latin typeface="+mn-lt"/>
                <a:ea typeface="+mn-ea"/>
                <a:cs typeface="+mn-cs"/>
              </a:rPr>
              <a:t>actievoeren</a:t>
            </a:r>
            <a:endParaRPr lang="en-US"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5 </a:t>
            </a:r>
            <a:r>
              <a:rPr lang="en-US" sz="1200" kern="1200" noProof="0" dirty="0" err="1" smtClean="0">
                <a:solidFill>
                  <a:schemeClr val="tx1"/>
                </a:solidFill>
                <a:effectLst/>
                <a:latin typeface="+mn-lt"/>
                <a:ea typeface="+mn-ea"/>
                <a:cs typeface="+mn-cs"/>
              </a:rPr>
              <a:t>minuten</a:t>
            </a:r>
            <a:r>
              <a:rPr lang="en-US" sz="1200" kern="1200" noProof="0" dirty="0" smtClean="0">
                <a:solidFill>
                  <a:schemeClr val="tx1"/>
                </a:solidFill>
                <a:effectLst/>
                <a:latin typeface="+mn-lt"/>
                <a:ea typeface="+mn-ea"/>
                <a:cs typeface="+mn-cs"/>
              </a:rPr>
              <a:t>: video </a:t>
            </a:r>
            <a:r>
              <a:rPr lang="en-US" sz="1200" kern="1200" noProof="0" dirty="0" err="1" smtClean="0">
                <a:solidFill>
                  <a:schemeClr val="tx1"/>
                </a:solidFill>
                <a:effectLst/>
                <a:latin typeface="+mn-lt"/>
                <a:ea typeface="+mn-ea"/>
                <a:cs typeface="+mn-cs"/>
              </a:rPr>
              <a:t>bekijken</a:t>
            </a:r>
            <a:r>
              <a:rPr lang="en-US" sz="1200" kern="1200" noProof="0" dirty="0" smtClean="0">
                <a:solidFill>
                  <a:schemeClr val="tx1"/>
                </a:solidFill>
                <a:effectLst/>
                <a:latin typeface="+mn-lt"/>
                <a:ea typeface="+mn-ea"/>
                <a:cs typeface="+mn-cs"/>
              </a:rPr>
              <a:t> </a:t>
            </a:r>
            <a:r>
              <a:rPr lang="en-US" sz="1200" kern="1200" noProof="0" dirty="0" err="1" smtClean="0">
                <a:solidFill>
                  <a:schemeClr val="tx1"/>
                </a:solidFill>
                <a:effectLst/>
                <a:latin typeface="+mn-lt"/>
                <a:ea typeface="+mn-ea"/>
                <a:cs typeface="+mn-cs"/>
              </a:rPr>
              <a:t>en</a:t>
            </a:r>
            <a:r>
              <a:rPr lang="en-US" sz="1200" kern="1200" noProof="0" dirty="0" smtClean="0">
                <a:solidFill>
                  <a:schemeClr val="tx1"/>
                </a:solidFill>
                <a:effectLst/>
                <a:latin typeface="+mn-lt"/>
                <a:ea typeface="+mn-ea"/>
                <a:cs typeface="+mn-cs"/>
              </a:rPr>
              <a:t> </a:t>
            </a:r>
            <a:r>
              <a:rPr lang="en-US" sz="1200" kern="1200" noProof="0" dirty="0" err="1" smtClean="0">
                <a:solidFill>
                  <a:schemeClr val="tx1"/>
                </a:solidFill>
                <a:effectLst/>
                <a:latin typeface="+mn-lt"/>
                <a:ea typeface="+mn-ea"/>
                <a:cs typeface="+mn-cs"/>
              </a:rPr>
              <a:t>nabespreken</a:t>
            </a:r>
            <a:endParaRPr lang="en-US"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10 </a:t>
            </a:r>
            <a:r>
              <a:rPr lang="en-US" sz="1200" kern="1200" noProof="0" dirty="0" err="1" smtClean="0">
                <a:solidFill>
                  <a:schemeClr val="tx1"/>
                </a:solidFill>
                <a:effectLst/>
                <a:latin typeface="+mn-lt"/>
                <a:ea typeface="+mn-ea"/>
                <a:cs typeface="+mn-cs"/>
              </a:rPr>
              <a:t>minuten</a:t>
            </a:r>
            <a:r>
              <a:rPr lang="en-US" sz="1200" kern="1200" noProof="0" dirty="0" smtClean="0">
                <a:solidFill>
                  <a:schemeClr val="tx1"/>
                </a:solidFill>
                <a:effectLst/>
                <a:latin typeface="+mn-lt"/>
                <a:ea typeface="+mn-ea"/>
                <a:cs typeface="+mn-cs"/>
              </a:rPr>
              <a:t>: per </a:t>
            </a:r>
            <a:r>
              <a:rPr lang="en-US" sz="1200" kern="1200" noProof="0" dirty="0" err="1" smtClean="0">
                <a:solidFill>
                  <a:schemeClr val="tx1"/>
                </a:solidFill>
                <a:effectLst/>
                <a:latin typeface="+mn-lt"/>
                <a:ea typeface="+mn-ea"/>
                <a:cs typeface="+mn-cs"/>
              </a:rPr>
              <a:t>groepje</a:t>
            </a:r>
            <a:r>
              <a:rPr lang="en-US" sz="1200" kern="1200" noProof="0" dirty="0" smtClean="0">
                <a:solidFill>
                  <a:schemeClr val="tx1"/>
                </a:solidFill>
                <a:effectLst/>
                <a:latin typeface="+mn-lt"/>
                <a:ea typeface="+mn-ea"/>
                <a:cs typeface="+mn-cs"/>
              </a:rPr>
              <a:t> je </a:t>
            </a:r>
            <a:r>
              <a:rPr lang="en-US" sz="1200" kern="1200" noProof="0" dirty="0" err="1" smtClean="0">
                <a:solidFill>
                  <a:schemeClr val="tx1"/>
                </a:solidFill>
                <a:effectLst/>
                <a:latin typeface="+mn-lt"/>
                <a:ea typeface="+mn-ea"/>
                <a:cs typeface="+mn-cs"/>
              </a:rPr>
              <a:t>stappenplan</a:t>
            </a:r>
            <a:r>
              <a:rPr lang="en-US" sz="1200" kern="1200" noProof="0" dirty="0" smtClean="0">
                <a:solidFill>
                  <a:schemeClr val="tx1"/>
                </a:solidFill>
                <a:effectLst/>
                <a:latin typeface="+mn-lt"/>
                <a:ea typeface="+mn-ea"/>
                <a:cs typeface="+mn-cs"/>
              </a:rPr>
              <a:t> </a:t>
            </a:r>
            <a:r>
              <a:rPr lang="en-US" sz="1200" kern="1200" noProof="0" dirty="0" err="1" smtClean="0">
                <a:solidFill>
                  <a:schemeClr val="tx1"/>
                </a:solidFill>
                <a:effectLst/>
                <a:latin typeface="+mn-lt"/>
                <a:ea typeface="+mn-ea"/>
                <a:cs typeface="+mn-cs"/>
              </a:rPr>
              <a:t>bedenken</a:t>
            </a:r>
            <a:r>
              <a:rPr lang="en-US" sz="1200" kern="1200" noProof="0" dirty="0" smtClean="0">
                <a:solidFill>
                  <a:schemeClr val="tx1"/>
                </a:solidFill>
                <a:effectLst/>
                <a:latin typeface="+mn-lt"/>
                <a:ea typeface="+mn-ea"/>
                <a:cs typeface="+mn-cs"/>
              </a:rPr>
              <a:t> </a:t>
            </a:r>
            <a:r>
              <a:rPr lang="en-US" sz="1200" kern="1200" noProof="0" dirty="0" err="1" smtClean="0">
                <a:solidFill>
                  <a:schemeClr val="tx1"/>
                </a:solidFill>
                <a:effectLst/>
                <a:latin typeface="+mn-lt"/>
                <a:ea typeface="+mn-ea"/>
                <a:cs typeface="+mn-cs"/>
              </a:rPr>
              <a:t>voor</a:t>
            </a:r>
            <a:r>
              <a:rPr lang="en-US" sz="1200" kern="1200" noProof="0" dirty="0" smtClean="0">
                <a:solidFill>
                  <a:schemeClr val="tx1"/>
                </a:solidFill>
                <a:effectLst/>
                <a:latin typeface="+mn-lt"/>
                <a:ea typeface="+mn-ea"/>
                <a:cs typeface="+mn-cs"/>
              </a:rPr>
              <a:t> je </a:t>
            </a:r>
            <a:r>
              <a:rPr lang="en-US" sz="1200" kern="1200" noProof="0" dirty="0" err="1" smtClean="0">
                <a:solidFill>
                  <a:schemeClr val="tx1"/>
                </a:solidFill>
                <a:effectLst/>
                <a:latin typeface="+mn-lt"/>
                <a:ea typeface="+mn-ea"/>
                <a:cs typeface="+mn-cs"/>
              </a:rPr>
              <a:t>eigen</a:t>
            </a:r>
            <a:r>
              <a:rPr lang="en-US" sz="1200" kern="1200" baseline="0" noProof="0" dirty="0" smtClean="0">
                <a:solidFill>
                  <a:schemeClr val="tx1"/>
                </a:solidFill>
                <a:effectLst/>
                <a:latin typeface="+mn-lt"/>
                <a:ea typeface="+mn-ea"/>
                <a:cs typeface="+mn-cs"/>
              </a:rPr>
              <a:t> </a:t>
            </a:r>
            <a:r>
              <a:rPr lang="en-US" sz="1200" kern="1200" baseline="0" noProof="0" dirty="0" err="1" smtClean="0">
                <a:solidFill>
                  <a:schemeClr val="tx1"/>
                </a:solidFill>
                <a:effectLst/>
                <a:latin typeface="+mn-lt"/>
                <a:ea typeface="+mn-ea"/>
                <a:cs typeface="+mn-cs"/>
              </a:rPr>
              <a:t>doel</a:t>
            </a:r>
            <a:r>
              <a:rPr lang="en-US" sz="1200" kern="1200" noProof="0" dirty="0" smtClean="0">
                <a:solidFill>
                  <a:schemeClr val="tx1"/>
                </a:solidFill>
                <a:effectLst/>
                <a:latin typeface="+mn-lt"/>
                <a:ea typeface="+mn-ea"/>
                <a:cs typeface="+mn-cs"/>
              </a:rPr>
              <a:t>  </a:t>
            </a:r>
            <a:endParaRPr lang="nl-NL"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smtClean="0">
              <a:solidFill>
                <a:schemeClr val="tx1"/>
              </a:solidFill>
              <a:effectLst/>
              <a:latin typeface="+mn-lt"/>
              <a:ea typeface="+mn-ea"/>
              <a:cs typeface="+mn-cs"/>
            </a:endParaRPr>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34</a:t>
            </a:fld>
            <a:endParaRPr lang="en-US"/>
          </a:p>
        </p:txBody>
      </p:sp>
    </p:spTree>
    <p:extLst>
      <p:ext uri="{BB962C8B-B14F-4D97-AF65-F5344CB8AC3E}">
        <p14:creationId xmlns:p14="http://schemas.microsoft.com/office/powerpoint/2010/main" val="4232013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en-US" sz="1200" dirty="0" smtClean="0">
                <a:solidFill>
                  <a:schemeClr val="accent1"/>
                </a:solidFill>
                <a:latin typeface="Kristen ITC" panose="03050502040202030202" pitchFamily="66" charset="0"/>
              </a:rPr>
              <a:t>Je </a:t>
            </a:r>
            <a:r>
              <a:rPr lang="en-US" sz="1200" dirty="0" err="1" smtClean="0">
                <a:solidFill>
                  <a:schemeClr val="accent1"/>
                </a:solidFill>
                <a:latin typeface="Kristen ITC" panose="03050502040202030202" pitchFamily="66" charset="0"/>
              </a:rPr>
              <a:t>weet</a:t>
            </a:r>
            <a:r>
              <a:rPr lang="en-US" sz="1200" dirty="0" smtClean="0">
                <a:solidFill>
                  <a:schemeClr val="accent1"/>
                </a:solidFill>
                <a:latin typeface="Kristen ITC" panose="03050502040202030202" pitchFamily="66" charset="0"/>
              </a:rPr>
              <a:t> nu </a:t>
            </a:r>
            <a:r>
              <a:rPr lang="en-US" sz="1200" dirty="0" err="1" smtClean="0">
                <a:solidFill>
                  <a:schemeClr val="accent1"/>
                </a:solidFill>
                <a:latin typeface="Kristen ITC" panose="03050502040202030202" pitchFamily="66" charset="0"/>
              </a:rPr>
              <a:t>wie</a:t>
            </a:r>
            <a:r>
              <a:rPr lang="en-US" sz="1200" dirty="0" smtClean="0">
                <a:solidFill>
                  <a:schemeClr val="accent1"/>
                </a:solidFill>
                <a:latin typeface="Kristen ITC" panose="03050502040202030202" pitchFamily="66" charset="0"/>
              </a:rPr>
              <a:t> je </a:t>
            </a:r>
            <a:r>
              <a:rPr lang="en-US" sz="1200" dirty="0" err="1" smtClean="0">
                <a:solidFill>
                  <a:schemeClr val="accent1"/>
                </a:solidFill>
                <a:latin typeface="Kristen ITC" panose="03050502040202030202" pitchFamily="66" charset="0"/>
              </a:rPr>
              <a:t>bondgenoten</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zijn</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Én</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wie</a:t>
            </a:r>
            <a:r>
              <a:rPr lang="en-US" sz="1200" dirty="0" smtClean="0">
                <a:solidFill>
                  <a:schemeClr val="accent1"/>
                </a:solidFill>
                <a:latin typeface="Kristen ITC" panose="03050502040202030202" pitchFamily="66" charset="0"/>
              </a:rPr>
              <a:t> je </a:t>
            </a:r>
            <a:r>
              <a:rPr lang="en-US" sz="1200" dirty="0" err="1" smtClean="0">
                <a:solidFill>
                  <a:schemeClr val="accent1"/>
                </a:solidFill>
                <a:latin typeface="Kristen ITC" panose="03050502040202030202" pitchFamily="66" charset="0"/>
              </a:rPr>
              <a:t>aan</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jouw</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kant</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moet</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krijgen</a:t>
            </a:r>
            <a:r>
              <a:rPr lang="en-US" sz="1200" dirty="0" smtClean="0">
                <a:solidFill>
                  <a:schemeClr val="accent1"/>
                </a:solidFill>
                <a:latin typeface="Kristen ITC" panose="03050502040202030202" pitchFamily="66" charset="0"/>
              </a:rPr>
              <a:t>. Maar hoe doe je </a:t>
            </a:r>
            <a:r>
              <a:rPr lang="en-US" sz="1200" dirty="0" err="1" smtClean="0">
                <a:solidFill>
                  <a:schemeClr val="accent1"/>
                </a:solidFill>
                <a:latin typeface="Kristen ITC" panose="03050502040202030202" pitchFamily="66" charset="0"/>
              </a:rPr>
              <a:t>dat</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Dat</a:t>
            </a:r>
            <a:r>
              <a:rPr lang="en-US" sz="1200" dirty="0" smtClean="0">
                <a:solidFill>
                  <a:schemeClr val="accent1"/>
                </a:solidFill>
                <a:latin typeface="Kristen ITC" panose="03050502040202030202" pitchFamily="66" charset="0"/>
              </a:rPr>
              <a:t> is je </a:t>
            </a:r>
            <a:r>
              <a:rPr lang="en-US" sz="1200" dirty="0" err="1" smtClean="0">
                <a:solidFill>
                  <a:schemeClr val="accent1"/>
                </a:solidFill>
                <a:latin typeface="Kristen ITC" panose="03050502040202030202" pitchFamily="66" charset="0"/>
              </a:rPr>
              <a:t>strategie</a:t>
            </a:r>
            <a:r>
              <a:rPr lang="en-US" sz="1200" dirty="0" smtClean="0">
                <a:solidFill>
                  <a:schemeClr val="accent1"/>
                </a:solidFill>
                <a:latin typeface="Kristen ITC" panose="03050502040202030202" pitchFamily="66" charset="0"/>
              </a:rPr>
              <a:t>!</a:t>
            </a:r>
          </a:p>
          <a:p>
            <a:r>
              <a:rPr lang="nl-NL" dirty="0" smtClean="0"/>
              <a:t>http://www.greenpeace.nl/actie/Academy/Actie/</a:t>
            </a:r>
          </a:p>
          <a:p>
            <a:endParaRPr lang="en-US" sz="1200" dirty="0" smtClean="0">
              <a:solidFill>
                <a:schemeClr val="accent1"/>
              </a:solidFill>
              <a:latin typeface="Kristen ITC" panose="03050502040202030202" pitchFamily="66" charset="0"/>
            </a:endParaRPr>
          </a:p>
          <a:p>
            <a:pPr marL="285750" indent="-285750">
              <a:buFont typeface="Arial" panose="020B0604020202020204" pitchFamily="34" charset="0"/>
              <a:buChar char="•"/>
            </a:pPr>
            <a:r>
              <a:rPr lang="en-US" sz="1200" dirty="0" err="1" smtClean="0">
                <a:solidFill>
                  <a:schemeClr val="accent1"/>
                </a:solidFill>
                <a:latin typeface="Kristen ITC" panose="03050502040202030202" pitchFamily="66" charset="0"/>
              </a:rPr>
              <a:t>Onderzoek</a:t>
            </a:r>
            <a:r>
              <a:rPr lang="en-US" sz="1200" dirty="0" smtClean="0">
                <a:solidFill>
                  <a:schemeClr val="accent1"/>
                </a:solidFill>
                <a:latin typeface="Kristen ITC" panose="03050502040202030202" pitchFamily="66" charset="0"/>
              </a:rPr>
              <a:t>: kun je met </a:t>
            </a:r>
            <a:r>
              <a:rPr lang="en-US" sz="1200" dirty="0" err="1" smtClean="0">
                <a:solidFill>
                  <a:schemeClr val="accent1"/>
                </a:solidFill>
                <a:latin typeface="Kristen ITC" panose="03050502040202030202" pitchFamily="66" charset="0"/>
              </a:rPr>
              <a:t>bewijs</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komen</a:t>
            </a:r>
            <a:r>
              <a:rPr lang="en-US" sz="1200" dirty="0" smtClean="0">
                <a:solidFill>
                  <a:schemeClr val="accent1"/>
                </a:solidFill>
                <a:latin typeface="Kristen ITC" panose="03050502040202030202" pitchFamily="66" charset="0"/>
              </a:rPr>
              <a:t> om de </a:t>
            </a:r>
            <a:r>
              <a:rPr lang="en-US" sz="1200" dirty="0" err="1" smtClean="0">
                <a:solidFill>
                  <a:schemeClr val="accent1"/>
                </a:solidFill>
                <a:latin typeface="Kristen ITC" panose="03050502040202030202" pitchFamily="66" charset="0"/>
              </a:rPr>
              <a:t>ander</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te</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overtuigen</a:t>
            </a:r>
            <a:r>
              <a:rPr lang="en-US" sz="1200" dirty="0" smtClean="0">
                <a:solidFill>
                  <a:schemeClr val="accent1"/>
                </a:solidFill>
                <a:latin typeface="Kristen ITC" panose="03050502040202030202" pitchFamily="66" charset="0"/>
              </a:rPr>
              <a:t>?</a:t>
            </a:r>
          </a:p>
          <a:p>
            <a:pPr marL="285750" indent="-285750">
              <a:buFont typeface="Arial" panose="020B0604020202020204" pitchFamily="34" charset="0"/>
              <a:buChar char="•"/>
            </a:pPr>
            <a:r>
              <a:rPr lang="en-US" sz="1200" dirty="0" err="1" smtClean="0">
                <a:solidFill>
                  <a:schemeClr val="accent1"/>
                </a:solidFill>
                <a:latin typeface="Kristen ITC" panose="03050502040202030202" pitchFamily="66" charset="0"/>
              </a:rPr>
              <a:t>Overleg</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ga</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zelf</a:t>
            </a:r>
            <a:r>
              <a:rPr lang="en-US" sz="1200" dirty="0" smtClean="0">
                <a:solidFill>
                  <a:schemeClr val="accent1"/>
                </a:solidFill>
                <a:latin typeface="Kristen ITC" panose="03050502040202030202" pitchFamily="66" charset="0"/>
              </a:rPr>
              <a:t> het </a:t>
            </a:r>
            <a:r>
              <a:rPr lang="en-US" sz="1200" dirty="0" err="1" smtClean="0">
                <a:solidFill>
                  <a:schemeClr val="accent1"/>
                </a:solidFill>
                <a:latin typeface="Kristen ITC" panose="03050502040202030202" pitchFamily="66" charset="0"/>
              </a:rPr>
              <a:t>overleg</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aan</a:t>
            </a:r>
            <a:r>
              <a:rPr lang="en-US" sz="1200" dirty="0" smtClean="0">
                <a:solidFill>
                  <a:schemeClr val="accent1"/>
                </a:solidFill>
                <a:latin typeface="Kristen ITC" panose="03050502040202030202" pitchFamily="66" charset="0"/>
              </a:rPr>
              <a:t> of </a:t>
            </a:r>
            <a:r>
              <a:rPr lang="en-US" sz="1200" dirty="0" err="1" smtClean="0">
                <a:solidFill>
                  <a:schemeClr val="accent1"/>
                </a:solidFill>
                <a:latin typeface="Kristen ITC" panose="03050502040202030202" pitchFamily="66" charset="0"/>
              </a:rPr>
              <a:t>laat</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medestanders</a:t>
            </a:r>
            <a:r>
              <a:rPr lang="en-US" sz="1200" dirty="0" smtClean="0">
                <a:solidFill>
                  <a:schemeClr val="accent1"/>
                </a:solidFill>
                <a:latin typeface="Kristen ITC" panose="03050502040202030202" pitchFamily="66" charset="0"/>
              </a:rPr>
              <a:t> het </a:t>
            </a:r>
            <a:r>
              <a:rPr lang="en-US" sz="1200" dirty="0" err="1" smtClean="0">
                <a:solidFill>
                  <a:schemeClr val="accent1"/>
                </a:solidFill>
                <a:latin typeface="Kristen ITC" panose="03050502040202030202" pitchFamily="66" charset="0"/>
              </a:rPr>
              <a:t>overleggen</a:t>
            </a:r>
            <a:r>
              <a:rPr lang="en-US" sz="1200" dirty="0" smtClean="0">
                <a:solidFill>
                  <a:schemeClr val="accent1"/>
                </a:solidFill>
                <a:latin typeface="Kristen ITC" panose="03050502040202030202" pitchFamily="66" charset="0"/>
              </a:rPr>
              <a:t>.</a:t>
            </a:r>
          </a:p>
          <a:p>
            <a:pPr marL="285750" indent="-285750">
              <a:buFont typeface="Arial" panose="020B0604020202020204" pitchFamily="34" charset="0"/>
              <a:buChar char="•"/>
            </a:pPr>
            <a:r>
              <a:rPr lang="en-US" sz="1200" dirty="0" err="1" smtClean="0">
                <a:solidFill>
                  <a:schemeClr val="accent1"/>
                </a:solidFill>
                <a:latin typeface="Kristen ITC" panose="03050502040202030202" pitchFamily="66" charset="0"/>
              </a:rPr>
              <a:t>Actie</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Helpt</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onderzoek</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en</a:t>
            </a:r>
            <a:r>
              <a:rPr lang="en-US" sz="1200" dirty="0" smtClean="0">
                <a:solidFill>
                  <a:schemeClr val="accent1"/>
                </a:solidFill>
                <a:latin typeface="Kristen ITC" panose="03050502040202030202" pitchFamily="66" charset="0"/>
              </a:rPr>
              <a:t> lobby </a:t>
            </a:r>
            <a:r>
              <a:rPr lang="en-US" sz="1200" dirty="0" err="1" smtClean="0">
                <a:solidFill>
                  <a:schemeClr val="accent1"/>
                </a:solidFill>
                <a:latin typeface="Kristen ITC" panose="03050502040202030202" pitchFamily="66" charset="0"/>
              </a:rPr>
              <a:t>niet</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Bedenk</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dan</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een</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originele</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actie</a:t>
            </a:r>
            <a:r>
              <a:rPr lang="en-US" sz="1200" dirty="0" smtClean="0">
                <a:solidFill>
                  <a:schemeClr val="accent1"/>
                </a:solidFill>
                <a:latin typeface="Kristen ITC" panose="03050502040202030202" pitchFamily="66" charset="0"/>
              </a:rPr>
              <a:t> om de </a:t>
            </a:r>
            <a:r>
              <a:rPr lang="en-US" sz="1200" dirty="0" err="1" smtClean="0">
                <a:solidFill>
                  <a:schemeClr val="accent1"/>
                </a:solidFill>
                <a:latin typeface="Kristen ITC" panose="03050502040202030202" pitchFamily="66" charset="0"/>
              </a:rPr>
              <a:t>druk</a:t>
            </a:r>
            <a:r>
              <a:rPr lang="en-US" sz="1200" dirty="0" smtClean="0">
                <a:solidFill>
                  <a:schemeClr val="accent1"/>
                </a:solidFill>
                <a:latin typeface="Kristen ITC" panose="03050502040202030202" pitchFamily="66" charset="0"/>
              </a:rPr>
              <a:t> op </a:t>
            </a:r>
            <a:r>
              <a:rPr lang="en-US" sz="1200" dirty="0" err="1" smtClean="0">
                <a:solidFill>
                  <a:schemeClr val="accent1"/>
                </a:solidFill>
                <a:latin typeface="Kristen ITC" panose="03050502040202030202" pitchFamily="66" charset="0"/>
              </a:rPr>
              <a:t>te</a:t>
            </a:r>
            <a:r>
              <a:rPr lang="en-US" sz="1200" dirty="0" smtClean="0">
                <a:solidFill>
                  <a:schemeClr val="accent1"/>
                </a:solidFill>
                <a:latin typeface="Kristen ITC" panose="03050502040202030202" pitchFamily="66" charset="0"/>
              </a:rPr>
              <a:t> </a:t>
            </a:r>
            <a:r>
              <a:rPr lang="en-US" sz="1200" dirty="0" err="1" smtClean="0">
                <a:solidFill>
                  <a:schemeClr val="accent1"/>
                </a:solidFill>
                <a:latin typeface="Kristen ITC" panose="03050502040202030202" pitchFamily="66" charset="0"/>
              </a:rPr>
              <a:t>voeren</a:t>
            </a:r>
            <a:r>
              <a:rPr lang="en-US" sz="1200" dirty="0" smtClean="0">
                <a:solidFill>
                  <a:schemeClr val="accent1"/>
                </a:solidFill>
                <a:latin typeface="Kristen ITC" panose="03050502040202030202" pitchFamily="66" charset="0"/>
              </a:rPr>
              <a:t>.</a:t>
            </a:r>
            <a:endParaRPr lang="nl-NL" dirty="0" smtClean="0">
              <a:solidFill>
                <a:schemeClr val="accent1"/>
              </a:solidFill>
              <a:latin typeface="Kristen ITC" panose="03050502040202030202" pitchFamily="66" charset="0"/>
            </a:endParaRPr>
          </a:p>
          <a:p>
            <a:endParaRPr lang="nl-NL"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35</a:t>
            </a:fld>
            <a:endParaRPr lang="en-US"/>
          </a:p>
        </p:txBody>
      </p:sp>
    </p:spTree>
    <p:extLst>
      <p:ext uri="{BB962C8B-B14F-4D97-AF65-F5344CB8AC3E}">
        <p14:creationId xmlns:p14="http://schemas.microsoft.com/office/powerpoint/2010/main" val="1071367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nl-NL" dirty="0"/>
              <a:t>Wat kun je doen om het krachtenveld in beweging te</a:t>
            </a:r>
            <a:r>
              <a:rPr lang="nl-NL" baseline="0" dirty="0"/>
              <a:t> krijgen?</a:t>
            </a:r>
          </a:p>
          <a:p>
            <a:r>
              <a:rPr lang="nl-NL" dirty="0"/>
              <a:t>http://www.greenpeace.nl/actie/Academy/Actie/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Waar moet een actie aan voldoen?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http://www.greenpeace.nl/actie/Academy/risicos/</a:t>
            </a:r>
          </a:p>
          <a:p>
            <a:endParaRPr lang="nl-NL" dirty="0"/>
          </a:p>
          <a:p>
            <a:endParaRPr lang="en-US" dirty="0"/>
          </a:p>
          <a:p>
            <a:r>
              <a:rPr lang="en-US" dirty="0" err="1"/>
              <a:t>Waar</a:t>
            </a:r>
            <a:r>
              <a:rPr lang="en-US" dirty="0"/>
              <a:t> </a:t>
            </a:r>
            <a:r>
              <a:rPr lang="en-US" dirty="0" err="1"/>
              <a:t>hangt</a:t>
            </a:r>
            <a:r>
              <a:rPr lang="en-US" baseline="0" dirty="0"/>
              <a:t> het van </a:t>
            </a:r>
            <a:r>
              <a:rPr lang="en-US" baseline="0" dirty="0" err="1"/>
              <a:t>af</a:t>
            </a:r>
            <a:r>
              <a:rPr lang="en-US" baseline="0" dirty="0"/>
              <a:t> </a:t>
            </a:r>
            <a:r>
              <a:rPr lang="en-US" baseline="0" dirty="0" err="1"/>
              <a:t>welk</a:t>
            </a:r>
            <a:r>
              <a:rPr lang="en-US" baseline="0" dirty="0"/>
              <a:t> type </a:t>
            </a:r>
            <a:r>
              <a:rPr lang="en-US" baseline="0" dirty="0" err="1"/>
              <a:t>actie</a:t>
            </a:r>
            <a:r>
              <a:rPr lang="en-US" baseline="0" dirty="0"/>
              <a:t> je </a:t>
            </a:r>
            <a:r>
              <a:rPr lang="en-US" baseline="0" dirty="0" err="1"/>
              <a:t>kiest</a:t>
            </a:r>
            <a:r>
              <a:rPr lang="en-US" baseline="0" dirty="0"/>
              <a:t>?</a:t>
            </a:r>
          </a:p>
          <a:p>
            <a:pPr marL="171450" indent="-171450">
              <a:buFont typeface="Wingdings" panose="05000000000000000000" pitchFamily="2" charset="2"/>
              <a:buChar char="Ø"/>
            </a:pPr>
            <a:r>
              <a:rPr lang="en-US" baseline="0" dirty="0"/>
              <a:t>Hoe </a:t>
            </a:r>
            <a:r>
              <a:rPr lang="en-US" baseline="0" dirty="0" err="1"/>
              <a:t>ver</a:t>
            </a:r>
            <a:r>
              <a:rPr lang="en-US" baseline="0" dirty="0"/>
              <a:t> ben je in het </a:t>
            </a:r>
            <a:r>
              <a:rPr lang="en-US" baseline="0" dirty="0" err="1"/>
              <a:t>proces</a:t>
            </a:r>
            <a:r>
              <a:rPr lang="en-US" baseline="0" dirty="0"/>
              <a:t>?</a:t>
            </a:r>
          </a:p>
          <a:p>
            <a:pPr marL="171450" indent="-171450">
              <a:buFont typeface="Wingdings" panose="05000000000000000000" pitchFamily="2" charset="2"/>
              <a:buChar char="Ø"/>
            </a:pPr>
            <a:r>
              <a:rPr lang="en-US" dirty="0" err="1"/>
              <a:t>Hoeveel</a:t>
            </a:r>
            <a:r>
              <a:rPr lang="en-US" dirty="0"/>
              <a:t> </a:t>
            </a:r>
            <a:r>
              <a:rPr lang="en-US" dirty="0" err="1"/>
              <a:t>invloed</a:t>
            </a:r>
            <a:r>
              <a:rPr lang="en-US" dirty="0"/>
              <a:t> </a:t>
            </a:r>
            <a:r>
              <a:rPr lang="en-US" dirty="0" err="1"/>
              <a:t>heeft</a:t>
            </a:r>
            <a:r>
              <a:rPr lang="en-US" dirty="0"/>
              <a:t> het target?</a:t>
            </a:r>
          </a:p>
          <a:p>
            <a:pPr marL="171450" indent="-171450">
              <a:buFont typeface="Wingdings" panose="05000000000000000000" pitchFamily="2" charset="2"/>
              <a:buChar char="Ø"/>
            </a:pPr>
            <a:r>
              <a:rPr lang="en-US" dirty="0"/>
              <a:t>In </a:t>
            </a:r>
            <a:r>
              <a:rPr lang="en-US" dirty="0" err="1"/>
              <a:t>welk</a:t>
            </a:r>
            <a:r>
              <a:rPr lang="en-US" dirty="0"/>
              <a:t> land </a:t>
            </a:r>
            <a:r>
              <a:rPr lang="en-US" dirty="0" err="1"/>
              <a:t>voer</a:t>
            </a:r>
            <a:r>
              <a:rPr lang="en-US" dirty="0"/>
              <a:t> je de </a:t>
            </a:r>
            <a:r>
              <a:rPr lang="en-US" dirty="0" err="1"/>
              <a:t>actie</a:t>
            </a:r>
            <a:r>
              <a:rPr lang="en-US" dirty="0"/>
              <a:t> </a:t>
            </a:r>
            <a:r>
              <a:rPr lang="en-US" dirty="0" err="1"/>
              <a:t>uit</a:t>
            </a:r>
            <a:r>
              <a:rPr lang="en-US" dirty="0"/>
              <a:t>?</a:t>
            </a:r>
            <a:endParaRPr lang="nl-NL"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36</a:t>
            </a:fld>
            <a:endParaRPr lang="en-US"/>
          </a:p>
        </p:txBody>
      </p:sp>
    </p:spTree>
    <p:extLst>
      <p:ext uri="{BB962C8B-B14F-4D97-AF65-F5344CB8AC3E}">
        <p14:creationId xmlns:p14="http://schemas.microsoft.com/office/powerpoint/2010/main" val="1785000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Filmpje </a:t>
            </a:r>
            <a:r>
              <a:rPr lang="nl-NL" sz="1200" u="sng" kern="1200" dirty="0">
                <a:solidFill>
                  <a:schemeClr val="tx1"/>
                </a:solidFill>
                <a:effectLst/>
                <a:latin typeface="+mn-lt"/>
                <a:ea typeface="+mn-ea"/>
                <a:cs typeface="+mn-cs"/>
                <a:hlinkClick r:id="rId3"/>
              </a:rPr>
              <a:t>https://www.youtube.com/watch?v=ujN4HYtXncY</a:t>
            </a:r>
            <a:r>
              <a:rPr lang="nl-NL" sz="1200" kern="1200" dirty="0">
                <a:solidFill>
                  <a:schemeClr val="tx1"/>
                </a:solidFill>
                <a:effectLst/>
                <a:latin typeface="+mn-lt"/>
                <a:ea typeface="+mn-ea"/>
                <a:cs typeface="+mn-cs"/>
              </a:rPr>
              <a:t> welke tools &amp; </a:t>
            </a:r>
            <a:r>
              <a:rPr lang="nl-NL" sz="1200" kern="1200" dirty="0" err="1">
                <a:solidFill>
                  <a:schemeClr val="tx1"/>
                </a:solidFill>
                <a:effectLst/>
                <a:latin typeface="+mn-lt"/>
                <a:ea typeface="+mn-ea"/>
                <a:cs typeface="+mn-cs"/>
              </a:rPr>
              <a:t>tactics</a:t>
            </a:r>
            <a:r>
              <a:rPr lang="nl-NL" sz="1200" kern="1200" dirty="0">
                <a:solidFill>
                  <a:schemeClr val="tx1"/>
                </a:solidFill>
                <a:effectLst/>
                <a:latin typeface="+mn-lt"/>
                <a:ea typeface="+mn-ea"/>
                <a:cs typeface="+mn-cs"/>
              </a:rPr>
              <a:t> zie je in dit filmpje? Zou dit het enige zijn? </a:t>
            </a:r>
            <a:r>
              <a:rPr lang="nl-NL" sz="1200" kern="1200" baseline="0" dirty="0" smtClean="0">
                <a:solidFill>
                  <a:schemeClr val="tx1"/>
                </a:solidFill>
                <a:effectLst/>
                <a:latin typeface="+mn-lt"/>
                <a:ea typeface="+mn-ea"/>
                <a:cs typeface="+mn-cs"/>
              </a:rPr>
              <a:t> (zie volgende slide welke tactieken er ingezet zijn).</a:t>
            </a:r>
            <a:endParaRPr lang="nl-NL"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37</a:t>
            </a:fld>
            <a:endParaRPr lang="en-US"/>
          </a:p>
        </p:txBody>
      </p:sp>
    </p:spTree>
    <p:extLst>
      <p:ext uri="{BB962C8B-B14F-4D97-AF65-F5344CB8AC3E}">
        <p14:creationId xmlns:p14="http://schemas.microsoft.com/office/powerpoint/2010/main" val="2836995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Mag</a:t>
            </a:r>
            <a:r>
              <a:rPr lang="en-US" baseline="0" noProof="0" dirty="0"/>
              <a:t> </a:t>
            </a:r>
            <a:r>
              <a:rPr lang="en-US" baseline="0" noProof="0" dirty="0" err="1" smtClean="0"/>
              <a:t>zo’n</a:t>
            </a:r>
            <a:r>
              <a:rPr lang="en-US" baseline="0" noProof="0" dirty="0" smtClean="0"/>
              <a:t> </a:t>
            </a:r>
            <a:r>
              <a:rPr lang="en-US" baseline="0" noProof="0" dirty="0" err="1" smtClean="0"/>
              <a:t>actie</a:t>
            </a:r>
            <a:r>
              <a:rPr lang="en-US" baseline="0" noProof="0" dirty="0" smtClean="0"/>
              <a:t>? De </a:t>
            </a:r>
            <a:r>
              <a:rPr lang="en-US" baseline="0" noProof="0" dirty="0" err="1" smtClean="0"/>
              <a:t>rechtbank</a:t>
            </a:r>
            <a:r>
              <a:rPr lang="en-US" baseline="0" noProof="0" dirty="0" smtClean="0"/>
              <a:t> </a:t>
            </a:r>
            <a:r>
              <a:rPr lang="en-US" baseline="0" noProof="0" dirty="0" err="1" smtClean="0"/>
              <a:t>vond</a:t>
            </a:r>
            <a:r>
              <a:rPr lang="en-US" baseline="0" noProof="0" dirty="0" smtClean="0"/>
              <a:t> van </a:t>
            </a:r>
            <a:r>
              <a:rPr lang="en-US" baseline="0" noProof="0" dirty="0" err="1" smtClean="0"/>
              <a:t>wel</a:t>
            </a:r>
            <a:r>
              <a:rPr lang="en-US" baseline="0" noProof="0" dirty="0" smtClean="0"/>
              <a:t>: http://www.mediareport.nl/persrecht/27082013/actievoerders-greenpeace-wel-schuldig-geen-straf/</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noProof="0" dirty="0" smtClean="0"/>
          </a:p>
          <a:p>
            <a:r>
              <a:rPr lang="en-US" dirty="0" err="1" smtClean="0"/>
              <a:t>Waar</a:t>
            </a:r>
            <a:r>
              <a:rPr lang="en-US" dirty="0" smtClean="0"/>
              <a:t> </a:t>
            </a:r>
            <a:r>
              <a:rPr lang="en-US" dirty="0" err="1" smtClean="0"/>
              <a:t>hangt</a:t>
            </a:r>
            <a:r>
              <a:rPr lang="en-US" baseline="0" dirty="0" smtClean="0"/>
              <a:t> het van </a:t>
            </a:r>
            <a:r>
              <a:rPr lang="en-US" baseline="0" dirty="0" err="1" smtClean="0"/>
              <a:t>af</a:t>
            </a:r>
            <a:r>
              <a:rPr lang="en-US" baseline="0" dirty="0" smtClean="0"/>
              <a:t> </a:t>
            </a:r>
            <a:r>
              <a:rPr lang="en-US" baseline="0" dirty="0" err="1" smtClean="0"/>
              <a:t>welk</a:t>
            </a:r>
            <a:r>
              <a:rPr lang="en-US" baseline="0" dirty="0" smtClean="0"/>
              <a:t> type </a:t>
            </a:r>
            <a:r>
              <a:rPr lang="en-US" baseline="0" dirty="0" err="1" smtClean="0"/>
              <a:t>actie</a:t>
            </a:r>
            <a:r>
              <a:rPr lang="en-US" baseline="0" dirty="0" smtClean="0"/>
              <a:t> je </a:t>
            </a:r>
            <a:r>
              <a:rPr lang="en-US" baseline="0" dirty="0" err="1" smtClean="0"/>
              <a:t>kiest</a:t>
            </a:r>
            <a:r>
              <a:rPr lang="en-US" baseline="0" dirty="0" smtClean="0"/>
              <a:t>?</a:t>
            </a:r>
          </a:p>
          <a:p>
            <a:pPr marL="171450" indent="-171450">
              <a:buFont typeface="Wingdings" panose="05000000000000000000" pitchFamily="2" charset="2"/>
              <a:buChar char="Ø"/>
            </a:pPr>
            <a:r>
              <a:rPr lang="en-US" baseline="0" dirty="0" smtClean="0"/>
              <a:t>Hoe </a:t>
            </a:r>
            <a:r>
              <a:rPr lang="en-US" baseline="0" dirty="0" err="1" smtClean="0"/>
              <a:t>ver</a:t>
            </a:r>
            <a:r>
              <a:rPr lang="en-US" baseline="0" dirty="0" smtClean="0"/>
              <a:t> ben je in het </a:t>
            </a:r>
            <a:r>
              <a:rPr lang="en-US" baseline="0" dirty="0" err="1" smtClean="0"/>
              <a:t>proces</a:t>
            </a:r>
            <a:r>
              <a:rPr lang="en-US" baseline="0" dirty="0" smtClean="0"/>
              <a:t>?</a:t>
            </a:r>
          </a:p>
          <a:p>
            <a:pPr marL="171450" indent="-171450">
              <a:buFont typeface="Wingdings" panose="05000000000000000000" pitchFamily="2" charset="2"/>
              <a:buChar char="Ø"/>
            </a:pPr>
            <a:r>
              <a:rPr lang="en-US" dirty="0" err="1" smtClean="0"/>
              <a:t>Hoeveel</a:t>
            </a:r>
            <a:r>
              <a:rPr lang="en-US" dirty="0" smtClean="0"/>
              <a:t> </a:t>
            </a:r>
            <a:r>
              <a:rPr lang="en-US" dirty="0" err="1" smtClean="0"/>
              <a:t>invloed</a:t>
            </a:r>
            <a:r>
              <a:rPr lang="en-US" dirty="0" smtClean="0"/>
              <a:t> </a:t>
            </a:r>
            <a:r>
              <a:rPr lang="en-US" dirty="0" err="1" smtClean="0"/>
              <a:t>heeft</a:t>
            </a:r>
            <a:r>
              <a:rPr lang="en-US" dirty="0" smtClean="0"/>
              <a:t> het target?</a:t>
            </a:r>
          </a:p>
          <a:p>
            <a:pPr marL="171450" indent="-171450">
              <a:buFont typeface="Wingdings" panose="05000000000000000000" pitchFamily="2" charset="2"/>
              <a:buChar char="Ø"/>
            </a:pPr>
            <a:r>
              <a:rPr lang="en-US" dirty="0" smtClean="0"/>
              <a:t>In </a:t>
            </a:r>
            <a:r>
              <a:rPr lang="en-US" dirty="0" err="1" smtClean="0"/>
              <a:t>welk</a:t>
            </a:r>
            <a:r>
              <a:rPr lang="en-US" dirty="0" smtClean="0"/>
              <a:t> land </a:t>
            </a:r>
            <a:r>
              <a:rPr lang="en-US" dirty="0" err="1" smtClean="0"/>
              <a:t>voer</a:t>
            </a:r>
            <a:r>
              <a:rPr lang="en-US" dirty="0" smtClean="0"/>
              <a:t> je de </a:t>
            </a:r>
            <a:r>
              <a:rPr lang="en-US" dirty="0" err="1" smtClean="0"/>
              <a:t>actie</a:t>
            </a:r>
            <a:r>
              <a:rPr lang="en-US" dirty="0" smtClean="0"/>
              <a:t> </a:t>
            </a:r>
            <a:r>
              <a:rPr lang="en-US" dirty="0" err="1" smtClean="0"/>
              <a:t>uit</a:t>
            </a:r>
            <a:r>
              <a:rPr lang="en-US"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NL"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38</a:t>
            </a:fld>
            <a:endParaRPr lang="en-US"/>
          </a:p>
        </p:txBody>
      </p:sp>
    </p:spTree>
    <p:extLst>
      <p:ext uri="{BB962C8B-B14F-4D97-AF65-F5344CB8AC3E}">
        <p14:creationId xmlns:p14="http://schemas.microsoft.com/office/powerpoint/2010/main" val="4202465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Waar</a:t>
            </a:r>
            <a:r>
              <a:rPr lang="en-US" baseline="0" dirty="0" smtClean="0"/>
              <a:t> </a:t>
            </a:r>
            <a:r>
              <a:rPr lang="en-US" baseline="0" dirty="0" err="1" smtClean="0"/>
              <a:t>zou</a:t>
            </a:r>
            <a:r>
              <a:rPr lang="en-US" baseline="0" dirty="0" smtClean="0"/>
              <a:t> </a:t>
            </a:r>
            <a:r>
              <a:rPr lang="en-US" baseline="0" dirty="0" err="1" smtClean="0"/>
              <a:t>een</a:t>
            </a:r>
            <a:r>
              <a:rPr lang="en-US" baseline="0" dirty="0" smtClean="0"/>
              <a:t> </a:t>
            </a:r>
            <a:r>
              <a:rPr lang="en-US" baseline="0" dirty="0" err="1" smtClean="0"/>
              <a:t>actie</a:t>
            </a:r>
            <a:r>
              <a:rPr lang="en-US" baseline="0" dirty="0" smtClean="0"/>
              <a:t> </a:t>
            </a:r>
            <a:r>
              <a:rPr lang="en-US" baseline="0" dirty="0" err="1" smtClean="0"/>
              <a:t>aan</a:t>
            </a:r>
            <a:r>
              <a:rPr lang="en-US" baseline="0" dirty="0" smtClean="0"/>
              <a:t> </a:t>
            </a:r>
            <a:r>
              <a:rPr lang="en-US" baseline="0" dirty="0" err="1" smtClean="0"/>
              <a:t>moeten</a:t>
            </a:r>
            <a:r>
              <a:rPr lang="en-US" baseline="0" dirty="0" smtClean="0"/>
              <a:t> </a:t>
            </a:r>
            <a:r>
              <a:rPr lang="en-US" baseline="0" dirty="0" err="1" smtClean="0"/>
              <a:t>voldoen</a:t>
            </a:r>
            <a:r>
              <a:rPr lang="en-US" baseline="0"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Dit zou ook een opdracht kunnen zijn voor het volgende lesuur. Laat ze eerst een strategie en actie bedenken en daarna controleren of het voldoet aan de regels.</a:t>
            </a:r>
            <a:endParaRPr lang="en-US" dirty="0" smtClean="0"/>
          </a:p>
          <a:p>
            <a:pPr marL="171450" indent="-171450">
              <a:buFont typeface="Wingdings" panose="05000000000000000000" pitchFamily="2" charset="2"/>
              <a:buChar char="Ø"/>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Vraag aan</a:t>
            </a:r>
            <a:r>
              <a:rPr lang="nl-NL" baseline="0" dirty="0" smtClean="0"/>
              <a:t> de groep: </a:t>
            </a:r>
            <a:r>
              <a:rPr lang="nl-NL" dirty="0" smtClean="0"/>
              <a:t>Waar moet een actie aan voldoen?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De 7 regels van actievoeren: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http://www.greenpeace.nl/actie/Academy/risicos/</a:t>
            </a:r>
          </a:p>
          <a:p>
            <a:pPr marL="171450" indent="-171450">
              <a:buFont typeface="Wingdings" panose="05000000000000000000" pitchFamily="2" charset="2"/>
              <a:buChar char="Ø"/>
            </a:pPr>
            <a:endParaRPr lang="nl-NL"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39</a:t>
            </a:fld>
            <a:endParaRPr lang="en-US"/>
          </a:p>
        </p:txBody>
      </p:sp>
    </p:spTree>
    <p:extLst>
      <p:ext uri="{BB962C8B-B14F-4D97-AF65-F5344CB8AC3E}">
        <p14:creationId xmlns:p14="http://schemas.microsoft.com/office/powerpoint/2010/main" val="1851131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Dit zou ook een opdracht kunnen zijn voor het volgende lesuur. Laat ze eerst een strategie en actie bedenken en daarna controleren of het voldoet aan de regels.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Waar </a:t>
            </a:r>
            <a:r>
              <a:rPr lang="nl-NL" dirty="0"/>
              <a:t>moet een actie aan voldoen</a:t>
            </a:r>
            <a:r>
              <a:rPr lang="nl-NL" dirty="0" smtClean="0"/>
              <a:t>? De 7 regels van actievoeren:</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http://www.greenpeace.nl/actie/Academy/risicos/</a:t>
            </a:r>
          </a:p>
          <a:p>
            <a:endParaRPr lang="nl-NL"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40</a:t>
            </a:fld>
            <a:endParaRPr lang="en-US"/>
          </a:p>
        </p:txBody>
      </p:sp>
    </p:spTree>
    <p:extLst>
      <p:ext uri="{BB962C8B-B14F-4D97-AF65-F5344CB8AC3E}">
        <p14:creationId xmlns:p14="http://schemas.microsoft.com/office/powerpoint/2010/main" val="428149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Tx/>
              <a:buNone/>
            </a:pPr>
            <a:r>
              <a:rPr lang="en-US" b="0" baseline="0" dirty="0" smtClean="0"/>
              <a:t>Wat mag je in Nederland </a:t>
            </a:r>
            <a:r>
              <a:rPr lang="en-US" b="0" baseline="0" dirty="0" err="1" smtClean="0"/>
              <a:t>wel</a:t>
            </a:r>
            <a:r>
              <a:rPr lang="en-US" b="0" baseline="0" dirty="0" smtClean="0"/>
              <a:t> </a:t>
            </a:r>
            <a:r>
              <a:rPr lang="en-US" b="0" baseline="0" dirty="0" err="1" smtClean="0"/>
              <a:t>doen</a:t>
            </a:r>
            <a:r>
              <a:rPr lang="en-US" b="0" baseline="0" dirty="0" smtClean="0"/>
              <a:t> </a:t>
            </a:r>
            <a:r>
              <a:rPr lang="en-US" b="0" baseline="0" dirty="0" err="1" smtClean="0"/>
              <a:t>en</a:t>
            </a:r>
            <a:r>
              <a:rPr lang="en-US" b="0" baseline="0" dirty="0" smtClean="0"/>
              <a:t> wat </a:t>
            </a:r>
            <a:r>
              <a:rPr lang="en-US" b="0" baseline="0" dirty="0" err="1" smtClean="0"/>
              <a:t>niet</a:t>
            </a:r>
            <a:r>
              <a:rPr lang="en-US" b="0" baseline="0" dirty="0" smtClean="0"/>
              <a:t>? </a:t>
            </a:r>
            <a:r>
              <a:rPr lang="en-US" b="0" baseline="0" dirty="0" err="1" smtClean="0"/>
              <a:t>Gebruik</a:t>
            </a:r>
            <a:r>
              <a:rPr lang="en-US" b="0" baseline="0" dirty="0" smtClean="0"/>
              <a:t> de </a:t>
            </a:r>
            <a:r>
              <a:rPr lang="en-US" b="0" baseline="0" dirty="0" err="1" smtClean="0"/>
              <a:t>volgende</a:t>
            </a:r>
            <a:r>
              <a:rPr lang="en-US" b="0" baseline="0" dirty="0" smtClean="0"/>
              <a:t> </a:t>
            </a:r>
            <a:r>
              <a:rPr lang="en-US" b="0" baseline="0" dirty="0" err="1" smtClean="0"/>
              <a:t>dia</a:t>
            </a:r>
            <a:r>
              <a:rPr lang="en-US" b="0" baseline="0" dirty="0" smtClean="0"/>
              <a:t> </a:t>
            </a:r>
            <a:r>
              <a:rPr lang="en-US" b="0" baseline="0" dirty="0" err="1" smtClean="0"/>
              <a:t>als</a:t>
            </a:r>
            <a:r>
              <a:rPr lang="en-US" b="0" baseline="0" dirty="0" smtClean="0"/>
              <a:t> de </a:t>
            </a:r>
            <a:r>
              <a:rPr lang="en-US" b="0" baseline="0" dirty="0" err="1" smtClean="0"/>
              <a:t>leerlingen</a:t>
            </a:r>
            <a:r>
              <a:rPr lang="en-US" b="0" baseline="0" dirty="0" smtClean="0"/>
              <a:t> </a:t>
            </a:r>
            <a:r>
              <a:rPr lang="en-US" b="0" baseline="0" dirty="0" err="1" smtClean="0"/>
              <a:t>zelf</a:t>
            </a:r>
            <a:r>
              <a:rPr lang="en-US" b="0" baseline="0" dirty="0" smtClean="0"/>
              <a:t> </a:t>
            </a:r>
            <a:r>
              <a:rPr lang="en-US" b="0" baseline="0" dirty="0" err="1" smtClean="0"/>
              <a:t>geen</a:t>
            </a:r>
            <a:r>
              <a:rPr lang="en-US" b="0" baseline="0" dirty="0" smtClean="0"/>
              <a:t> </a:t>
            </a:r>
            <a:r>
              <a:rPr lang="en-US" b="0" baseline="0" dirty="0" err="1" smtClean="0"/>
              <a:t>voorbeelden</a:t>
            </a:r>
            <a:r>
              <a:rPr lang="en-US" b="0" baseline="0" dirty="0" smtClean="0"/>
              <a:t> </a:t>
            </a:r>
            <a:r>
              <a:rPr lang="en-US" b="0" baseline="0" dirty="0" err="1" smtClean="0"/>
              <a:t>weten</a:t>
            </a:r>
            <a:r>
              <a:rPr lang="en-US" b="0" baseline="0" dirty="0" smtClean="0"/>
              <a:t>. </a:t>
            </a:r>
          </a:p>
          <a:p>
            <a:pPr marL="0" indent="0">
              <a:buFontTx/>
              <a:buNone/>
            </a:pPr>
            <a:endParaRPr lang="en-US" b="0" baseline="0" dirty="0" smtClean="0"/>
          </a:p>
          <a:p>
            <a:pPr marL="0" indent="0">
              <a:buFontTx/>
              <a:buNone/>
            </a:pPr>
            <a:r>
              <a:rPr lang="en-US" b="0" baseline="0" dirty="0" err="1" smtClean="0"/>
              <a:t>Bron</a:t>
            </a:r>
            <a:r>
              <a:rPr lang="en-US" b="0" baseline="0" dirty="0" smtClean="0"/>
              <a:t>: https://www.mensenrechten.nl/mensenrechten-voor-u/vrijheid-van-meningsuiting</a:t>
            </a:r>
          </a:p>
          <a:p>
            <a:pPr marL="0" indent="0">
              <a:buFontTx/>
              <a:buNone/>
            </a:pPr>
            <a:r>
              <a:rPr lang="en-US" b="0" baseline="0" dirty="0" err="1" smtClean="0"/>
              <a:t>Foto</a:t>
            </a:r>
            <a:r>
              <a:rPr lang="en-US" b="0" baseline="0" dirty="0" smtClean="0"/>
              <a:t> credits: </a:t>
            </a:r>
            <a:r>
              <a:rPr lang="nl-NL" sz="1200" b="0" i="0" u="none" strike="noStrike" kern="1200" dirty="0" err="1" smtClean="0">
                <a:solidFill>
                  <a:schemeClr val="tx1"/>
                </a:solidFill>
                <a:effectLst/>
                <a:latin typeface="+mn-lt"/>
                <a:ea typeface="+mn-ea"/>
                <a:cs typeface="+mn-cs"/>
                <a:hlinkClick r:id="rId3"/>
              </a:rPr>
              <a:t>FrankRamspott</a:t>
            </a:r>
            <a:endParaRPr lang="nl-NL" sz="1200" b="0" i="0" u="none" strike="noStrike" kern="1200" dirty="0" smtClean="0">
              <a:solidFill>
                <a:schemeClr val="tx1"/>
              </a:solidFill>
              <a:effectLst/>
              <a:latin typeface="+mn-lt"/>
              <a:ea typeface="+mn-ea"/>
              <a:cs typeface="+mn-cs"/>
            </a:endParaRPr>
          </a:p>
          <a:p>
            <a:pPr marL="0" indent="0">
              <a:buFontTx/>
              <a:buNone/>
            </a:pPr>
            <a:endParaRPr lang="en-US" b="0" baseline="0" dirty="0" smtClean="0"/>
          </a:p>
        </p:txBody>
      </p:sp>
      <p:sp>
        <p:nvSpPr>
          <p:cNvPr id="4" name="Slide Number Placeholder 3"/>
          <p:cNvSpPr>
            <a:spLocks noGrp="1"/>
          </p:cNvSpPr>
          <p:nvPr>
            <p:ph type="sldNum" sz="quarter" idx="10"/>
          </p:nvPr>
        </p:nvSpPr>
        <p:spPr/>
        <p:txBody>
          <a:bodyPr/>
          <a:lstStyle/>
          <a:p>
            <a:fld id="{CF1FA92A-A2DE-4E38-A126-AFD82BE516EA}" type="slidenum">
              <a:rPr lang="nl-NL" smtClean="0"/>
              <a:t>5</a:t>
            </a:fld>
            <a:endParaRPr lang="nl-NL"/>
          </a:p>
        </p:txBody>
      </p:sp>
    </p:spTree>
    <p:extLst>
      <p:ext uri="{BB962C8B-B14F-4D97-AF65-F5344CB8AC3E}">
        <p14:creationId xmlns:p14="http://schemas.microsoft.com/office/powerpoint/2010/main" val="1275327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Laat de leerlingen voor hun</a:t>
            </a:r>
            <a:r>
              <a:rPr lang="nl-NL" sz="1200" kern="1200" baseline="0" dirty="0" smtClean="0">
                <a:solidFill>
                  <a:schemeClr val="tx1"/>
                </a:solidFill>
                <a:effectLst/>
                <a:latin typeface="+mn-lt"/>
                <a:ea typeface="+mn-ea"/>
                <a:cs typeface="+mn-cs"/>
              </a:rPr>
              <a:t> eigen doel invullen </a:t>
            </a:r>
            <a:r>
              <a:rPr lang="nl-NL" sz="1200" kern="1200" dirty="0" smtClean="0">
                <a:solidFill>
                  <a:schemeClr val="tx1"/>
                </a:solidFill>
                <a:effectLst/>
                <a:latin typeface="+mn-lt"/>
                <a:ea typeface="+mn-ea"/>
                <a:cs typeface="+mn-cs"/>
              </a:rPr>
              <a:t>wat het stappenplan is.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Denk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eraan</a:t>
            </a:r>
            <a:r>
              <a:rPr lang="en-US" sz="1200" kern="1200" baseline="0" dirty="0" smtClean="0">
                <a:solidFill>
                  <a:schemeClr val="tx1"/>
                </a:solidFill>
                <a:effectLst/>
                <a:latin typeface="+mn-lt"/>
                <a:ea typeface="+mn-ea"/>
                <a:cs typeface="+mn-cs"/>
              </a:rPr>
              <a:t>: </a:t>
            </a:r>
          </a:p>
          <a:p>
            <a:r>
              <a:rPr lang="en-US" sz="1200" kern="1200" baseline="0" dirty="0" err="1" smtClean="0">
                <a:solidFill>
                  <a:schemeClr val="tx1"/>
                </a:solidFill>
                <a:effectLst/>
                <a:latin typeface="+mn-lt"/>
                <a:ea typeface="+mn-ea"/>
                <a:cs typeface="+mn-cs"/>
              </a:rPr>
              <a:t>Stap</a:t>
            </a:r>
            <a:r>
              <a:rPr lang="en-US" sz="1200" kern="1200" baseline="0" dirty="0" smtClean="0">
                <a:solidFill>
                  <a:schemeClr val="tx1"/>
                </a:solidFill>
                <a:effectLst/>
                <a:latin typeface="+mn-lt"/>
                <a:ea typeface="+mn-ea"/>
                <a:cs typeface="+mn-cs"/>
              </a:rPr>
              <a:t> 1 = </a:t>
            </a:r>
            <a:r>
              <a:rPr lang="en-US" sz="1200" kern="1200" baseline="0" dirty="0" err="1" smtClean="0">
                <a:solidFill>
                  <a:schemeClr val="tx1"/>
                </a:solidFill>
                <a:effectLst/>
                <a:latin typeface="+mn-lt"/>
                <a:ea typeface="+mn-ea"/>
                <a:cs typeface="+mn-cs"/>
              </a:rPr>
              <a:t>onderzoek</a:t>
            </a:r>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Stap</a:t>
            </a:r>
            <a:r>
              <a:rPr lang="en-US" sz="1200" kern="1200" baseline="0" dirty="0" smtClean="0">
                <a:solidFill>
                  <a:schemeClr val="tx1"/>
                </a:solidFill>
                <a:effectLst/>
                <a:latin typeface="+mn-lt"/>
                <a:ea typeface="+mn-ea"/>
                <a:cs typeface="+mn-cs"/>
              </a:rPr>
              <a:t> 2 = </a:t>
            </a:r>
            <a:r>
              <a:rPr lang="en-US" sz="1200" kern="1200" baseline="0" dirty="0" err="1" smtClean="0">
                <a:solidFill>
                  <a:schemeClr val="tx1"/>
                </a:solidFill>
                <a:effectLst/>
                <a:latin typeface="+mn-lt"/>
                <a:ea typeface="+mn-ea"/>
                <a:cs typeface="+mn-cs"/>
              </a:rPr>
              <a:t>overleg</a:t>
            </a:r>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Stap</a:t>
            </a:r>
            <a:r>
              <a:rPr lang="en-US" sz="1200" kern="1200" baseline="0" dirty="0" smtClean="0">
                <a:solidFill>
                  <a:schemeClr val="tx1"/>
                </a:solidFill>
                <a:effectLst/>
                <a:latin typeface="+mn-lt"/>
                <a:ea typeface="+mn-ea"/>
                <a:cs typeface="+mn-cs"/>
              </a:rPr>
              <a:t> 3 = </a:t>
            </a:r>
            <a:r>
              <a:rPr lang="en-US" sz="1200" kern="1200" baseline="0" dirty="0" err="1" smtClean="0">
                <a:solidFill>
                  <a:schemeClr val="tx1"/>
                </a:solidFill>
                <a:effectLst/>
                <a:latin typeface="+mn-lt"/>
                <a:ea typeface="+mn-ea"/>
                <a:cs typeface="+mn-cs"/>
              </a:rPr>
              <a:t>actievoeren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zie</a:t>
            </a:r>
            <a:r>
              <a:rPr lang="en-US" sz="1200" kern="1200" baseline="0" dirty="0" smtClean="0">
                <a:solidFill>
                  <a:schemeClr val="tx1"/>
                </a:solidFill>
                <a:effectLst/>
                <a:latin typeface="+mn-lt"/>
                <a:ea typeface="+mn-ea"/>
                <a:cs typeface="+mn-cs"/>
              </a:rPr>
              <a:t> http://www.greenpeace.nl/actie/Academy/Actie/ </a:t>
            </a:r>
            <a:r>
              <a:rPr lang="en-US" sz="1200" kern="1200" baseline="0" dirty="0" err="1" smtClean="0">
                <a:solidFill>
                  <a:schemeClr val="tx1"/>
                </a:solidFill>
                <a:effectLst/>
                <a:latin typeface="+mn-lt"/>
                <a:ea typeface="+mn-ea"/>
                <a:cs typeface="+mn-cs"/>
              </a:rPr>
              <a:t>voor</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verschillende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vormen</a:t>
            </a:r>
            <a:r>
              <a:rPr lang="en-US" sz="1200" kern="1200" baseline="0" dirty="0" smtClean="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41</a:t>
            </a:fld>
            <a:endParaRPr lang="en-US"/>
          </a:p>
        </p:txBody>
      </p:sp>
    </p:spTree>
    <p:extLst>
      <p:ext uri="{BB962C8B-B14F-4D97-AF65-F5344CB8AC3E}">
        <p14:creationId xmlns:p14="http://schemas.microsoft.com/office/powerpoint/2010/main" val="2768259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73088" y="1336675"/>
            <a:ext cx="6413500" cy="3608388"/>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noProof="0" dirty="0"/>
          </a:p>
        </p:txBody>
      </p:sp>
      <p:sp>
        <p:nvSpPr>
          <p:cNvPr id="4" name="Tijdelijke aanduiding voor dianummer 3"/>
          <p:cNvSpPr>
            <a:spLocks noGrp="1"/>
          </p:cNvSpPr>
          <p:nvPr>
            <p:ph type="sldNum" idx="10"/>
          </p:nvPr>
        </p:nvSpPr>
        <p:spPr/>
        <p:txBody>
          <a:bodyPr/>
          <a:lstStyle/>
          <a:p>
            <a:pPr algn="r"/>
            <a:fld id="{4C498A4A-A023-47F4-B70A-B714F356FDF4}" type="slidenum">
              <a:rPr lang="en-US" sz="1400" smtClean="0">
                <a:latin typeface="Times New Roman"/>
              </a:rPr>
              <a:t>42</a:t>
            </a:fld>
            <a:endParaRPr lang="en-US"/>
          </a:p>
        </p:txBody>
      </p:sp>
    </p:spTree>
    <p:extLst>
      <p:ext uri="{BB962C8B-B14F-4D97-AF65-F5344CB8AC3E}">
        <p14:creationId xmlns:p14="http://schemas.microsoft.com/office/powerpoint/2010/main" val="404701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Tx/>
              <a:buNone/>
            </a:pPr>
            <a:r>
              <a:rPr lang="en-US" b="0" baseline="0" dirty="0" err="1" smtClean="0"/>
              <a:t>Klik</a:t>
            </a:r>
            <a:r>
              <a:rPr lang="en-US" b="0" baseline="0" dirty="0" smtClean="0"/>
              <a:t> </a:t>
            </a:r>
            <a:r>
              <a:rPr lang="en-US" b="0" baseline="0" dirty="0" err="1" smtClean="0"/>
              <a:t>voor</a:t>
            </a:r>
            <a:r>
              <a:rPr lang="en-US" b="0" baseline="0" dirty="0" smtClean="0"/>
              <a:t> de </a:t>
            </a:r>
            <a:r>
              <a:rPr lang="en-US" b="0" baseline="0" dirty="0" err="1" smtClean="0"/>
              <a:t>antwoorden</a:t>
            </a:r>
            <a:r>
              <a:rPr lang="en-US" b="0" baseline="0" dirty="0" smtClean="0"/>
              <a:t> door </a:t>
            </a:r>
            <a:r>
              <a:rPr lang="en-US" b="0" baseline="0" dirty="0" err="1" smtClean="0"/>
              <a:t>naar</a:t>
            </a:r>
            <a:r>
              <a:rPr lang="en-US" b="0" baseline="0" dirty="0" smtClean="0"/>
              <a:t> de </a:t>
            </a:r>
            <a:r>
              <a:rPr lang="en-US" b="0" baseline="0" dirty="0" err="1" smtClean="0"/>
              <a:t>volgende</a:t>
            </a:r>
            <a:r>
              <a:rPr lang="en-US" b="0" baseline="0" dirty="0" smtClean="0"/>
              <a:t> </a:t>
            </a:r>
            <a:r>
              <a:rPr lang="en-US" b="0" baseline="0" dirty="0" err="1" smtClean="0"/>
              <a:t>dia</a:t>
            </a:r>
            <a:endParaRPr lang="en-US" b="0" baseline="0" dirty="0" smtClean="0"/>
          </a:p>
          <a:p>
            <a:pPr marL="0" indent="0">
              <a:buFontTx/>
              <a:buNone/>
            </a:pPr>
            <a:r>
              <a:rPr lang="en-US" b="0" baseline="0" dirty="0" err="1" smtClean="0"/>
              <a:t>Bron</a:t>
            </a:r>
            <a:r>
              <a:rPr lang="en-US" b="0" baseline="0" dirty="0" smtClean="0"/>
              <a:t>: https://www.mensenrechten.nl/mensenrechten-voor-u/vrijheid-van-meningsuiting</a:t>
            </a:r>
          </a:p>
        </p:txBody>
      </p:sp>
      <p:sp>
        <p:nvSpPr>
          <p:cNvPr id="4" name="Slide Number Placeholder 3"/>
          <p:cNvSpPr>
            <a:spLocks noGrp="1"/>
          </p:cNvSpPr>
          <p:nvPr>
            <p:ph type="sldNum" sz="quarter" idx="10"/>
          </p:nvPr>
        </p:nvSpPr>
        <p:spPr/>
        <p:txBody>
          <a:bodyPr/>
          <a:lstStyle/>
          <a:p>
            <a:fld id="{CF1FA92A-A2DE-4E38-A126-AFD82BE516EA}" type="slidenum">
              <a:rPr lang="nl-NL" smtClean="0"/>
              <a:t>6</a:t>
            </a:fld>
            <a:endParaRPr lang="nl-NL"/>
          </a:p>
        </p:txBody>
      </p:sp>
    </p:spTree>
    <p:extLst>
      <p:ext uri="{BB962C8B-B14F-4D97-AF65-F5344CB8AC3E}">
        <p14:creationId xmlns:p14="http://schemas.microsoft.com/office/powerpoint/2010/main" val="125465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indent="0">
              <a:buFontTx/>
              <a:buNone/>
            </a:pPr>
            <a:r>
              <a:rPr lang="en-US" b="0" baseline="0" dirty="0" err="1" smtClean="0"/>
              <a:t>Bron</a:t>
            </a:r>
            <a:r>
              <a:rPr lang="en-US" b="0" baseline="0" dirty="0" smtClean="0"/>
              <a:t>: https://www.mensenrechten.nl/mensenrechten-voor-u/vrijheid-van-meningsuiting</a:t>
            </a:r>
          </a:p>
        </p:txBody>
      </p:sp>
      <p:sp>
        <p:nvSpPr>
          <p:cNvPr id="4" name="Slide Number Placeholder 3"/>
          <p:cNvSpPr>
            <a:spLocks noGrp="1"/>
          </p:cNvSpPr>
          <p:nvPr>
            <p:ph type="sldNum" sz="quarter" idx="10"/>
          </p:nvPr>
        </p:nvSpPr>
        <p:spPr/>
        <p:txBody>
          <a:bodyPr/>
          <a:lstStyle/>
          <a:p>
            <a:fld id="{CF1FA92A-A2DE-4E38-A126-AFD82BE516EA}" type="slidenum">
              <a:rPr lang="nl-NL" smtClean="0"/>
              <a:t>7</a:t>
            </a:fld>
            <a:endParaRPr lang="nl-NL"/>
          </a:p>
        </p:txBody>
      </p:sp>
    </p:spTree>
    <p:extLst>
      <p:ext uri="{BB962C8B-B14F-4D97-AF65-F5344CB8AC3E}">
        <p14:creationId xmlns:p14="http://schemas.microsoft.com/office/powerpoint/2010/main" val="390157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nl-NL" sz="1200" b="1" kern="1200" dirty="0" smtClean="0">
                <a:solidFill>
                  <a:schemeClr val="tx1"/>
                </a:solidFill>
                <a:effectLst/>
                <a:latin typeface="+mn-lt"/>
                <a:ea typeface="+mn-ea"/>
                <a:cs typeface="+mn-cs"/>
              </a:rPr>
              <a:t>Actief burgerschap </a:t>
            </a:r>
            <a:r>
              <a:rPr lang="nl-NL" sz="1200" kern="1200" dirty="0" smtClean="0">
                <a:solidFill>
                  <a:schemeClr val="tx1"/>
                </a:solidFill>
                <a:effectLst/>
                <a:latin typeface="+mn-lt"/>
                <a:ea typeface="+mn-ea"/>
                <a:cs typeface="+mn-cs"/>
              </a:rPr>
              <a:t>verwijst naar de bereidheid en het vermogen deel uit te maken van een gemeenschap en daar een actieve bijdrage aan te leveren. Met sociale cohesie wordt de deelname van burgers (ongeacht hun etnische of culturele achtergrond) aan de samenleving bedoeld. Burgerschapsvorming laat kinderen kennismaken met begrippen als democratie, grond- en mensenrechten, duurzame ontwikkeling, conflicthantering, sociale verantwoordelijkheid, gelijkwaardigheid en het omgaan met maatschappelijke diversiteit. Het gaat er niet om dat ze brave burgers worden: democratisch burgerschap geeft juist recht op een afwijkende mening.</a:t>
            </a:r>
          </a:p>
          <a:p>
            <a:r>
              <a:rPr lang="nl-NL" sz="1200" kern="1200" dirty="0" smtClean="0">
                <a:solidFill>
                  <a:schemeClr val="tx1"/>
                </a:solidFill>
                <a:effectLst/>
                <a:latin typeface="+mn-lt"/>
                <a:ea typeface="+mn-ea"/>
                <a:cs typeface="+mn-cs"/>
              </a:rPr>
              <a:t>(bron: burgerschapindeschool.nl/definities-en-doelen-burgerschap)</a:t>
            </a:r>
          </a:p>
          <a:p>
            <a:endParaRPr lang="nl-NL" sz="1200" b="0" i="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CF1FA92A-A2DE-4E38-A126-AFD82BE516EA}" type="slidenum">
              <a:rPr lang="nl-NL" smtClean="0"/>
              <a:t>8</a:t>
            </a:fld>
            <a:endParaRPr lang="nl-NL"/>
          </a:p>
        </p:txBody>
      </p:sp>
    </p:spTree>
    <p:extLst>
      <p:ext uri="{BB962C8B-B14F-4D97-AF65-F5344CB8AC3E}">
        <p14:creationId xmlns:p14="http://schemas.microsoft.com/office/powerpoint/2010/main" val="295721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t>Werkvorm</a:t>
            </a:r>
            <a:r>
              <a:rPr lang="en-US" b="1" dirty="0" smtClean="0"/>
              <a:t>:</a:t>
            </a:r>
            <a:r>
              <a:rPr lang="en-US" b="1" baseline="0" dirty="0" smtClean="0"/>
              <a:t> </a:t>
            </a:r>
            <a:r>
              <a:rPr lang="en-US" baseline="0" dirty="0" err="1" smtClean="0"/>
              <a:t>Denken</a:t>
            </a:r>
            <a:r>
              <a:rPr lang="en-US" baseline="0" dirty="0" smtClean="0"/>
              <a:t> – </a:t>
            </a:r>
            <a:r>
              <a:rPr lang="en-US" baseline="0" dirty="0" err="1" smtClean="0"/>
              <a:t>delen</a:t>
            </a:r>
            <a:r>
              <a:rPr lang="en-US" baseline="0" dirty="0" smtClean="0"/>
              <a:t> – </a:t>
            </a:r>
            <a:r>
              <a:rPr lang="en-US" baseline="0" dirty="0" err="1" smtClean="0"/>
              <a:t>uitwisselen</a:t>
            </a:r>
            <a:r>
              <a:rPr lang="en-US" baseline="0" dirty="0" smtClean="0"/>
              <a:t>. De </a:t>
            </a:r>
            <a:r>
              <a:rPr lang="en-US" baseline="0" dirty="0" err="1" smtClean="0"/>
              <a:t>leerling</a:t>
            </a:r>
            <a:r>
              <a:rPr lang="en-US" baseline="0" dirty="0" smtClean="0"/>
              <a:t> </a:t>
            </a:r>
            <a:r>
              <a:rPr lang="en-US" baseline="0" dirty="0" err="1" smtClean="0"/>
              <a:t>denkt</a:t>
            </a:r>
            <a:r>
              <a:rPr lang="en-US" baseline="0" dirty="0" smtClean="0"/>
              <a:t> </a:t>
            </a:r>
            <a:r>
              <a:rPr lang="en-US" baseline="0" dirty="0" err="1" smtClean="0"/>
              <a:t>eerst</a:t>
            </a:r>
            <a:r>
              <a:rPr lang="en-US" baseline="0" dirty="0" smtClean="0"/>
              <a:t> </a:t>
            </a:r>
            <a:r>
              <a:rPr lang="en-US" baseline="0" dirty="0" err="1" smtClean="0"/>
              <a:t>zelf</a:t>
            </a:r>
            <a:r>
              <a:rPr lang="en-US" baseline="0" dirty="0" smtClean="0"/>
              <a:t> </a:t>
            </a:r>
            <a:r>
              <a:rPr lang="en-US" baseline="0" dirty="0" err="1" smtClean="0"/>
              <a:t>na.</a:t>
            </a:r>
            <a:r>
              <a:rPr lang="en-US" baseline="0" dirty="0" smtClean="0"/>
              <a:t> </a:t>
            </a:r>
            <a:r>
              <a:rPr lang="en-US" baseline="0" dirty="0" err="1" smtClean="0"/>
              <a:t>Daarna</a:t>
            </a:r>
            <a:r>
              <a:rPr lang="en-US" baseline="0" dirty="0" smtClean="0"/>
              <a:t> </a:t>
            </a:r>
            <a:r>
              <a:rPr lang="en-US" baseline="0" dirty="0" err="1" smtClean="0"/>
              <a:t>overleggen</a:t>
            </a:r>
            <a:r>
              <a:rPr lang="en-US" baseline="0" dirty="0" smtClean="0"/>
              <a:t> de </a:t>
            </a:r>
            <a:r>
              <a:rPr lang="en-US" baseline="0" dirty="0" err="1" smtClean="0"/>
              <a:t>leerlingen</a:t>
            </a:r>
            <a:r>
              <a:rPr lang="en-US" baseline="0" dirty="0" smtClean="0"/>
              <a:t> in </a:t>
            </a:r>
            <a:r>
              <a:rPr lang="en-US" baseline="0" dirty="0" err="1" smtClean="0"/>
              <a:t>tweetallen</a:t>
            </a:r>
            <a:r>
              <a:rPr lang="en-US" baseline="0" dirty="0" smtClean="0"/>
              <a:t>. </a:t>
            </a:r>
            <a:r>
              <a:rPr lang="en-US" baseline="0" dirty="0" err="1" smtClean="0"/>
              <a:t>Vervolgens</a:t>
            </a:r>
            <a:r>
              <a:rPr lang="en-US" baseline="0" dirty="0" smtClean="0"/>
              <a:t> </a:t>
            </a:r>
            <a:r>
              <a:rPr lang="en-US" baseline="0" dirty="0" err="1" smtClean="0"/>
              <a:t>uitwisselen</a:t>
            </a:r>
            <a:r>
              <a:rPr lang="en-US" baseline="0" dirty="0" smtClean="0"/>
              <a:t> met de </a:t>
            </a:r>
            <a:r>
              <a:rPr lang="en-US" baseline="0" dirty="0" err="1" smtClean="0"/>
              <a:t>klas</a:t>
            </a:r>
            <a:r>
              <a:rPr lang="en-US" baseline="0" dirty="0" smtClean="0"/>
              <a:t>. </a:t>
            </a:r>
            <a:endParaRPr lang="nl-NL" dirty="0" smtClean="0"/>
          </a:p>
          <a:p>
            <a:endParaRPr lang="en-US" dirty="0" smtClean="0"/>
          </a:p>
        </p:txBody>
      </p:sp>
      <p:sp>
        <p:nvSpPr>
          <p:cNvPr id="4" name="Slide Number Placeholder 3"/>
          <p:cNvSpPr>
            <a:spLocks noGrp="1"/>
          </p:cNvSpPr>
          <p:nvPr>
            <p:ph type="sldNum" sz="quarter" idx="10"/>
          </p:nvPr>
        </p:nvSpPr>
        <p:spPr/>
        <p:txBody>
          <a:bodyPr/>
          <a:lstStyle/>
          <a:p>
            <a:fld id="{CF1FA92A-A2DE-4E38-A126-AFD82BE516EA}" type="slidenum">
              <a:rPr lang="nl-NL" smtClean="0"/>
              <a:t>9</a:t>
            </a:fld>
            <a:endParaRPr lang="nl-NL"/>
          </a:p>
        </p:txBody>
      </p:sp>
    </p:spTree>
    <p:extLst>
      <p:ext uri="{BB962C8B-B14F-4D97-AF65-F5344CB8AC3E}">
        <p14:creationId xmlns:p14="http://schemas.microsoft.com/office/powerpoint/2010/main" val="1575903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1144E7E-0A4A-4DA6-B7D6-549E7BA8B06C}" type="slidenum">
              <a:rPr lang="nl-NL" smtClean="0"/>
              <a:t>10</a:t>
            </a:fld>
            <a:endParaRPr lang="nl-NL"/>
          </a:p>
        </p:txBody>
      </p:sp>
    </p:spTree>
    <p:extLst>
      <p:ext uri="{BB962C8B-B14F-4D97-AF65-F5344CB8AC3E}">
        <p14:creationId xmlns:p14="http://schemas.microsoft.com/office/powerpoint/2010/main" val="391637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67" name="PlaceHolder 2"/>
          <p:cNvSpPr>
            <a:spLocks noGrp="1"/>
          </p:cNvSpPr>
          <p:nvPr>
            <p:ph type="body"/>
          </p:nvPr>
        </p:nvSpPr>
        <p:spPr>
          <a:xfrm>
            <a:off x="838080" y="1825560"/>
            <a:ext cx="10515240" cy="2075040"/>
          </a:xfrm>
          <a:prstGeom prst="rect">
            <a:avLst/>
          </a:prstGeom>
        </p:spPr>
        <p:txBody>
          <a:bodyPr lIns="0" tIns="0" rIns="0" bIns="0"/>
          <a:lstStyle/>
          <a:p>
            <a:endParaRPr/>
          </a:p>
        </p:txBody>
      </p:sp>
      <p:sp>
        <p:nvSpPr>
          <p:cNvPr id="68" name="PlaceHolder 3"/>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70"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71"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72" name="PlaceHolder 4"/>
          <p:cNvSpPr>
            <a:spLocks noGrp="1"/>
          </p:cNvSpPr>
          <p:nvPr>
            <p:ph type="body"/>
          </p:nvPr>
        </p:nvSpPr>
        <p:spPr>
          <a:xfrm>
            <a:off x="6226200" y="4098240"/>
            <a:ext cx="5131080" cy="2075040"/>
          </a:xfrm>
          <a:prstGeom prst="rect">
            <a:avLst/>
          </a:prstGeom>
        </p:spPr>
        <p:txBody>
          <a:bodyPr lIns="0" tIns="0" rIns="0" bIns="0"/>
          <a:lstStyle/>
          <a:p>
            <a:endParaRPr/>
          </a:p>
        </p:txBody>
      </p:sp>
      <p:sp>
        <p:nvSpPr>
          <p:cNvPr id="73" name="PlaceHolder 5"/>
          <p:cNvSpPr>
            <a:spLocks noGrp="1"/>
          </p:cNvSpPr>
          <p:nvPr>
            <p:ph type="body"/>
          </p:nvPr>
        </p:nvSpPr>
        <p:spPr>
          <a:xfrm>
            <a:off x="838080" y="4098240"/>
            <a:ext cx="5131080" cy="2075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75" name="PlaceHolder 2"/>
          <p:cNvSpPr>
            <a:spLocks noGrp="1"/>
          </p:cNvSpPr>
          <p:nvPr>
            <p:ph type="body"/>
          </p:nvPr>
        </p:nvSpPr>
        <p:spPr>
          <a:xfrm>
            <a:off x="838080" y="1825560"/>
            <a:ext cx="10515240" cy="4350960"/>
          </a:xfrm>
          <a:prstGeom prst="rect">
            <a:avLst/>
          </a:prstGeom>
        </p:spPr>
        <p:txBody>
          <a:bodyPr lIns="0" tIns="0" rIns="0" bIns="0"/>
          <a:lstStyle/>
          <a:p>
            <a:endParaRPr/>
          </a:p>
        </p:txBody>
      </p:sp>
      <p:sp>
        <p:nvSpPr>
          <p:cNvPr id="76" name="PlaceHolder 3"/>
          <p:cNvSpPr>
            <a:spLocks noGrp="1"/>
          </p:cNvSpPr>
          <p:nvPr>
            <p:ph type="body"/>
          </p:nvPr>
        </p:nvSpPr>
        <p:spPr>
          <a:xfrm>
            <a:off x="838080" y="1825560"/>
            <a:ext cx="10515240" cy="4350960"/>
          </a:xfrm>
          <a:prstGeom prst="rect">
            <a:avLst/>
          </a:prstGeom>
        </p:spPr>
        <p:txBody>
          <a:bodyPr lIns="0" tIns="0" rIns="0" bIns="0"/>
          <a:lstStyle/>
          <a:p>
            <a:endParaRPr/>
          </a:p>
        </p:txBody>
      </p:sp>
      <p:pic>
        <p:nvPicPr>
          <p:cNvPr id="77" name="Afbeelding 76"/>
          <p:cNvPicPr/>
          <p:nvPr/>
        </p:nvPicPr>
        <p:blipFill>
          <a:blip r:embed="rId2"/>
          <a:stretch/>
        </p:blipFill>
        <p:spPr>
          <a:xfrm>
            <a:off x="3368880" y="1825560"/>
            <a:ext cx="5452920" cy="4350960"/>
          </a:xfrm>
          <a:prstGeom prst="rect">
            <a:avLst/>
          </a:prstGeom>
          <a:ln>
            <a:noFill/>
          </a:ln>
        </p:spPr>
      </p:pic>
      <p:pic>
        <p:nvPicPr>
          <p:cNvPr id="78" name="Afbeelding 7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nl-NL"/>
              <a:t>Klik om de stijl te bewerken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2/5/2020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46689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4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48" name="PlaceHolder 2"/>
          <p:cNvSpPr>
            <a:spLocks noGrp="1"/>
          </p:cNvSpPr>
          <p:nvPr>
            <p:ph type="body"/>
          </p:nvPr>
        </p:nvSpPr>
        <p:spPr>
          <a:xfrm>
            <a:off x="838080" y="1825560"/>
            <a:ext cx="10515240" cy="4350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50"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51" name="PlaceHolder 3"/>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55"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56" name="PlaceHolder 3"/>
          <p:cNvSpPr>
            <a:spLocks noGrp="1"/>
          </p:cNvSpPr>
          <p:nvPr>
            <p:ph type="body"/>
          </p:nvPr>
        </p:nvSpPr>
        <p:spPr>
          <a:xfrm>
            <a:off x="838080" y="4098240"/>
            <a:ext cx="5131080" cy="2075040"/>
          </a:xfrm>
          <a:prstGeom prst="rect">
            <a:avLst/>
          </a:prstGeom>
        </p:spPr>
        <p:txBody>
          <a:bodyPr lIns="0" tIns="0" rIns="0" bIns="0"/>
          <a:lstStyle/>
          <a:p>
            <a:endParaRPr/>
          </a:p>
        </p:txBody>
      </p:sp>
      <p:sp>
        <p:nvSpPr>
          <p:cNvPr id="57" name="PlaceHolder 4"/>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59"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60"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61" name="PlaceHolder 4"/>
          <p:cNvSpPr>
            <a:spLocks noGrp="1"/>
          </p:cNvSpPr>
          <p:nvPr>
            <p:ph type="body"/>
          </p:nvPr>
        </p:nvSpPr>
        <p:spPr>
          <a:xfrm>
            <a:off x="6226200" y="4098240"/>
            <a:ext cx="5131080" cy="2075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63"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64"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65" name="PlaceHolder 4"/>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stretch>
            <a:fillRect/>
          </a:stretch>
        </a:blip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nl-NL" sz="4400" strike="noStrike">
                <a:solidFill>
                  <a:srgbClr val="000000"/>
                </a:solidFill>
                <a:latin typeface="Calibri Light"/>
              </a:rPr>
              <a:t>Click to edit Master title style</a:t>
            </a:r>
            <a:endParaRPr/>
          </a:p>
        </p:txBody>
      </p:sp>
      <p:sp>
        <p:nvSpPr>
          <p:cNvPr id="41" name="PlaceHolder 2"/>
          <p:cNvSpPr>
            <a:spLocks noGrp="1"/>
          </p:cNvSpPr>
          <p:nvPr>
            <p:ph type="body"/>
          </p:nvPr>
        </p:nvSpPr>
        <p:spPr>
          <a:xfrm>
            <a:off x="838080" y="1825560"/>
            <a:ext cx="10515240" cy="4350960"/>
          </a:xfrm>
          <a:prstGeom prst="rect">
            <a:avLst/>
          </a:prstGeom>
        </p:spPr>
        <p:txBody>
          <a:bodyPr/>
          <a:lstStyle/>
          <a:p>
            <a:pPr>
              <a:buSzPct val="45000"/>
              <a:buFont typeface="StarSymbol"/>
              <a:buChar char=""/>
            </a:pPr>
            <a:r>
              <a:rPr lang="nl-NL" sz="2800" strike="noStrike">
                <a:solidFill>
                  <a:srgbClr val="000000"/>
                </a:solidFill>
                <a:latin typeface="Calibri"/>
              </a:rPr>
              <a:t>Click to edit the outline text format</a:t>
            </a:r>
            <a:endParaRPr/>
          </a:p>
          <a:p>
            <a:pPr lvl="1">
              <a:buSzPct val="75000"/>
              <a:buFont typeface="StarSymbol"/>
              <a:buChar char=""/>
            </a:pPr>
            <a:r>
              <a:rPr lang="nl-NL" sz="2800" strike="noStrike">
                <a:solidFill>
                  <a:srgbClr val="000000"/>
                </a:solidFill>
                <a:latin typeface="Calibri"/>
              </a:rPr>
              <a:t>Second Outline Level</a:t>
            </a:r>
            <a:endParaRPr/>
          </a:p>
          <a:p>
            <a:pPr lvl="2">
              <a:buSzPct val="45000"/>
              <a:buFont typeface="StarSymbol"/>
              <a:buChar char=""/>
            </a:pPr>
            <a:r>
              <a:rPr lang="nl-NL" sz="2800" strike="noStrike">
                <a:solidFill>
                  <a:srgbClr val="000000"/>
                </a:solidFill>
                <a:latin typeface="Calibri"/>
              </a:rPr>
              <a:t>Third Outline Level</a:t>
            </a:r>
            <a:endParaRPr/>
          </a:p>
          <a:p>
            <a:pPr lvl="3">
              <a:buSzPct val="75000"/>
              <a:buFont typeface="StarSymbol"/>
              <a:buChar char=""/>
            </a:pPr>
            <a:r>
              <a:rPr lang="nl-NL" sz="2800" strike="noStrike">
                <a:solidFill>
                  <a:srgbClr val="000000"/>
                </a:solidFill>
                <a:latin typeface="Calibri"/>
              </a:rPr>
              <a:t>Fourth Outline Level</a:t>
            </a:r>
            <a:endParaRPr/>
          </a:p>
          <a:p>
            <a:pPr lvl="4">
              <a:buSzPct val="45000"/>
              <a:buFont typeface="StarSymbol"/>
              <a:buChar char=""/>
            </a:pPr>
            <a:r>
              <a:rPr lang="nl-NL" sz="2800" strike="noStrike">
                <a:solidFill>
                  <a:srgbClr val="000000"/>
                </a:solidFill>
                <a:latin typeface="Calibri"/>
              </a:rPr>
              <a:t>Fifth Outline Level</a:t>
            </a:r>
            <a:endParaRPr/>
          </a:p>
          <a:p>
            <a:pPr lvl="5">
              <a:buSzPct val="45000"/>
              <a:buFont typeface="StarSymbol"/>
              <a:buChar char=""/>
            </a:pPr>
            <a:r>
              <a:rPr lang="nl-NL" sz="2800" strike="noStrike">
                <a:solidFill>
                  <a:srgbClr val="000000"/>
                </a:solidFill>
                <a:latin typeface="Calibri"/>
              </a:rPr>
              <a:t>Sixth Outline Level</a:t>
            </a:r>
            <a:endParaRPr/>
          </a:p>
          <a:p>
            <a:pPr>
              <a:lnSpc>
                <a:spcPct val="100000"/>
              </a:lnSpc>
              <a:buFont typeface="Arial"/>
              <a:buChar char="•"/>
            </a:pPr>
            <a:r>
              <a:rPr lang="nl-NL" sz="2800" strike="noStrike">
                <a:solidFill>
                  <a:srgbClr val="000000"/>
                </a:solidFill>
                <a:latin typeface="Calibri"/>
              </a:rPr>
              <a:t>Seventh Outline LevelClick to edit Master text styles</a:t>
            </a:r>
            <a:endParaRPr/>
          </a:p>
          <a:p>
            <a:pPr lvl="1">
              <a:lnSpc>
                <a:spcPct val="100000"/>
              </a:lnSpc>
              <a:buFont typeface="Arial"/>
              <a:buChar char="•"/>
            </a:pPr>
            <a:r>
              <a:rPr lang="nl-NL" sz="2400" strike="noStrike">
                <a:solidFill>
                  <a:srgbClr val="000000"/>
                </a:solidFill>
                <a:latin typeface="Calibri"/>
              </a:rPr>
              <a:t>Second level</a:t>
            </a:r>
            <a:endParaRPr/>
          </a:p>
          <a:p>
            <a:pPr lvl="2">
              <a:lnSpc>
                <a:spcPct val="100000"/>
              </a:lnSpc>
              <a:buFont typeface="Arial"/>
              <a:buChar char="•"/>
            </a:pPr>
            <a:r>
              <a:rPr lang="nl-NL" sz="2000" strike="noStrike">
                <a:solidFill>
                  <a:srgbClr val="000000"/>
                </a:solidFill>
                <a:latin typeface="Calibri"/>
              </a:rPr>
              <a:t>Third level</a:t>
            </a:r>
            <a:endParaRPr/>
          </a:p>
          <a:p>
            <a:pPr lvl="3">
              <a:lnSpc>
                <a:spcPct val="100000"/>
              </a:lnSpc>
              <a:buFont typeface="Arial"/>
              <a:buChar char="•"/>
            </a:pPr>
            <a:r>
              <a:rPr lang="nl-NL" strike="noStrike">
                <a:solidFill>
                  <a:srgbClr val="000000"/>
                </a:solidFill>
                <a:latin typeface="Calibri"/>
              </a:rPr>
              <a:t>Fourth level</a:t>
            </a:r>
            <a:endParaRPr/>
          </a:p>
          <a:p>
            <a:pPr lvl="4">
              <a:lnSpc>
                <a:spcPct val="100000"/>
              </a:lnSpc>
              <a:buFont typeface="Arial"/>
              <a:buChar char="•"/>
            </a:pPr>
            <a:r>
              <a:rPr lang="nl-NL" strike="noStrike">
                <a:solidFill>
                  <a:srgbClr val="000000"/>
                </a:solidFill>
                <a:latin typeface="Calibri"/>
              </a:rPr>
              <a:t>Fifth level</a:t>
            </a:r>
            <a:endParaRPr/>
          </a:p>
        </p:txBody>
      </p:sp>
      <p:sp>
        <p:nvSpPr>
          <p:cNvPr id="42" name="PlaceHolder 3"/>
          <p:cNvSpPr>
            <a:spLocks noGrp="1"/>
          </p:cNvSpPr>
          <p:nvPr>
            <p:ph type="dt"/>
          </p:nvPr>
        </p:nvSpPr>
        <p:spPr>
          <a:xfrm>
            <a:off x="838080" y="6356520"/>
            <a:ext cx="2742840" cy="364680"/>
          </a:xfrm>
          <a:prstGeom prst="rect">
            <a:avLst/>
          </a:prstGeom>
        </p:spPr>
        <p:txBody>
          <a:bodyPr anchor="ctr"/>
          <a:lstStyle/>
          <a:p>
            <a:pPr>
              <a:lnSpc>
                <a:spcPct val="100000"/>
              </a:lnSpc>
            </a:pPr>
            <a:r>
              <a:rPr lang="en-US" sz="1200" strike="noStrike">
                <a:solidFill>
                  <a:srgbClr val="8B8B8B"/>
                </a:solidFill>
                <a:latin typeface="Calibri"/>
              </a:rPr>
              <a:t>8/21/15</a:t>
            </a:r>
            <a:endParaRPr/>
          </a:p>
        </p:txBody>
      </p:sp>
      <p:sp>
        <p:nvSpPr>
          <p:cNvPr id="43" name="PlaceHolder 4"/>
          <p:cNvSpPr>
            <a:spLocks noGrp="1"/>
          </p:cNvSpPr>
          <p:nvPr>
            <p:ph type="ftr"/>
          </p:nvPr>
        </p:nvSpPr>
        <p:spPr>
          <a:xfrm>
            <a:off x="4038480" y="6356520"/>
            <a:ext cx="4114440" cy="364680"/>
          </a:xfrm>
          <a:prstGeom prst="rect">
            <a:avLst/>
          </a:prstGeom>
        </p:spPr>
        <p:txBody>
          <a:bodyPr anchor="ctr"/>
          <a:lstStyle/>
          <a:p>
            <a:endParaRPr/>
          </a:p>
        </p:txBody>
      </p:sp>
      <p:sp>
        <p:nvSpPr>
          <p:cNvPr id="44"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E6088106-58EB-40D1-A704-7B8D08DB9A70}" type="slidenum">
              <a:rPr lang="en-US" sz="1200" strike="noStrike">
                <a:solidFill>
                  <a:srgbClr val="8B8B8B"/>
                </a:solidFill>
                <a:latin typeface="Calibri"/>
              </a:rPr>
              <a:t>‹nr.›</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www.youtube.com/embed/wNN-Yl-SBTM" TargetMode="Externa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EMyd4rwEkp4" TargetMode="External"/><Relationship Id="rId5" Type="http://schemas.openxmlformats.org/officeDocument/2006/relationships/image" Target="../media/image18.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21.jp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22.jp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ideo" Target="https://www.youtube.com/embed/ujN4HYtXncY" TargetMode="External"/><Relationship Id="rId5" Type="http://schemas.openxmlformats.org/officeDocument/2006/relationships/image" Target="../media/image29.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www.greenpeace.nl/actie/Academy/risico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www.greenpeace.nl/actie/Academy/risico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84164D8-6BEA-480E-97BE-9BE75B2DE03B}"/>
              </a:ext>
            </a:extLst>
          </p:cNvPr>
          <p:cNvSpPr>
            <a:spLocks noGrp="1"/>
          </p:cNvSpPr>
          <p:nvPr>
            <p:ph type="ctrTitle"/>
          </p:nvPr>
        </p:nvSpPr>
        <p:spPr>
          <a:xfrm>
            <a:off x="1226042" y="111992"/>
            <a:ext cx="9068586" cy="2590800"/>
          </a:xfrm>
        </p:spPr>
        <p:txBody>
          <a:bodyPr/>
          <a:lstStyle/>
          <a:p>
            <a:r>
              <a:rPr lang="nl-NL" dirty="0" smtClean="0"/>
              <a:t>BURGERSCHAP &amp; Duurzaamheid</a:t>
            </a:r>
            <a:endParaRPr lang="nl-NL" dirty="0"/>
          </a:p>
        </p:txBody>
      </p:sp>
      <p:sp>
        <p:nvSpPr>
          <p:cNvPr id="3" name="Ondertitel 2">
            <a:extLst>
              <a:ext uri="{FF2B5EF4-FFF2-40B4-BE49-F238E27FC236}">
                <a16:creationId xmlns="" xmlns:a16="http://schemas.microsoft.com/office/drawing/2014/main" id="{280791F8-8D98-45FF-B4FE-92A114E5B493}"/>
              </a:ext>
            </a:extLst>
          </p:cNvPr>
          <p:cNvSpPr>
            <a:spLocks noGrp="1"/>
          </p:cNvSpPr>
          <p:nvPr>
            <p:ph type="subTitle" idx="1"/>
          </p:nvPr>
        </p:nvSpPr>
        <p:spPr>
          <a:xfrm>
            <a:off x="1367158" y="2702792"/>
            <a:ext cx="10078081" cy="2213556"/>
          </a:xfrm>
        </p:spPr>
        <p:txBody>
          <a:bodyPr>
            <a:noAutofit/>
          </a:bodyPr>
          <a:lstStyle/>
          <a:p>
            <a:pPr marL="514350" indent="-514350">
              <a:buFont typeface="+mj-lt"/>
              <a:buAutoNum type="arabicPeriod"/>
            </a:pPr>
            <a:r>
              <a:rPr lang="en-US" sz="2800" dirty="0" smtClean="0"/>
              <a:t>Wat is </a:t>
            </a:r>
            <a:r>
              <a:rPr lang="en-US" sz="2800" dirty="0" err="1" smtClean="0"/>
              <a:t>burgerschap</a:t>
            </a:r>
            <a:r>
              <a:rPr lang="en-US" sz="2800" dirty="0" smtClean="0"/>
              <a:t>?</a:t>
            </a:r>
          </a:p>
          <a:p>
            <a:pPr marL="514350" indent="-514350">
              <a:buFont typeface="+mj-lt"/>
              <a:buAutoNum type="arabicPeriod"/>
            </a:pPr>
            <a:r>
              <a:rPr lang="en-US" sz="2800" dirty="0" smtClean="0"/>
              <a:t>Wat is </a:t>
            </a:r>
            <a:r>
              <a:rPr lang="en-US" sz="2800" dirty="0" err="1" smtClean="0"/>
              <a:t>duurzaamheid</a:t>
            </a:r>
            <a:r>
              <a:rPr lang="en-US" sz="2800" dirty="0"/>
              <a:t> </a:t>
            </a:r>
            <a:r>
              <a:rPr lang="en-US" sz="2800" dirty="0" err="1" smtClean="0"/>
              <a:t>en</a:t>
            </a:r>
            <a:r>
              <a:rPr lang="en-US" sz="2800" dirty="0" smtClean="0"/>
              <a:t> hoe </a:t>
            </a:r>
            <a:r>
              <a:rPr lang="en-US" sz="2800" dirty="0" err="1" smtClean="0"/>
              <a:t>duurzaam</a:t>
            </a:r>
            <a:r>
              <a:rPr lang="en-US" sz="2800" dirty="0" smtClean="0"/>
              <a:t> is de school?</a:t>
            </a:r>
          </a:p>
          <a:p>
            <a:pPr marL="514350" indent="-514350">
              <a:buFont typeface="+mj-lt"/>
              <a:buAutoNum type="arabicPeriod"/>
            </a:pPr>
            <a:r>
              <a:rPr lang="en-US" sz="2800" dirty="0" smtClean="0"/>
              <a:t>Hoe </a:t>
            </a:r>
            <a:r>
              <a:rPr lang="en-US" sz="2800" dirty="0" err="1" smtClean="0"/>
              <a:t>voert</a:t>
            </a:r>
            <a:r>
              <a:rPr lang="en-US" sz="2800" dirty="0" smtClean="0"/>
              <a:t> Greenpeace </a:t>
            </a:r>
            <a:r>
              <a:rPr lang="en-US" sz="2800" dirty="0" err="1" smtClean="0"/>
              <a:t>campagne</a:t>
            </a:r>
            <a:r>
              <a:rPr lang="en-US" sz="2800" dirty="0" smtClean="0"/>
              <a:t>?</a:t>
            </a:r>
          </a:p>
          <a:p>
            <a:pPr marL="514350" indent="-514350">
              <a:buFont typeface="+mj-lt"/>
              <a:buAutoNum type="arabicPeriod"/>
            </a:pPr>
            <a:r>
              <a:rPr lang="en-US" sz="2800" dirty="0" err="1" smtClean="0"/>
              <a:t>Zelf</a:t>
            </a:r>
            <a:r>
              <a:rPr lang="en-US" sz="2800" dirty="0" smtClean="0"/>
              <a:t> </a:t>
            </a:r>
            <a:r>
              <a:rPr lang="en-US" sz="2800" dirty="0" err="1" smtClean="0"/>
              <a:t>campagne</a:t>
            </a:r>
            <a:r>
              <a:rPr lang="en-US" sz="2800" dirty="0" smtClean="0"/>
              <a:t> </a:t>
            </a:r>
            <a:r>
              <a:rPr lang="en-US" sz="2800" dirty="0" err="1" smtClean="0"/>
              <a:t>voeren</a:t>
            </a:r>
            <a:r>
              <a:rPr lang="en-US" sz="2800" dirty="0" smtClean="0"/>
              <a:t> in de school</a:t>
            </a:r>
            <a:endParaRPr lang="nl-NL" sz="2800" dirty="0"/>
          </a:p>
        </p:txBody>
      </p:sp>
      <p:pic>
        <p:nvPicPr>
          <p:cNvPr id="4" name="Picture 9"/>
          <p:cNvPicPr/>
          <p:nvPr/>
        </p:nvPicPr>
        <p:blipFill>
          <a:blip r:embed="rId2"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1519960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906013" y="2190888"/>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Text Placeholder 2"/>
          <p:cNvSpPr txBox="1">
            <a:spLocks/>
          </p:cNvSpPr>
          <p:nvPr/>
        </p:nvSpPr>
        <p:spPr>
          <a:xfrm>
            <a:off x="2485708" y="2190888"/>
            <a:ext cx="9307343"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smtClean="0"/>
          </a:p>
        </p:txBody>
      </p:sp>
      <p:sp>
        <p:nvSpPr>
          <p:cNvPr id="14" name="Text Placeholder 2"/>
          <p:cNvSpPr txBox="1">
            <a:spLocks/>
          </p:cNvSpPr>
          <p:nvPr/>
        </p:nvSpPr>
        <p:spPr>
          <a:xfrm>
            <a:off x="906013" y="536715"/>
            <a:ext cx="10240208"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t>Als</a:t>
            </a:r>
            <a:r>
              <a:rPr lang="en-US" dirty="0" smtClean="0"/>
              <a:t> </a:t>
            </a:r>
            <a:r>
              <a:rPr lang="en-US" dirty="0" err="1" smtClean="0"/>
              <a:t>kritische</a:t>
            </a:r>
            <a:r>
              <a:rPr lang="en-US" dirty="0" smtClean="0"/>
              <a:t> burger </a:t>
            </a:r>
            <a:r>
              <a:rPr lang="en-US" dirty="0" err="1" smtClean="0"/>
              <a:t>denk</a:t>
            </a:r>
            <a:r>
              <a:rPr lang="en-US" dirty="0" smtClean="0"/>
              <a:t> je </a:t>
            </a:r>
            <a:r>
              <a:rPr lang="en-US" dirty="0" err="1" smtClean="0"/>
              <a:t>na</a:t>
            </a:r>
            <a:r>
              <a:rPr lang="en-US" dirty="0" smtClean="0"/>
              <a:t> over de </a:t>
            </a:r>
            <a:r>
              <a:rPr lang="en-US" dirty="0" err="1" smtClean="0"/>
              <a:t>keuzes</a:t>
            </a:r>
            <a:r>
              <a:rPr lang="en-US" dirty="0" smtClean="0"/>
              <a:t> die je </a:t>
            </a:r>
            <a:r>
              <a:rPr lang="en-US" dirty="0" err="1" smtClean="0"/>
              <a:t>maakt</a:t>
            </a:r>
            <a:r>
              <a:rPr lang="en-US" dirty="0" smtClean="0"/>
              <a:t>. </a:t>
            </a:r>
            <a:r>
              <a:rPr lang="en-US" dirty="0" err="1" smtClean="0"/>
              <a:t>Welke</a:t>
            </a:r>
            <a:r>
              <a:rPr lang="en-US" dirty="0" smtClean="0"/>
              <a:t> </a:t>
            </a:r>
            <a:r>
              <a:rPr lang="en-US" dirty="0" err="1" smtClean="0"/>
              <a:t>gevolgen</a:t>
            </a:r>
            <a:r>
              <a:rPr lang="en-US" dirty="0" smtClean="0"/>
              <a:t> </a:t>
            </a:r>
            <a:r>
              <a:rPr lang="en-US" dirty="0" err="1" smtClean="0"/>
              <a:t>heeft</a:t>
            </a:r>
            <a:r>
              <a:rPr lang="en-US" dirty="0" smtClean="0"/>
              <a:t> het </a:t>
            </a:r>
            <a:r>
              <a:rPr lang="en-US" dirty="0" err="1" smtClean="0"/>
              <a:t>voor</a:t>
            </a:r>
            <a:r>
              <a:rPr lang="en-US" dirty="0" smtClean="0"/>
              <a:t> </a:t>
            </a:r>
            <a:r>
              <a:rPr lang="en-US" dirty="0" err="1" smtClean="0"/>
              <a:t>mensen</a:t>
            </a:r>
            <a:r>
              <a:rPr lang="en-US" dirty="0" smtClean="0"/>
              <a:t> elders op de </a:t>
            </a:r>
            <a:r>
              <a:rPr lang="en-US" dirty="0" err="1" smtClean="0"/>
              <a:t>wereld</a:t>
            </a:r>
            <a:r>
              <a:rPr lang="en-US" dirty="0" smtClean="0"/>
              <a:t>? </a:t>
            </a:r>
            <a:r>
              <a:rPr lang="en-US" dirty="0" err="1" smtClean="0"/>
              <a:t>En</a:t>
            </a:r>
            <a:r>
              <a:rPr lang="en-US" dirty="0" smtClean="0"/>
              <a:t> </a:t>
            </a:r>
            <a:r>
              <a:rPr lang="en-US" dirty="0" err="1" smtClean="0"/>
              <a:t>voor</a:t>
            </a:r>
            <a:r>
              <a:rPr lang="en-US" dirty="0" smtClean="0"/>
              <a:t> </a:t>
            </a:r>
            <a:r>
              <a:rPr lang="en-US" dirty="0" err="1" smtClean="0"/>
              <a:t>toekomstige</a:t>
            </a:r>
            <a:r>
              <a:rPr lang="en-US" dirty="0" smtClean="0"/>
              <a:t> </a:t>
            </a:r>
            <a:r>
              <a:rPr lang="en-US" dirty="0" err="1" smtClean="0"/>
              <a:t>generaties</a:t>
            </a:r>
            <a:r>
              <a:rPr lang="en-US" dirty="0" smtClean="0"/>
              <a:t>?</a:t>
            </a:r>
          </a:p>
          <a:p>
            <a:pPr marL="0" indent="0">
              <a:buNone/>
            </a:pPr>
            <a:endParaRPr lang="en-US" dirty="0"/>
          </a:p>
          <a:p>
            <a:pPr marL="0" indent="0">
              <a:buNone/>
            </a:pPr>
            <a:endParaRPr lang="en-US" dirty="0">
              <a:solidFill>
                <a:schemeClr val="accent1">
                  <a:lumMod val="50000"/>
                </a:schemeClr>
              </a:solidFill>
            </a:endParaRPr>
          </a:p>
          <a:p>
            <a:pPr marL="0" indent="0">
              <a:buNone/>
            </a:pPr>
            <a:endParaRPr lang="nl-NL" dirty="0" smtClean="0">
              <a:solidFill>
                <a:schemeClr val="accent1">
                  <a:lumMod val="50000"/>
                </a:schemeClr>
              </a:solidFill>
            </a:endParaRPr>
          </a:p>
        </p:txBody>
      </p:sp>
      <p:pic>
        <p:nvPicPr>
          <p:cNvPr id="12" name="Picture 9"/>
          <p:cNvPicPr/>
          <p:nvPr/>
        </p:nvPicPr>
        <p:blipFill>
          <a:blip r:embed="rId3" cstate="print">
            <a:extLst>
              <a:ext uri="{28A0092B-C50C-407E-A947-70E740481C1C}">
                <a14:useLocalDpi xmlns:a14="http://schemas.microsoft.com/office/drawing/2010/main"/>
              </a:ext>
            </a:extLst>
          </a:blip>
          <a:stretch/>
        </p:blipFill>
        <p:spPr>
          <a:xfrm>
            <a:off x="9092880" y="6155040"/>
            <a:ext cx="2894760" cy="452880"/>
          </a:xfrm>
          <a:prstGeom prst="rect">
            <a:avLst/>
          </a:prstGeom>
          <a:ln>
            <a:noFill/>
          </a:ln>
        </p:spPr>
      </p:pic>
      <p:pic>
        <p:nvPicPr>
          <p:cNvPr id="2050" name="Picture 2" descr="Afbeeldingsresultaat voor duurzaamheid fokke en suk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52" y="2039279"/>
            <a:ext cx="7351868" cy="45870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2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8C2C8CF-768F-4B18-BBA9-74BC76508FBE}"/>
              </a:ext>
            </a:extLst>
          </p:cNvPr>
          <p:cNvSpPr>
            <a:spLocks noGrp="1"/>
          </p:cNvSpPr>
          <p:nvPr>
            <p:ph type="title"/>
          </p:nvPr>
        </p:nvSpPr>
        <p:spPr>
          <a:xfrm>
            <a:off x="1134294" y="1894229"/>
            <a:ext cx="10058400" cy="2547867"/>
          </a:xfrm>
        </p:spPr>
        <p:txBody>
          <a:bodyPr>
            <a:normAutofit/>
          </a:bodyPr>
          <a:lstStyle/>
          <a:p>
            <a:pPr algn="ctr"/>
            <a:r>
              <a:rPr lang="nl-NL" sz="2400" b="1" dirty="0" smtClean="0"/>
              <a:t>Maak een </a:t>
            </a:r>
            <a:r>
              <a:rPr lang="nl-NL" sz="2400" b="1" dirty="0" err="1" smtClean="0"/>
              <a:t>woordenweb</a:t>
            </a:r>
            <a:r>
              <a:rPr lang="nl-NL" sz="2400" b="1" dirty="0" smtClean="0"/>
              <a:t> over </a:t>
            </a:r>
            <a:br>
              <a:rPr lang="nl-NL" sz="2400" b="1" dirty="0" smtClean="0"/>
            </a:br>
            <a:r>
              <a:rPr lang="nl-NL" b="1" dirty="0" smtClean="0"/>
              <a:t>DUURZAAMHEID</a:t>
            </a:r>
            <a:endParaRPr lang="nl-NL" b="1" dirty="0"/>
          </a:p>
        </p:txBody>
      </p:sp>
      <p:sp>
        <p:nvSpPr>
          <p:cNvPr id="4" name="CustomShape 3"/>
          <p:cNvSpPr/>
          <p:nvPr/>
        </p:nvSpPr>
        <p:spPr>
          <a:xfrm flipH="1">
            <a:off x="-2" y="248058"/>
            <a:ext cx="9235442" cy="875520"/>
          </a:xfrm>
          <a:prstGeom prst="flowChartManualInput">
            <a:avLst/>
          </a:prstGeom>
          <a:blipFill>
            <a:blip r:embed="rId3"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4400" b="1" dirty="0">
                <a:solidFill>
                  <a:srgbClr val="FFFFFF"/>
                </a:solidFill>
                <a:latin typeface="HelveticaNeue bold"/>
              </a:rPr>
              <a:t>2</a:t>
            </a:r>
            <a:r>
              <a:rPr lang="en-US" sz="4400" b="1" dirty="0" smtClean="0">
                <a:solidFill>
                  <a:srgbClr val="FFFFFF"/>
                </a:solidFill>
                <a:latin typeface="HelveticaNeue bold"/>
              </a:rPr>
              <a:t>: WAT IS DUURZAAMHEID</a:t>
            </a:r>
            <a:endParaRPr dirty="0"/>
          </a:p>
        </p:txBody>
      </p:sp>
      <p:pic>
        <p:nvPicPr>
          <p:cNvPr id="5" name="Picture 9"/>
          <p:cNvPicPr/>
          <p:nvPr/>
        </p:nvPicPr>
        <p:blipFill>
          <a:blip r:embed="rId4"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77780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906013" y="2190888"/>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Text Placeholder 2"/>
          <p:cNvSpPr txBox="1">
            <a:spLocks/>
          </p:cNvSpPr>
          <p:nvPr/>
        </p:nvSpPr>
        <p:spPr>
          <a:xfrm>
            <a:off x="992188" y="1833563"/>
            <a:ext cx="9307343"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smtClean="0"/>
          </a:p>
        </p:txBody>
      </p:sp>
      <p:sp>
        <p:nvSpPr>
          <p:cNvPr id="14" name="Text Placeholder 2"/>
          <p:cNvSpPr txBox="1">
            <a:spLocks/>
          </p:cNvSpPr>
          <p:nvPr/>
        </p:nvSpPr>
        <p:spPr>
          <a:xfrm>
            <a:off x="632122" y="1995269"/>
            <a:ext cx="5013737"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In </a:t>
            </a:r>
            <a:r>
              <a:rPr lang="en-US" dirty="0" err="1" smtClean="0"/>
              <a:t>een</a:t>
            </a:r>
            <a:r>
              <a:rPr lang="en-US" dirty="0" smtClean="0"/>
              <a:t> </a:t>
            </a:r>
            <a:r>
              <a:rPr lang="en-US" dirty="0" err="1" smtClean="0"/>
              <a:t>duurzame</a:t>
            </a:r>
            <a:r>
              <a:rPr lang="en-US" dirty="0" smtClean="0"/>
              <a:t> </a:t>
            </a:r>
            <a:r>
              <a:rPr lang="en-US" dirty="0" err="1" smtClean="0"/>
              <a:t>wereld</a:t>
            </a:r>
            <a:r>
              <a:rPr lang="en-US" dirty="0" smtClean="0"/>
              <a:t> </a:t>
            </a:r>
            <a:r>
              <a:rPr lang="en-US" dirty="0" err="1" smtClean="0"/>
              <a:t>zijn</a:t>
            </a:r>
            <a:r>
              <a:rPr lang="en-US" dirty="0" smtClean="0"/>
              <a:t> </a:t>
            </a:r>
            <a:r>
              <a:rPr lang="en-US" b="1" dirty="0" err="1" smtClean="0"/>
              <a:t>mensen</a:t>
            </a:r>
            <a:r>
              <a:rPr lang="en-US" b="1" dirty="0" smtClean="0"/>
              <a:t>, de </a:t>
            </a:r>
            <a:r>
              <a:rPr lang="en-US" b="1" dirty="0" err="1" smtClean="0"/>
              <a:t>aarde</a:t>
            </a:r>
            <a:r>
              <a:rPr lang="en-US" b="1" dirty="0" smtClean="0"/>
              <a:t> </a:t>
            </a:r>
            <a:r>
              <a:rPr lang="en-US" b="1" dirty="0" err="1" smtClean="0"/>
              <a:t>en</a:t>
            </a:r>
            <a:r>
              <a:rPr lang="en-US" b="1" dirty="0" smtClean="0"/>
              <a:t> de </a:t>
            </a:r>
            <a:r>
              <a:rPr lang="en-US" b="1" dirty="0" err="1" smtClean="0"/>
              <a:t>economie</a:t>
            </a:r>
            <a:r>
              <a:rPr lang="en-US" dirty="0" smtClean="0"/>
              <a:t> in </a:t>
            </a:r>
            <a:r>
              <a:rPr lang="en-US" dirty="0" err="1" smtClean="0"/>
              <a:t>evenwicht</a:t>
            </a:r>
            <a:r>
              <a:rPr lang="en-US" dirty="0" smtClean="0"/>
              <a:t>. </a:t>
            </a:r>
          </a:p>
          <a:p>
            <a:pPr marL="0" indent="0">
              <a:buNone/>
            </a:pPr>
            <a:endParaRPr lang="en-US" dirty="0"/>
          </a:p>
          <a:p>
            <a:pPr marL="0" indent="0">
              <a:buNone/>
            </a:pPr>
            <a:r>
              <a:rPr lang="en-US" dirty="0" smtClean="0"/>
              <a:t>We </a:t>
            </a:r>
            <a:r>
              <a:rPr lang="en-US" dirty="0" err="1" smtClean="0"/>
              <a:t>denken</a:t>
            </a:r>
            <a:r>
              <a:rPr lang="en-US" dirty="0" smtClean="0"/>
              <a:t> </a:t>
            </a:r>
            <a:r>
              <a:rPr lang="en-US" dirty="0" err="1" smtClean="0"/>
              <a:t>na</a:t>
            </a:r>
            <a:r>
              <a:rPr lang="en-US" dirty="0" smtClean="0"/>
              <a:t> over de </a:t>
            </a:r>
            <a:r>
              <a:rPr lang="en-US" dirty="0" err="1" smtClean="0"/>
              <a:t>gevolgen</a:t>
            </a:r>
            <a:r>
              <a:rPr lang="en-US" dirty="0" smtClean="0"/>
              <a:t> </a:t>
            </a:r>
            <a:r>
              <a:rPr lang="en-US" dirty="0" err="1" smtClean="0"/>
              <a:t>voor</a:t>
            </a:r>
            <a:r>
              <a:rPr lang="en-US" dirty="0" smtClean="0"/>
              <a:t> </a:t>
            </a:r>
            <a:r>
              <a:rPr lang="en-US" dirty="0" err="1" smtClean="0"/>
              <a:t>mensen</a:t>
            </a:r>
            <a:r>
              <a:rPr lang="en-US" dirty="0" smtClean="0"/>
              <a:t> </a:t>
            </a:r>
            <a:r>
              <a:rPr lang="en-US" dirty="0" err="1" smtClean="0"/>
              <a:t>ergens</a:t>
            </a:r>
            <a:r>
              <a:rPr lang="en-US" dirty="0" smtClean="0"/>
              <a:t> </a:t>
            </a:r>
            <a:r>
              <a:rPr lang="en-US" dirty="0" err="1" smtClean="0"/>
              <a:t>anders</a:t>
            </a:r>
            <a:r>
              <a:rPr lang="en-US" dirty="0" smtClean="0"/>
              <a:t> op de </a:t>
            </a:r>
            <a:r>
              <a:rPr lang="en-US" dirty="0" err="1" smtClean="0"/>
              <a:t>wereld</a:t>
            </a:r>
            <a:r>
              <a:rPr lang="en-US" dirty="0" smtClean="0"/>
              <a:t>. </a:t>
            </a:r>
            <a:r>
              <a:rPr lang="en-US" dirty="0" err="1" smtClean="0"/>
              <a:t>En</a:t>
            </a:r>
            <a:r>
              <a:rPr lang="en-US" dirty="0" smtClean="0"/>
              <a:t> we </a:t>
            </a:r>
            <a:r>
              <a:rPr lang="en-US" dirty="0" err="1" smtClean="0"/>
              <a:t>denken</a:t>
            </a:r>
            <a:r>
              <a:rPr lang="en-US" dirty="0" smtClean="0"/>
              <a:t> </a:t>
            </a:r>
            <a:r>
              <a:rPr lang="en-US" dirty="0" err="1" smtClean="0"/>
              <a:t>na</a:t>
            </a:r>
            <a:r>
              <a:rPr lang="en-US" dirty="0" smtClean="0"/>
              <a:t> over </a:t>
            </a:r>
            <a:r>
              <a:rPr lang="en-US" dirty="0" err="1" smtClean="0"/>
              <a:t>gevolgen</a:t>
            </a:r>
            <a:r>
              <a:rPr lang="en-US" dirty="0" smtClean="0"/>
              <a:t> </a:t>
            </a:r>
            <a:r>
              <a:rPr lang="en-US" dirty="0" err="1" smtClean="0"/>
              <a:t>voor</a:t>
            </a:r>
            <a:r>
              <a:rPr lang="en-US" dirty="0" smtClean="0"/>
              <a:t> </a:t>
            </a:r>
            <a:r>
              <a:rPr lang="en-US" dirty="0" err="1" smtClean="0"/>
              <a:t>toekomstige</a:t>
            </a:r>
            <a:r>
              <a:rPr lang="en-US" dirty="0" smtClean="0"/>
              <a:t> </a:t>
            </a:r>
            <a:r>
              <a:rPr lang="en-US" dirty="0" err="1" smtClean="0"/>
              <a:t>generaties</a:t>
            </a:r>
            <a:r>
              <a:rPr lang="en-US" dirty="0" smtClean="0"/>
              <a:t>.</a:t>
            </a:r>
          </a:p>
          <a:p>
            <a:pPr marL="0" indent="0">
              <a:buNone/>
            </a:pPr>
            <a:endParaRPr lang="en-US" dirty="0">
              <a:solidFill>
                <a:schemeClr val="accent1">
                  <a:lumMod val="50000"/>
                </a:schemeClr>
              </a:solidFill>
            </a:endParaRPr>
          </a:p>
          <a:p>
            <a:pPr marL="0" indent="0">
              <a:buNone/>
            </a:pPr>
            <a:endParaRPr lang="nl-NL" dirty="0" smtClean="0">
              <a:solidFill>
                <a:schemeClr val="accent1">
                  <a:lumMod val="50000"/>
                </a:schemeClr>
              </a:solidFill>
            </a:endParaRPr>
          </a:p>
        </p:txBody>
      </p:sp>
      <p:pic>
        <p:nvPicPr>
          <p:cNvPr id="12"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pic>
        <p:nvPicPr>
          <p:cNvPr id="1028" name="Picture 4" descr="Afbeeldingsresultaat voor people planet prof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436" y="559850"/>
            <a:ext cx="5582888" cy="526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8" name="Text Placeholder 2"/>
          <p:cNvSpPr txBox="1">
            <a:spLocks/>
          </p:cNvSpPr>
          <p:nvPr/>
        </p:nvSpPr>
        <p:spPr>
          <a:xfrm>
            <a:off x="307975" y="1011958"/>
            <a:ext cx="694416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s-IS" dirty="0" smtClean="0"/>
              <a:t>Een voorbeeld van een duurzaam product: het Dopper flesje</a:t>
            </a:r>
          </a:p>
          <a:p>
            <a:endParaRPr lang="is-IS" dirty="0" smtClean="0"/>
          </a:p>
        </p:txBody>
      </p:sp>
      <p:sp>
        <p:nvSpPr>
          <p:cNvPr id="10" name="Text Placeholder 2"/>
          <p:cNvSpPr txBox="1">
            <a:spLocks/>
          </p:cNvSpPr>
          <p:nvPr/>
        </p:nvSpPr>
        <p:spPr>
          <a:xfrm>
            <a:off x="155575" y="2687491"/>
            <a:ext cx="8021473"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solidFill>
                  <a:srgbClr val="C00000"/>
                </a:solidFill>
              </a:rPr>
              <a:t>Mensen: arbeiders die de flesjes maken krijgen eerlijk betaald. </a:t>
            </a:r>
          </a:p>
          <a:p>
            <a:r>
              <a:rPr lang="nl-NL" dirty="0" smtClean="0">
                <a:solidFill>
                  <a:schemeClr val="accent6">
                    <a:lumMod val="50000"/>
                  </a:schemeClr>
                </a:solidFill>
              </a:rPr>
              <a:t>Aarde: gemaakt van hergebruikt plastic. Losse onderdelen, zoals een kapotte dop, kun je vervangen. Vermindert afval (plastic wegwerpflesjes).</a:t>
            </a:r>
          </a:p>
          <a:p>
            <a:r>
              <a:rPr lang="nl-NL" dirty="0" smtClean="0">
                <a:solidFill>
                  <a:schemeClr val="accent1">
                    <a:lumMod val="50000"/>
                  </a:schemeClr>
                </a:solidFill>
              </a:rPr>
              <a:t>Economie: Een deel van de winst van Dopper gaat naar waterprojecten in arme landen.</a:t>
            </a:r>
          </a:p>
        </p:txBody>
      </p:sp>
      <p:sp>
        <p:nvSpPr>
          <p:cNvPr id="3" name="AutoShape 2" descr="Afbeeldingsresultaat voor dop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descr="Dopper-infographic-Circular-Economy-NL"/>
          <p:cNvPicPr>
            <a:picLocks noChangeAspect="1" noChangeArrowheads="1"/>
          </p:cNvPicPr>
          <p:nvPr/>
        </p:nvPicPr>
        <p:blipFill rotWithShape="1">
          <a:blip r:embed="rId3">
            <a:extLst>
              <a:ext uri="{28A0092B-C50C-407E-A947-70E740481C1C}">
                <a14:useLocalDpi xmlns:a14="http://schemas.microsoft.com/office/drawing/2010/main" val="0"/>
              </a:ext>
            </a:extLst>
          </a:blip>
          <a:srcRect l="26595" t="21394" r="32842" b="58959"/>
          <a:stretch/>
        </p:blipFill>
        <p:spPr bwMode="auto">
          <a:xfrm>
            <a:off x="6878729" y="-144463"/>
            <a:ext cx="5313271" cy="3202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p:nvPr/>
        </p:nvPicPr>
        <p:blipFill>
          <a:blip r:embed="rId4"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9487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906013" y="2190888"/>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Text Placeholder 2"/>
          <p:cNvSpPr txBox="1">
            <a:spLocks/>
          </p:cNvSpPr>
          <p:nvPr/>
        </p:nvSpPr>
        <p:spPr>
          <a:xfrm>
            <a:off x="2485708" y="2190888"/>
            <a:ext cx="9307343"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smtClean="0"/>
          </a:p>
        </p:txBody>
      </p:sp>
      <p:sp>
        <p:nvSpPr>
          <p:cNvPr id="14" name="Text Placeholder 2"/>
          <p:cNvSpPr txBox="1">
            <a:spLocks/>
          </p:cNvSpPr>
          <p:nvPr/>
        </p:nvSpPr>
        <p:spPr>
          <a:xfrm>
            <a:off x="1744641" y="2726789"/>
            <a:ext cx="9743609"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err="1" smtClean="0"/>
              <a:t>Noem</a:t>
            </a:r>
            <a:r>
              <a:rPr lang="en-US" sz="3200" dirty="0" smtClean="0"/>
              <a:t> </a:t>
            </a:r>
            <a:r>
              <a:rPr lang="en-US" sz="3200" dirty="0" err="1" smtClean="0"/>
              <a:t>één</a:t>
            </a:r>
            <a:r>
              <a:rPr lang="en-US" sz="3200" dirty="0" smtClean="0"/>
              <a:t> ding in het </a:t>
            </a:r>
            <a:r>
              <a:rPr lang="en-US" sz="3200" dirty="0" err="1" smtClean="0"/>
              <a:t>lokaal</a:t>
            </a:r>
            <a:r>
              <a:rPr lang="en-US" sz="3200" dirty="0" smtClean="0"/>
              <a:t> </a:t>
            </a:r>
            <a:r>
              <a:rPr lang="en-US" sz="3200" dirty="0" err="1" smtClean="0"/>
              <a:t>dat</a:t>
            </a:r>
            <a:r>
              <a:rPr lang="en-US" sz="3200" dirty="0" smtClean="0"/>
              <a:t> </a:t>
            </a:r>
            <a:r>
              <a:rPr lang="en-US" sz="3200" dirty="0" err="1" smtClean="0"/>
              <a:t>duurzaam</a:t>
            </a:r>
            <a:r>
              <a:rPr lang="en-US" sz="3200" dirty="0" smtClean="0"/>
              <a:t> is. </a:t>
            </a:r>
          </a:p>
          <a:p>
            <a:pPr marL="0" indent="0">
              <a:buNone/>
            </a:pPr>
            <a:r>
              <a:rPr lang="en-US" sz="3200" dirty="0" err="1" smtClean="0"/>
              <a:t>Noem</a:t>
            </a:r>
            <a:r>
              <a:rPr lang="en-US" sz="3200" dirty="0" smtClean="0"/>
              <a:t> </a:t>
            </a:r>
            <a:r>
              <a:rPr lang="en-US" sz="3200" dirty="0" err="1" smtClean="0"/>
              <a:t>één</a:t>
            </a:r>
            <a:r>
              <a:rPr lang="en-US" sz="3200" dirty="0" smtClean="0"/>
              <a:t> ding in het </a:t>
            </a:r>
            <a:r>
              <a:rPr lang="en-US" sz="3200" dirty="0" err="1" smtClean="0"/>
              <a:t>lokaal</a:t>
            </a:r>
            <a:r>
              <a:rPr lang="en-US" sz="3200" dirty="0" smtClean="0"/>
              <a:t> </a:t>
            </a:r>
            <a:r>
              <a:rPr lang="en-US" sz="3200" dirty="0" err="1" smtClean="0"/>
              <a:t>dat</a:t>
            </a:r>
            <a:r>
              <a:rPr lang="en-US" sz="3200" dirty="0" smtClean="0"/>
              <a:t> </a:t>
            </a:r>
            <a:r>
              <a:rPr lang="en-US" sz="3200" dirty="0" err="1" smtClean="0"/>
              <a:t>niet</a:t>
            </a:r>
            <a:r>
              <a:rPr lang="en-US" sz="3200" dirty="0" smtClean="0"/>
              <a:t> </a:t>
            </a:r>
            <a:r>
              <a:rPr lang="en-US" sz="3200" dirty="0" err="1" smtClean="0"/>
              <a:t>duurzaam</a:t>
            </a:r>
            <a:r>
              <a:rPr lang="en-US" sz="3200" dirty="0" smtClean="0"/>
              <a:t> is. </a:t>
            </a:r>
          </a:p>
          <a:p>
            <a:pPr marL="0" indent="0">
              <a:buNone/>
            </a:pPr>
            <a:endParaRPr lang="en-US" sz="3200" dirty="0">
              <a:solidFill>
                <a:schemeClr val="accent1">
                  <a:lumMod val="50000"/>
                </a:schemeClr>
              </a:solidFill>
            </a:endParaRPr>
          </a:p>
          <a:p>
            <a:pPr marL="0" indent="0">
              <a:buNone/>
            </a:pPr>
            <a:endParaRPr lang="nl-NL" sz="3200" dirty="0" smtClean="0">
              <a:solidFill>
                <a:schemeClr val="accent1">
                  <a:lumMod val="50000"/>
                </a:schemeClr>
              </a:solidFill>
            </a:endParaRPr>
          </a:p>
        </p:txBody>
      </p:sp>
      <p:pic>
        <p:nvPicPr>
          <p:cNvPr id="12" name="Picture 9"/>
          <p:cNvPicPr/>
          <p:nvPr/>
        </p:nvPicPr>
        <p:blipFill>
          <a:blip r:embed="rId3" cstate="print">
            <a:extLst>
              <a:ext uri="{28A0092B-C50C-407E-A947-70E740481C1C}">
                <a14:useLocalDpi xmlns:a14="http://schemas.microsoft.com/office/drawing/2010/main"/>
              </a:ext>
            </a:extLst>
          </a:blip>
          <a:stretch/>
        </p:blipFill>
        <p:spPr>
          <a:xfrm>
            <a:off x="9092880" y="6155040"/>
            <a:ext cx="2894760" cy="452880"/>
          </a:xfrm>
          <a:prstGeom prst="rect">
            <a:avLst/>
          </a:prstGeom>
          <a:ln>
            <a:noFill/>
          </a:ln>
        </p:spPr>
      </p:pic>
    </p:spTree>
    <p:extLst>
      <p:ext uri="{BB962C8B-B14F-4D97-AF65-F5344CB8AC3E}">
        <p14:creationId xmlns:p14="http://schemas.microsoft.com/office/powerpoint/2010/main" val="580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906013" y="2190888"/>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1" name="Text Placeholder 2"/>
          <p:cNvSpPr txBox="1">
            <a:spLocks/>
          </p:cNvSpPr>
          <p:nvPr/>
        </p:nvSpPr>
        <p:spPr>
          <a:xfrm>
            <a:off x="2485708" y="2190888"/>
            <a:ext cx="9307343"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smtClean="0"/>
          </a:p>
        </p:txBody>
      </p:sp>
      <p:sp>
        <p:nvSpPr>
          <p:cNvPr id="14" name="Text Placeholder 2"/>
          <p:cNvSpPr txBox="1">
            <a:spLocks/>
          </p:cNvSpPr>
          <p:nvPr/>
        </p:nvSpPr>
        <p:spPr>
          <a:xfrm>
            <a:off x="2049442" y="2940670"/>
            <a:ext cx="8892878"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Greenpeace is </a:t>
            </a:r>
            <a:r>
              <a:rPr lang="en-US" dirty="0" err="1" smtClean="0"/>
              <a:t>een</a:t>
            </a:r>
            <a:r>
              <a:rPr lang="en-US" dirty="0" smtClean="0"/>
              <a:t> </a:t>
            </a:r>
            <a:r>
              <a:rPr lang="en-US" dirty="0" err="1" smtClean="0"/>
              <a:t>milieuorganisatie</a:t>
            </a:r>
            <a:r>
              <a:rPr lang="en-US" dirty="0" smtClean="0"/>
              <a:t> die </a:t>
            </a:r>
            <a:r>
              <a:rPr lang="en-US" dirty="0" err="1" smtClean="0"/>
              <a:t>streeft</a:t>
            </a:r>
            <a:r>
              <a:rPr lang="en-US" dirty="0" smtClean="0"/>
              <a:t> </a:t>
            </a:r>
            <a:r>
              <a:rPr lang="en-US" dirty="0" err="1" smtClean="0"/>
              <a:t>naar</a:t>
            </a:r>
            <a:r>
              <a:rPr lang="en-US" dirty="0" smtClean="0"/>
              <a:t> </a:t>
            </a:r>
            <a:r>
              <a:rPr lang="en-US" dirty="0" err="1" smtClean="0"/>
              <a:t>een</a:t>
            </a:r>
            <a:r>
              <a:rPr lang="en-US" dirty="0" smtClean="0"/>
              <a:t> </a:t>
            </a:r>
            <a:r>
              <a:rPr lang="en-US" dirty="0" err="1" smtClean="0"/>
              <a:t>goed</a:t>
            </a:r>
            <a:r>
              <a:rPr lang="en-US" dirty="0" smtClean="0"/>
              <a:t> </a:t>
            </a:r>
            <a:r>
              <a:rPr lang="en-US" dirty="0" err="1" smtClean="0"/>
              <a:t>evenwicht</a:t>
            </a:r>
            <a:r>
              <a:rPr lang="en-US" dirty="0" smtClean="0"/>
              <a:t> </a:t>
            </a:r>
            <a:r>
              <a:rPr lang="en-US" dirty="0" err="1" smtClean="0"/>
              <a:t>tussen</a:t>
            </a:r>
            <a:r>
              <a:rPr lang="en-US" dirty="0" smtClean="0"/>
              <a:t> </a:t>
            </a:r>
            <a:r>
              <a:rPr lang="en-US" dirty="0" err="1" smtClean="0"/>
              <a:t>mens</a:t>
            </a:r>
            <a:r>
              <a:rPr lang="en-US" dirty="0" smtClean="0"/>
              <a:t> </a:t>
            </a:r>
            <a:r>
              <a:rPr lang="en-US" dirty="0" err="1" smtClean="0"/>
              <a:t>en</a:t>
            </a:r>
            <a:r>
              <a:rPr lang="en-US" dirty="0" smtClean="0"/>
              <a:t> milieu. </a:t>
            </a:r>
          </a:p>
          <a:p>
            <a:pPr marL="0" indent="0">
              <a:buNone/>
            </a:pPr>
            <a:r>
              <a:rPr lang="en-US" dirty="0" err="1" smtClean="0"/>
              <a:t>Zoek</a:t>
            </a:r>
            <a:r>
              <a:rPr lang="en-US" dirty="0" smtClean="0"/>
              <a:t> op www.greenpeace.nl twee </a:t>
            </a:r>
            <a:r>
              <a:rPr lang="en-US" dirty="0" err="1" smtClean="0"/>
              <a:t>onderwerpen</a:t>
            </a:r>
            <a:r>
              <a:rPr lang="en-US" dirty="0" smtClean="0"/>
              <a:t> </a:t>
            </a:r>
            <a:r>
              <a:rPr lang="en-US" dirty="0" err="1" smtClean="0"/>
              <a:t>waar</a:t>
            </a:r>
            <a:r>
              <a:rPr lang="en-US" dirty="0" smtClean="0"/>
              <a:t> Greenpeace </a:t>
            </a:r>
            <a:r>
              <a:rPr lang="en-US" dirty="0" err="1" smtClean="0"/>
              <a:t>aan</a:t>
            </a:r>
            <a:r>
              <a:rPr lang="en-US" dirty="0" smtClean="0"/>
              <a:t> </a:t>
            </a:r>
            <a:r>
              <a:rPr lang="en-US" dirty="0" err="1" smtClean="0"/>
              <a:t>werkt</a:t>
            </a:r>
            <a:r>
              <a:rPr lang="en-US" dirty="0" smtClean="0"/>
              <a:t>. </a:t>
            </a:r>
          </a:p>
          <a:p>
            <a:pPr marL="0" indent="0">
              <a:buNone/>
            </a:pPr>
            <a:endParaRPr lang="en-US" dirty="0"/>
          </a:p>
          <a:p>
            <a:pPr marL="0" indent="0">
              <a:buNone/>
            </a:pPr>
            <a:endParaRPr lang="en-US" dirty="0">
              <a:solidFill>
                <a:schemeClr val="accent1">
                  <a:lumMod val="50000"/>
                </a:schemeClr>
              </a:solidFill>
            </a:endParaRPr>
          </a:p>
          <a:p>
            <a:pPr marL="0" indent="0">
              <a:buNone/>
            </a:pPr>
            <a:endParaRPr lang="nl-NL" dirty="0" smtClean="0">
              <a:solidFill>
                <a:schemeClr val="accent1">
                  <a:lumMod val="50000"/>
                </a:schemeClr>
              </a:solidFill>
            </a:endParaRPr>
          </a:p>
        </p:txBody>
      </p:sp>
      <p:pic>
        <p:nvPicPr>
          <p:cNvPr id="12" name="Picture 9"/>
          <p:cNvPicPr/>
          <p:nvPr/>
        </p:nvPicPr>
        <p:blipFill>
          <a:blip r:embed="rId3" cstate="print">
            <a:extLst>
              <a:ext uri="{28A0092B-C50C-407E-A947-70E740481C1C}">
                <a14:useLocalDpi xmlns:a14="http://schemas.microsoft.com/office/drawing/2010/main"/>
              </a:ext>
            </a:extLst>
          </a:blip>
          <a:stretch/>
        </p:blipFill>
        <p:spPr>
          <a:xfrm>
            <a:off x="9204960" y="6168537"/>
            <a:ext cx="2824905" cy="441951"/>
          </a:xfrm>
          <a:prstGeom prst="rect">
            <a:avLst/>
          </a:prstGeom>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3759" y="1183835"/>
            <a:ext cx="8888561" cy="1390726"/>
          </a:xfrm>
          <a:prstGeom prst="rect">
            <a:avLst/>
          </a:prstGeom>
        </p:spPr>
      </p:pic>
    </p:spTree>
    <p:extLst>
      <p:ext uri="{BB962C8B-B14F-4D97-AF65-F5344CB8AC3E}">
        <p14:creationId xmlns:p14="http://schemas.microsoft.com/office/powerpoint/2010/main" val="7976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6096000" y="2240210"/>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pic>
        <p:nvPicPr>
          <p:cNvPr id="2" name="wNN-Yl-SBTM"/>
          <p:cNvPicPr>
            <a:picLocks noRot="1" noChangeAspect="1"/>
          </p:cNvPicPr>
          <p:nvPr>
            <a:videoFile r:link="rId1"/>
          </p:nvPr>
        </p:nvPicPr>
        <p:blipFill>
          <a:blip r:embed="rId4"/>
          <a:stretch>
            <a:fillRect/>
          </a:stretch>
        </p:blipFill>
        <p:spPr>
          <a:xfrm>
            <a:off x="518160" y="291465"/>
            <a:ext cx="11216640" cy="6309360"/>
          </a:xfrm>
          <a:prstGeom prst="rect">
            <a:avLst/>
          </a:prstGeom>
        </p:spPr>
      </p:pic>
    </p:spTree>
    <p:extLst>
      <p:ext uri="{BB962C8B-B14F-4D97-AF65-F5344CB8AC3E}">
        <p14:creationId xmlns:p14="http://schemas.microsoft.com/office/powerpoint/2010/main" val="3102006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6096000" y="2240210"/>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sp>
        <p:nvSpPr>
          <p:cNvPr id="2" name="Rectangle 1"/>
          <p:cNvSpPr/>
          <p:nvPr/>
        </p:nvSpPr>
        <p:spPr>
          <a:xfrm>
            <a:off x="2454325" y="2865962"/>
            <a:ext cx="7874079" cy="461665"/>
          </a:xfrm>
          <a:prstGeom prst="rect">
            <a:avLst/>
          </a:prstGeom>
        </p:spPr>
        <p:txBody>
          <a:bodyPr wrap="none">
            <a:spAutoFit/>
          </a:bodyPr>
          <a:lstStyle/>
          <a:p>
            <a:r>
              <a:rPr lang="en-US" sz="2400" dirty="0"/>
              <a:t>Wat </a:t>
            </a:r>
            <a:r>
              <a:rPr lang="en-US" sz="2400" dirty="0" err="1"/>
              <a:t>heeft</a:t>
            </a:r>
            <a:r>
              <a:rPr lang="en-US" sz="2400" dirty="0"/>
              <a:t> het </a:t>
            </a:r>
            <a:r>
              <a:rPr lang="en-US" sz="2400" dirty="0" smtClean="0"/>
              <a:t>Greenpeace </a:t>
            </a:r>
            <a:r>
              <a:rPr lang="en-US" sz="2400" dirty="0" err="1" smtClean="0"/>
              <a:t>te</a:t>
            </a:r>
            <a:r>
              <a:rPr lang="en-US" sz="2400" dirty="0" smtClean="0"/>
              <a:t> </a:t>
            </a:r>
            <a:r>
              <a:rPr lang="en-US" sz="2400" dirty="0" err="1"/>
              <a:t>maken</a:t>
            </a:r>
            <a:r>
              <a:rPr lang="en-US" sz="2400" dirty="0"/>
              <a:t> met ‘</a:t>
            </a:r>
            <a:r>
              <a:rPr lang="en-US" sz="2400" dirty="0" err="1"/>
              <a:t>Burgerschap</a:t>
            </a:r>
            <a:r>
              <a:rPr lang="en-US" sz="2400" dirty="0"/>
              <a:t>’?</a:t>
            </a:r>
          </a:p>
        </p:txBody>
      </p:sp>
      <p:pic>
        <p:nvPicPr>
          <p:cNvPr id="6" name="Picture 9"/>
          <p:cNvPicPr/>
          <p:nvPr/>
        </p:nvPicPr>
        <p:blipFill>
          <a:blip r:embed="rId3" cstate="print">
            <a:extLst>
              <a:ext uri="{28A0092B-C50C-407E-A947-70E740481C1C}">
                <a14:useLocalDpi xmlns:a14="http://schemas.microsoft.com/office/drawing/2010/main"/>
              </a:ext>
            </a:extLst>
          </a:blip>
          <a:stretch/>
        </p:blipFill>
        <p:spPr>
          <a:xfrm>
            <a:off x="9204960" y="6168537"/>
            <a:ext cx="2824905" cy="441951"/>
          </a:xfrm>
          <a:prstGeom prst="rect">
            <a:avLst/>
          </a:prstGeom>
          <a:ln>
            <a:noFill/>
          </a:ln>
        </p:spPr>
      </p:pic>
    </p:spTree>
    <p:extLst>
      <p:ext uri="{BB962C8B-B14F-4D97-AF65-F5344CB8AC3E}">
        <p14:creationId xmlns:p14="http://schemas.microsoft.com/office/powerpoint/2010/main" val="2612564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p:nvPr/>
        </p:nvSpPr>
        <p:spPr>
          <a:xfrm flipH="1">
            <a:off x="-2" y="248058"/>
            <a:ext cx="11186162" cy="875520"/>
          </a:xfrm>
          <a:prstGeom prst="flowChartManualInput">
            <a:avLst/>
          </a:prstGeom>
          <a:blipFill>
            <a:blip r:embed="rId3"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4400" b="1" dirty="0" smtClean="0">
                <a:solidFill>
                  <a:srgbClr val="FFFFFF"/>
                </a:solidFill>
                <a:latin typeface="HelveticaNeue bold"/>
              </a:rPr>
              <a:t>3: HOE DUURZAAM IS DE SCHOOL?</a:t>
            </a:r>
            <a:endParaRPr dirty="0"/>
          </a:p>
        </p:txBody>
      </p:sp>
      <p:sp>
        <p:nvSpPr>
          <p:cNvPr id="6" name="Text Placeholder 2"/>
          <p:cNvSpPr txBox="1">
            <a:spLocks/>
          </p:cNvSpPr>
          <p:nvPr/>
        </p:nvSpPr>
        <p:spPr>
          <a:xfrm>
            <a:off x="2049442" y="2482949"/>
            <a:ext cx="8892878" cy="247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dirty="0" err="1" smtClean="0"/>
              <a:t>Duurzaam</a:t>
            </a:r>
            <a:r>
              <a:rPr lang="en-US" dirty="0" smtClean="0"/>
              <a:t> </a:t>
            </a:r>
            <a:r>
              <a:rPr lang="en-US" dirty="0" err="1" smtClean="0"/>
              <a:t>materiaalgebruik</a:t>
            </a:r>
            <a:endParaRPr lang="en-US" dirty="0" smtClean="0"/>
          </a:p>
          <a:p>
            <a:pPr>
              <a:buFontTx/>
              <a:buChar char="-"/>
            </a:pPr>
            <a:r>
              <a:rPr lang="en-US" dirty="0" err="1" smtClean="0"/>
              <a:t>Duurzaam</a:t>
            </a:r>
            <a:r>
              <a:rPr lang="en-US" dirty="0" smtClean="0"/>
              <a:t> </a:t>
            </a:r>
            <a:r>
              <a:rPr lang="en-US" dirty="0" err="1" smtClean="0"/>
              <a:t>gedrag</a:t>
            </a:r>
            <a:endParaRPr lang="en-US" dirty="0" smtClean="0"/>
          </a:p>
          <a:p>
            <a:pPr>
              <a:buFontTx/>
              <a:buChar char="-"/>
            </a:pPr>
            <a:r>
              <a:rPr lang="en-US" dirty="0" err="1" smtClean="0"/>
              <a:t>Duurzaam</a:t>
            </a:r>
            <a:r>
              <a:rPr lang="en-US" dirty="0" smtClean="0"/>
              <a:t> </a:t>
            </a:r>
            <a:r>
              <a:rPr lang="en-US" dirty="0" err="1" smtClean="0"/>
              <a:t>gebouw</a:t>
            </a:r>
            <a:endParaRPr lang="en-US" dirty="0" smtClean="0"/>
          </a:p>
          <a:p>
            <a:pPr>
              <a:buFontTx/>
              <a:buChar char="-"/>
            </a:pPr>
            <a:endParaRPr lang="en-US" dirty="0" smtClean="0"/>
          </a:p>
          <a:p>
            <a:pPr marL="0" indent="0">
              <a:buNone/>
            </a:pPr>
            <a:endParaRPr lang="en-US" dirty="0">
              <a:solidFill>
                <a:schemeClr val="accent1">
                  <a:lumMod val="50000"/>
                </a:schemeClr>
              </a:solidFill>
            </a:endParaRPr>
          </a:p>
          <a:p>
            <a:pPr marL="0" indent="0">
              <a:buNone/>
            </a:pPr>
            <a:endParaRPr lang="nl-NL" dirty="0" smtClean="0">
              <a:solidFill>
                <a:schemeClr val="accent1">
                  <a:lumMod val="50000"/>
                </a:schemeClr>
              </a:solidFill>
            </a:endParaRPr>
          </a:p>
        </p:txBody>
      </p:sp>
      <p:pic>
        <p:nvPicPr>
          <p:cNvPr id="7" name="Picture 9"/>
          <p:cNvPicPr/>
          <p:nvPr/>
        </p:nvPicPr>
        <p:blipFill>
          <a:blip r:embed="rId4"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9022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100821" y="1869757"/>
            <a:ext cx="5657850" cy="4581525"/>
          </a:xfrm>
          <a:prstGeom prst="rect">
            <a:avLst/>
          </a:prstGeom>
          <a:ln w="57150">
            <a:solidFill>
              <a:srgbClr val="FFFFFF"/>
            </a:solidFill>
          </a:ln>
          <a:effectLst>
            <a:outerShdw blurRad="50800" dist="38100" dir="2700000" algn="tl" rotWithShape="0">
              <a:prstClr val="black">
                <a:alpha val="40000"/>
              </a:prstClr>
            </a:outerShdw>
          </a:effectLst>
        </p:spPr>
      </p:pic>
      <p:pic>
        <p:nvPicPr>
          <p:cNvPr id="6" name="Picture 9"/>
          <p:cNvPicPr/>
          <p:nvPr/>
        </p:nvPicPr>
        <p:blipFill>
          <a:blip r:embed="rId4"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
        <p:nvSpPr>
          <p:cNvPr id="7" name="Rectangle 6"/>
          <p:cNvSpPr/>
          <p:nvPr/>
        </p:nvSpPr>
        <p:spPr>
          <a:xfrm>
            <a:off x="2581986" y="559642"/>
            <a:ext cx="7100021" cy="461665"/>
          </a:xfrm>
          <a:prstGeom prst="rect">
            <a:avLst/>
          </a:prstGeom>
        </p:spPr>
        <p:txBody>
          <a:bodyPr wrap="none">
            <a:spAutoFit/>
          </a:bodyPr>
          <a:lstStyle/>
          <a:p>
            <a:r>
              <a:rPr lang="en-US" sz="2400" dirty="0" smtClean="0"/>
              <a:t>Check de school: wat </a:t>
            </a:r>
            <a:r>
              <a:rPr lang="en-US" sz="2400" dirty="0" err="1" smtClean="0"/>
              <a:t>gaat</a:t>
            </a:r>
            <a:r>
              <a:rPr lang="en-US" sz="2400" dirty="0" smtClean="0"/>
              <a:t> </a:t>
            </a:r>
            <a:r>
              <a:rPr lang="en-US" sz="2400" dirty="0" err="1" smtClean="0"/>
              <a:t>goed</a:t>
            </a:r>
            <a:r>
              <a:rPr lang="en-US" sz="2400" dirty="0" smtClean="0"/>
              <a:t> </a:t>
            </a:r>
            <a:r>
              <a:rPr lang="en-US" sz="2400" dirty="0" err="1" smtClean="0"/>
              <a:t>en</a:t>
            </a:r>
            <a:r>
              <a:rPr lang="en-US" sz="2400" dirty="0" smtClean="0"/>
              <a:t> wat </a:t>
            </a:r>
            <a:r>
              <a:rPr lang="en-US" sz="2400" dirty="0" err="1" smtClean="0"/>
              <a:t>kan</a:t>
            </a:r>
            <a:r>
              <a:rPr lang="en-US" sz="2400" dirty="0" smtClean="0"/>
              <a:t> </a:t>
            </a:r>
            <a:r>
              <a:rPr lang="en-US" sz="2400" dirty="0" err="1" smtClean="0"/>
              <a:t>beter</a:t>
            </a:r>
            <a:r>
              <a:rPr lang="en-US" sz="2400" dirty="0" smtClean="0"/>
              <a:t>?</a:t>
            </a:r>
            <a:endParaRPr lang="en-US" sz="2400" dirty="0"/>
          </a:p>
        </p:txBody>
      </p:sp>
    </p:spTree>
    <p:extLst>
      <p:ext uri="{BB962C8B-B14F-4D97-AF65-F5344CB8AC3E}">
        <p14:creationId xmlns:p14="http://schemas.microsoft.com/office/powerpoint/2010/main" val="27608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4230" y="1887257"/>
            <a:ext cx="4994844" cy="3108543"/>
          </a:xfrm>
          <a:prstGeom prst="rect">
            <a:avLst/>
          </a:prstGeom>
        </p:spPr>
        <p:txBody>
          <a:bodyPr wrap="square">
            <a:spAutoFit/>
          </a:bodyPr>
          <a:lstStyle/>
          <a:p>
            <a:r>
              <a:rPr lang="en-US" sz="2800" dirty="0" smtClean="0"/>
              <a:t>Nee… </a:t>
            </a:r>
            <a:r>
              <a:rPr lang="en-US" sz="2800" dirty="0" err="1" smtClean="0"/>
              <a:t>Burgerschap</a:t>
            </a:r>
            <a:r>
              <a:rPr lang="en-US" sz="2800" dirty="0" smtClean="0"/>
              <a:t> </a:t>
            </a:r>
            <a:r>
              <a:rPr lang="en-US" sz="2800" dirty="0" err="1" smtClean="0"/>
              <a:t>gaat</a:t>
            </a:r>
            <a:r>
              <a:rPr lang="en-US" sz="2800" dirty="0" smtClean="0"/>
              <a:t> </a:t>
            </a:r>
            <a:r>
              <a:rPr lang="en-US" sz="2800" dirty="0" err="1" smtClean="0"/>
              <a:t>niet</a:t>
            </a:r>
            <a:r>
              <a:rPr lang="en-US" sz="2800" dirty="0" smtClean="0"/>
              <a:t> over hamburgers. Het </a:t>
            </a:r>
            <a:r>
              <a:rPr lang="en-US" sz="2800" dirty="0" err="1" smtClean="0"/>
              <a:t>gaat</a:t>
            </a:r>
            <a:r>
              <a:rPr lang="en-US" sz="2800" dirty="0" smtClean="0"/>
              <a:t> over </a:t>
            </a:r>
            <a:r>
              <a:rPr lang="en-US" sz="2800" dirty="0" err="1" smtClean="0"/>
              <a:t>jou</a:t>
            </a:r>
            <a:r>
              <a:rPr lang="en-US" sz="2800" dirty="0" smtClean="0"/>
              <a:t>!</a:t>
            </a:r>
          </a:p>
          <a:p>
            <a:endParaRPr lang="en-US" sz="2800" dirty="0" smtClean="0"/>
          </a:p>
          <a:p>
            <a:r>
              <a:rPr lang="en-US" sz="2800" dirty="0" err="1" smtClean="0"/>
              <a:t>Een</a:t>
            </a:r>
            <a:r>
              <a:rPr lang="en-US" sz="2800" dirty="0" smtClean="0"/>
              <a:t> burger is </a:t>
            </a:r>
            <a:r>
              <a:rPr lang="en-US" sz="2800" dirty="0" err="1" smtClean="0"/>
              <a:t>een</a:t>
            </a:r>
            <a:r>
              <a:rPr lang="en-US" sz="2800" dirty="0" smtClean="0"/>
              <a:t> lid van de </a:t>
            </a:r>
            <a:r>
              <a:rPr lang="en-US" sz="2800" dirty="0" err="1" smtClean="0"/>
              <a:t>bevolking</a:t>
            </a:r>
            <a:r>
              <a:rPr lang="en-US" sz="2800" dirty="0" smtClean="0"/>
              <a:t>, van </a:t>
            </a:r>
            <a:r>
              <a:rPr lang="en-US" sz="2800" dirty="0" err="1" smtClean="0"/>
              <a:t>een</a:t>
            </a:r>
            <a:r>
              <a:rPr lang="en-US" sz="2800" dirty="0" smtClean="0"/>
              <a:t> land of van </a:t>
            </a:r>
            <a:r>
              <a:rPr lang="en-US" sz="2800" dirty="0" err="1" smtClean="0"/>
              <a:t>een</a:t>
            </a:r>
            <a:r>
              <a:rPr lang="en-US" sz="2800" dirty="0" smtClean="0"/>
              <a:t> </a:t>
            </a:r>
            <a:r>
              <a:rPr lang="en-US" sz="2800" dirty="0" err="1" smtClean="0"/>
              <a:t>gemeente</a:t>
            </a:r>
            <a:r>
              <a:rPr lang="en-US" sz="2800" dirty="0" smtClean="0"/>
              <a:t>. </a:t>
            </a:r>
          </a:p>
          <a:p>
            <a:endParaRPr lang="en-US" sz="2800" dirty="0" smtClean="0"/>
          </a:p>
        </p:txBody>
      </p:sp>
      <p:pic>
        <p:nvPicPr>
          <p:cNvPr id="1026" name="Picture 2" descr="Afbeeldingsresultaat voor bu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15" y="1509649"/>
            <a:ext cx="579120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sp>
        <p:nvSpPr>
          <p:cNvPr id="7" name="CustomShape 3"/>
          <p:cNvSpPr/>
          <p:nvPr/>
        </p:nvSpPr>
        <p:spPr>
          <a:xfrm flipH="1">
            <a:off x="-2" y="248058"/>
            <a:ext cx="9235442" cy="875520"/>
          </a:xfrm>
          <a:prstGeom prst="flowChartManualInput">
            <a:avLst/>
          </a:prstGeom>
          <a:blipFill>
            <a:blip r:embed="rId5"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4400" b="1" dirty="0"/>
              <a:t>1. WAT IS BURGERSCHAP?</a:t>
            </a:r>
            <a:endParaRPr dirty="0"/>
          </a:p>
        </p:txBody>
      </p:sp>
    </p:spTree>
    <p:extLst>
      <p:ext uri="{BB962C8B-B14F-4D97-AF65-F5344CB8AC3E}">
        <p14:creationId xmlns:p14="http://schemas.microsoft.com/office/powerpoint/2010/main" val="21604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
        <p:nvSpPr>
          <p:cNvPr id="4" name="Oval 3"/>
          <p:cNvSpPr/>
          <p:nvPr/>
        </p:nvSpPr>
        <p:spPr>
          <a:xfrm>
            <a:off x="4282440" y="1703070"/>
            <a:ext cx="3307080" cy="32804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p:cNvSpPr/>
          <p:nvPr/>
        </p:nvSpPr>
        <p:spPr>
          <a:xfrm>
            <a:off x="2240279" y="30183"/>
            <a:ext cx="7140203" cy="67973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4642739" y="2840639"/>
            <a:ext cx="2816797" cy="461665"/>
          </a:xfrm>
          <a:prstGeom prst="rect">
            <a:avLst/>
          </a:prstGeom>
          <a:noFill/>
        </p:spPr>
        <p:txBody>
          <a:bodyPr wrap="none" rtlCol="0">
            <a:spAutoFit/>
          </a:bodyPr>
          <a:lstStyle/>
          <a:p>
            <a:r>
              <a:rPr lang="en-US" sz="2400" b="1" dirty="0" err="1" smtClean="0"/>
              <a:t>Cirkel</a:t>
            </a:r>
            <a:r>
              <a:rPr lang="en-US" sz="2400" b="1" dirty="0" smtClean="0"/>
              <a:t> van </a:t>
            </a:r>
            <a:r>
              <a:rPr lang="en-US" sz="2400" b="1" dirty="0" err="1" smtClean="0"/>
              <a:t>invloed</a:t>
            </a:r>
            <a:endParaRPr lang="nl-NL" sz="2400" b="1" dirty="0"/>
          </a:p>
        </p:txBody>
      </p:sp>
      <p:sp>
        <p:nvSpPr>
          <p:cNvPr id="7" name="TextBox 6"/>
          <p:cNvSpPr txBox="1"/>
          <p:nvPr/>
        </p:nvSpPr>
        <p:spPr>
          <a:xfrm>
            <a:off x="4013819" y="858944"/>
            <a:ext cx="3844322" cy="461665"/>
          </a:xfrm>
          <a:prstGeom prst="rect">
            <a:avLst/>
          </a:prstGeom>
          <a:noFill/>
        </p:spPr>
        <p:txBody>
          <a:bodyPr wrap="none" rtlCol="0">
            <a:spAutoFit/>
          </a:bodyPr>
          <a:lstStyle/>
          <a:p>
            <a:r>
              <a:rPr lang="en-US" sz="2400" b="1" dirty="0" err="1" smtClean="0"/>
              <a:t>Cirkel</a:t>
            </a:r>
            <a:r>
              <a:rPr lang="en-US" sz="2400" b="1" dirty="0" smtClean="0"/>
              <a:t> van </a:t>
            </a:r>
            <a:r>
              <a:rPr lang="en-US" sz="2400" b="1" dirty="0" err="1" smtClean="0"/>
              <a:t>betrokkenheid</a:t>
            </a:r>
            <a:endParaRPr lang="nl-NL" sz="2400" b="1" dirty="0"/>
          </a:p>
        </p:txBody>
      </p:sp>
      <p:sp>
        <p:nvSpPr>
          <p:cNvPr id="8" name="TextBox 7"/>
          <p:cNvSpPr txBox="1"/>
          <p:nvPr/>
        </p:nvSpPr>
        <p:spPr>
          <a:xfrm>
            <a:off x="5699760" y="2225040"/>
            <a:ext cx="351378" cy="369332"/>
          </a:xfrm>
          <a:prstGeom prst="rect">
            <a:avLst/>
          </a:prstGeom>
          <a:noFill/>
        </p:spPr>
        <p:txBody>
          <a:bodyPr wrap="none" rtlCol="0">
            <a:spAutoFit/>
          </a:bodyPr>
          <a:lstStyle/>
          <a:p>
            <a:r>
              <a:rPr lang="en-US" dirty="0" err="1" smtClean="0"/>
              <a:t>ik</a:t>
            </a:r>
            <a:endParaRPr lang="nl-NL" dirty="0"/>
          </a:p>
        </p:txBody>
      </p:sp>
      <p:sp>
        <p:nvSpPr>
          <p:cNvPr id="9" name="TextBox 8"/>
          <p:cNvSpPr txBox="1"/>
          <p:nvPr/>
        </p:nvSpPr>
        <p:spPr>
          <a:xfrm>
            <a:off x="5121099" y="3640904"/>
            <a:ext cx="1941557" cy="1200329"/>
          </a:xfrm>
          <a:prstGeom prst="rect">
            <a:avLst/>
          </a:prstGeom>
          <a:noFill/>
        </p:spPr>
        <p:txBody>
          <a:bodyPr wrap="none" rtlCol="0">
            <a:spAutoFit/>
          </a:bodyPr>
          <a:lstStyle/>
          <a:p>
            <a:r>
              <a:rPr lang="en-US" dirty="0" err="1"/>
              <a:t>m</a:t>
            </a:r>
            <a:r>
              <a:rPr lang="en-US" dirty="0" err="1" smtClean="0"/>
              <a:t>ijn</a:t>
            </a:r>
            <a:r>
              <a:rPr lang="en-US" dirty="0" smtClean="0"/>
              <a:t> </a:t>
            </a:r>
            <a:r>
              <a:rPr lang="en-US" dirty="0" err="1" smtClean="0"/>
              <a:t>keuzes</a:t>
            </a:r>
            <a:endParaRPr lang="en-US" dirty="0" smtClean="0"/>
          </a:p>
          <a:p>
            <a:r>
              <a:rPr lang="en-US" dirty="0" err="1" smtClean="0"/>
              <a:t>mijn</a:t>
            </a:r>
            <a:r>
              <a:rPr lang="en-US" dirty="0" smtClean="0"/>
              <a:t> </a:t>
            </a:r>
            <a:r>
              <a:rPr lang="en-US" dirty="0" err="1" smtClean="0"/>
              <a:t>standpunten</a:t>
            </a:r>
            <a:endParaRPr lang="en-US" dirty="0" smtClean="0"/>
          </a:p>
          <a:p>
            <a:r>
              <a:rPr lang="en-US" dirty="0" err="1"/>
              <a:t>mijn</a:t>
            </a:r>
            <a:r>
              <a:rPr lang="en-US" dirty="0"/>
              <a:t> </a:t>
            </a:r>
            <a:r>
              <a:rPr lang="en-US" dirty="0" err="1"/>
              <a:t>reacties</a:t>
            </a:r>
            <a:endParaRPr lang="en-US" dirty="0"/>
          </a:p>
          <a:p>
            <a:endParaRPr lang="nl-NL" dirty="0"/>
          </a:p>
        </p:txBody>
      </p:sp>
      <p:sp>
        <p:nvSpPr>
          <p:cNvPr id="10" name="TextBox 9"/>
          <p:cNvSpPr txBox="1"/>
          <p:nvPr/>
        </p:nvSpPr>
        <p:spPr>
          <a:xfrm>
            <a:off x="2240280" y="2871119"/>
            <a:ext cx="2069797" cy="1200329"/>
          </a:xfrm>
          <a:prstGeom prst="rect">
            <a:avLst/>
          </a:prstGeom>
          <a:noFill/>
        </p:spPr>
        <p:txBody>
          <a:bodyPr wrap="none" rtlCol="0">
            <a:spAutoFit/>
          </a:bodyPr>
          <a:lstStyle/>
          <a:p>
            <a:r>
              <a:rPr lang="en-US" dirty="0" smtClean="0"/>
              <a:t>De </a:t>
            </a:r>
            <a:r>
              <a:rPr lang="en-US" dirty="0" err="1" smtClean="0"/>
              <a:t>schoolvisie</a:t>
            </a:r>
            <a:endParaRPr lang="en-US" dirty="0" smtClean="0"/>
          </a:p>
          <a:p>
            <a:r>
              <a:rPr lang="en-US" dirty="0" smtClean="0"/>
              <a:t>Het </a:t>
            </a:r>
            <a:r>
              <a:rPr lang="en-US" dirty="0" err="1" smtClean="0"/>
              <a:t>docententeam</a:t>
            </a:r>
            <a:endParaRPr lang="en-US" dirty="0" smtClean="0"/>
          </a:p>
          <a:p>
            <a:r>
              <a:rPr lang="en-US" dirty="0" smtClean="0"/>
              <a:t>Het </a:t>
            </a:r>
            <a:r>
              <a:rPr lang="en-US" dirty="0" err="1" smtClean="0"/>
              <a:t>onderwijs</a:t>
            </a:r>
            <a:endParaRPr lang="en-US" dirty="0" smtClean="0"/>
          </a:p>
          <a:p>
            <a:r>
              <a:rPr lang="en-US" dirty="0" smtClean="0"/>
              <a:t>Het </a:t>
            </a:r>
            <a:r>
              <a:rPr lang="en-US" dirty="0" err="1" smtClean="0"/>
              <a:t>schoolgebouw</a:t>
            </a:r>
            <a:endParaRPr lang="nl-NL" dirty="0"/>
          </a:p>
        </p:txBody>
      </p:sp>
      <p:sp>
        <p:nvSpPr>
          <p:cNvPr id="11" name="TextBox 10"/>
          <p:cNvSpPr txBox="1"/>
          <p:nvPr/>
        </p:nvSpPr>
        <p:spPr>
          <a:xfrm>
            <a:off x="7608867" y="2881610"/>
            <a:ext cx="1556836" cy="1200329"/>
          </a:xfrm>
          <a:prstGeom prst="rect">
            <a:avLst/>
          </a:prstGeom>
          <a:noFill/>
        </p:spPr>
        <p:txBody>
          <a:bodyPr wrap="none" rtlCol="0">
            <a:spAutoFit/>
          </a:bodyPr>
          <a:lstStyle/>
          <a:p>
            <a:r>
              <a:rPr lang="en-US" dirty="0" err="1" smtClean="0"/>
              <a:t>Andere</a:t>
            </a:r>
            <a:r>
              <a:rPr lang="en-US" dirty="0" smtClean="0"/>
              <a:t> leer-</a:t>
            </a:r>
          </a:p>
          <a:p>
            <a:r>
              <a:rPr lang="en-US" dirty="0" err="1" smtClean="0"/>
              <a:t>lingen</a:t>
            </a:r>
            <a:endParaRPr lang="en-US" dirty="0" smtClean="0"/>
          </a:p>
          <a:p>
            <a:r>
              <a:rPr lang="en-US" dirty="0" err="1" smtClean="0"/>
              <a:t>Mijn</a:t>
            </a:r>
            <a:r>
              <a:rPr lang="en-US" dirty="0" smtClean="0"/>
              <a:t> </a:t>
            </a:r>
            <a:r>
              <a:rPr lang="en-US" dirty="0" err="1" smtClean="0"/>
              <a:t>vrienden</a:t>
            </a:r>
            <a:endParaRPr lang="en-US" dirty="0" smtClean="0"/>
          </a:p>
          <a:p>
            <a:r>
              <a:rPr lang="en-US" dirty="0" err="1" smtClean="0"/>
              <a:t>Mijn</a:t>
            </a:r>
            <a:r>
              <a:rPr lang="en-US" dirty="0" smtClean="0"/>
              <a:t> </a:t>
            </a:r>
            <a:r>
              <a:rPr lang="en-US" dirty="0" err="1" smtClean="0"/>
              <a:t>familie</a:t>
            </a:r>
            <a:endParaRPr lang="nl-NL" dirty="0"/>
          </a:p>
        </p:txBody>
      </p:sp>
    </p:spTree>
    <p:extLst>
      <p:ext uri="{BB962C8B-B14F-4D97-AF65-F5344CB8AC3E}">
        <p14:creationId xmlns:p14="http://schemas.microsoft.com/office/powerpoint/2010/main" val="33601022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
        <p:nvSpPr>
          <p:cNvPr id="4" name="Oval 3"/>
          <p:cNvSpPr/>
          <p:nvPr/>
        </p:nvSpPr>
        <p:spPr>
          <a:xfrm>
            <a:off x="8504741" y="2070873"/>
            <a:ext cx="2035519" cy="2019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p:cNvSpPr/>
          <p:nvPr/>
        </p:nvSpPr>
        <p:spPr>
          <a:xfrm>
            <a:off x="7480080" y="1050370"/>
            <a:ext cx="4264907" cy="406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8816438" y="2732575"/>
            <a:ext cx="1592189" cy="646331"/>
          </a:xfrm>
          <a:prstGeom prst="rect">
            <a:avLst/>
          </a:prstGeom>
          <a:noFill/>
        </p:spPr>
        <p:txBody>
          <a:bodyPr wrap="square" rtlCol="0">
            <a:spAutoFit/>
          </a:bodyPr>
          <a:lstStyle/>
          <a:p>
            <a:pPr algn="ctr"/>
            <a:r>
              <a:rPr lang="en-US" b="1" dirty="0" err="1" smtClean="0"/>
              <a:t>Cirkel</a:t>
            </a:r>
            <a:endParaRPr lang="en-US" b="1" dirty="0" smtClean="0"/>
          </a:p>
          <a:p>
            <a:pPr algn="ctr"/>
            <a:r>
              <a:rPr lang="en-US" b="1" dirty="0" smtClean="0"/>
              <a:t>van </a:t>
            </a:r>
            <a:r>
              <a:rPr lang="en-US" b="1" dirty="0" err="1" smtClean="0"/>
              <a:t>invloed</a:t>
            </a:r>
            <a:endParaRPr lang="nl-NL" b="1" dirty="0"/>
          </a:p>
        </p:txBody>
      </p:sp>
      <p:sp>
        <p:nvSpPr>
          <p:cNvPr id="7" name="TextBox 6"/>
          <p:cNvSpPr txBox="1"/>
          <p:nvPr/>
        </p:nvSpPr>
        <p:spPr>
          <a:xfrm>
            <a:off x="8500689" y="1318349"/>
            <a:ext cx="2223686" cy="646331"/>
          </a:xfrm>
          <a:prstGeom prst="rect">
            <a:avLst/>
          </a:prstGeom>
          <a:noFill/>
        </p:spPr>
        <p:txBody>
          <a:bodyPr wrap="none" rtlCol="0">
            <a:spAutoFit/>
          </a:bodyPr>
          <a:lstStyle/>
          <a:p>
            <a:pPr algn="ctr"/>
            <a:r>
              <a:rPr lang="en-US" b="1" dirty="0" err="1" smtClean="0"/>
              <a:t>Cirkel</a:t>
            </a:r>
            <a:r>
              <a:rPr lang="en-US" b="1" dirty="0" smtClean="0"/>
              <a:t> </a:t>
            </a:r>
          </a:p>
          <a:p>
            <a:pPr algn="ctr"/>
            <a:r>
              <a:rPr lang="en-US" b="1" dirty="0" smtClean="0"/>
              <a:t>van </a:t>
            </a:r>
            <a:r>
              <a:rPr lang="en-US" b="1" dirty="0" err="1" smtClean="0"/>
              <a:t>betrokkenheid</a:t>
            </a:r>
            <a:endParaRPr lang="nl-NL" b="1" dirty="0"/>
          </a:p>
        </p:txBody>
      </p:sp>
      <p:sp>
        <p:nvSpPr>
          <p:cNvPr id="2" name="Rectangle 1"/>
          <p:cNvSpPr/>
          <p:nvPr/>
        </p:nvSpPr>
        <p:spPr>
          <a:xfrm>
            <a:off x="622300" y="2239161"/>
            <a:ext cx="6674250" cy="4370427"/>
          </a:xfrm>
          <a:prstGeom prst="rect">
            <a:avLst/>
          </a:prstGeom>
        </p:spPr>
        <p:txBody>
          <a:bodyPr wrap="square">
            <a:spAutoFit/>
          </a:bodyPr>
          <a:lstStyle/>
          <a:p>
            <a:r>
              <a:rPr lang="en-US" sz="2800" dirty="0" err="1" smtClean="0"/>
              <a:t>Kies</a:t>
            </a:r>
            <a:r>
              <a:rPr lang="en-US" sz="2800" dirty="0" smtClean="0"/>
              <a:t> 2 </a:t>
            </a:r>
            <a:r>
              <a:rPr lang="en-US" sz="2800" dirty="0" err="1" smtClean="0"/>
              <a:t>dingen</a:t>
            </a:r>
            <a:r>
              <a:rPr lang="en-US" sz="2800" dirty="0" smtClean="0"/>
              <a:t> </a:t>
            </a:r>
            <a:r>
              <a:rPr lang="en-US" sz="2800" dirty="0" err="1" smtClean="0"/>
              <a:t>uit</a:t>
            </a:r>
            <a:r>
              <a:rPr lang="en-US" sz="2800" dirty="0" smtClean="0"/>
              <a:t> die </a:t>
            </a:r>
            <a:r>
              <a:rPr lang="en-US" sz="2800" dirty="0" err="1" smtClean="0"/>
              <a:t>duurzamer</a:t>
            </a:r>
            <a:r>
              <a:rPr lang="en-US" sz="2800" dirty="0" smtClean="0"/>
              <a:t> </a:t>
            </a:r>
            <a:r>
              <a:rPr lang="en-US" sz="2800" dirty="0" err="1" smtClean="0"/>
              <a:t>kunnen</a:t>
            </a:r>
            <a:r>
              <a:rPr lang="en-US" sz="2800" dirty="0" smtClean="0"/>
              <a:t> in de school. </a:t>
            </a:r>
          </a:p>
          <a:p>
            <a:endParaRPr lang="en-US" sz="2800" dirty="0" smtClean="0"/>
          </a:p>
          <a:p>
            <a:pPr marL="285750" indent="-285750">
              <a:buFont typeface="Arial" panose="020B0604020202020204" pitchFamily="34" charset="0"/>
              <a:buChar char="•"/>
            </a:pPr>
            <a:r>
              <a:rPr lang="en-US" sz="2800" dirty="0" smtClean="0"/>
              <a:t>1 </a:t>
            </a:r>
            <a:r>
              <a:rPr lang="en-US" sz="2800" dirty="0" err="1" smtClean="0"/>
              <a:t>probleem</a:t>
            </a:r>
            <a:r>
              <a:rPr lang="en-US" sz="2800" dirty="0" smtClean="0"/>
              <a:t> in </a:t>
            </a:r>
            <a:r>
              <a:rPr lang="en-US" sz="2800" dirty="0" err="1" smtClean="0"/>
              <a:t>jouw</a:t>
            </a:r>
            <a:r>
              <a:rPr lang="en-US" sz="2800" dirty="0" smtClean="0"/>
              <a:t> </a:t>
            </a:r>
            <a:r>
              <a:rPr lang="en-US" sz="2800" dirty="0" err="1" smtClean="0"/>
              <a:t>cirkel</a:t>
            </a:r>
            <a:r>
              <a:rPr lang="en-US" sz="2800" dirty="0" smtClean="0"/>
              <a:t> van </a:t>
            </a:r>
            <a:r>
              <a:rPr lang="en-US" sz="2800" dirty="0" err="1" smtClean="0"/>
              <a:t>invloed</a:t>
            </a:r>
            <a:r>
              <a:rPr lang="en-US" sz="2800" dirty="0" smtClean="0"/>
              <a:t> (</a:t>
            </a:r>
            <a:r>
              <a:rPr lang="en-US" sz="2800" dirty="0" err="1" smtClean="0"/>
              <a:t>bijvoorbeeld</a:t>
            </a:r>
            <a:r>
              <a:rPr lang="en-US" sz="2800" dirty="0" smtClean="0"/>
              <a:t> je </a:t>
            </a:r>
            <a:r>
              <a:rPr lang="en-US" sz="2800" dirty="0" err="1" smtClean="0"/>
              <a:t>eigen</a:t>
            </a:r>
            <a:r>
              <a:rPr lang="en-US" sz="2800" dirty="0" smtClean="0"/>
              <a:t> </a:t>
            </a:r>
            <a:r>
              <a:rPr lang="en-US" sz="2800" dirty="0" err="1" smtClean="0"/>
              <a:t>gedrag</a:t>
            </a:r>
            <a:r>
              <a:rPr lang="en-US" sz="2800" dirty="0" smtClean="0"/>
              <a:t>) </a:t>
            </a:r>
          </a:p>
          <a:p>
            <a:pPr marL="285750" indent="-285750">
              <a:buFont typeface="Arial" panose="020B0604020202020204" pitchFamily="34" charset="0"/>
              <a:buChar char="•"/>
            </a:pPr>
            <a:r>
              <a:rPr lang="en-US" sz="2800" dirty="0" smtClean="0"/>
              <a:t>1 </a:t>
            </a:r>
            <a:r>
              <a:rPr lang="en-US" sz="2800" dirty="0" err="1" smtClean="0"/>
              <a:t>probleem</a:t>
            </a:r>
            <a:r>
              <a:rPr lang="en-US" sz="2800" dirty="0" smtClean="0"/>
              <a:t> in </a:t>
            </a:r>
            <a:r>
              <a:rPr lang="en-US" sz="2800" dirty="0" err="1" smtClean="0"/>
              <a:t>jouw</a:t>
            </a:r>
            <a:r>
              <a:rPr lang="en-US" sz="2800" dirty="0" smtClean="0"/>
              <a:t> </a:t>
            </a:r>
            <a:r>
              <a:rPr lang="en-US" sz="2800" dirty="0" err="1" smtClean="0"/>
              <a:t>cirkel</a:t>
            </a:r>
            <a:r>
              <a:rPr lang="en-US" sz="2800" dirty="0" smtClean="0"/>
              <a:t> van </a:t>
            </a:r>
            <a:r>
              <a:rPr lang="en-US" sz="2800" dirty="0" err="1" smtClean="0"/>
              <a:t>betrokkenheid</a:t>
            </a:r>
            <a:r>
              <a:rPr lang="en-US" sz="2800" dirty="0" smtClean="0"/>
              <a:t> (</a:t>
            </a:r>
            <a:r>
              <a:rPr lang="en-US" sz="2800" dirty="0" err="1" smtClean="0"/>
              <a:t>bijvoorbeeld</a:t>
            </a:r>
            <a:r>
              <a:rPr lang="en-US" sz="2800" dirty="0" smtClean="0"/>
              <a:t> </a:t>
            </a:r>
            <a:r>
              <a:rPr lang="en-US" sz="2800" dirty="0" err="1" smtClean="0"/>
              <a:t>gedrag</a:t>
            </a:r>
            <a:r>
              <a:rPr lang="en-US" sz="2800" dirty="0" smtClean="0"/>
              <a:t> van </a:t>
            </a:r>
            <a:r>
              <a:rPr lang="en-US" sz="2800" dirty="0" err="1" smtClean="0"/>
              <a:t>andere</a:t>
            </a:r>
            <a:r>
              <a:rPr lang="en-US" sz="2800" dirty="0" smtClean="0"/>
              <a:t> </a:t>
            </a:r>
            <a:r>
              <a:rPr lang="en-US" sz="2800" dirty="0" err="1" smtClean="0"/>
              <a:t>leerlingen</a:t>
            </a:r>
            <a:r>
              <a:rPr lang="en-US" sz="2800" dirty="0" smtClean="0"/>
              <a:t> of </a:t>
            </a:r>
            <a:r>
              <a:rPr lang="en-US" sz="2800" dirty="0" err="1" smtClean="0"/>
              <a:t>docenten</a:t>
            </a:r>
            <a:r>
              <a:rPr lang="en-US" sz="2800" dirty="0"/>
              <a:t>)</a:t>
            </a:r>
            <a:r>
              <a:rPr lang="en-US" sz="2800" dirty="0" smtClean="0"/>
              <a:t>. </a:t>
            </a:r>
            <a:endParaRPr lang="nl-NL" sz="2800" dirty="0" smtClean="0"/>
          </a:p>
          <a:p>
            <a:endParaRPr lang="nl-NL" dirty="0"/>
          </a:p>
          <a:p>
            <a:endParaRPr lang="en-US" dirty="0" smtClean="0"/>
          </a:p>
          <a:p>
            <a:endParaRPr lang="nl-NL" dirty="0" smtClean="0"/>
          </a:p>
        </p:txBody>
      </p:sp>
      <p:sp>
        <p:nvSpPr>
          <p:cNvPr id="8" name="Title 1"/>
          <p:cNvSpPr>
            <a:spLocks noGrp="1"/>
          </p:cNvSpPr>
          <p:nvPr>
            <p:ph type="title"/>
          </p:nvPr>
        </p:nvSpPr>
        <p:spPr>
          <a:xfrm>
            <a:off x="838080" y="365040"/>
            <a:ext cx="10515240" cy="1325160"/>
          </a:xfrm>
        </p:spPr>
        <p:txBody>
          <a:bodyPr/>
          <a:lstStyle/>
          <a:p>
            <a:r>
              <a:rPr lang="nl-NL" dirty="0" smtClean="0"/>
              <a:t>EEN DUURZAME SCHOOL</a:t>
            </a:r>
            <a:endParaRPr lang="nl-NL" dirty="0"/>
          </a:p>
        </p:txBody>
      </p:sp>
    </p:spTree>
    <p:extLst>
      <p:ext uri="{BB962C8B-B14F-4D97-AF65-F5344CB8AC3E}">
        <p14:creationId xmlns:p14="http://schemas.microsoft.com/office/powerpoint/2010/main" val="16284291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
        <p:nvSpPr>
          <p:cNvPr id="4" name="Oval 3"/>
          <p:cNvSpPr/>
          <p:nvPr/>
        </p:nvSpPr>
        <p:spPr>
          <a:xfrm>
            <a:off x="8867705" y="1986850"/>
            <a:ext cx="1859164" cy="1844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p:cNvSpPr/>
          <p:nvPr/>
        </p:nvSpPr>
        <p:spPr>
          <a:xfrm>
            <a:off x="7849586" y="1050370"/>
            <a:ext cx="3895401" cy="37083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9089095" y="2581379"/>
            <a:ext cx="1454244" cy="646331"/>
          </a:xfrm>
          <a:prstGeom prst="rect">
            <a:avLst/>
          </a:prstGeom>
          <a:noFill/>
        </p:spPr>
        <p:txBody>
          <a:bodyPr wrap="none" rtlCol="0">
            <a:spAutoFit/>
          </a:bodyPr>
          <a:lstStyle/>
          <a:p>
            <a:pPr algn="ctr"/>
            <a:r>
              <a:rPr lang="en-US" b="1" dirty="0" err="1" smtClean="0"/>
              <a:t>Cirkel</a:t>
            </a:r>
            <a:endParaRPr lang="en-US" b="1" dirty="0" smtClean="0"/>
          </a:p>
          <a:p>
            <a:pPr algn="ctr"/>
            <a:r>
              <a:rPr lang="en-US" b="1" dirty="0" smtClean="0"/>
              <a:t>van </a:t>
            </a:r>
            <a:r>
              <a:rPr lang="en-US" b="1" dirty="0" err="1" smtClean="0"/>
              <a:t>invloed</a:t>
            </a:r>
            <a:endParaRPr lang="nl-NL" b="1" dirty="0"/>
          </a:p>
        </p:txBody>
      </p:sp>
      <p:sp>
        <p:nvSpPr>
          <p:cNvPr id="7" name="TextBox 6"/>
          <p:cNvSpPr txBox="1"/>
          <p:nvPr/>
        </p:nvSpPr>
        <p:spPr>
          <a:xfrm>
            <a:off x="8685443" y="1285951"/>
            <a:ext cx="2223686" cy="646331"/>
          </a:xfrm>
          <a:prstGeom prst="rect">
            <a:avLst/>
          </a:prstGeom>
          <a:noFill/>
        </p:spPr>
        <p:txBody>
          <a:bodyPr wrap="none" rtlCol="0">
            <a:spAutoFit/>
          </a:bodyPr>
          <a:lstStyle/>
          <a:p>
            <a:pPr algn="ctr"/>
            <a:r>
              <a:rPr lang="en-US" b="1" dirty="0" err="1" smtClean="0"/>
              <a:t>Cirkel</a:t>
            </a:r>
            <a:r>
              <a:rPr lang="en-US" b="1" dirty="0" smtClean="0"/>
              <a:t> </a:t>
            </a:r>
          </a:p>
          <a:p>
            <a:pPr algn="ctr"/>
            <a:r>
              <a:rPr lang="en-US" b="1" dirty="0" smtClean="0"/>
              <a:t>van </a:t>
            </a:r>
            <a:r>
              <a:rPr lang="en-US" b="1" dirty="0" err="1" smtClean="0"/>
              <a:t>betrokkenheid</a:t>
            </a:r>
            <a:endParaRPr lang="nl-NL" b="1" dirty="0"/>
          </a:p>
        </p:txBody>
      </p:sp>
      <p:sp>
        <p:nvSpPr>
          <p:cNvPr id="2" name="Rectangle 1"/>
          <p:cNvSpPr/>
          <p:nvPr/>
        </p:nvSpPr>
        <p:spPr>
          <a:xfrm>
            <a:off x="436690" y="811664"/>
            <a:ext cx="7199492" cy="5262979"/>
          </a:xfrm>
          <a:prstGeom prst="rect">
            <a:avLst/>
          </a:prstGeom>
        </p:spPr>
        <p:txBody>
          <a:bodyPr wrap="square">
            <a:spAutoFit/>
          </a:bodyPr>
          <a:lstStyle/>
          <a:p>
            <a:endParaRPr lang="en-US" sz="2800" dirty="0" smtClean="0"/>
          </a:p>
          <a:p>
            <a:r>
              <a:rPr lang="nl-NL" sz="2800" dirty="0" smtClean="0"/>
              <a:t>Binnen jouw cirkel van invloed, kun je problemen zelf oplossen.</a:t>
            </a:r>
          </a:p>
          <a:p>
            <a:endParaRPr lang="en-US" sz="2800" dirty="0" smtClean="0"/>
          </a:p>
          <a:p>
            <a:r>
              <a:rPr lang="en-US" sz="2800" dirty="0" err="1" smtClean="0"/>
              <a:t>Voor</a:t>
            </a:r>
            <a:r>
              <a:rPr lang="en-US" sz="2800" dirty="0" smtClean="0"/>
              <a:t> het </a:t>
            </a:r>
            <a:r>
              <a:rPr lang="en-US" sz="2800" dirty="0" err="1" smtClean="0"/>
              <a:t>oplossen</a:t>
            </a:r>
            <a:r>
              <a:rPr lang="en-US" sz="2800" dirty="0" smtClean="0"/>
              <a:t> van </a:t>
            </a:r>
            <a:r>
              <a:rPr lang="en-US" sz="2800" dirty="0" err="1" smtClean="0"/>
              <a:t>problemen</a:t>
            </a:r>
            <a:r>
              <a:rPr lang="en-US" sz="2800" dirty="0" smtClean="0"/>
              <a:t> in de </a:t>
            </a:r>
            <a:r>
              <a:rPr lang="en-US" sz="2800" dirty="0" err="1" smtClean="0"/>
              <a:t>cirkel</a:t>
            </a:r>
            <a:r>
              <a:rPr lang="en-US" sz="2800" dirty="0" smtClean="0"/>
              <a:t> van </a:t>
            </a:r>
            <a:r>
              <a:rPr lang="en-US" sz="2800" dirty="0" err="1" smtClean="0"/>
              <a:t>betrokkenheid</a:t>
            </a:r>
            <a:r>
              <a:rPr lang="en-US" sz="2800" dirty="0" smtClean="0"/>
              <a:t>, </a:t>
            </a:r>
            <a:r>
              <a:rPr lang="en-US" sz="2800" dirty="0" err="1" smtClean="0"/>
              <a:t>moet</a:t>
            </a:r>
            <a:r>
              <a:rPr lang="en-US" sz="2800" dirty="0" smtClean="0"/>
              <a:t> je </a:t>
            </a:r>
            <a:r>
              <a:rPr lang="en-US" sz="2800" dirty="0" err="1" smtClean="0"/>
              <a:t>een</a:t>
            </a:r>
            <a:r>
              <a:rPr lang="en-US" sz="2800" dirty="0" smtClean="0"/>
              <a:t> </a:t>
            </a:r>
            <a:r>
              <a:rPr lang="en-US" sz="2800" dirty="0" err="1" smtClean="0"/>
              <a:t>tactiek</a:t>
            </a:r>
            <a:r>
              <a:rPr lang="en-US" sz="2800" dirty="0" smtClean="0"/>
              <a:t> </a:t>
            </a:r>
            <a:r>
              <a:rPr lang="en-US" sz="2800" dirty="0" err="1" smtClean="0"/>
              <a:t>bedenken</a:t>
            </a:r>
            <a:r>
              <a:rPr lang="en-US" sz="2800" dirty="0" smtClean="0"/>
              <a:t>. </a:t>
            </a:r>
          </a:p>
          <a:p>
            <a:endParaRPr lang="nl-NL" sz="2800" dirty="0" smtClean="0"/>
          </a:p>
          <a:p>
            <a:r>
              <a:rPr lang="nl-NL" sz="2800" dirty="0" smtClean="0"/>
              <a:t>Greenpeace </a:t>
            </a:r>
            <a:r>
              <a:rPr lang="nl-NL" sz="2800" dirty="0"/>
              <a:t>voert al jaren </a:t>
            </a:r>
            <a:r>
              <a:rPr lang="nl-NL" sz="2800" dirty="0" smtClean="0"/>
              <a:t>campagnes om milieuproblemen op te lossen. </a:t>
            </a:r>
            <a:r>
              <a:rPr lang="nl-NL" sz="2800" dirty="0"/>
              <a:t>In les </a:t>
            </a:r>
            <a:r>
              <a:rPr lang="nl-NL" sz="2800" dirty="0" smtClean="0"/>
              <a:t>4 </a:t>
            </a:r>
            <a:r>
              <a:rPr lang="nl-NL" sz="2800" dirty="0"/>
              <a:t>kijken we wat we daarvan kunnen leren.</a:t>
            </a:r>
          </a:p>
          <a:p>
            <a:endParaRPr lang="nl-NL" sz="2800" dirty="0" smtClean="0"/>
          </a:p>
        </p:txBody>
      </p:sp>
    </p:spTree>
    <p:extLst>
      <p:ext uri="{BB962C8B-B14F-4D97-AF65-F5344CB8AC3E}">
        <p14:creationId xmlns:p14="http://schemas.microsoft.com/office/powerpoint/2010/main" val="693117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CustomShape 3"/>
          <p:cNvSpPr/>
          <p:nvPr/>
        </p:nvSpPr>
        <p:spPr>
          <a:xfrm flipH="1">
            <a:off x="-2" y="248058"/>
            <a:ext cx="11978642" cy="875520"/>
          </a:xfrm>
          <a:prstGeom prst="flowChartManualInput">
            <a:avLst/>
          </a:prstGeom>
          <a:blipFill>
            <a:blip r:embed="rId4"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4400" b="1" dirty="0" smtClean="0">
                <a:solidFill>
                  <a:srgbClr val="FFFFFF"/>
                </a:solidFill>
                <a:latin typeface="HelveticaNeue bold"/>
              </a:rPr>
              <a:t>4: GREENPEACE CAMPAGNES</a:t>
            </a:r>
            <a:endParaRPr dirty="0"/>
          </a:p>
        </p:txBody>
      </p:sp>
      <p:sp>
        <p:nvSpPr>
          <p:cNvPr id="9" name="Rectangle 8"/>
          <p:cNvSpPr/>
          <p:nvPr/>
        </p:nvSpPr>
        <p:spPr>
          <a:xfrm>
            <a:off x="2516848" y="2165640"/>
            <a:ext cx="5475034" cy="2954655"/>
          </a:xfrm>
          <a:prstGeom prst="rect">
            <a:avLst/>
          </a:prstGeom>
          <a:solidFill>
            <a:srgbClr val="FFFFFF">
              <a:alpha val="40000"/>
            </a:srgbClr>
          </a:solidFill>
        </p:spPr>
        <p:txBody>
          <a:bodyPr wrap="square">
            <a:spAutoFit/>
          </a:bodyPr>
          <a:lstStyle/>
          <a:p>
            <a:r>
              <a:rPr lang="nl-NL" sz="2400" dirty="0">
                <a:solidFill>
                  <a:schemeClr val="accent1"/>
                </a:solidFill>
                <a:latin typeface="Kristen ITC" panose="03050502040202030202" pitchFamily="66" charset="0"/>
              </a:rPr>
              <a:t>Het doel</a:t>
            </a:r>
          </a:p>
          <a:p>
            <a:endParaRPr lang="nl-NL" sz="2400" dirty="0">
              <a:solidFill>
                <a:schemeClr val="accent1"/>
              </a:solidFill>
              <a:latin typeface="Kristen ITC" panose="03050502040202030202" pitchFamily="66" charset="0"/>
            </a:endParaRPr>
          </a:p>
          <a:p>
            <a:r>
              <a:rPr lang="nl-NL" sz="2400" dirty="0">
                <a:solidFill>
                  <a:schemeClr val="accent1"/>
                </a:solidFill>
                <a:latin typeface="Kristen ITC" panose="03050502040202030202" pitchFamily="66" charset="0"/>
              </a:rPr>
              <a:t>Het krachtenveld</a:t>
            </a:r>
          </a:p>
          <a:p>
            <a:endParaRPr lang="nl-NL" sz="2400" dirty="0">
              <a:solidFill>
                <a:schemeClr val="accent1"/>
              </a:solidFill>
              <a:latin typeface="Kristen ITC" panose="03050502040202030202" pitchFamily="66" charset="0"/>
            </a:endParaRPr>
          </a:p>
          <a:p>
            <a:r>
              <a:rPr lang="en-US" sz="2400" dirty="0" smtClean="0">
                <a:solidFill>
                  <a:schemeClr val="accent1"/>
                </a:solidFill>
                <a:latin typeface="Kristen ITC" panose="03050502040202030202" pitchFamily="66" charset="0"/>
              </a:rPr>
              <a:t>Het </a:t>
            </a:r>
            <a:r>
              <a:rPr lang="en-US" sz="2400" dirty="0" err="1" smtClean="0">
                <a:solidFill>
                  <a:schemeClr val="accent1"/>
                </a:solidFill>
                <a:latin typeface="Kristen ITC" panose="03050502040202030202" pitchFamily="66" charset="0"/>
              </a:rPr>
              <a:t>stappenplan</a:t>
            </a:r>
            <a:endParaRPr lang="nl-NL" sz="2400" dirty="0">
              <a:solidFill>
                <a:schemeClr val="accent1"/>
              </a:solidFill>
              <a:latin typeface="Kristen ITC" panose="03050502040202030202" pitchFamily="66" charset="0"/>
            </a:endParaRPr>
          </a:p>
          <a:p>
            <a:endParaRPr lang="en-US" sz="2400" dirty="0">
              <a:solidFill>
                <a:schemeClr val="accent1"/>
              </a:solidFill>
              <a:latin typeface="Kristen ITC" panose="03050502040202030202" pitchFamily="66" charset="0"/>
            </a:endParaRPr>
          </a:p>
          <a:p>
            <a:r>
              <a:rPr lang="en-US" sz="2400" dirty="0">
                <a:solidFill>
                  <a:schemeClr val="accent1"/>
                </a:solidFill>
                <a:latin typeface="Kristen ITC" panose="03050502040202030202" pitchFamily="66" charset="0"/>
              </a:rPr>
              <a:t>De regels van </a:t>
            </a:r>
            <a:r>
              <a:rPr lang="en-US" sz="2400" dirty="0" err="1">
                <a:solidFill>
                  <a:schemeClr val="accent1"/>
                </a:solidFill>
                <a:latin typeface="Kristen ITC" panose="03050502040202030202" pitchFamily="66" charset="0"/>
              </a:rPr>
              <a:t>actievoeren</a:t>
            </a:r>
            <a:endParaRPr lang="nl-NL" sz="2400" dirty="0">
              <a:solidFill>
                <a:schemeClr val="accent1"/>
              </a:solidFill>
              <a:latin typeface="Kristen ITC" panose="03050502040202030202" pitchFamily="66" charset="0"/>
            </a:endParaRPr>
          </a:p>
          <a:p>
            <a:endParaRPr lang="nl-NL" dirty="0">
              <a:solidFill>
                <a:schemeClr val="accent1"/>
              </a:solidFill>
              <a:latin typeface="Kristen ITC" panose="03050502040202030202" pitchFamily="66" charset="0"/>
            </a:endParaRPr>
          </a:p>
        </p:txBody>
      </p:sp>
      <p:pic>
        <p:nvPicPr>
          <p:cNvPr id="4" name="Picture 9"/>
          <p:cNvPicPr/>
          <p:nvPr/>
        </p:nvPicPr>
        <p:blipFill>
          <a:blip r:embed="rId5"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F5F1977-FC0D-4088-9271-C441618C37AD}"/>
              </a:ext>
            </a:extLst>
          </p:cNvPr>
          <p:cNvSpPr>
            <a:spLocks noGrp="1"/>
          </p:cNvSpPr>
          <p:nvPr>
            <p:ph type="title"/>
          </p:nvPr>
        </p:nvSpPr>
        <p:spPr>
          <a:xfrm>
            <a:off x="733907" y="1244716"/>
            <a:ext cx="10515240" cy="1325160"/>
          </a:xfrm>
        </p:spPr>
        <p:txBody>
          <a:bodyPr/>
          <a:lstStyle/>
          <a:p>
            <a:r>
              <a:rPr lang="nl-NL" sz="3200" dirty="0" smtClean="0"/>
              <a:t/>
            </a:r>
            <a:br>
              <a:rPr lang="nl-NL" sz="3200" dirty="0" smtClean="0"/>
            </a:br>
            <a:r>
              <a:rPr lang="nl-NL" sz="3200" dirty="0"/>
              <a:t/>
            </a:r>
            <a:br>
              <a:rPr lang="nl-NL" sz="3200" dirty="0"/>
            </a:br>
            <a:r>
              <a:rPr lang="nl-NL" sz="3200" dirty="0" smtClean="0"/>
              <a:t/>
            </a:r>
            <a:br>
              <a:rPr lang="nl-NL" sz="3200" dirty="0" smtClean="0"/>
            </a:br>
            <a:r>
              <a:rPr lang="nl-NL" sz="3200" dirty="0"/>
              <a:t/>
            </a:r>
            <a:br>
              <a:rPr lang="nl-NL" sz="3200" dirty="0"/>
            </a:br>
            <a:r>
              <a:rPr lang="nl-NL" sz="3200" dirty="0" smtClean="0"/>
              <a:t/>
            </a:r>
            <a:br>
              <a:rPr lang="nl-NL" sz="3200" dirty="0" smtClean="0"/>
            </a:br>
            <a:r>
              <a:rPr lang="nl-NL" sz="3200" dirty="0" smtClean="0"/>
              <a:t>Wat Greenpeace veel doet is campagne voeren. Een campagne is een serie van activiteiten om een bepaald doel te bereiken. </a:t>
            </a:r>
            <a:br>
              <a:rPr lang="nl-NL" sz="3200" dirty="0" smtClean="0"/>
            </a:br>
            <a:r>
              <a:rPr lang="nl-NL" sz="3200" dirty="0"/>
              <a:t/>
            </a:r>
            <a:br>
              <a:rPr lang="nl-NL" sz="3200" dirty="0"/>
            </a:br>
            <a:r>
              <a:rPr lang="nl-NL" sz="3200" dirty="0" smtClean="0"/>
              <a:t>Noem 3 organisaties of partijen die campagne voeren. </a:t>
            </a:r>
            <a:r>
              <a:rPr lang="nl-NL" sz="3200" dirty="0"/>
              <a:t/>
            </a:r>
            <a:br>
              <a:rPr lang="nl-NL" sz="3200" dirty="0"/>
            </a:br>
            <a:endParaRPr lang="nl-NL" sz="3200" dirty="0"/>
          </a:p>
        </p:txBody>
      </p:sp>
    </p:spTree>
    <p:extLst>
      <p:ext uri="{BB962C8B-B14F-4D97-AF65-F5344CB8AC3E}">
        <p14:creationId xmlns:p14="http://schemas.microsoft.com/office/powerpoint/2010/main" val="3206252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5" name="ijsbeer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69156" y="6858000"/>
            <a:ext cx="609600" cy="609600"/>
          </a:xfrm>
          <a:prstGeom prst="rect">
            <a:avLst/>
          </a:prstGeom>
        </p:spPr>
      </p:pic>
      <p:sp>
        <p:nvSpPr>
          <p:cNvPr id="121" name="CustomShape 3"/>
          <p:cNvSpPr/>
          <p:nvPr/>
        </p:nvSpPr>
        <p:spPr>
          <a:xfrm flipH="1">
            <a:off x="7857811" y="382320"/>
            <a:ext cx="3425170" cy="875520"/>
          </a:xfrm>
          <a:prstGeom prst="flowChartManualInput">
            <a:avLst/>
          </a:prstGeom>
          <a:blipFill>
            <a:blip r:embed="rId7"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4400" b="1" dirty="0">
                <a:solidFill>
                  <a:srgbClr val="FFFFFF"/>
                </a:solidFill>
                <a:latin typeface="HelveticaNeue bold"/>
              </a:rPr>
              <a:t>HET DOEL</a:t>
            </a:r>
            <a:endParaRPr dirty="0"/>
          </a:p>
        </p:txBody>
      </p:sp>
      <p:sp>
        <p:nvSpPr>
          <p:cNvPr id="2" name="Rectangle 1">
            <a:hlinkClick r:id="" action="ppaction://noaction"/>
          </p:cNvPr>
          <p:cNvSpPr/>
          <p:nvPr/>
        </p:nvSpPr>
        <p:spPr>
          <a:xfrm>
            <a:off x="4638976" y="6176880"/>
            <a:ext cx="3388605"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9"/>
          <p:cNvPicPr/>
          <p:nvPr/>
        </p:nvPicPr>
        <p:blipFill>
          <a:blip r:embed="rId8"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cSld>
  <p:clrMapOvr>
    <a:masterClrMapping/>
  </p:clrMapOvr>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p:nvPr/>
        </p:nvPicPr>
        <p:blipFill>
          <a:blip r:embed="rId4"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pic>
        <p:nvPicPr>
          <p:cNvPr id="2" name="EMyd4rwEkp4"/>
          <p:cNvPicPr>
            <a:picLocks noRot="1" noChangeAspect="1"/>
          </p:cNvPicPr>
          <p:nvPr>
            <a:videoFile r:link="rId1"/>
          </p:nvPr>
        </p:nvPicPr>
        <p:blipFill>
          <a:blip r:embed="rId5"/>
          <a:stretch>
            <a:fillRect/>
          </a:stretch>
        </p:blipFill>
        <p:spPr>
          <a:xfrm>
            <a:off x="803867" y="921262"/>
            <a:ext cx="10292862" cy="5789735"/>
          </a:xfrm>
          <a:prstGeom prst="rect">
            <a:avLst/>
          </a:prstGeom>
          <a:ln w="76200">
            <a:solidFill>
              <a:schemeClr val="bg1"/>
            </a:solidFill>
          </a:ln>
          <a:effectLst>
            <a:outerShdw blurRad="50800" dist="38100" dir="2700000" algn="tl" rotWithShape="0">
              <a:prstClr val="black">
                <a:alpha val="40000"/>
              </a:prstClr>
            </a:outerShdw>
          </a:effectLst>
        </p:spPr>
      </p:pic>
      <p:sp>
        <p:nvSpPr>
          <p:cNvPr id="3" name="Rectangle 2"/>
          <p:cNvSpPr/>
          <p:nvPr/>
        </p:nvSpPr>
        <p:spPr>
          <a:xfrm>
            <a:off x="-73856" y="100483"/>
            <a:ext cx="12061496" cy="830997"/>
          </a:xfrm>
          <a:prstGeom prst="rect">
            <a:avLst/>
          </a:prstGeom>
          <a:solidFill>
            <a:srgbClr val="FFFFFF">
              <a:alpha val="40000"/>
            </a:srgbClr>
          </a:solidFill>
        </p:spPr>
        <p:txBody>
          <a:bodyPr wrap="square">
            <a:spAutoFit/>
          </a:bodyPr>
          <a:lstStyle/>
          <a:p>
            <a:r>
              <a:rPr lang="en-US" sz="2400" dirty="0" err="1" smtClean="0">
                <a:solidFill>
                  <a:schemeClr val="accent1"/>
                </a:solidFill>
                <a:latin typeface="Kristen ITC" panose="03050502040202030202" pitchFamily="66" charset="0"/>
              </a:rPr>
              <a:t>Bekijk</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deze</a:t>
            </a:r>
            <a:r>
              <a:rPr lang="en-US" sz="2400" dirty="0" smtClean="0">
                <a:solidFill>
                  <a:schemeClr val="accent1"/>
                </a:solidFill>
                <a:latin typeface="Kristen ITC" panose="03050502040202030202" pitchFamily="66" charset="0"/>
              </a:rPr>
              <a:t> video. Wat is het </a:t>
            </a:r>
            <a:r>
              <a:rPr lang="en-US" sz="2400" dirty="0" err="1" smtClean="0">
                <a:solidFill>
                  <a:schemeClr val="accent1"/>
                </a:solidFill>
                <a:latin typeface="Kristen ITC" panose="03050502040202030202" pitchFamily="66" charset="0"/>
              </a:rPr>
              <a:t>doel</a:t>
            </a:r>
            <a:r>
              <a:rPr lang="en-US" sz="2400" dirty="0" smtClean="0">
                <a:solidFill>
                  <a:schemeClr val="accent1"/>
                </a:solidFill>
                <a:latin typeface="Kristen ITC" panose="03050502040202030202" pitchFamily="66" charset="0"/>
              </a:rPr>
              <a:t> van Greenpeace? Wat </a:t>
            </a:r>
            <a:r>
              <a:rPr lang="en-US" sz="2400" dirty="0" err="1" smtClean="0">
                <a:solidFill>
                  <a:schemeClr val="accent1"/>
                </a:solidFill>
                <a:latin typeface="Kristen ITC" panose="03050502040202030202" pitchFamily="66" charset="0"/>
              </a:rPr>
              <a:t>wil</a:t>
            </a:r>
            <a:r>
              <a:rPr lang="en-US" sz="2400" dirty="0" smtClean="0">
                <a:solidFill>
                  <a:schemeClr val="accent1"/>
                </a:solidFill>
                <a:latin typeface="Kristen ITC" panose="03050502040202030202" pitchFamily="66" charset="0"/>
              </a:rPr>
              <a:t> Greenpeace </a:t>
            </a:r>
            <a:r>
              <a:rPr lang="en-US" sz="2400" dirty="0" err="1" smtClean="0">
                <a:solidFill>
                  <a:schemeClr val="accent1"/>
                </a:solidFill>
                <a:latin typeface="Kristen ITC" panose="03050502040202030202" pitchFamily="66" charset="0"/>
              </a:rPr>
              <a:t>bereiken</a:t>
            </a:r>
            <a:r>
              <a:rPr lang="en-US" sz="2400" dirty="0" smtClean="0">
                <a:solidFill>
                  <a:schemeClr val="accent1"/>
                </a:solidFill>
                <a:latin typeface="Kristen ITC" panose="03050502040202030202" pitchFamily="66" charset="0"/>
              </a:rPr>
              <a:t>?</a:t>
            </a:r>
            <a:endParaRPr lang="nl-NL" dirty="0">
              <a:solidFill>
                <a:schemeClr val="accent1"/>
              </a:solidFill>
              <a:latin typeface="Kristen ITC" panose="03050502040202030202" pitchFamily="66" charset="0"/>
            </a:endParaRPr>
          </a:p>
        </p:txBody>
      </p:sp>
    </p:spTree>
    <p:extLst>
      <p:ext uri="{BB962C8B-B14F-4D97-AF65-F5344CB8AC3E}">
        <p14:creationId xmlns:p14="http://schemas.microsoft.com/office/powerpoint/2010/main" val="1712194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18438" y="3711400"/>
            <a:ext cx="5659070" cy="3241156"/>
          </a:xfrm>
          <a:prstGeom prst="rect">
            <a:avLst/>
          </a:prstGeom>
        </p:spPr>
      </p:pic>
      <p:pic>
        <p:nvPicPr>
          <p:cNvPr id="15" name="Afbeelding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4260" y="3747239"/>
            <a:ext cx="5659070" cy="3147350"/>
          </a:xfrm>
          <a:prstGeom prst="rect">
            <a:avLst/>
          </a:prstGeom>
        </p:spPr>
      </p:pic>
      <p:sp>
        <p:nvSpPr>
          <p:cNvPr id="13" name="Rectangle 12"/>
          <p:cNvSpPr/>
          <p:nvPr/>
        </p:nvSpPr>
        <p:spPr>
          <a:xfrm>
            <a:off x="0" y="852740"/>
            <a:ext cx="9303488" cy="2954655"/>
          </a:xfrm>
          <a:prstGeom prst="rect">
            <a:avLst/>
          </a:prstGeom>
          <a:solidFill>
            <a:srgbClr val="FFFFFF">
              <a:alpha val="40000"/>
            </a:srgbClr>
          </a:solidFill>
        </p:spPr>
        <p:txBody>
          <a:bodyPr wrap="square">
            <a:spAutoFit/>
          </a:bodyPr>
          <a:lstStyle/>
          <a:p>
            <a:r>
              <a:rPr lang="nl-NL" sz="2400" b="1" dirty="0" smtClean="0">
                <a:solidFill>
                  <a:schemeClr val="accent1"/>
                </a:solidFill>
                <a:latin typeface="Kristen ITC" panose="03050502040202030202" pitchFamily="66" charset="0"/>
              </a:rPr>
              <a:t>Het hoofddoel: </a:t>
            </a:r>
          </a:p>
          <a:p>
            <a:r>
              <a:rPr lang="nl-NL" sz="2400" dirty="0" smtClean="0">
                <a:solidFill>
                  <a:schemeClr val="accent1"/>
                </a:solidFill>
                <a:latin typeface="Kristen ITC" panose="03050502040202030202" pitchFamily="66" charset="0"/>
              </a:rPr>
              <a:t>Greenpeace </a:t>
            </a:r>
            <a:r>
              <a:rPr lang="nl-NL" sz="2400" dirty="0">
                <a:solidFill>
                  <a:schemeClr val="accent1"/>
                </a:solidFill>
                <a:latin typeface="Kristen ITC" panose="03050502040202030202" pitchFamily="66" charset="0"/>
              </a:rPr>
              <a:t>wil af van fossiele brandstoffen zoals olie en kolen en over op groene energie uit zon en wind. </a:t>
            </a:r>
          </a:p>
          <a:p>
            <a:endParaRPr lang="en-US" sz="2400" dirty="0" smtClean="0">
              <a:solidFill>
                <a:schemeClr val="accent1"/>
              </a:solidFill>
              <a:latin typeface="Kristen ITC" panose="03050502040202030202" pitchFamily="66" charset="0"/>
            </a:endParaRPr>
          </a:p>
          <a:p>
            <a:r>
              <a:rPr lang="en-US" sz="2400" b="1" dirty="0" smtClean="0">
                <a:solidFill>
                  <a:schemeClr val="accent1"/>
                </a:solidFill>
                <a:latin typeface="Kristen ITC" panose="03050502040202030202" pitchFamily="66" charset="0"/>
              </a:rPr>
              <a:t>Het </a:t>
            </a:r>
            <a:r>
              <a:rPr lang="en-US" sz="2400" b="1" dirty="0" err="1" smtClean="0">
                <a:solidFill>
                  <a:schemeClr val="accent1"/>
                </a:solidFill>
                <a:latin typeface="Kristen ITC" panose="03050502040202030202" pitchFamily="66" charset="0"/>
              </a:rPr>
              <a:t>doel</a:t>
            </a:r>
            <a:r>
              <a:rPr lang="en-US" sz="2400" b="1" dirty="0" smtClean="0">
                <a:solidFill>
                  <a:schemeClr val="accent1"/>
                </a:solidFill>
                <a:latin typeface="Kristen ITC" panose="03050502040202030202" pitchFamily="66" charset="0"/>
              </a:rPr>
              <a:t> van </a:t>
            </a:r>
            <a:r>
              <a:rPr lang="en-US" sz="2400" b="1" dirty="0" err="1" smtClean="0">
                <a:solidFill>
                  <a:schemeClr val="accent1"/>
                </a:solidFill>
                <a:latin typeface="Kristen ITC" panose="03050502040202030202" pitchFamily="66" charset="0"/>
              </a:rPr>
              <a:t>deze</a:t>
            </a:r>
            <a:r>
              <a:rPr lang="en-US" sz="2400" b="1" dirty="0" smtClean="0">
                <a:solidFill>
                  <a:schemeClr val="accent1"/>
                </a:solidFill>
                <a:latin typeface="Kristen ITC" panose="03050502040202030202" pitchFamily="66" charset="0"/>
              </a:rPr>
              <a:t> </a:t>
            </a:r>
            <a:r>
              <a:rPr lang="en-US" sz="2400" b="1" dirty="0" err="1" smtClean="0">
                <a:solidFill>
                  <a:schemeClr val="accent1"/>
                </a:solidFill>
                <a:latin typeface="Kristen ITC" panose="03050502040202030202" pitchFamily="66" charset="0"/>
              </a:rPr>
              <a:t>campagne</a:t>
            </a:r>
            <a:r>
              <a:rPr lang="en-US" sz="2400" b="1" dirty="0" smtClean="0">
                <a:solidFill>
                  <a:schemeClr val="accent1"/>
                </a:solidFill>
                <a:latin typeface="Kristen ITC" panose="03050502040202030202" pitchFamily="66" charset="0"/>
              </a:rPr>
              <a:t>:</a:t>
            </a:r>
            <a:endParaRPr lang="en-US" sz="2400" b="1" dirty="0">
              <a:solidFill>
                <a:schemeClr val="accent1"/>
              </a:solidFill>
              <a:latin typeface="Kristen ITC" panose="03050502040202030202" pitchFamily="66" charset="0"/>
            </a:endParaRPr>
          </a:p>
          <a:p>
            <a:r>
              <a:rPr lang="en-US" sz="2400" dirty="0">
                <a:solidFill>
                  <a:schemeClr val="accent1"/>
                </a:solidFill>
                <a:latin typeface="Kristen ITC" panose="03050502040202030202" pitchFamily="66" charset="0"/>
              </a:rPr>
              <a:t>Shell, </a:t>
            </a:r>
            <a:r>
              <a:rPr lang="en-US" sz="2400" dirty="0" err="1">
                <a:solidFill>
                  <a:schemeClr val="accent1"/>
                </a:solidFill>
                <a:latin typeface="Kristen ITC" panose="03050502040202030202" pitchFamily="66" charset="0"/>
              </a:rPr>
              <a:t>en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andere</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oliemaatschappijen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moeten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wegblijven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uit</a:t>
            </a:r>
            <a:r>
              <a:rPr lang="en-US" sz="2400" dirty="0">
                <a:solidFill>
                  <a:schemeClr val="accent1"/>
                </a:solidFill>
                <a:latin typeface="Kristen ITC" panose="03050502040202030202" pitchFamily="66" charset="0"/>
              </a:rPr>
              <a:t> het </a:t>
            </a:r>
            <a:r>
              <a:rPr lang="en-US" sz="2400" dirty="0" err="1">
                <a:solidFill>
                  <a:schemeClr val="accent1"/>
                </a:solidFill>
                <a:latin typeface="Kristen ITC" panose="03050502040202030202" pitchFamily="66" charset="0"/>
              </a:rPr>
              <a:t>kwetsbare</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Noordpoolgebied</a:t>
            </a:r>
            <a:r>
              <a:rPr lang="en-US" sz="2400" dirty="0">
                <a:solidFill>
                  <a:schemeClr val="accent1"/>
                </a:solidFill>
                <a:latin typeface="Kristen ITC" panose="03050502040202030202" pitchFamily="66" charset="0"/>
              </a:rPr>
              <a:t>. </a:t>
            </a:r>
            <a:endParaRPr lang="nl-NL" sz="2400" dirty="0">
              <a:solidFill>
                <a:schemeClr val="accent1"/>
              </a:solidFill>
              <a:latin typeface="Kristen ITC" panose="03050502040202030202" pitchFamily="66" charset="0"/>
            </a:endParaRPr>
          </a:p>
          <a:p>
            <a:endParaRPr lang="nl-NL" dirty="0">
              <a:solidFill>
                <a:schemeClr val="accent1"/>
              </a:solidFill>
              <a:latin typeface="Kristen ITC" panose="03050502040202030202" pitchFamily="66" charset="0"/>
            </a:endParaRPr>
          </a:p>
        </p:txBody>
      </p:sp>
      <p:pic>
        <p:nvPicPr>
          <p:cNvPr id="7" name="Picture 9"/>
          <p:cNvPicPr/>
          <p:nvPr/>
        </p:nvPicPr>
        <p:blipFill>
          <a:blip r:embed="rId5" cstate="print">
            <a:extLst>
              <a:ext uri="{28A0092B-C50C-407E-A947-70E740481C1C}">
                <a14:useLocalDpi xmlns:a14="http://schemas.microsoft.com/office/drawing/2010/main"/>
              </a:ext>
            </a:extLst>
          </a:blip>
          <a:stretch/>
        </p:blipFill>
        <p:spPr>
          <a:xfrm>
            <a:off x="9001440" y="328340"/>
            <a:ext cx="2894760" cy="452880"/>
          </a:xfrm>
          <a:prstGeom prst="rect">
            <a:avLst/>
          </a:prstGeom>
          <a:ln>
            <a:noFill/>
          </a:ln>
        </p:spPr>
      </p:pic>
    </p:spTree>
    <p:extLst>
      <p:ext uri="{BB962C8B-B14F-4D97-AF65-F5344CB8AC3E}">
        <p14:creationId xmlns:p14="http://schemas.microsoft.com/office/powerpoint/2010/main" val="42324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5244" y="2444473"/>
            <a:ext cx="9303488" cy="1846659"/>
          </a:xfrm>
          <a:prstGeom prst="rect">
            <a:avLst/>
          </a:prstGeom>
          <a:solidFill>
            <a:srgbClr val="FFFFFF">
              <a:alpha val="40000"/>
            </a:srgbClr>
          </a:solidFill>
        </p:spPr>
        <p:txBody>
          <a:bodyPr wrap="square">
            <a:spAutoFit/>
          </a:bodyPr>
          <a:lstStyle/>
          <a:p>
            <a:pPr algn="r"/>
            <a:endParaRPr lang="en-US" sz="2400" dirty="0">
              <a:solidFill>
                <a:schemeClr val="accent1"/>
              </a:solidFill>
              <a:latin typeface="Kristen ITC" panose="03050502040202030202" pitchFamily="66" charset="0"/>
            </a:endParaRPr>
          </a:p>
          <a:p>
            <a:r>
              <a:rPr lang="en-US" sz="2400" dirty="0">
                <a:solidFill>
                  <a:schemeClr val="accent1"/>
                </a:solidFill>
                <a:latin typeface="Kristen ITC" panose="03050502040202030202" pitchFamily="66" charset="0"/>
              </a:rPr>
              <a:t>Wat </a:t>
            </a:r>
            <a:r>
              <a:rPr lang="en-US" sz="2400" dirty="0" err="1">
                <a:solidFill>
                  <a:schemeClr val="accent1"/>
                </a:solidFill>
                <a:latin typeface="Kristen ITC" panose="03050502040202030202" pitchFamily="66" charset="0"/>
              </a:rPr>
              <a:t>kan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er</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beter</a:t>
            </a:r>
            <a:r>
              <a:rPr lang="en-US" sz="2400" dirty="0">
                <a:solidFill>
                  <a:schemeClr val="accent1"/>
                </a:solidFill>
                <a:latin typeface="Kristen ITC" panose="03050502040202030202" pitchFamily="66" charset="0"/>
              </a:rPr>
              <a:t> in </a:t>
            </a:r>
            <a:r>
              <a:rPr lang="en-US" sz="2400" dirty="0" err="1">
                <a:solidFill>
                  <a:schemeClr val="accent1"/>
                </a:solidFill>
                <a:latin typeface="Kristen ITC" panose="03050502040202030202" pitchFamily="66" charset="0"/>
              </a:rPr>
              <a:t>jullie</a:t>
            </a:r>
            <a:r>
              <a:rPr lang="en-US" sz="2400" dirty="0">
                <a:solidFill>
                  <a:schemeClr val="accent1"/>
                </a:solidFill>
                <a:latin typeface="Kristen ITC" panose="03050502040202030202" pitchFamily="66" charset="0"/>
              </a:rPr>
              <a:t> school?</a:t>
            </a:r>
          </a:p>
          <a:p>
            <a:r>
              <a:rPr lang="en-US" sz="2400" dirty="0" smtClean="0">
                <a:solidFill>
                  <a:schemeClr val="accent1"/>
                </a:solidFill>
                <a:latin typeface="Kristen ITC" panose="03050502040202030202" pitchFamily="66" charset="0"/>
              </a:rPr>
              <a:t>Wat </a:t>
            </a:r>
            <a:r>
              <a:rPr lang="en-US" sz="2400" dirty="0">
                <a:solidFill>
                  <a:schemeClr val="accent1"/>
                </a:solidFill>
                <a:latin typeface="Kristen ITC" panose="03050502040202030202" pitchFamily="66" charset="0"/>
              </a:rPr>
              <a:t>is </a:t>
            </a:r>
            <a:r>
              <a:rPr lang="en-US" sz="2400" dirty="0" err="1" smtClean="0">
                <a:solidFill>
                  <a:schemeClr val="accent1"/>
                </a:solidFill>
                <a:latin typeface="Kristen ITC" panose="03050502040202030202" pitchFamily="66" charset="0"/>
              </a:rPr>
              <a:t>jullie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doel</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dat</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bijdraagt</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aan</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een</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duurzame</a:t>
            </a:r>
            <a:r>
              <a:rPr lang="en-US" sz="2400" dirty="0" smtClean="0">
                <a:solidFill>
                  <a:schemeClr val="accent1"/>
                </a:solidFill>
                <a:latin typeface="Kristen ITC" panose="03050502040202030202" pitchFamily="66" charset="0"/>
              </a:rPr>
              <a:t> school? </a:t>
            </a:r>
            <a:r>
              <a:rPr lang="en-US" sz="2400" dirty="0" err="1">
                <a:solidFill>
                  <a:schemeClr val="accent1"/>
                </a:solidFill>
                <a:latin typeface="Kristen ITC" panose="03050502040202030202" pitchFamily="66" charset="0"/>
              </a:rPr>
              <a:t>Maak</a:t>
            </a:r>
            <a:r>
              <a:rPr lang="en-US" sz="2400" dirty="0">
                <a:solidFill>
                  <a:schemeClr val="accent1"/>
                </a:solidFill>
                <a:latin typeface="Kristen ITC" panose="03050502040202030202" pitchFamily="66" charset="0"/>
              </a:rPr>
              <a:t> het </a:t>
            </a:r>
            <a:r>
              <a:rPr lang="en-US" sz="2400" dirty="0" err="1">
                <a:solidFill>
                  <a:schemeClr val="accent1"/>
                </a:solidFill>
                <a:latin typeface="Kristen ITC" panose="03050502040202030202" pitchFamily="66" charset="0"/>
              </a:rPr>
              <a:t>concreet</a:t>
            </a:r>
            <a:r>
              <a:rPr lang="en-US" sz="2400" dirty="0">
                <a:solidFill>
                  <a:schemeClr val="accent1"/>
                </a:solidFill>
                <a:latin typeface="Kristen ITC" panose="03050502040202030202" pitchFamily="66" charset="0"/>
              </a:rPr>
              <a:t>!</a:t>
            </a:r>
            <a:endParaRPr lang="nl-NL" sz="2400" dirty="0">
              <a:solidFill>
                <a:schemeClr val="accent1"/>
              </a:solidFill>
              <a:latin typeface="Kristen ITC" panose="03050502040202030202" pitchFamily="66" charset="0"/>
            </a:endParaRPr>
          </a:p>
          <a:p>
            <a:endParaRPr lang="nl-NL" dirty="0">
              <a:solidFill>
                <a:schemeClr val="accent1"/>
              </a:solidFill>
              <a:latin typeface="Kristen ITC" panose="03050502040202030202" pitchFamily="66" charset="0"/>
            </a:endParaRPr>
          </a:p>
        </p:txBody>
      </p:sp>
      <p:pic>
        <p:nvPicPr>
          <p:cNvPr id="3"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19948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p:cNvPr>
          <p:cNvSpPr/>
          <p:nvPr/>
        </p:nvSpPr>
        <p:spPr>
          <a:xfrm>
            <a:off x="4638976" y="6176880"/>
            <a:ext cx="3388605"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 Box 2"/>
          <p:cNvSpPr txBox="1">
            <a:spLocks noChangeAspect="1" noChangeArrowheads="1"/>
          </p:cNvSpPr>
          <p:nvPr/>
        </p:nvSpPr>
        <p:spPr bwMode="auto">
          <a:xfrm>
            <a:off x="804413" y="391588"/>
            <a:ext cx="7717536" cy="977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nl-NL" b="1" dirty="0" smtClean="0">
                <a:latin typeface="Verdana" panose="020B0604030504040204" pitchFamily="34" charset="0"/>
                <a:ea typeface="Times New Roman" panose="02020603050405020304" pitchFamily="18" charset="0"/>
              </a:rPr>
              <a:t>HOOFD</a:t>
            </a:r>
            <a:r>
              <a:rPr lang="nl-NL" b="1" dirty="0" smtClean="0">
                <a:effectLst/>
                <a:latin typeface="Verdana" panose="020B0604030504040204" pitchFamily="34" charset="0"/>
                <a:ea typeface="Times New Roman" panose="02020603050405020304" pitchFamily="18" charset="0"/>
              </a:rPr>
              <a:t>DOEL</a:t>
            </a:r>
            <a:r>
              <a:rPr lang="nl-NL" b="1" dirty="0">
                <a:latin typeface="Verdana" panose="020B0604030504040204" pitchFamily="34" charset="0"/>
                <a:ea typeface="Times New Roman" panose="02020603050405020304" pitchFamily="18" charset="0"/>
              </a:rPr>
              <a:t>: Een duurzame school</a:t>
            </a:r>
          </a:p>
          <a:p>
            <a:pPr>
              <a:spcAft>
                <a:spcPts val="0"/>
              </a:spcAft>
            </a:pPr>
            <a:endParaRPr lang="nl-NL" b="1" dirty="0">
              <a:latin typeface="Verdana" panose="020B0604030504040204" pitchFamily="34" charset="0"/>
              <a:ea typeface="Times New Roman" panose="02020603050405020304" pitchFamily="18" charset="0"/>
            </a:endParaRPr>
          </a:p>
          <a:p>
            <a:pPr>
              <a:spcAft>
                <a:spcPts val="0"/>
              </a:spcAft>
            </a:pPr>
            <a:r>
              <a:rPr lang="nl-NL" b="1" dirty="0" smtClean="0">
                <a:effectLst/>
                <a:latin typeface="Verdana" panose="020B0604030504040204" pitchFamily="34" charset="0"/>
                <a:ea typeface="Times New Roman" panose="02020603050405020304" pitchFamily="18" charset="0"/>
              </a:rPr>
              <a:t>Jullie doel: </a:t>
            </a:r>
            <a:r>
              <a:rPr lang="nl-NL" sz="1200" b="1" dirty="0">
                <a:effectLst/>
                <a:latin typeface="Verdana" panose="020B060403050404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p:txBody>
      </p:sp>
      <p:sp>
        <p:nvSpPr>
          <p:cNvPr id="18" name="Text Box 2"/>
          <p:cNvSpPr txBox="1">
            <a:spLocks noChangeAspect="1" noChangeArrowheads="1"/>
          </p:cNvSpPr>
          <p:nvPr/>
        </p:nvSpPr>
        <p:spPr bwMode="auto">
          <a:xfrm>
            <a:off x="831217" y="1500319"/>
            <a:ext cx="4631257" cy="51706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nl-NL" sz="1200" b="1" dirty="0" smtClean="0">
                <a:effectLst/>
                <a:latin typeface="Verdana" panose="020B0604030504040204" pitchFamily="34" charset="0"/>
                <a:ea typeface="Times New Roman" panose="02020603050405020304" pitchFamily="18" charset="0"/>
              </a:rPr>
              <a:t>KRACHTENVELD</a:t>
            </a:r>
            <a:r>
              <a:rPr lang="nl-NL" sz="1200" b="1" dirty="0">
                <a:effectLst/>
                <a:latin typeface="Verdana" panose="020B060403050404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r>
              <a:rPr lang="nl-NL" sz="1200" dirty="0">
                <a:effectLst/>
                <a:latin typeface="Times New Roman" panose="02020603050405020304" pitchFamily="18" charset="0"/>
                <a:ea typeface="Times New Roman" panose="02020603050405020304" pitchFamily="18" charset="0"/>
              </a:rPr>
              <a:t>			</a:t>
            </a:r>
          </a:p>
          <a:p>
            <a:r>
              <a:rPr lang="nl-NL" sz="1200" dirty="0">
                <a:latin typeface="Times New Roman" panose="02020603050405020304" pitchFamily="18" charset="0"/>
                <a:ea typeface="Times New Roman" panose="02020603050405020304" pitchFamily="18" charset="0"/>
              </a:rPr>
              <a:t>			</a:t>
            </a:r>
          </a:p>
          <a:p>
            <a:pPr>
              <a:spcAft>
                <a:spcPts val="0"/>
              </a:spcAft>
            </a:pPr>
            <a:endParaRPr lang="nl-NL" sz="1200" dirty="0">
              <a:effectLst/>
              <a:latin typeface="Times New Roman" panose="02020603050405020304" pitchFamily="18" charset="0"/>
              <a:ea typeface="Times New Roman" panose="02020603050405020304" pitchFamily="18" charset="0"/>
            </a:endParaRPr>
          </a:p>
        </p:txBody>
      </p:sp>
      <p:sp>
        <p:nvSpPr>
          <p:cNvPr id="19" name="Text Box 2"/>
          <p:cNvSpPr txBox="1">
            <a:spLocks noChangeAspect="1" noChangeArrowheads="1"/>
          </p:cNvSpPr>
          <p:nvPr/>
        </p:nvSpPr>
        <p:spPr bwMode="auto">
          <a:xfrm>
            <a:off x="5612765" y="1530798"/>
            <a:ext cx="2909184" cy="51401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b="1" dirty="0">
                <a:latin typeface="Verdana" panose="020B0604030504040204" pitchFamily="34" charset="0"/>
                <a:ea typeface="Times New Roman" panose="02020603050405020304" pitchFamily="18" charset="0"/>
              </a:rPr>
              <a:t>STAPPENPLAN</a:t>
            </a:r>
            <a:r>
              <a:rPr lang="en-US" sz="1200" b="1" dirty="0" smtClean="0">
                <a:effectLst/>
                <a:latin typeface="Verdana" panose="020B060403050404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590512" y="1259379"/>
            <a:ext cx="1356506" cy="892552"/>
          </a:xfrm>
          <a:prstGeom prst="rect">
            <a:avLst/>
          </a:prstGeom>
        </p:spPr>
        <p:txBody>
          <a:bodyPr wrap="square">
            <a:spAutoFit/>
          </a:bodyPr>
          <a:lstStyle/>
          <a:p>
            <a:pPr>
              <a:spcAft>
                <a:spcPts val="0"/>
              </a:spcAft>
            </a:pPr>
            <a:endParaRPr lang="nl-NL" sz="2800" dirty="0">
              <a:latin typeface="Times New Roman" panose="02020603050405020304" pitchFamily="18" charset="0"/>
              <a:ea typeface="Times New Roman" panose="02020603050405020304" pitchFamily="18" charset="0"/>
            </a:endParaRPr>
          </a:p>
          <a:p>
            <a:pPr>
              <a:spcAft>
                <a:spcPts val="0"/>
              </a:spcAft>
            </a:pPr>
            <a:r>
              <a:rPr lang="nl-NL" sz="1200" dirty="0">
                <a:latin typeface="Verdana" panose="020B0604030504040204" pitchFamily="34" charset="0"/>
                <a:ea typeface="Times New Roman" panose="02020603050405020304" pitchFamily="18" charset="0"/>
              </a:rPr>
              <a:t>Vind ons doel belangrijk</a:t>
            </a:r>
            <a:endParaRPr lang="nl-NL" sz="1200" dirty="0">
              <a:latin typeface="Times New Roman" panose="02020603050405020304" pitchFamily="18" charset="0"/>
              <a:ea typeface="Times New Roman" panose="02020603050405020304" pitchFamily="18" charset="0"/>
            </a:endParaRPr>
          </a:p>
        </p:txBody>
      </p:sp>
      <p:cxnSp>
        <p:nvCxnSpPr>
          <p:cNvPr id="11" name="Straight Arrow Connector 10"/>
          <p:cNvCxnSpPr/>
          <p:nvPr/>
        </p:nvCxnSpPr>
        <p:spPr>
          <a:xfrm>
            <a:off x="3133901" y="2172285"/>
            <a:ext cx="12944" cy="360694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33193" y="3819761"/>
            <a:ext cx="277784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68592" y="5706108"/>
            <a:ext cx="1943139" cy="646331"/>
          </a:xfrm>
          <a:prstGeom prst="rect">
            <a:avLst/>
          </a:prstGeom>
        </p:spPr>
        <p:txBody>
          <a:bodyPr wrap="square">
            <a:spAutoFit/>
          </a:bodyPr>
          <a:lstStyle/>
          <a:p>
            <a:pPr>
              <a:spcAft>
                <a:spcPts val="0"/>
              </a:spcAft>
            </a:pPr>
            <a:endParaRPr lang="nl-NL" sz="1200" dirty="0">
              <a:latin typeface="Times New Roman" panose="02020603050405020304" pitchFamily="18" charset="0"/>
              <a:ea typeface="Times New Roman" panose="02020603050405020304" pitchFamily="18" charset="0"/>
            </a:endParaRPr>
          </a:p>
          <a:p>
            <a:pPr>
              <a:spcAft>
                <a:spcPts val="0"/>
              </a:spcAft>
            </a:pPr>
            <a:r>
              <a:rPr lang="nl-NL" sz="1200" dirty="0">
                <a:latin typeface="Verdana" panose="020B0604030504040204" pitchFamily="34" charset="0"/>
                <a:ea typeface="Times New Roman" panose="02020603050405020304" pitchFamily="18" charset="0"/>
              </a:rPr>
              <a:t>Vind ons doel </a:t>
            </a:r>
            <a:r>
              <a:rPr lang="nl-NL" sz="1200" dirty="0" smtClean="0">
                <a:latin typeface="Verdana" panose="020B0604030504040204" pitchFamily="34" charset="0"/>
                <a:ea typeface="Times New Roman" panose="02020603050405020304" pitchFamily="18" charset="0"/>
              </a:rPr>
              <a:t>niet belangrijk</a:t>
            </a:r>
            <a:endParaRPr lang="nl-NL" sz="1200" dirty="0">
              <a:latin typeface="Times New Roman" panose="02020603050405020304" pitchFamily="18" charset="0"/>
              <a:ea typeface="Times New Roman" panose="02020603050405020304" pitchFamily="18" charset="0"/>
            </a:endParaRPr>
          </a:p>
        </p:txBody>
      </p:sp>
      <p:sp>
        <p:nvSpPr>
          <p:cNvPr id="14" name="Rectangle 13"/>
          <p:cNvSpPr/>
          <p:nvPr/>
        </p:nvSpPr>
        <p:spPr>
          <a:xfrm>
            <a:off x="840123" y="3478134"/>
            <a:ext cx="1356506" cy="461665"/>
          </a:xfrm>
          <a:prstGeom prst="rect">
            <a:avLst/>
          </a:prstGeom>
        </p:spPr>
        <p:txBody>
          <a:bodyPr wrap="square">
            <a:spAutoFit/>
          </a:bodyPr>
          <a:lstStyle/>
          <a:p>
            <a:pPr>
              <a:spcAft>
                <a:spcPts val="0"/>
              </a:spcAft>
            </a:pPr>
            <a:r>
              <a:rPr lang="en-US" sz="1200" dirty="0" err="1">
                <a:latin typeface="Verdana" panose="020B0604030504040204" pitchFamily="34" charset="0"/>
                <a:ea typeface="Times New Roman" panose="02020603050405020304" pitchFamily="18" charset="0"/>
              </a:rPr>
              <a:t>Heeft</a:t>
            </a:r>
            <a:r>
              <a:rPr lang="en-US" sz="1200" dirty="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weinig</a:t>
            </a:r>
            <a:r>
              <a:rPr lang="en-US" sz="1200" dirty="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invloed</a:t>
            </a:r>
            <a:endParaRPr lang="nl-NL" sz="1200" dirty="0">
              <a:latin typeface="Verdana" panose="020B0604030504040204" pitchFamily="34" charset="0"/>
              <a:ea typeface="Times New Roman" panose="02020603050405020304" pitchFamily="18" charset="0"/>
            </a:endParaRPr>
          </a:p>
        </p:txBody>
      </p:sp>
      <p:sp>
        <p:nvSpPr>
          <p:cNvPr id="15" name="Rectangle 14"/>
          <p:cNvSpPr/>
          <p:nvPr/>
        </p:nvSpPr>
        <p:spPr>
          <a:xfrm>
            <a:off x="4481971" y="3514094"/>
            <a:ext cx="1186883" cy="461665"/>
          </a:xfrm>
          <a:prstGeom prst="rect">
            <a:avLst/>
          </a:prstGeom>
        </p:spPr>
        <p:txBody>
          <a:bodyPr wrap="square">
            <a:spAutoFit/>
          </a:bodyPr>
          <a:lstStyle/>
          <a:p>
            <a:pPr>
              <a:spcAft>
                <a:spcPts val="0"/>
              </a:spcAft>
            </a:pPr>
            <a:r>
              <a:rPr lang="en-US" sz="1200" dirty="0" err="1" smtClean="0">
                <a:latin typeface="Verdana" panose="020B0604030504040204" pitchFamily="34" charset="0"/>
                <a:ea typeface="Times New Roman" panose="02020603050405020304" pitchFamily="18" charset="0"/>
              </a:rPr>
              <a:t>Heeft</a:t>
            </a:r>
            <a:r>
              <a:rPr lang="en-US" sz="1200" dirty="0" smtClean="0">
                <a:latin typeface="Verdana" panose="020B0604030504040204" pitchFamily="34" charset="0"/>
                <a:ea typeface="Times New Roman" panose="02020603050405020304" pitchFamily="18" charset="0"/>
              </a:rPr>
              <a:t> </a:t>
            </a:r>
            <a:r>
              <a:rPr lang="en-US" sz="1200" dirty="0" err="1" smtClean="0">
                <a:latin typeface="Verdana" panose="020B0604030504040204" pitchFamily="34" charset="0"/>
                <a:ea typeface="Times New Roman" panose="02020603050405020304" pitchFamily="18" charset="0"/>
              </a:rPr>
              <a:t>veel</a:t>
            </a:r>
            <a:r>
              <a:rPr lang="en-US" sz="1200" dirty="0" smtClean="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invloed</a:t>
            </a:r>
            <a:endParaRPr lang="nl-NL" sz="1200" dirty="0">
              <a:latin typeface="Verdana" panose="020B0604030504040204" pitchFamily="34" charset="0"/>
              <a:ea typeface="Times New Roman" panose="02020603050405020304" pitchFamily="18" charset="0"/>
            </a:endParaRPr>
          </a:p>
        </p:txBody>
      </p:sp>
      <p:sp>
        <p:nvSpPr>
          <p:cNvPr id="16" name="Left Arrow 15"/>
          <p:cNvSpPr/>
          <p:nvPr/>
        </p:nvSpPr>
        <p:spPr>
          <a:xfrm rot="1533701">
            <a:off x="8001661" y="1305662"/>
            <a:ext cx="2049832" cy="3448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9216670" y="2006248"/>
            <a:ext cx="2975330" cy="646331"/>
          </a:xfrm>
          <a:prstGeom prst="rect">
            <a:avLst/>
          </a:prstGeom>
          <a:solidFill>
            <a:srgbClr val="FFFFFF">
              <a:alpha val="40000"/>
            </a:srgbClr>
          </a:solidFill>
        </p:spPr>
        <p:txBody>
          <a:bodyPr wrap="square">
            <a:spAutoFit/>
          </a:bodyPr>
          <a:lstStyle/>
          <a:p>
            <a:r>
              <a:rPr lang="en-US" dirty="0" err="1" smtClean="0">
                <a:solidFill>
                  <a:schemeClr val="accent1"/>
                </a:solidFill>
                <a:latin typeface="Kristen ITC" panose="03050502040202030202" pitchFamily="66" charset="0"/>
              </a:rPr>
              <a:t>Vul</a:t>
            </a:r>
            <a:r>
              <a:rPr lang="en-US" dirty="0" smtClean="0">
                <a:solidFill>
                  <a:schemeClr val="accent1"/>
                </a:solidFill>
                <a:latin typeface="Kristen ITC" panose="03050502040202030202" pitchFamily="66" charset="0"/>
              </a:rPr>
              <a:t> het </a:t>
            </a:r>
            <a:r>
              <a:rPr lang="en-US" dirty="0" err="1" smtClean="0">
                <a:solidFill>
                  <a:schemeClr val="accent1"/>
                </a:solidFill>
                <a:latin typeface="Kristen ITC" panose="03050502040202030202" pitchFamily="66" charset="0"/>
              </a:rPr>
              <a:t>subdoel</a:t>
            </a:r>
            <a:r>
              <a:rPr lang="en-US" dirty="0" smtClean="0">
                <a:solidFill>
                  <a:schemeClr val="accent1"/>
                </a:solidFill>
                <a:latin typeface="Kristen ITC" panose="03050502040202030202" pitchFamily="66" charset="0"/>
              </a:rPr>
              <a:t> in per </a:t>
            </a:r>
            <a:r>
              <a:rPr lang="en-US" dirty="0" err="1" smtClean="0">
                <a:solidFill>
                  <a:schemeClr val="accent1"/>
                </a:solidFill>
                <a:latin typeface="Kristen ITC" panose="03050502040202030202" pitchFamily="66" charset="0"/>
              </a:rPr>
              <a:t>groepje</a:t>
            </a:r>
            <a:r>
              <a:rPr lang="en-US" dirty="0" smtClean="0">
                <a:solidFill>
                  <a:schemeClr val="accent1"/>
                </a:solidFill>
                <a:latin typeface="Kristen ITC" panose="03050502040202030202" pitchFamily="66" charset="0"/>
              </a:rPr>
              <a:t>. </a:t>
            </a:r>
            <a:endParaRPr lang="nl-NL" dirty="0">
              <a:solidFill>
                <a:schemeClr val="accent1"/>
              </a:solidFill>
              <a:latin typeface="Kristen ITC" panose="03050502040202030202" pitchFamily="66" charset="0"/>
            </a:endParaRPr>
          </a:p>
        </p:txBody>
      </p:sp>
      <p:pic>
        <p:nvPicPr>
          <p:cNvPr id="21"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502171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ertical Scroll 10"/>
          <p:cNvSpPr/>
          <p:nvPr/>
        </p:nvSpPr>
        <p:spPr>
          <a:xfrm>
            <a:off x="5945890" y="3279314"/>
            <a:ext cx="3771589" cy="2288163"/>
          </a:xfrm>
          <a:prstGeom prst="verticalScroll">
            <a:avLst/>
          </a:prstGeom>
          <a:gradFill flip="none" rotWithShape="1">
            <a:gsLst>
              <a:gs pos="0">
                <a:schemeClr val="accent4">
                  <a:lumMod val="20000"/>
                  <a:lumOff val="80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ertical Scroll 9"/>
          <p:cNvSpPr/>
          <p:nvPr/>
        </p:nvSpPr>
        <p:spPr>
          <a:xfrm>
            <a:off x="1750910" y="3256909"/>
            <a:ext cx="3871236" cy="2288163"/>
          </a:xfrm>
          <a:prstGeom prst="verticalScroll">
            <a:avLst/>
          </a:prstGeom>
          <a:gradFill flip="none" rotWithShape="1">
            <a:gsLst>
              <a:gs pos="0">
                <a:schemeClr val="accent4">
                  <a:lumMod val="20000"/>
                  <a:lumOff val="80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p:cNvSpPr txBox="1"/>
          <p:nvPr/>
        </p:nvSpPr>
        <p:spPr>
          <a:xfrm>
            <a:off x="2212173" y="3717494"/>
            <a:ext cx="2743200" cy="1815882"/>
          </a:xfrm>
          <a:prstGeom prst="rect">
            <a:avLst/>
          </a:prstGeom>
          <a:noFill/>
        </p:spPr>
        <p:txBody>
          <a:bodyPr wrap="square" rtlCol="0">
            <a:spAutoFit/>
          </a:bodyPr>
          <a:lstStyle/>
          <a:p>
            <a:r>
              <a:rPr lang="en-US" sz="2800" b="1" dirty="0" err="1" smtClean="0"/>
              <a:t>Rechten</a:t>
            </a:r>
            <a:r>
              <a:rPr lang="en-US" sz="2800" b="1" dirty="0" smtClean="0"/>
              <a:t>: </a:t>
            </a:r>
          </a:p>
          <a:p>
            <a:pPr marL="342900" indent="-342900">
              <a:buFont typeface="+mj-lt"/>
              <a:buAutoNum type="arabicPeriod"/>
            </a:pPr>
            <a:r>
              <a:rPr lang="en-US" sz="2800" dirty="0"/>
              <a:t> </a:t>
            </a:r>
            <a:endParaRPr lang="en-US" sz="2800" dirty="0" smtClean="0"/>
          </a:p>
          <a:p>
            <a:pPr marL="342900" indent="-342900">
              <a:buFont typeface="+mj-lt"/>
              <a:buAutoNum type="arabicPeriod"/>
            </a:pPr>
            <a:r>
              <a:rPr lang="en-US" sz="2800" dirty="0"/>
              <a:t> </a:t>
            </a:r>
            <a:endParaRPr lang="en-US" sz="2800" dirty="0" smtClean="0"/>
          </a:p>
          <a:p>
            <a:pPr marL="342900" indent="-342900">
              <a:buFont typeface="+mj-lt"/>
              <a:buAutoNum type="arabicPeriod"/>
            </a:pPr>
            <a:r>
              <a:rPr lang="en-US" sz="2800" dirty="0"/>
              <a:t> </a:t>
            </a:r>
            <a:endParaRPr lang="nl-NL" sz="2800" dirty="0"/>
          </a:p>
        </p:txBody>
      </p:sp>
      <p:sp>
        <p:nvSpPr>
          <p:cNvPr id="4" name="Title 3"/>
          <p:cNvSpPr>
            <a:spLocks noGrp="1"/>
          </p:cNvSpPr>
          <p:nvPr>
            <p:ph type="ctrTitle"/>
          </p:nvPr>
        </p:nvSpPr>
        <p:spPr>
          <a:xfrm>
            <a:off x="2038864" y="-421185"/>
            <a:ext cx="9144000" cy="2387600"/>
          </a:xfrm>
        </p:spPr>
        <p:txBody>
          <a:bodyPr>
            <a:normAutofit/>
          </a:bodyPr>
          <a:lstStyle/>
          <a:p>
            <a:r>
              <a:rPr lang="en-US" sz="4800" b="1" dirty="0" smtClean="0"/>
              <a:t>KINDERRECHTEN</a:t>
            </a:r>
            <a:endParaRPr lang="nl-NL" sz="4800" b="1" dirty="0"/>
          </a:p>
        </p:txBody>
      </p:sp>
      <p:sp>
        <p:nvSpPr>
          <p:cNvPr id="2" name="Rectangle 1"/>
          <p:cNvSpPr/>
          <p:nvPr/>
        </p:nvSpPr>
        <p:spPr>
          <a:xfrm>
            <a:off x="1957452" y="1348498"/>
            <a:ext cx="8277092" cy="1384995"/>
          </a:xfrm>
          <a:prstGeom prst="rect">
            <a:avLst/>
          </a:prstGeom>
        </p:spPr>
        <p:txBody>
          <a:bodyPr wrap="square">
            <a:spAutoFit/>
          </a:bodyPr>
          <a:lstStyle/>
          <a:p>
            <a:r>
              <a:rPr lang="en-US" sz="2800" dirty="0" err="1" smtClean="0"/>
              <a:t>Als</a:t>
            </a:r>
            <a:r>
              <a:rPr lang="en-US" sz="2800" dirty="0" smtClean="0"/>
              <a:t> burger </a:t>
            </a:r>
            <a:r>
              <a:rPr lang="en-US" sz="2800" dirty="0" err="1" smtClean="0"/>
              <a:t>heb</a:t>
            </a:r>
            <a:r>
              <a:rPr lang="en-US" sz="2800" dirty="0" smtClean="0"/>
              <a:t> je </a:t>
            </a:r>
            <a:r>
              <a:rPr lang="en-US" sz="2800" dirty="0" err="1" smtClean="0"/>
              <a:t>rechten</a:t>
            </a:r>
            <a:r>
              <a:rPr lang="en-US" sz="2800" dirty="0" smtClean="0"/>
              <a:t> </a:t>
            </a:r>
            <a:r>
              <a:rPr lang="en-US" sz="2800" dirty="0" err="1" smtClean="0"/>
              <a:t>en</a:t>
            </a:r>
            <a:r>
              <a:rPr lang="en-US" sz="2800" dirty="0" smtClean="0"/>
              <a:t> </a:t>
            </a:r>
            <a:r>
              <a:rPr lang="en-US" sz="2800" dirty="0" err="1" smtClean="0"/>
              <a:t>plichten</a:t>
            </a:r>
            <a:r>
              <a:rPr lang="en-US" sz="2800" dirty="0" smtClean="0"/>
              <a:t>. </a:t>
            </a:r>
            <a:r>
              <a:rPr lang="en-US" sz="2800" dirty="0" err="1" smtClean="0"/>
              <a:t>Ook</a:t>
            </a:r>
            <a:r>
              <a:rPr lang="en-US" sz="2800" dirty="0" smtClean="0"/>
              <a:t> </a:t>
            </a:r>
            <a:r>
              <a:rPr lang="en-US" sz="2800" dirty="0" err="1" smtClean="0"/>
              <a:t>als</a:t>
            </a:r>
            <a:r>
              <a:rPr lang="en-US" sz="2800" dirty="0" smtClean="0"/>
              <a:t> kind. </a:t>
            </a:r>
          </a:p>
          <a:p>
            <a:r>
              <a:rPr lang="en-US" sz="2800" dirty="0" err="1" smtClean="0"/>
              <a:t>Bedenk</a:t>
            </a:r>
            <a:r>
              <a:rPr lang="en-US" sz="2800" dirty="0" smtClean="0"/>
              <a:t> </a:t>
            </a:r>
            <a:r>
              <a:rPr lang="en-US" sz="2800" dirty="0"/>
              <a:t>3 </a:t>
            </a:r>
            <a:r>
              <a:rPr lang="en-US" sz="2800" dirty="0" err="1"/>
              <a:t>voorbeelden</a:t>
            </a:r>
            <a:r>
              <a:rPr lang="en-US" sz="2800" dirty="0"/>
              <a:t> van </a:t>
            </a:r>
            <a:r>
              <a:rPr lang="en-US" sz="2800" dirty="0" err="1"/>
              <a:t>rechten</a:t>
            </a:r>
            <a:r>
              <a:rPr lang="en-US" sz="2800" dirty="0"/>
              <a:t> </a:t>
            </a:r>
            <a:r>
              <a:rPr lang="en-US" sz="2800" dirty="0" err="1"/>
              <a:t>en</a:t>
            </a:r>
            <a:r>
              <a:rPr lang="en-US" sz="2800" dirty="0"/>
              <a:t> </a:t>
            </a:r>
            <a:r>
              <a:rPr lang="en-US" sz="2800" dirty="0" err="1"/>
              <a:t>plichten</a:t>
            </a:r>
            <a:r>
              <a:rPr lang="en-US" sz="2800" dirty="0"/>
              <a:t> </a:t>
            </a:r>
            <a:r>
              <a:rPr lang="en-US" sz="2800" dirty="0" err="1"/>
              <a:t>voor</a:t>
            </a:r>
            <a:r>
              <a:rPr lang="en-US" sz="2800" dirty="0"/>
              <a:t> </a:t>
            </a:r>
            <a:r>
              <a:rPr lang="en-US" sz="2800" dirty="0" err="1"/>
              <a:t>kinderen</a:t>
            </a:r>
            <a:r>
              <a:rPr lang="en-US" sz="2800" dirty="0"/>
              <a:t>.</a:t>
            </a:r>
            <a:endParaRPr lang="nl-NL" sz="2800" dirty="0"/>
          </a:p>
        </p:txBody>
      </p:sp>
      <p:sp>
        <p:nvSpPr>
          <p:cNvPr id="6" name="TextBox 5"/>
          <p:cNvSpPr txBox="1"/>
          <p:nvPr/>
        </p:nvSpPr>
        <p:spPr>
          <a:xfrm>
            <a:off x="6610864" y="3654804"/>
            <a:ext cx="2743200" cy="1815882"/>
          </a:xfrm>
          <a:prstGeom prst="rect">
            <a:avLst/>
          </a:prstGeom>
          <a:noFill/>
        </p:spPr>
        <p:txBody>
          <a:bodyPr wrap="square" rtlCol="0">
            <a:spAutoFit/>
          </a:bodyPr>
          <a:lstStyle/>
          <a:p>
            <a:r>
              <a:rPr lang="en-US" sz="2800" b="1" dirty="0" err="1" smtClean="0"/>
              <a:t>Plichten</a:t>
            </a:r>
            <a:r>
              <a:rPr lang="en-US" sz="2800" b="1" dirty="0" smtClean="0"/>
              <a:t>: </a:t>
            </a:r>
          </a:p>
          <a:p>
            <a:pPr marL="342900" indent="-342900">
              <a:buFont typeface="+mj-lt"/>
              <a:buAutoNum type="arabicPeriod"/>
            </a:pPr>
            <a:r>
              <a:rPr lang="en-US" sz="2800" dirty="0"/>
              <a:t> </a:t>
            </a:r>
            <a:endParaRPr lang="en-US" sz="2800" dirty="0" smtClean="0"/>
          </a:p>
          <a:p>
            <a:pPr marL="342900" indent="-342900">
              <a:buFont typeface="+mj-lt"/>
              <a:buAutoNum type="arabicPeriod"/>
            </a:pPr>
            <a:r>
              <a:rPr lang="en-US" sz="2800" dirty="0"/>
              <a:t> </a:t>
            </a:r>
            <a:endParaRPr lang="en-US" sz="2800" dirty="0" smtClean="0"/>
          </a:p>
          <a:p>
            <a:pPr marL="342900" indent="-342900">
              <a:buFont typeface="+mj-lt"/>
              <a:buAutoNum type="arabicPeriod"/>
            </a:pPr>
            <a:r>
              <a:rPr lang="en-US" sz="2800" dirty="0"/>
              <a:t> </a:t>
            </a:r>
            <a:endParaRPr lang="nl-NL" sz="2800" dirty="0"/>
          </a:p>
        </p:txBody>
      </p:sp>
      <p:sp>
        <p:nvSpPr>
          <p:cNvPr id="7" name="Rectangle 6"/>
          <p:cNvSpPr/>
          <p:nvPr/>
        </p:nvSpPr>
        <p:spPr>
          <a:xfrm rot="21269603">
            <a:off x="161896" y="2749077"/>
            <a:ext cx="2023935" cy="1015663"/>
          </a:xfrm>
          <a:prstGeom prst="rect">
            <a:avLst/>
          </a:prstGeom>
        </p:spPr>
        <p:txBody>
          <a:bodyPr wrap="square">
            <a:spAutoFit/>
          </a:bodyPr>
          <a:lstStyle/>
          <a:p>
            <a:r>
              <a:rPr lang="en-US" sz="2000" dirty="0" err="1"/>
              <a:t>Rechten</a:t>
            </a:r>
            <a:r>
              <a:rPr lang="en-US" sz="2000" dirty="0"/>
              <a:t> </a:t>
            </a:r>
            <a:r>
              <a:rPr lang="en-US" sz="2000" dirty="0" err="1"/>
              <a:t>zijn</a:t>
            </a:r>
            <a:r>
              <a:rPr lang="en-US" sz="2000" dirty="0"/>
              <a:t> </a:t>
            </a:r>
            <a:r>
              <a:rPr lang="en-US" sz="2000" dirty="0" err="1"/>
              <a:t>dingen</a:t>
            </a:r>
            <a:r>
              <a:rPr lang="en-US" sz="2000" dirty="0"/>
              <a:t> die je mag. </a:t>
            </a:r>
            <a:endParaRPr lang="nl-NL" sz="2000" dirty="0"/>
          </a:p>
        </p:txBody>
      </p:sp>
      <p:sp>
        <p:nvSpPr>
          <p:cNvPr id="3" name="Rectangle 2"/>
          <p:cNvSpPr/>
          <p:nvPr/>
        </p:nvSpPr>
        <p:spPr>
          <a:xfrm rot="264407">
            <a:off x="9340955" y="2598763"/>
            <a:ext cx="2490740" cy="707886"/>
          </a:xfrm>
          <a:prstGeom prst="rect">
            <a:avLst/>
          </a:prstGeom>
        </p:spPr>
        <p:txBody>
          <a:bodyPr wrap="square">
            <a:spAutoFit/>
          </a:bodyPr>
          <a:lstStyle/>
          <a:p>
            <a:r>
              <a:rPr lang="en-US" sz="2000" dirty="0" err="1"/>
              <a:t>Plichten</a:t>
            </a:r>
            <a:r>
              <a:rPr lang="en-US" sz="2000" dirty="0"/>
              <a:t> </a:t>
            </a:r>
            <a:r>
              <a:rPr lang="en-US" sz="2000" dirty="0" err="1"/>
              <a:t>zijn</a:t>
            </a:r>
            <a:r>
              <a:rPr lang="en-US" sz="2000" dirty="0"/>
              <a:t> </a:t>
            </a:r>
            <a:r>
              <a:rPr lang="en-US" sz="2000" dirty="0" err="1"/>
              <a:t>dingen</a:t>
            </a:r>
            <a:r>
              <a:rPr lang="en-US" sz="2000" dirty="0"/>
              <a:t> die je </a:t>
            </a:r>
            <a:r>
              <a:rPr lang="en-US" sz="2000" dirty="0" err="1"/>
              <a:t>moet</a:t>
            </a:r>
            <a:r>
              <a:rPr lang="en-US" sz="2000" dirty="0"/>
              <a:t>.</a:t>
            </a:r>
            <a:endParaRPr lang="nl-NL" sz="2000" dirty="0"/>
          </a:p>
        </p:txBody>
      </p:sp>
      <p:cxnSp>
        <p:nvCxnSpPr>
          <p:cNvPr id="16" name="Curved Connector 15"/>
          <p:cNvCxnSpPr/>
          <p:nvPr/>
        </p:nvCxnSpPr>
        <p:spPr>
          <a:xfrm rot="10800000" flipV="1">
            <a:off x="10041224" y="3144372"/>
            <a:ext cx="1125416" cy="604537"/>
          </a:xfrm>
          <a:prstGeom prst="curvedConnector3">
            <a:avLst>
              <a:gd name="adj1" fmla="val -15625"/>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1338571" y="3446640"/>
            <a:ext cx="549859" cy="525774"/>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CustomShape 3"/>
          <p:cNvSpPr/>
          <p:nvPr/>
        </p:nvSpPr>
        <p:spPr>
          <a:xfrm flipH="1">
            <a:off x="-4" y="6037986"/>
            <a:ext cx="12192001" cy="820013"/>
          </a:xfrm>
          <a:prstGeom prst="flowChartManualInput">
            <a:avLst/>
          </a:prstGeom>
          <a:blipFill>
            <a:blip r:embed="rId3"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3200" b="1" dirty="0" smtClean="0">
                <a:solidFill>
                  <a:srgbClr val="FFFFFF"/>
                </a:solidFill>
                <a:latin typeface="HelveticaNeue bold"/>
              </a:rPr>
              <a:t>BURGERSCHAP</a:t>
            </a:r>
            <a:endParaRPr sz="105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spTree>
    <p:extLst>
      <p:ext uri="{BB962C8B-B14F-4D97-AF65-F5344CB8AC3E}">
        <p14:creationId xmlns:p14="http://schemas.microsoft.com/office/powerpoint/2010/main" val="39331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5" name="poolvos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79559" y="6858000"/>
            <a:ext cx="609600" cy="609600"/>
          </a:xfrm>
          <a:prstGeom prst="rect">
            <a:avLst/>
          </a:prstGeom>
        </p:spPr>
      </p:pic>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CustomShape 3"/>
          <p:cNvSpPr/>
          <p:nvPr/>
        </p:nvSpPr>
        <p:spPr>
          <a:xfrm flipH="1">
            <a:off x="5085360" y="442017"/>
            <a:ext cx="6714344" cy="875520"/>
          </a:xfrm>
          <a:prstGeom prst="flowChartManualInput">
            <a:avLst/>
          </a:prstGeom>
          <a:blipFill>
            <a:blip r:embed="rId7"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4400" b="1" dirty="0">
                <a:solidFill>
                  <a:srgbClr val="FFFFFF"/>
                </a:solidFill>
                <a:latin typeface="HelveticaNeue bold"/>
              </a:rPr>
              <a:t>HET KRACHTENVELD</a:t>
            </a:r>
            <a:endParaRPr dirty="0"/>
          </a:p>
        </p:txBody>
      </p:sp>
      <p:pic>
        <p:nvPicPr>
          <p:cNvPr id="6" name="Picture 9"/>
          <p:cNvPicPr/>
          <p:nvPr/>
        </p:nvPicPr>
        <p:blipFill>
          <a:blip r:embed="rId8"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630150843"/>
      </p:ext>
    </p:extLst>
  </p:cSld>
  <p:clrMapOvr>
    <a:masterClrMapping/>
  </p:clrMapOvr>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2509622" y="1705034"/>
            <a:ext cx="6793866" cy="2585323"/>
          </a:xfrm>
          <a:prstGeom prst="rect">
            <a:avLst/>
          </a:prstGeom>
          <a:solidFill>
            <a:srgbClr val="FFFFFF">
              <a:alpha val="40000"/>
            </a:srgbClr>
          </a:solidFill>
        </p:spPr>
        <p:txBody>
          <a:bodyPr wrap="square">
            <a:spAutoFit/>
          </a:bodyPr>
          <a:lstStyle/>
          <a:p>
            <a:r>
              <a:rPr lang="en-US" sz="2400" dirty="0" smtClean="0">
                <a:solidFill>
                  <a:schemeClr val="accent1"/>
                </a:solidFill>
                <a:latin typeface="Kristen ITC" panose="03050502040202030202" pitchFamily="66" charset="0"/>
              </a:rPr>
              <a:t>Het </a:t>
            </a:r>
            <a:r>
              <a:rPr lang="en-US" sz="2400" dirty="0" err="1" smtClean="0">
                <a:solidFill>
                  <a:schemeClr val="accent1"/>
                </a:solidFill>
                <a:latin typeface="Kristen ITC" panose="03050502040202030202" pitchFamily="66" charset="0"/>
              </a:rPr>
              <a:t>krachtenveld</a:t>
            </a:r>
            <a:r>
              <a:rPr lang="en-US" sz="2400" dirty="0" smtClean="0">
                <a:solidFill>
                  <a:schemeClr val="accent1"/>
                </a:solidFill>
                <a:latin typeface="Kristen ITC" panose="03050502040202030202" pitchFamily="66" charset="0"/>
              </a:rPr>
              <a:t>: </a:t>
            </a:r>
          </a:p>
          <a:p>
            <a:endParaRPr lang="en-US" sz="2400" dirty="0" smtClean="0">
              <a:solidFill>
                <a:schemeClr val="accent1"/>
              </a:solidFill>
              <a:latin typeface="Kristen ITC" panose="03050502040202030202" pitchFamily="66" charset="0"/>
            </a:endParaRPr>
          </a:p>
          <a:p>
            <a:pPr marL="285750" indent="-285750">
              <a:buFont typeface="Arial" panose="020B0604020202020204" pitchFamily="34" charset="0"/>
              <a:buChar char="•"/>
            </a:pPr>
            <a:r>
              <a:rPr lang="nl-NL" sz="2400" dirty="0" smtClean="0">
                <a:solidFill>
                  <a:schemeClr val="accent1"/>
                </a:solidFill>
                <a:latin typeface="Kristen ITC" panose="03050502040202030202" pitchFamily="66" charset="0"/>
              </a:rPr>
              <a:t>Wie </a:t>
            </a:r>
            <a:r>
              <a:rPr lang="nl-NL" sz="2400" dirty="0">
                <a:solidFill>
                  <a:schemeClr val="accent1"/>
                </a:solidFill>
                <a:latin typeface="Kristen ITC" panose="03050502040202030202" pitchFamily="66" charset="0"/>
              </a:rPr>
              <a:t>zijn betrokken?</a:t>
            </a:r>
          </a:p>
          <a:p>
            <a:pPr marL="285750" indent="-285750">
              <a:buFont typeface="Arial" panose="020B0604020202020204" pitchFamily="34" charset="0"/>
              <a:buChar char="•"/>
            </a:pPr>
            <a:r>
              <a:rPr lang="en-US" sz="2400" dirty="0">
                <a:solidFill>
                  <a:schemeClr val="accent1"/>
                </a:solidFill>
                <a:latin typeface="Kristen ITC" panose="03050502040202030202" pitchFamily="66" charset="0"/>
              </a:rPr>
              <a:t>Wat </a:t>
            </a:r>
            <a:r>
              <a:rPr lang="en-US" sz="2400" dirty="0" err="1">
                <a:solidFill>
                  <a:schemeClr val="accent1"/>
                </a:solidFill>
                <a:latin typeface="Kristen ITC" panose="03050502040202030202" pitchFamily="66" charset="0"/>
              </a:rPr>
              <a:t>zijn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hun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belangen</a:t>
            </a:r>
            <a:r>
              <a:rPr lang="en-US" sz="2400" dirty="0">
                <a:solidFill>
                  <a:schemeClr val="accent1"/>
                </a:solidFill>
                <a:latin typeface="Kristen ITC" panose="03050502040202030202" pitchFamily="66" charset="0"/>
              </a:rPr>
              <a:t>?</a:t>
            </a:r>
          </a:p>
          <a:p>
            <a:pPr marL="285750" indent="-285750">
              <a:buFont typeface="Arial" panose="020B0604020202020204" pitchFamily="34" charset="0"/>
              <a:buChar char="•"/>
            </a:pPr>
            <a:r>
              <a:rPr lang="en-US" sz="2400" dirty="0" err="1">
                <a:solidFill>
                  <a:schemeClr val="accent1"/>
                </a:solidFill>
                <a:latin typeface="Kristen ITC" panose="03050502040202030202" pitchFamily="66" charset="0"/>
              </a:rPr>
              <a:t>Hoeveel</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invloed</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en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macht</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hebben</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ze</a:t>
            </a:r>
            <a:r>
              <a:rPr lang="en-US" sz="2400" dirty="0">
                <a:solidFill>
                  <a:schemeClr val="accent1"/>
                </a:solidFill>
                <a:latin typeface="Kristen ITC" panose="03050502040202030202" pitchFamily="66" charset="0"/>
              </a:rPr>
              <a:t>?</a:t>
            </a:r>
            <a:endParaRPr lang="nl-NL" sz="2400" dirty="0">
              <a:solidFill>
                <a:schemeClr val="accent1"/>
              </a:solidFill>
              <a:latin typeface="Kristen ITC" panose="03050502040202030202" pitchFamily="66" charset="0"/>
            </a:endParaRPr>
          </a:p>
          <a:p>
            <a:pPr marL="285750" indent="-285750">
              <a:buFont typeface="Arial" panose="020B0604020202020204" pitchFamily="34" charset="0"/>
              <a:buChar char="•"/>
            </a:pPr>
            <a:r>
              <a:rPr lang="en-US" sz="2400" dirty="0" err="1">
                <a:solidFill>
                  <a:schemeClr val="accent1"/>
                </a:solidFill>
                <a:latin typeface="Kristen ITC" panose="03050502040202030202" pitchFamily="66" charset="0"/>
              </a:rPr>
              <a:t>Wie</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zijn</a:t>
            </a:r>
            <a:r>
              <a:rPr lang="en-US" sz="2400" dirty="0">
                <a:solidFill>
                  <a:schemeClr val="accent1"/>
                </a:solidFill>
                <a:latin typeface="Kristen ITC" panose="03050502040202030202" pitchFamily="66" charset="0"/>
              </a:rPr>
              <a:t> je </a:t>
            </a:r>
            <a:r>
              <a:rPr lang="en-US" sz="2400" dirty="0" err="1">
                <a:solidFill>
                  <a:schemeClr val="accent1"/>
                </a:solidFill>
                <a:latin typeface="Kristen ITC" panose="03050502040202030202" pitchFamily="66" charset="0"/>
              </a:rPr>
              <a:t>bondgenoten</a:t>
            </a:r>
            <a:r>
              <a:rPr lang="en-US" sz="2400" dirty="0">
                <a:solidFill>
                  <a:schemeClr val="accent1"/>
                </a:solidFill>
                <a:latin typeface="Kristen ITC" panose="03050502040202030202" pitchFamily="66" charset="0"/>
              </a:rPr>
              <a:t>?</a:t>
            </a:r>
          </a:p>
          <a:p>
            <a:pPr marL="285750" indent="-285750">
              <a:buFont typeface="Arial" panose="020B0604020202020204" pitchFamily="34" charset="0"/>
              <a:buChar char="•"/>
            </a:pPr>
            <a:endParaRPr lang="nl-NL" dirty="0">
              <a:solidFill>
                <a:schemeClr val="accent1"/>
              </a:solidFill>
              <a:latin typeface="Kristen ITC" panose="03050502040202030202" pitchFamily="66" charset="0"/>
            </a:endParaRPr>
          </a:p>
        </p:txBody>
      </p:sp>
      <p:pic>
        <p:nvPicPr>
          <p:cNvPr id="5"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688349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5169790" y="-217230"/>
            <a:ext cx="2125349" cy="1077218"/>
          </a:xfrm>
          <a:prstGeom prst="rect">
            <a:avLst/>
          </a:prstGeom>
        </p:spPr>
        <p:txBody>
          <a:bodyPr wrap="square">
            <a:spAutoFit/>
          </a:bodyPr>
          <a:lstStyle/>
          <a:p>
            <a:pPr>
              <a:spcAft>
                <a:spcPts val="0"/>
              </a:spcAft>
            </a:pPr>
            <a:endParaRPr lang="nl-NL" sz="2800" dirty="0">
              <a:latin typeface="Times New Roman" panose="02020603050405020304" pitchFamily="18" charset="0"/>
              <a:ea typeface="Times New Roman" panose="02020603050405020304" pitchFamily="18" charset="0"/>
            </a:endParaRPr>
          </a:p>
          <a:p>
            <a:pPr>
              <a:spcAft>
                <a:spcPts val="0"/>
              </a:spcAft>
            </a:pPr>
            <a:r>
              <a:rPr lang="nl-NL" dirty="0">
                <a:latin typeface="Verdana" panose="020B0604030504040204" pitchFamily="34" charset="0"/>
                <a:ea typeface="Times New Roman" panose="02020603050405020304" pitchFamily="18" charset="0"/>
              </a:rPr>
              <a:t>Vind ons doel belangrijk</a:t>
            </a:r>
            <a:endParaRPr lang="nl-NL" sz="2800" dirty="0">
              <a:latin typeface="Times New Roman" panose="02020603050405020304" pitchFamily="18" charset="0"/>
              <a:ea typeface="Times New Roman" panose="02020603050405020304" pitchFamily="18" charset="0"/>
            </a:endParaRPr>
          </a:p>
        </p:txBody>
      </p:sp>
      <p:cxnSp>
        <p:nvCxnSpPr>
          <p:cNvPr id="21" name="Straight Arrow Connector 20"/>
          <p:cNvCxnSpPr/>
          <p:nvPr/>
        </p:nvCxnSpPr>
        <p:spPr>
          <a:xfrm flipH="1">
            <a:off x="6025753" y="859988"/>
            <a:ext cx="30480" cy="527240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11266" y="3408280"/>
            <a:ext cx="6028974"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169790" y="5638269"/>
            <a:ext cx="2125349" cy="1077218"/>
          </a:xfrm>
          <a:prstGeom prst="rect">
            <a:avLst/>
          </a:prstGeom>
        </p:spPr>
        <p:txBody>
          <a:bodyPr wrap="square">
            <a:spAutoFit/>
          </a:bodyPr>
          <a:lstStyle/>
          <a:p>
            <a:pPr>
              <a:spcAft>
                <a:spcPts val="0"/>
              </a:spcAft>
            </a:pPr>
            <a:endParaRPr lang="nl-NL" sz="2800" dirty="0">
              <a:latin typeface="Times New Roman" panose="02020603050405020304" pitchFamily="18" charset="0"/>
              <a:ea typeface="Times New Roman" panose="02020603050405020304" pitchFamily="18" charset="0"/>
            </a:endParaRPr>
          </a:p>
          <a:p>
            <a:pPr>
              <a:spcAft>
                <a:spcPts val="0"/>
              </a:spcAft>
            </a:pPr>
            <a:r>
              <a:rPr lang="nl-NL" dirty="0">
                <a:latin typeface="Verdana" panose="020B0604030504040204" pitchFamily="34" charset="0"/>
                <a:ea typeface="Times New Roman" panose="02020603050405020304" pitchFamily="18" charset="0"/>
              </a:rPr>
              <a:t>Vind ons doel </a:t>
            </a:r>
            <a:r>
              <a:rPr lang="nl-NL" dirty="0" smtClean="0">
                <a:latin typeface="Verdana" panose="020B0604030504040204" pitchFamily="34" charset="0"/>
                <a:ea typeface="Times New Roman" panose="02020603050405020304" pitchFamily="18" charset="0"/>
              </a:rPr>
              <a:t>niet belangrijk</a:t>
            </a:r>
            <a:endParaRPr lang="nl-NL" sz="2800" dirty="0">
              <a:latin typeface="Times New Roman" panose="02020603050405020304" pitchFamily="18" charset="0"/>
              <a:ea typeface="Times New Roman" panose="02020603050405020304" pitchFamily="18" charset="0"/>
            </a:endParaRPr>
          </a:p>
        </p:txBody>
      </p:sp>
      <p:sp>
        <p:nvSpPr>
          <p:cNvPr id="29" name="Rectangle 28"/>
          <p:cNvSpPr/>
          <p:nvPr/>
        </p:nvSpPr>
        <p:spPr>
          <a:xfrm>
            <a:off x="1346223" y="3085115"/>
            <a:ext cx="2125349" cy="646331"/>
          </a:xfrm>
          <a:prstGeom prst="rect">
            <a:avLst/>
          </a:prstGeom>
        </p:spPr>
        <p:txBody>
          <a:bodyPr wrap="square">
            <a:spAutoFit/>
          </a:bodyPr>
          <a:lstStyle/>
          <a:p>
            <a:pPr>
              <a:spcAft>
                <a:spcPts val="0"/>
              </a:spcAft>
            </a:pPr>
            <a:r>
              <a:rPr lang="en-US" dirty="0" err="1">
                <a:latin typeface="Verdana" panose="020B0604030504040204" pitchFamily="34" charset="0"/>
                <a:ea typeface="Times New Roman" panose="02020603050405020304" pitchFamily="18" charset="0"/>
              </a:rPr>
              <a:t>Heeft</a:t>
            </a:r>
            <a:r>
              <a:rPr lang="en-US" dirty="0">
                <a:latin typeface="Verdana" panose="020B0604030504040204" pitchFamily="34" charset="0"/>
                <a:ea typeface="Times New Roman" panose="02020603050405020304" pitchFamily="18" charset="0"/>
              </a:rPr>
              <a:t> </a:t>
            </a:r>
            <a:r>
              <a:rPr lang="en-US" dirty="0" err="1">
                <a:latin typeface="Verdana" panose="020B0604030504040204" pitchFamily="34" charset="0"/>
                <a:ea typeface="Times New Roman" panose="02020603050405020304" pitchFamily="18" charset="0"/>
              </a:rPr>
              <a:t>weinig</a:t>
            </a:r>
            <a:r>
              <a:rPr lang="en-US" dirty="0">
                <a:latin typeface="Verdana" panose="020B0604030504040204" pitchFamily="34" charset="0"/>
                <a:ea typeface="Times New Roman" panose="02020603050405020304" pitchFamily="18" charset="0"/>
              </a:rPr>
              <a:t> </a:t>
            </a:r>
            <a:r>
              <a:rPr lang="en-US" dirty="0" err="1">
                <a:latin typeface="Verdana" panose="020B0604030504040204" pitchFamily="34" charset="0"/>
                <a:ea typeface="Times New Roman" panose="02020603050405020304" pitchFamily="18" charset="0"/>
              </a:rPr>
              <a:t>invloed</a:t>
            </a:r>
            <a:endParaRPr lang="nl-NL" dirty="0">
              <a:latin typeface="Verdana" panose="020B0604030504040204" pitchFamily="34" charset="0"/>
              <a:ea typeface="Times New Roman" panose="02020603050405020304" pitchFamily="18" charset="0"/>
            </a:endParaRPr>
          </a:p>
        </p:txBody>
      </p:sp>
      <p:sp>
        <p:nvSpPr>
          <p:cNvPr id="30" name="Rectangle 29"/>
          <p:cNvSpPr/>
          <p:nvPr/>
        </p:nvSpPr>
        <p:spPr>
          <a:xfrm>
            <a:off x="9359359" y="3085115"/>
            <a:ext cx="2125349" cy="646331"/>
          </a:xfrm>
          <a:prstGeom prst="rect">
            <a:avLst/>
          </a:prstGeom>
        </p:spPr>
        <p:txBody>
          <a:bodyPr wrap="square">
            <a:spAutoFit/>
          </a:bodyPr>
          <a:lstStyle/>
          <a:p>
            <a:pPr>
              <a:spcAft>
                <a:spcPts val="0"/>
              </a:spcAft>
            </a:pPr>
            <a:r>
              <a:rPr lang="en-US" dirty="0" err="1" smtClean="0">
                <a:latin typeface="Verdana" panose="020B0604030504040204" pitchFamily="34" charset="0"/>
                <a:ea typeface="Times New Roman" panose="02020603050405020304" pitchFamily="18" charset="0"/>
              </a:rPr>
              <a:t>Heeft</a:t>
            </a:r>
            <a:r>
              <a:rPr lang="en-US" dirty="0" smtClean="0">
                <a:latin typeface="Verdana" panose="020B0604030504040204" pitchFamily="34" charset="0"/>
                <a:ea typeface="Times New Roman" panose="02020603050405020304" pitchFamily="18" charset="0"/>
              </a:rPr>
              <a:t> </a:t>
            </a:r>
            <a:r>
              <a:rPr lang="en-US" dirty="0" err="1" smtClean="0">
                <a:latin typeface="Verdana" panose="020B0604030504040204" pitchFamily="34" charset="0"/>
                <a:ea typeface="Times New Roman" panose="02020603050405020304" pitchFamily="18" charset="0"/>
              </a:rPr>
              <a:t>veel</a:t>
            </a:r>
            <a:r>
              <a:rPr lang="en-US" dirty="0" smtClean="0">
                <a:latin typeface="Verdana" panose="020B0604030504040204" pitchFamily="34" charset="0"/>
                <a:ea typeface="Times New Roman" panose="02020603050405020304" pitchFamily="18" charset="0"/>
              </a:rPr>
              <a:t> </a:t>
            </a:r>
            <a:r>
              <a:rPr lang="en-US" dirty="0" err="1">
                <a:latin typeface="Verdana" panose="020B0604030504040204" pitchFamily="34" charset="0"/>
                <a:ea typeface="Times New Roman" panose="02020603050405020304" pitchFamily="18" charset="0"/>
              </a:rPr>
              <a:t>invloed</a:t>
            </a:r>
            <a:endParaRPr lang="nl-NL" dirty="0">
              <a:latin typeface="Verdana" panose="020B0604030504040204" pitchFamily="34" charset="0"/>
              <a:ea typeface="Times New Roman" panose="02020603050405020304" pitchFamily="18" charset="0"/>
            </a:endParaRPr>
          </a:p>
        </p:txBody>
      </p:sp>
      <p:pic>
        <p:nvPicPr>
          <p:cNvPr id="10"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504786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p:cNvPr>
          <p:cNvSpPr/>
          <p:nvPr/>
        </p:nvSpPr>
        <p:spPr>
          <a:xfrm>
            <a:off x="4638976" y="6176880"/>
            <a:ext cx="3388605"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 Box 2"/>
          <p:cNvSpPr txBox="1">
            <a:spLocks noChangeAspect="1" noChangeArrowheads="1"/>
          </p:cNvSpPr>
          <p:nvPr/>
        </p:nvSpPr>
        <p:spPr bwMode="auto">
          <a:xfrm>
            <a:off x="804413" y="391588"/>
            <a:ext cx="7717536" cy="977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nl-NL" b="1" dirty="0">
                <a:effectLst/>
                <a:latin typeface="Verdana" panose="020B0604030504040204" pitchFamily="34" charset="0"/>
                <a:ea typeface="Times New Roman" panose="02020603050405020304" pitchFamily="18" charset="0"/>
              </a:rPr>
              <a:t>DOEL</a:t>
            </a:r>
            <a:r>
              <a:rPr lang="nl-NL" b="1" dirty="0">
                <a:latin typeface="Verdana" panose="020B0604030504040204" pitchFamily="34" charset="0"/>
                <a:ea typeface="Times New Roman" panose="02020603050405020304" pitchFamily="18" charset="0"/>
              </a:rPr>
              <a:t>: Een duurzame school</a:t>
            </a:r>
          </a:p>
          <a:p>
            <a:pPr>
              <a:spcAft>
                <a:spcPts val="0"/>
              </a:spcAft>
            </a:pPr>
            <a:endParaRPr lang="nl-NL" b="1" dirty="0" smtClean="0">
              <a:effectLst/>
              <a:latin typeface="Verdana" panose="020B0604030504040204" pitchFamily="34" charset="0"/>
              <a:ea typeface="Times New Roman" panose="02020603050405020304" pitchFamily="18" charset="0"/>
            </a:endParaRPr>
          </a:p>
          <a:p>
            <a:pPr>
              <a:spcAft>
                <a:spcPts val="0"/>
              </a:spcAft>
            </a:pPr>
            <a:r>
              <a:rPr lang="nl-NL" b="1" dirty="0" smtClean="0">
                <a:effectLst/>
                <a:latin typeface="Verdana" panose="020B0604030504040204" pitchFamily="34" charset="0"/>
                <a:ea typeface="Times New Roman" panose="02020603050405020304" pitchFamily="18" charset="0"/>
              </a:rPr>
              <a:t>Jullie doel: </a:t>
            </a:r>
            <a:r>
              <a:rPr lang="nl-NL" sz="1200" b="1" dirty="0">
                <a:effectLst/>
                <a:latin typeface="Verdana" panose="020B060403050404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p:txBody>
      </p:sp>
      <p:sp>
        <p:nvSpPr>
          <p:cNvPr id="18" name="Text Box 2"/>
          <p:cNvSpPr txBox="1">
            <a:spLocks noChangeAspect="1" noChangeArrowheads="1"/>
          </p:cNvSpPr>
          <p:nvPr/>
        </p:nvSpPr>
        <p:spPr bwMode="auto">
          <a:xfrm>
            <a:off x="831217" y="1500319"/>
            <a:ext cx="4631257" cy="51706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b="1" dirty="0" smtClean="0">
                <a:latin typeface="Verdana" panose="020B0604030504040204" pitchFamily="34" charset="0"/>
                <a:ea typeface="Times New Roman" panose="02020603050405020304" pitchFamily="18" charset="0"/>
              </a:rPr>
              <a:t>KRACHTENVELD</a:t>
            </a:r>
            <a:endParaRPr lang="nl-NL" sz="1200" dirty="0">
              <a:effectLst/>
              <a:latin typeface="Times New Roman" panose="02020603050405020304" pitchFamily="18" charset="0"/>
              <a:ea typeface="Times New Roman" panose="02020603050405020304" pitchFamily="18" charset="0"/>
            </a:endParaRPr>
          </a:p>
          <a:p>
            <a:pPr>
              <a:spcAft>
                <a:spcPts val="0"/>
              </a:spcAft>
            </a:pPr>
            <a:r>
              <a:rPr lang="nl-NL" sz="1200" b="1" dirty="0">
                <a:effectLst/>
                <a:latin typeface="Verdana" panose="020B060403050404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r>
              <a:rPr lang="nl-NL" sz="1200" dirty="0">
                <a:effectLst/>
                <a:latin typeface="Times New Roman" panose="02020603050405020304" pitchFamily="18" charset="0"/>
                <a:ea typeface="Times New Roman" panose="02020603050405020304" pitchFamily="18" charset="0"/>
              </a:rPr>
              <a:t>			</a:t>
            </a:r>
          </a:p>
          <a:p>
            <a:r>
              <a:rPr lang="nl-NL" sz="1200" dirty="0">
                <a:latin typeface="Times New Roman" panose="02020603050405020304" pitchFamily="18" charset="0"/>
                <a:ea typeface="Times New Roman" panose="02020603050405020304" pitchFamily="18" charset="0"/>
              </a:rPr>
              <a:t>			</a:t>
            </a:r>
          </a:p>
          <a:p>
            <a:pPr>
              <a:spcAft>
                <a:spcPts val="0"/>
              </a:spcAft>
            </a:pPr>
            <a:endParaRPr lang="nl-NL" sz="1200" dirty="0">
              <a:effectLst/>
              <a:latin typeface="Times New Roman" panose="02020603050405020304" pitchFamily="18" charset="0"/>
              <a:ea typeface="Times New Roman" panose="02020603050405020304" pitchFamily="18" charset="0"/>
            </a:endParaRPr>
          </a:p>
        </p:txBody>
      </p:sp>
      <p:sp>
        <p:nvSpPr>
          <p:cNvPr id="19" name="Text Box 2"/>
          <p:cNvSpPr txBox="1">
            <a:spLocks noChangeAspect="1" noChangeArrowheads="1"/>
          </p:cNvSpPr>
          <p:nvPr/>
        </p:nvSpPr>
        <p:spPr bwMode="auto">
          <a:xfrm>
            <a:off x="5612765" y="1530798"/>
            <a:ext cx="2909184" cy="51401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b="1" dirty="0" smtClean="0">
                <a:latin typeface="Verdana" panose="020B0604030504040204" pitchFamily="34" charset="0"/>
                <a:ea typeface="Times New Roman" panose="02020603050405020304" pitchFamily="18" charset="0"/>
              </a:rPr>
              <a:t>STAPPENPLAN</a:t>
            </a:r>
            <a:endParaRPr lang="nl-NL" sz="12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578937" y="1280127"/>
            <a:ext cx="1356506" cy="892552"/>
          </a:xfrm>
          <a:prstGeom prst="rect">
            <a:avLst/>
          </a:prstGeom>
        </p:spPr>
        <p:txBody>
          <a:bodyPr wrap="square">
            <a:spAutoFit/>
          </a:bodyPr>
          <a:lstStyle/>
          <a:p>
            <a:pPr>
              <a:spcAft>
                <a:spcPts val="0"/>
              </a:spcAft>
            </a:pPr>
            <a:endParaRPr lang="nl-NL" sz="2800" dirty="0">
              <a:latin typeface="Times New Roman" panose="02020603050405020304" pitchFamily="18" charset="0"/>
              <a:ea typeface="Times New Roman" panose="02020603050405020304" pitchFamily="18" charset="0"/>
            </a:endParaRPr>
          </a:p>
          <a:p>
            <a:pPr>
              <a:spcAft>
                <a:spcPts val="0"/>
              </a:spcAft>
            </a:pPr>
            <a:r>
              <a:rPr lang="nl-NL" sz="1200" dirty="0">
                <a:latin typeface="Verdana" panose="020B0604030504040204" pitchFamily="34" charset="0"/>
                <a:ea typeface="Times New Roman" panose="02020603050405020304" pitchFamily="18" charset="0"/>
              </a:rPr>
              <a:t>Vind ons doel belangrijk</a:t>
            </a:r>
            <a:endParaRPr lang="nl-NL" sz="1200" dirty="0">
              <a:latin typeface="Times New Roman" panose="02020603050405020304" pitchFamily="18" charset="0"/>
              <a:ea typeface="Times New Roman" panose="02020603050405020304" pitchFamily="18" charset="0"/>
            </a:endParaRPr>
          </a:p>
        </p:txBody>
      </p:sp>
      <p:cxnSp>
        <p:nvCxnSpPr>
          <p:cNvPr id="11" name="Straight Arrow Connector 10"/>
          <p:cNvCxnSpPr/>
          <p:nvPr/>
        </p:nvCxnSpPr>
        <p:spPr>
          <a:xfrm>
            <a:off x="3133901" y="2172285"/>
            <a:ext cx="12944" cy="360694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33193" y="3819761"/>
            <a:ext cx="277784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68592" y="5578783"/>
            <a:ext cx="1943139" cy="646331"/>
          </a:xfrm>
          <a:prstGeom prst="rect">
            <a:avLst/>
          </a:prstGeom>
        </p:spPr>
        <p:txBody>
          <a:bodyPr wrap="square">
            <a:spAutoFit/>
          </a:bodyPr>
          <a:lstStyle/>
          <a:p>
            <a:pPr>
              <a:spcAft>
                <a:spcPts val="0"/>
              </a:spcAft>
            </a:pPr>
            <a:endParaRPr lang="nl-NL" sz="1200" dirty="0">
              <a:latin typeface="Times New Roman" panose="02020603050405020304" pitchFamily="18" charset="0"/>
              <a:ea typeface="Times New Roman" panose="02020603050405020304" pitchFamily="18" charset="0"/>
            </a:endParaRPr>
          </a:p>
          <a:p>
            <a:pPr>
              <a:spcAft>
                <a:spcPts val="0"/>
              </a:spcAft>
            </a:pPr>
            <a:r>
              <a:rPr lang="nl-NL" sz="1200" dirty="0">
                <a:latin typeface="Verdana" panose="020B0604030504040204" pitchFamily="34" charset="0"/>
                <a:ea typeface="Times New Roman" panose="02020603050405020304" pitchFamily="18" charset="0"/>
              </a:rPr>
              <a:t>Vind ons doel </a:t>
            </a:r>
            <a:r>
              <a:rPr lang="nl-NL" sz="1200" dirty="0" smtClean="0">
                <a:latin typeface="Verdana" panose="020B0604030504040204" pitchFamily="34" charset="0"/>
                <a:ea typeface="Times New Roman" panose="02020603050405020304" pitchFamily="18" charset="0"/>
              </a:rPr>
              <a:t>niet belangrijk</a:t>
            </a:r>
            <a:endParaRPr lang="nl-NL" sz="1200" dirty="0">
              <a:latin typeface="Times New Roman" panose="02020603050405020304" pitchFamily="18" charset="0"/>
              <a:ea typeface="Times New Roman" panose="02020603050405020304" pitchFamily="18" charset="0"/>
            </a:endParaRPr>
          </a:p>
        </p:txBody>
      </p:sp>
      <p:sp>
        <p:nvSpPr>
          <p:cNvPr id="14" name="Rectangle 13"/>
          <p:cNvSpPr/>
          <p:nvPr/>
        </p:nvSpPr>
        <p:spPr>
          <a:xfrm>
            <a:off x="840123" y="3478134"/>
            <a:ext cx="1356506" cy="461665"/>
          </a:xfrm>
          <a:prstGeom prst="rect">
            <a:avLst/>
          </a:prstGeom>
        </p:spPr>
        <p:txBody>
          <a:bodyPr wrap="square">
            <a:spAutoFit/>
          </a:bodyPr>
          <a:lstStyle/>
          <a:p>
            <a:pPr>
              <a:spcAft>
                <a:spcPts val="0"/>
              </a:spcAft>
            </a:pPr>
            <a:r>
              <a:rPr lang="en-US" sz="1200" dirty="0" err="1">
                <a:latin typeface="Verdana" panose="020B0604030504040204" pitchFamily="34" charset="0"/>
                <a:ea typeface="Times New Roman" panose="02020603050405020304" pitchFamily="18" charset="0"/>
              </a:rPr>
              <a:t>Heeft</a:t>
            </a:r>
            <a:r>
              <a:rPr lang="en-US" sz="1200" dirty="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weinig</a:t>
            </a:r>
            <a:r>
              <a:rPr lang="en-US" sz="1200" dirty="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invloed</a:t>
            </a:r>
            <a:endParaRPr lang="nl-NL" sz="1200" dirty="0">
              <a:latin typeface="Verdana" panose="020B0604030504040204" pitchFamily="34" charset="0"/>
              <a:ea typeface="Times New Roman" panose="02020603050405020304" pitchFamily="18" charset="0"/>
            </a:endParaRPr>
          </a:p>
        </p:txBody>
      </p:sp>
      <p:sp>
        <p:nvSpPr>
          <p:cNvPr id="15" name="Rectangle 14"/>
          <p:cNvSpPr/>
          <p:nvPr/>
        </p:nvSpPr>
        <p:spPr>
          <a:xfrm>
            <a:off x="4481971" y="3514094"/>
            <a:ext cx="1186883" cy="461665"/>
          </a:xfrm>
          <a:prstGeom prst="rect">
            <a:avLst/>
          </a:prstGeom>
        </p:spPr>
        <p:txBody>
          <a:bodyPr wrap="square">
            <a:spAutoFit/>
          </a:bodyPr>
          <a:lstStyle/>
          <a:p>
            <a:pPr>
              <a:spcAft>
                <a:spcPts val="0"/>
              </a:spcAft>
            </a:pPr>
            <a:r>
              <a:rPr lang="en-US" sz="1200" dirty="0" err="1" smtClean="0">
                <a:latin typeface="Verdana" panose="020B0604030504040204" pitchFamily="34" charset="0"/>
                <a:ea typeface="Times New Roman" panose="02020603050405020304" pitchFamily="18" charset="0"/>
              </a:rPr>
              <a:t>Heeft</a:t>
            </a:r>
            <a:r>
              <a:rPr lang="en-US" sz="1200" dirty="0" smtClean="0">
                <a:latin typeface="Verdana" panose="020B0604030504040204" pitchFamily="34" charset="0"/>
                <a:ea typeface="Times New Roman" panose="02020603050405020304" pitchFamily="18" charset="0"/>
              </a:rPr>
              <a:t> </a:t>
            </a:r>
            <a:r>
              <a:rPr lang="en-US" sz="1200" dirty="0" err="1" smtClean="0">
                <a:latin typeface="Verdana" panose="020B0604030504040204" pitchFamily="34" charset="0"/>
                <a:ea typeface="Times New Roman" panose="02020603050405020304" pitchFamily="18" charset="0"/>
              </a:rPr>
              <a:t>veel</a:t>
            </a:r>
            <a:r>
              <a:rPr lang="en-US" sz="1200" dirty="0" smtClean="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invloed</a:t>
            </a:r>
            <a:endParaRPr lang="nl-NL" sz="1200" dirty="0">
              <a:latin typeface="Verdana" panose="020B0604030504040204" pitchFamily="34" charset="0"/>
              <a:ea typeface="Times New Roman" panose="02020603050405020304" pitchFamily="18" charset="0"/>
            </a:endParaRPr>
          </a:p>
        </p:txBody>
      </p:sp>
      <p:sp>
        <p:nvSpPr>
          <p:cNvPr id="22" name="Left Arrow 21"/>
          <p:cNvSpPr/>
          <p:nvPr/>
        </p:nvSpPr>
        <p:spPr>
          <a:xfrm rot="20174691">
            <a:off x="5070712" y="2324577"/>
            <a:ext cx="4049383" cy="515184"/>
          </a:xfrm>
          <a:prstGeom prst="leftArrow">
            <a:avLst>
              <a:gd name="adj1" fmla="val 207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9071617" y="1280127"/>
            <a:ext cx="2975330" cy="646331"/>
          </a:xfrm>
          <a:prstGeom prst="rect">
            <a:avLst/>
          </a:prstGeom>
          <a:solidFill>
            <a:srgbClr val="FFFFFF">
              <a:alpha val="40000"/>
            </a:srgbClr>
          </a:solidFill>
        </p:spPr>
        <p:txBody>
          <a:bodyPr wrap="square">
            <a:spAutoFit/>
          </a:bodyPr>
          <a:lstStyle/>
          <a:p>
            <a:r>
              <a:rPr lang="en-US" dirty="0" err="1" smtClean="0">
                <a:solidFill>
                  <a:schemeClr val="accent1"/>
                </a:solidFill>
                <a:latin typeface="Kristen ITC" panose="03050502040202030202" pitchFamily="66" charset="0"/>
              </a:rPr>
              <a:t>Vul</a:t>
            </a:r>
            <a:r>
              <a:rPr lang="en-US" dirty="0" smtClean="0">
                <a:solidFill>
                  <a:schemeClr val="accent1"/>
                </a:solidFill>
                <a:latin typeface="Kristen ITC" panose="03050502040202030202" pitchFamily="66" charset="0"/>
              </a:rPr>
              <a:t> het </a:t>
            </a:r>
            <a:r>
              <a:rPr lang="en-US" dirty="0" err="1" smtClean="0">
                <a:solidFill>
                  <a:schemeClr val="accent1"/>
                </a:solidFill>
                <a:latin typeface="Kristen ITC" panose="03050502040202030202" pitchFamily="66" charset="0"/>
              </a:rPr>
              <a:t>krachtenveld</a:t>
            </a:r>
            <a:r>
              <a:rPr lang="en-US" dirty="0" smtClean="0">
                <a:solidFill>
                  <a:schemeClr val="accent1"/>
                </a:solidFill>
                <a:latin typeface="Kristen ITC" panose="03050502040202030202" pitchFamily="66" charset="0"/>
              </a:rPr>
              <a:t> in per </a:t>
            </a:r>
            <a:r>
              <a:rPr lang="en-US" dirty="0" err="1" smtClean="0">
                <a:solidFill>
                  <a:schemeClr val="accent1"/>
                </a:solidFill>
                <a:latin typeface="Kristen ITC" panose="03050502040202030202" pitchFamily="66" charset="0"/>
              </a:rPr>
              <a:t>groepje</a:t>
            </a:r>
            <a:r>
              <a:rPr lang="en-US" dirty="0" smtClean="0">
                <a:solidFill>
                  <a:schemeClr val="accent1"/>
                </a:solidFill>
                <a:latin typeface="Kristen ITC" panose="03050502040202030202" pitchFamily="66" charset="0"/>
              </a:rPr>
              <a:t>. </a:t>
            </a:r>
            <a:endParaRPr lang="nl-NL" dirty="0">
              <a:solidFill>
                <a:schemeClr val="accent1"/>
              </a:solidFill>
              <a:latin typeface="Kristen ITC" panose="03050502040202030202" pitchFamily="66" charset="0"/>
            </a:endParaRPr>
          </a:p>
        </p:txBody>
      </p:sp>
      <p:pic>
        <p:nvPicPr>
          <p:cNvPr id="16"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16508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6" name="walrus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6670998"/>
            <a:ext cx="609600" cy="609600"/>
          </a:xfrm>
          <a:prstGeom prst="rect">
            <a:avLst/>
          </a:prstGeom>
        </p:spPr>
      </p:pic>
      <p:sp>
        <p:nvSpPr>
          <p:cNvPr id="121" name="CustomShape 3"/>
          <p:cNvSpPr/>
          <p:nvPr/>
        </p:nvSpPr>
        <p:spPr>
          <a:xfrm flipH="1">
            <a:off x="0" y="108780"/>
            <a:ext cx="4904509" cy="875520"/>
          </a:xfrm>
          <a:prstGeom prst="flowChartManualInput">
            <a:avLst/>
          </a:prstGeom>
          <a:blipFill>
            <a:blip r:embed="rId7"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4400" b="1" dirty="0" smtClean="0">
                <a:solidFill>
                  <a:srgbClr val="FFFFFF"/>
                </a:solidFill>
                <a:latin typeface="HelveticaNeue bold"/>
              </a:rPr>
              <a:t>STAPPENPLAN</a:t>
            </a:r>
            <a:endParaRPr dirty="0"/>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6096000" y="2240210"/>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sp>
        <p:nvSpPr>
          <p:cNvPr id="15" name="Rectangle 14"/>
          <p:cNvSpPr/>
          <p:nvPr/>
        </p:nvSpPr>
        <p:spPr>
          <a:xfrm>
            <a:off x="6485854" y="2427210"/>
            <a:ext cx="4531081" cy="913070"/>
          </a:xfrm>
          <a:prstGeom prst="rect">
            <a:avLst/>
          </a:prstGeom>
        </p:spPr>
        <p:txBody>
          <a:bodyPr wrap="square">
            <a:spAutoFit/>
          </a:bodyPr>
          <a:lstStyle/>
          <a:p>
            <a:r>
              <a:rPr lang="nl-NL" sz="3200" baseline="30000" dirty="0">
                <a:solidFill>
                  <a:srgbClr val="000000"/>
                </a:solidFill>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 </a:t>
            </a:r>
            <a:endParaRPr lang="nl-NL" sz="3200" dirty="0">
              <a:latin typeface="Arial" panose="020B0604020202020204" pitchFamily="34" charset="0"/>
              <a:cs typeface="Arial" panose="020B0604020202020204" pitchFamily="34" charset="0"/>
            </a:endParaRPr>
          </a:p>
        </p:txBody>
      </p:sp>
      <p:pic>
        <p:nvPicPr>
          <p:cNvPr id="8" name="Picture 9"/>
          <p:cNvPicPr/>
          <p:nvPr/>
        </p:nvPicPr>
        <p:blipFill>
          <a:blip r:embed="rId8"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76928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7010910" y="2392187"/>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sp>
        <p:nvSpPr>
          <p:cNvPr id="16" name="Rectangle 15"/>
          <p:cNvSpPr/>
          <p:nvPr/>
        </p:nvSpPr>
        <p:spPr>
          <a:xfrm>
            <a:off x="1211861" y="3851977"/>
            <a:ext cx="5852659" cy="420628"/>
          </a:xfrm>
          <a:prstGeom prst="rect">
            <a:avLst/>
          </a:prstGeom>
        </p:spPr>
        <p:txBody>
          <a:bodyPr wrap="square">
            <a:spAutoFit/>
          </a:bodyPr>
          <a:lstStyle/>
          <a:p>
            <a:endParaRPr lang="nl-NL" sz="3200" baseline="30000" dirty="0">
              <a:solidFill>
                <a:srgbClr val="000000"/>
              </a:solidFill>
              <a:latin typeface="Arial" panose="020B0604020202020204" pitchFamily="34" charset="0"/>
              <a:cs typeface="Arial" panose="020B0604020202020204" pitchFamily="34" charset="0"/>
            </a:endParaRPr>
          </a:p>
        </p:txBody>
      </p:sp>
      <p:pic>
        <p:nvPicPr>
          <p:cNvPr id="2050" name="Picture 2" descr="http://www.greenpeace.nl/Global/nederland/image/2014/corporate/5x5academy/actie/ser-19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841" y="287936"/>
            <a:ext cx="2857500" cy="2381250"/>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www.greenpeace.nl/Global/nederland/image/2014/corporate/5x5academy/actie/landka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520" y="279470"/>
            <a:ext cx="2857500" cy="2381250"/>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http://www.greenpeace.nl/Global/nederland/image/2014/corporate/5x5academy/actie/onderzoekers-ij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772" y="247789"/>
            <a:ext cx="2857500" cy="2381250"/>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7010910" y="3081980"/>
            <a:ext cx="5127481" cy="2677656"/>
          </a:xfrm>
          <a:prstGeom prst="rect">
            <a:avLst/>
          </a:prstGeom>
          <a:solidFill>
            <a:srgbClr val="FFFFFF">
              <a:alpha val="40000"/>
            </a:srgbClr>
          </a:solidFill>
        </p:spPr>
        <p:txBody>
          <a:bodyPr wrap="square">
            <a:spAutoFit/>
          </a:bodyPr>
          <a:lstStyle/>
          <a:p>
            <a:r>
              <a:rPr lang="en-US" sz="2400" dirty="0" err="1" smtClean="0">
                <a:solidFill>
                  <a:schemeClr val="accent1"/>
                </a:solidFill>
                <a:latin typeface="Kristen ITC" panose="03050502040202030202" pitchFamily="66" charset="0"/>
              </a:rPr>
              <a:t>Stap</a:t>
            </a:r>
            <a:r>
              <a:rPr lang="en-US" sz="2400" dirty="0" smtClean="0">
                <a:solidFill>
                  <a:schemeClr val="accent1"/>
                </a:solidFill>
                <a:latin typeface="Kristen ITC" panose="03050502040202030202" pitchFamily="66" charset="0"/>
              </a:rPr>
              <a:t> 1: </a:t>
            </a:r>
          </a:p>
          <a:p>
            <a:pPr marL="342900" indent="-342900">
              <a:buFont typeface="Arial" panose="020B0604020202020204" pitchFamily="34" charset="0"/>
              <a:buChar char="•"/>
            </a:pPr>
            <a:r>
              <a:rPr lang="en-US" sz="2400" dirty="0" err="1" smtClean="0">
                <a:solidFill>
                  <a:schemeClr val="accent1"/>
                </a:solidFill>
                <a:latin typeface="Kristen ITC" panose="03050502040202030202" pitchFamily="66" charset="0"/>
              </a:rPr>
              <a:t>Onderzoek</a:t>
            </a:r>
            <a:endParaRPr lang="en-US" sz="2400" dirty="0" smtClean="0">
              <a:solidFill>
                <a:schemeClr val="accent1"/>
              </a:solidFill>
              <a:latin typeface="Kristen ITC" panose="03050502040202030202" pitchFamily="66" charset="0"/>
            </a:endParaRPr>
          </a:p>
          <a:p>
            <a:r>
              <a:rPr lang="en-US" sz="2400" dirty="0" err="1" smtClean="0">
                <a:solidFill>
                  <a:schemeClr val="accent1"/>
                </a:solidFill>
                <a:latin typeface="Kristen ITC" panose="03050502040202030202" pitchFamily="66" charset="0"/>
              </a:rPr>
              <a:t>Stap</a:t>
            </a:r>
            <a:r>
              <a:rPr lang="en-US" sz="2400" dirty="0" smtClean="0">
                <a:solidFill>
                  <a:schemeClr val="accent1"/>
                </a:solidFill>
                <a:latin typeface="Kristen ITC" panose="03050502040202030202" pitchFamily="66" charset="0"/>
              </a:rPr>
              <a:t> 2:</a:t>
            </a:r>
            <a:endParaRPr lang="en-US" sz="2400" dirty="0">
              <a:solidFill>
                <a:schemeClr val="accent1"/>
              </a:solidFill>
              <a:latin typeface="Kristen ITC" panose="03050502040202030202" pitchFamily="66" charset="0"/>
            </a:endParaRPr>
          </a:p>
          <a:p>
            <a:pPr marL="285750" indent="-285750">
              <a:buFont typeface="Arial" panose="020B0604020202020204" pitchFamily="34" charset="0"/>
              <a:buChar char="•"/>
            </a:pPr>
            <a:r>
              <a:rPr lang="en-US" sz="2400" dirty="0" err="1" smtClean="0">
                <a:solidFill>
                  <a:schemeClr val="accent1"/>
                </a:solidFill>
                <a:latin typeface="Kristen ITC" panose="03050502040202030202" pitchFamily="66" charset="0"/>
              </a:rPr>
              <a:t>Overleg</a:t>
            </a:r>
            <a:endParaRPr lang="en-US" sz="2400" dirty="0" smtClean="0">
              <a:solidFill>
                <a:schemeClr val="accent1"/>
              </a:solidFill>
              <a:latin typeface="Kristen ITC" panose="03050502040202030202" pitchFamily="66" charset="0"/>
            </a:endParaRPr>
          </a:p>
          <a:p>
            <a:pPr marL="285750" indent="-285750">
              <a:buFont typeface="Arial" panose="020B0604020202020204" pitchFamily="34" charset="0"/>
              <a:buChar char="•"/>
            </a:pPr>
            <a:endParaRPr lang="en-US" sz="2400" dirty="0">
              <a:solidFill>
                <a:schemeClr val="accent1"/>
              </a:solidFill>
              <a:latin typeface="Kristen ITC" panose="03050502040202030202" pitchFamily="66" charset="0"/>
            </a:endParaRPr>
          </a:p>
          <a:p>
            <a:r>
              <a:rPr lang="en-US" sz="2400" dirty="0" err="1" smtClean="0">
                <a:solidFill>
                  <a:schemeClr val="accent1"/>
                </a:solidFill>
                <a:latin typeface="Kristen ITC" panose="03050502040202030202" pitchFamily="66" charset="0"/>
              </a:rPr>
              <a:t>Heb</a:t>
            </a:r>
            <a:r>
              <a:rPr lang="en-US" sz="2400" dirty="0" smtClean="0">
                <a:solidFill>
                  <a:schemeClr val="accent1"/>
                </a:solidFill>
                <a:latin typeface="Kristen ITC" panose="03050502040202030202" pitchFamily="66" charset="0"/>
              </a:rPr>
              <a:t> je het </a:t>
            </a:r>
            <a:r>
              <a:rPr lang="en-US" sz="2400" dirty="0" err="1" smtClean="0">
                <a:solidFill>
                  <a:schemeClr val="accent1"/>
                </a:solidFill>
                <a:latin typeface="Kristen ITC" panose="03050502040202030202" pitchFamily="66" charset="0"/>
              </a:rPr>
              <a:t>doel</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bereikt</a:t>
            </a:r>
            <a:r>
              <a:rPr lang="en-US" sz="2400" dirty="0" smtClean="0">
                <a:solidFill>
                  <a:schemeClr val="accent1"/>
                </a:solidFill>
                <a:latin typeface="Kristen ITC" panose="03050502040202030202" pitchFamily="66" charset="0"/>
              </a:rPr>
              <a:t>? Of is </a:t>
            </a:r>
            <a:r>
              <a:rPr lang="en-US" sz="2400" dirty="0" err="1" smtClean="0">
                <a:solidFill>
                  <a:schemeClr val="accent1"/>
                </a:solidFill>
                <a:latin typeface="Kristen ITC" panose="03050502040202030202" pitchFamily="66" charset="0"/>
              </a:rPr>
              <a:t>er</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nodig</a:t>
            </a:r>
            <a:r>
              <a:rPr lang="en-US" sz="2400" dirty="0" smtClean="0">
                <a:solidFill>
                  <a:schemeClr val="accent1"/>
                </a:solidFill>
                <a:latin typeface="Kristen ITC" panose="03050502040202030202" pitchFamily="66" charset="0"/>
              </a:rPr>
              <a:t>….</a:t>
            </a:r>
          </a:p>
        </p:txBody>
      </p:sp>
      <p:pic>
        <p:nvPicPr>
          <p:cNvPr id="10" name="Picture 9"/>
          <p:cNvPicPr/>
          <p:nvPr/>
        </p:nvPicPr>
        <p:blipFill>
          <a:blip r:embed="rId6"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101340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7010910" y="2392187"/>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sp>
        <p:nvSpPr>
          <p:cNvPr id="16" name="Rectangle 15"/>
          <p:cNvSpPr/>
          <p:nvPr/>
        </p:nvSpPr>
        <p:spPr>
          <a:xfrm>
            <a:off x="1211861" y="3851977"/>
            <a:ext cx="5852659" cy="420628"/>
          </a:xfrm>
          <a:prstGeom prst="rect">
            <a:avLst/>
          </a:prstGeom>
        </p:spPr>
        <p:txBody>
          <a:bodyPr wrap="square">
            <a:spAutoFit/>
          </a:bodyPr>
          <a:lstStyle/>
          <a:p>
            <a:endParaRPr lang="nl-NL" sz="3200" baseline="30000" dirty="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3081243" y="222361"/>
            <a:ext cx="7390516" cy="6001643"/>
          </a:xfrm>
          <a:prstGeom prst="rect">
            <a:avLst/>
          </a:prstGeom>
          <a:solidFill>
            <a:srgbClr val="FFFFFF">
              <a:alpha val="40000"/>
            </a:srgbClr>
          </a:solidFill>
        </p:spPr>
        <p:txBody>
          <a:bodyPr wrap="square">
            <a:spAutoFit/>
          </a:bodyPr>
          <a:lstStyle/>
          <a:p>
            <a:r>
              <a:rPr lang="en-US" sz="2400" dirty="0" err="1" smtClean="0">
                <a:solidFill>
                  <a:schemeClr val="accent1"/>
                </a:solidFill>
                <a:latin typeface="Kristen ITC" panose="03050502040202030202" pitchFamily="66" charset="0"/>
              </a:rPr>
              <a:t>Stap</a:t>
            </a:r>
            <a:r>
              <a:rPr lang="en-US" sz="2400" dirty="0" smtClean="0">
                <a:solidFill>
                  <a:schemeClr val="accent1"/>
                </a:solidFill>
                <a:latin typeface="Kristen ITC" panose="03050502040202030202" pitchFamily="66" charset="0"/>
              </a:rPr>
              <a:t> 3: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voeren</a:t>
            </a:r>
            <a:endParaRPr lang="en-US" sz="2400" dirty="0" smtClean="0">
              <a:solidFill>
                <a:schemeClr val="accent1"/>
              </a:solidFill>
              <a:latin typeface="Kristen ITC" panose="03050502040202030202" pitchFamily="66" charset="0"/>
            </a:endParaRPr>
          </a:p>
          <a:p>
            <a:endParaRPr lang="en-US" sz="2400" dirty="0">
              <a:solidFill>
                <a:schemeClr val="accent1"/>
              </a:solidFill>
              <a:latin typeface="Kristen ITC" panose="03050502040202030202" pitchFamily="66" charset="0"/>
            </a:endParaRPr>
          </a:p>
          <a:p>
            <a:pPr marL="457200" indent="-457200">
              <a:buFont typeface="+mj-lt"/>
              <a:buAutoNum type="arabicPeriod"/>
            </a:pPr>
            <a:r>
              <a:rPr lang="en-US" sz="2400" b="1" dirty="0">
                <a:solidFill>
                  <a:schemeClr val="accent1"/>
                </a:solidFill>
                <a:latin typeface="Kristen ITC" panose="03050502040202030202" pitchFamily="66" charset="0"/>
              </a:rPr>
              <a:t>Bearing </a:t>
            </a:r>
            <a:r>
              <a:rPr lang="en-US" sz="2400" b="1" dirty="0" smtClean="0">
                <a:solidFill>
                  <a:schemeClr val="accent1"/>
                </a:solidFill>
                <a:latin typeface="Kristen ITC" panose="03050502040202030202" pitchFamily="66" charset="0"/>
              </a:rPr>
              <a:t>Witness: </a:t>
            </a:r>
            <a:r>
              <a:rPr lang="en-US" sz="2400" dirty="0" err="1" smtClean="0">
                <a:solidFill>
                  <a:schemeClr val="accent1"/>
                </a:solidFill>
                <a:latin typeface="Kristen ITC" panose="03050502040202030202" pitchFamily="66" charset="0"/>
              </a:rPr>
              <a:t>laat</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zien</a:t>
            </a:r>
            <a:r>
              <a:rPr lang="en-US" sz="2400" dirty="0" smtClean="0">
                <a:solidFill>
                  <a:schemeClr val="accent1"/>
                </a:solidFill>
                <a:latin typeface="Kristen ITC" panose="03050502040202030202" pitchFamily="66" charset="0"/>
              </a:rPr>
              <a:t> wat het </a:t>
            </a:r>
            <a:r>
              <a:rPr lang="en-US" sz="2400" dirty="0" err="1" smtClean="0">
                <a:solidFill>
                  <a:schemeClr val="accent1"/>
                </a:solidFill>
                <a:latin typeface="Kristen ITC" panose="03050502040202030202" pitchFamily="66" charset="0"/>
              </a:rPr>
              <a:t>probleem</a:t>
            </a:r>
            <a:r>
              <a:rPr lang="en-US" sz="2400" dirty="0" smtClean="0">
                <a:solidFill>
                  <a:schemeClr val="accent1"/>
                </a:solidFill>
                <a:latin typeface="Kristen ITC" panose="03050502040202030202" pitchFamily="66" charset="0"/>
              </a:rPr>
              <a:t> is, </a:t>
            </a:r>
            <a:r>
              <a:rPr lang="en-US" sz="2400" dirty="0" err="1" smtClean="0">
                <a:solidFill>
                  <a:schemeClr val="accent1"/>
                </a:solidFill>
                <a:latin typeface="Kristen ITC" panose="03050502040202030202" pitchFamily="66" charset="0"/>
              </a:rPr>
              <a:t>bijvoorbeeld</a:t>
            </a:r>
            <a:r>
              <a:rPr lang="en-US" sz="2400" dirty="0" smtClean="0">
                <a:solidFill>
                  <a:schemeClr val="accent1"/>
                </a:solidFill>
                <a:latin typeface="Kristen ITC" panose="03050502040202030202" pitchFamily="66" charset="0"/>
              </a:rPr>
              <a:t> door </a:t>
            </a:r>
            <a:r>
              <a:rPr lang="en-US" sz="2400" dirty="0" err="1" smtClean="0">
                <a:solidFill>
                  <a:schemeClr val="accent1"/>
                </a:solidFill>
                <a:latin typeface="Kristen ITC" panose="03050502040202030202" pitchFamily="66" charset="0"/>
              </a:rPr>
              <a:t>foto’s</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te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maken</a:t>
            </a:r>
            <a:r>
              <a:rPr lang="en-US" sz="2400" dirty="0" smtClean="0">
                <a:solidFill>
                  <a:schemeClr val="accent1"/>
                </a:solidFill>
                <a:latin typeface="Kristen ITC" panose="03050502040202030202" pitchFamily="66" charset="0"/>
              </a:rPr>
              <a:t>.</a:t>
            </a:r>
          </a:p>
          <a:p>
            <a:pPr marL="457200" indent="-457200">
              <a:buFont typeface="+mj-lt"/>
              <a:buAutoNum type="arabicPeriod"/>
            </a:pPr>
            <a:endParaRPr lang="en-US" sz="2400" dirty="0" smtClean="0">
              <a:solidFill>
                <a:schemeClr val="accent1"/>
              </a:solidFill>
              <a:latin typeface="Kristen ITC" panose="03050502040202030202" pitchFamily="66" charset="0"/>
            </a:endParaRPr>
          </a:p>
          <a:p>
            <a:pPr marL="457200" indent="-457200">
              <a:buFont typeface="+mj-lt"/>
              <a:buAutoNum type="arabicPeriod"/>
            </a:pPr>
            <a:r>
              <a:rPr lang="en-US" sz="2400" b="1" dirty="0" smtClean="0">
                <a:solidFill>
                  <a:schemeClr val="accent1"/>
                </a:solidFill>
                <a:latin typeface="Kristen ITC" panose="03050502040202030202" pitchFamily="66" charset="0"/>
              </a:rPr>
              <a:t>E-</a:t>
            </a:r>
            <a:r>
              <a:rPr lang="en-US" sz="2400" b="1" dirty="0" err="1" smtClean="0">
                <a:solidFill>
                  <a:schemeClr val="accent1"/>
                </a:solidFill>
                <a:latin typeface="Kristen ITC" panose="03050502040202030202" pitchFamily="66" charset="0"/>
              </a:rPr>
              <a:t>activisme</a:t>
            </a:r>
            <a:r>
              <a:rPr lang="en-US" sz="2400" b="1"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op de website of social media van de school.</a:t>
            </a:r>
            <a:endParaRPr lang="en-US" sz="2400" dirty="0">
              <a:solidFill>
                <a:schemeClr val="accent1"/>
              </a:solidFill>
              <a:latin typeface="Kristen ITC" panose="03050502040202030202" pitchFamily="66" charset="0"/>
            </a:endParaRPr>
          </a:p>
          <a:p>
            <a:pPr marL="457200" indent="-457200">
              <a:buFont typeface="+mj-lt"/>
              <a:buAutoNum type="arabicPeriod"/>
            </a:pPr>
            <a:endParaRPr lang="en-US" sz="2400" dirty="0" smtClean="0">
              <a:solidFill>
                <a:schemeClr val="accent1"/>
              </a:solidFill>
              <a:latin typeface="Kristen ITC" panose="03050502040202030202" pitchFamily="66" charset="0"/>
            </a:endParaRPr>
          </a:p>
          <a:p>
            <a:pPr marL="457200" indent="-457200">
              <a:buFont typeface="+mj-lt"/>
              <a:buAutoNum type="arabicPeriod"/>
            </a:pPr>
            <a:r>
              <a:rPr lang="en-US" sz="2400" b="1" dirty="0" err="1" smtClean="0">
                <a:solidFill>
                  <a:schemeClr val="accent1"/>
                </a:solidFill>
                <a:latin typeface="Kristen ITC" panose="03050502040202030202" pitchFamily="66" charset="0"/>
              </a:rPr>
              <a:t>Demonstratie</a:t>
            </a:r>
            <a:r>
              <a:rPr lang="en-US" sz="2400" b="1" dirty="0" smtClean="0">
                <a:solidFill>
                  <a:schemeClr val="accent1"/>
                </a:solidFill>
                <a:latin typeface="Kristen ITC" panose="03050502040202030202" pitchFamily="66" charset="0"/>
              </a:rPr>
              <a:t>: </a:t>
            </a:r>
            <a:r>
              <a:rPr lang="en-US" sz="2400" dirty="0" smtClean="0">
                <a:solidFill>
                  <a:schemeClr val="accent1"/>
                </a:solidFill>
                <a:latin typeface="Kristen ITC" panose="03050502040202030202" pitchFamily="66" charset="0"/>
              </a:rPr>
              <a:t>met </a:t>
            </a:r>
            <a:r>
              <a:rPr lang="en-US" sz="2400" dirty="0" err="1" smtClean="0">
                <a:solidFill>
                  <a:schemeClr val="accent1"/>
                </a:solidFill>
                <a:latin typeface="Kristen ITC" panose="03050502040202030202" pitchFamily="66" charset="0"/>
              </a:rPr>
              <a:t>zoveel</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mogelijk</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leerlingen</a:t>
            </a:r>
            <a:r>
              <a:rPr lang="en-US" sz="2400" dirty="0" smtClean="0">
                <a:solidFill>
                  <a:schemeClr val="accent1"/>
                </a:solidFill>
                <a:latin typeface="Kristen ITC" panose="03050502040202030202" pitchFamily="66" charset="0"/>
              </a:rPr>
              <a:t> je </a:t>
            </a:r>
            <a:r>
              <a:rPr lang="en-US" sz="2400" dirty="0" err="1" smtClean="0">
                <a:solidFill>
                  <a:schemeClr val="accent1"/>
                </a:solidFill>
                <a:latin typeface="Kristen ITC" panose="03050502040202030202" pitchFamily="66" charset="0"/>
              </a:rPr>
              <a:t>boodschap</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overbrengen</a:t>
            </a:r>
            <a:r>
              <a:rPr lang="en-US" sz="2400" dirty="0" smtClean="0">
                <a:solidFill>
                  <a:schemeClr val="accent1"/>
                </a:solidFill>
                <a:latin typeface="Kristen ITC" panose="03050502040202030202" pitchFamily="66" charset="0"/>
              </a:rPr>
              <a:t>.</a:t>
            </a:r>
          </a:p>
          <a:p>
            <a:pPr marL="457200" indent="-457200">
              <a:buFont typeface="+mj-lt"/>
              <a:buAutoNum type="arabicPeriod"/>
            </a:pPr>
            <a:endParaRPr lang="en-US" sz="2400" dirty="0" smtClean="0">
              <a:solidFill>
                <a:schemeClr val="accent1"/>
              </a:solidFill>
              <a:latin typeface="Kristen ITC" panose="03050502040202030202" pitchFamily="66" charset="0"/>
            </a:endParaRPr>
          </a:p>
          <a:p>
            <a:pPr marL="457200" indent="-457200">
              <a:buFont typeface="+mj-lt"/>
              <a:buAutoNum type="arabicPeriod"/>
            </a:pPr>
            <a:r>
              <a:rPr lang="en-US" sz="2400" b="1" dirty="0" smtClean="0">
                <a:solidFill>
                  <a:schemeClr val="accent1"/>
                </a:solidFill>
                <a:latin typeface="Kristen ITC" panose="03050502040202030202" pitchFamily="66" charset="0"/>
              </a:rPr>
              <a:t>Direct communication: </a:t>
            </a:r>
            <a:r>
              <a:rPr lang="en-US" sz="2400" dirty="0" err="1" smtClean="0">
                <a:solidFill>
                  <a:schemeClr val="accent1"/>
                </a:solidFill>
                <a:latin typeface="Kristen ITC" panose="03050502040202030202" pitchFamily="66" charset="0"/>
              </a:rPr>
              <a:t>rechtstreeks</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praten</a:t>
            </a:r>
            <a:r>
              <a:rPr lang="en-US" sz="2400" dirty="0" smtClean="0">
                <a:solidFill>
                  <a:schemeClr val="accent1"/>
                </a:solidFill>
                <a:latin typeface="Kristen ITC" panose="03050502040202030202" pitchFamily="66" charset="0"/>
              </a:rPr>
              <a:t> met </a:t>
            </a:r>
            <a:r>
              <a:rPr lang="en-US" sz="2400" dirty="0" err="1" smtClean="0">
                <a:solidFill>
                  <a:schemeClr val="accent1"/>
                </a:solidFill>
                <a:latin typeface="Kristen ITC" panose="03050502040202030202" pitchFamily="66" charset="0"/>
              </a:rPr>
              <a:t>docenten</a:t>
            </a:r>
            <a:r>
              <a:rPr lang="en-US" sz="2400" dirty="0" smtClean="0">
                <a:solidFill>
                  <a:schemeClr val="accent1"/>
                </a:solidFill>
                <a:latin typeface="Kristen ITC" panose="03050502040202030202" pitchFamily="66" charset="0"/>
              </a:rPr>
              <a:t> of </a:t>
            </a:r>
            <a:r>
              <a:rPr lang="en-US" sz="2400" dirty="0" err="1" smtClean="0">
                <a:solidFill>
                  <a:schemeClr val="accent1"/>
                </a:solidFill>
                <a:latin typeface="Kristen ITC" panose="03050502040202030202" pitchFamily="66" charset="0"/>
              </a:rPr>
              <a:t>andere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werknemers</a:t>
            </a:r>
            <a:r>
              <a:rPr lang="en-US" sz="2400" dirty="0" smtClean="0">
                <a:solidFill>
                  <a:schemeClr val="accent1"/>
                </a:solidFill>
                <a:latin typeface="Kristen ITC" panose="03050502040202030202" pitchFamily="66" charset="0"/>
              </a:rPr>
              <a:t>.</a:t>
            </a:r>
          </a:p>
          <a:p>
            <a:pPr marL="457200" indent="-457200">
              <a:buFont typeface="+mj-lt"/>
              <a:buAutoNum type="arabicPeriod"/>
            </a:pPr>
            <a:endParaRPr lang="en-US" sz="2400" dirty="0">
              <a:solidFill>
                <a:schemeClr val="accent1"/>
              </a:solidFill>
              <a:latin typeface="Kristen ITC" panose="03050502040202030202" pitchFamily="66" charset="0"/>
            </a:endParaRPr>
          </a:p>
          <a:p>
            <a:pPr marL="457200" indent="-457200">
              <a:buFont typeface="+mj-lt"/>
              <a:buAutoNum type="arabicPeriod"/>
            </a:pPr>
            <a:r>
              <a:rPr lang="en-US" sz="2400" b="1" dirty="0" err="1" smtClean="0">
                <a:solidFill>
                  <a:schemeClr val="accent1"/>
                </a:solidFill>
                <a:latin typeface="Kristen ITC" panose="03050502040202030202" pitchFamily="66" charset="0"/>
              </a:rPr>
              <a:t>Vreedzame</a:t>
            </a:r>
            <a:r>
              <a:rPr lang="en-US" sz="2400" b="1" dirty="0" smtClean="0">
                <a:solidFill>
                  <a:schemeClr val="accent1"/>
                </a:solidFill>
                <a:latin typeface="Kristen ITC" panose="03050502040202030202" pitchFamily="66" charset="0"/>
              </a:rPr>
              <a:t> </a:t>
            </a:r>
            <a:r>
              <a:rPr lang="en-US" sz="2400" b="1" dirty="0" err="1" smtClean="0">
                <a:solidFill>
                  <a:schemeClr val="accent1"/>
                </a:solidFill>
                <a:latin typeface="Kristen ITC" panose="03050502040202030202" pitchFamily="66" charset="0"/>
              </a:rPr>
              <a:t>actie</a:t>
            </a:r>
            <a:r>
              <a:rPr lang="en-US" sz="2400" b="1"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een</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grote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waarbij</a:t>
            </a:r>
            <a:r>
              <a:rPr lang="en-US" sz="2400" dirty="0" smtClean="0">
                <a:solidFill>
                  <a:schemeClr val="accent1"/>
                </a:solidFill>
                <a:latin typeface="Kristen ITC" panose="03050502040202030202" pitchFamily="66" charset="0"/>
              </a:rPr>
              <a:t> je </a:t>
            </a:r>
            <a:r>
              <a:rPr lang="en-US" sz="2400" dirty="0" err="1" smtClean="0">
                <a:solidFill>
                  <a:schemeClr val="accent1"/>
                </a:solidFill>
                <a:latin typeface="Kristen ITC" panose="03050502040202030202" pitchFamily="66" charset="0"/>
              </a:rPr>
              <a:t>iets</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tegenhoudt</a:t>
            </a:r>
            <a:r>
              <a:rPr lang="en-US" sz="2400" dirty="0" smtClean="0">
                <a:solidFill>
                  <a:schemeClr val="accent1"/>
                </a:solidFill>
                <a:latin typeface="Kristen ITC" panose="03050502040202030202" pitchFamily="66" charset="0"/>
              </a:rPr>
              <a:t> of </a:t>
            </a:r>
            <a:r>
              <a:rPr lang="en-US" sz="2400" dirty="0" err="1" smtClean="0">
                <a:solidFill>
                  <a:schemeClr val="accent1"/>
                </a:solidFill>
                <a:latin typeface="Kristen ITC" panose="03050502040202030202" pitchFamily="66" charset="0"/>
              </a:rPr>
              <a:t>blokkeert</a:t>
            </a:r>
            <a:r>
              <a:rPr lang="en-US" sz="2400" dirty="0" smtClean="0">
                <a:solidFill>
                  <a:schemeClr val="accent1"/>
                </a:solidFill>
                <a:latin typeface="Kristen ITC" panose="03050502040202030202" pitchFamily="66" charset="0"/>
              </a:rPr>
              <a:t>.</a:t>
            </a:r>
            <a:endParaRPr lang="nl-NL" dirty="0">
              <a:solidFill>
                <a:schemeClr val="accent1"/>
              </a:solidFill>
              <a:latin typeface="Kristen ITC" panose="03050502040202030202" pitchFamily="66" charset="0"/>
            </a:endParaRPr>
          </a:p>
        </p:txBody>
      </p:sp>
      <p:pic>
        <p:nvPicPr>
          <p:cNvPr id="1028" name="Picture 4" descr="http://www.greenpeace.nl/Global/nederland/image/2014/corporate/5x5academy/actie/boomk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6" y="315731"/>
            <a:ext cx="2047770" cy="1706475"/>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www.greenpeace.nl/Global/nederland/image/2014/corporate/5x5academy/actie/direct-a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66" y="4509660"/>
            <a:ext cx="2047770" cy="1706475"/>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www.greenpeace.nl/Global/nederland/image/2014/corporate/5x5academy/actie/climate-mar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66" y="2390457"/>
            <a:ext cx="2047770" cy="1706475"/>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6"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54275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p:nvPr/>
        </p:nvPicPr>
        <p:blipFill>
          <a:blip r:embed="rId4"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
        <p:nvSpPr>
          <p:cNvPr id="2" name="Rectangle 1">
            <a:hlinkClick r:id="" action="ppaction://noaction"/>
          </p:cNvPr>
          <p:cNvSpPr/>
          <p:nvPr/>
        </p:nvSpPr>
        <p:spPr>
          <a:xfrm>
            <a:off x="4638976" y="6176880"/>
            <a:ext cx="3388605"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6096000" y="2240210"/>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pic>
        <p:nvPicPr>
          <p:cNvPr id="6" name="ujN4HYtXncY"/>
          <p:cNvPicPr>
            <a:picLocks noRot="1" noChangeAspect="1"/>
          </p:cNvPicPr>
          <p:nvPr>
            <a:videoFile r:link="rId1"/>
          </p:nvPr>
        </p:nvPicPr>
        <p:blipFill>
          <a:blip r:embed="rId5"/>
          <a:stretch>
            <a:fillRect/>
          </a:stretch>
        </p:blipFill>
        <p:spPr>
          <a:xfrm>
            <a:off x="1295400" y="1141735"/>
            <a:ext cx="9829800" cy="5529263"/>
          </a:xfrm>
          <a:prstGeom prst="rect">
            <a:avLst/>
          </a:prstGeom>
          <a:ln w="76200">
            <a:solidFill>
              <a:schemeClr val="bg1"/>
            </a:solidFill>
          </a:ln>
          <a:effectLst>
            <a:outerShdw blurRad="50800" dist="38100" dir="2700000" algn="tl" rotWithShape="0">
              <a:prstClr val="black">
                <a:alpha val="40000"/>
              </a:prstClr>
            </a:outerShdw>
          </a:effectLst>
        </p:spPr>
      </p:pic>
      <p:sp>
        <p:nvSpPr>
          <p:cNvPr id="9" name="Rectangle 8"/>
          <p:cNvSpPr/>
          <p:nvPr/>
        </p:nvSpPr>
        <p:spPr>
          <a:xfrm>
            <a:off x="137160" y="187602"/>
            <a:ext cx="10439400" cy="830997"/>
          </a:xfrm>
          <a:prstGeom prst="rect">
            <a:avLst/>
          </a:prstGeom>
          <a:solidFill>
            <a:srgbClr val="FFFFFF">
              <a:alpha val="40000"/>
            </a:srgbClr>
          </a:solidFill>
        </p:spPr>
        <p:txBody>
          <a:bodyPr wrap="square">
            <a:spAutoFit/>
          </a:bodyPr>
          <a:lstStyle/>
          <a:p>
            <a:pPr algn="r"/>
            <a:endParaRPr lang="en-US" sz="2400" dirty="0">
              <a:solidFill>
                <a:schemeClr val="accent1"/>
              </a:solidFill>
              <a:latin typeface="Kristen ITC" panose="03050502040202030202" pitchFamily="66" charset="0"/>
            </a:endParaRPr>
          </a:p>
          <a:p>
            <a:r>
              <a:rPr lang="en-US" sz="2400" dirty="0" err="1" smtClean="0">
                <a:solidFill>
                  <a:schemeClr val="accent1"/>
                </a:solidFill>
                <a:latin typeface="Kristen ITC" panose="03050502040202030202" pitchFamily="66" charset="0"/>
              </a:rPr>
              <a:t>Bekijk</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deze</a:t>
            </a:r>
            <a:r>
              <a:rPr lang="en-US" sz="2400" dirty="0" smtClean="0">
                <a:solidFill>
                  <a:schemeClr val="accent1"/>
                </a:solidFill>
                <a:latin typeface="Kristen ITC" panose="03050502040202030202" pitchFamily="66" charset="0"/>
              </a:rPr>
              <a:t> video. Wat </a:t>
            </a:r>
            <a:r>
              <a:rPr lang="en-US" sz="2400" dirty="0" err="1" smtClean="0">
                <a:solidFill>
                  <a:schemeClr val="accent1"/>
                </a:solidFill>
                <a:latin typeface="Kristen ITC" panose="03050502040202030202" pitchFamily="66" charset="0"/>
              </a:rPr>
              <a:t>voor</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tactiek</a:t>
            </a:r>
            <a:r>
              <a:rPr lang="en-US" sz="2400" dirty="0" smtClean="0">
                <a:solidFill>
                  <a:schemeClr val="accent1"/>
                </a:solidFill>
                <a:latin typeface="Kristen ITC" panose="03050502040202030202" pitchFamily="66" charset="0"/>
              </a:rPr>
              <a:t> heft Greenpeace </a:t>
            </a:r>
            <a:r>
              <a:rPr lang="en-US" sz="2400" dirty="0" err="1" smtClean="0">
                <a:solidFill>
                  <a:schemeClr val="accent1"/>
                </a:solidFill>
                <a:latin typeface="Kristen ITC" panose="03050502040202030202" pitchFamily="66" charset="0"/>
              </a:rPr>
              <a:t>hier</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ingezet</a:t>
            </a:r>
            <a:r>
              <a:rPr lang="en-US" sz="2400" dirty="0" smtClean="0">
                <a:solidFill>
                  <a:schemeClr val="accent1"/>
                </a:solidFill>
                <a:latin typeface="Kristen ITC" panose="03050502040202030202" pitchFamily="66" charset="0"/>
              </a:rPr>
              <a:t>?</a:t>
            </a:r>
            <a:endParaRPr lang="nl-NL" dirty="0">
              <a:solidFill>
                <a:schemeClr val="accent1"/>
              </a:solidFill>
              <a:latin typeface="Kristen ITC" panose="03050502040202030202" pitchFamily="66" charset="0"/>
            </a:endParaRPr>
          </a:p>
        </p:txBody>
      </p:sp>
    </p:spTree>
    <p:extLst>
      <p:ext uri="{BB962C8B-B14F-4D97-AF65-F5344CB8AC3E}">
        <p14:creationId xmlns:p14="http://schemas.microsoft.com/office/powerpoint/2010/main" val="1438528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p:cNvPr>
          <p:cNvSpPr/>
          <p:nvPr/>
        </p:nvSpPr>
        <p:spPr>
          <a:xfrm>
            <a:off x="4638976" y="6176880"/>
            <a:ext cx="3388605"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6096000" y="2240210"/>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pic>
        <p:nvPicPr>
          <p:cNvPr id="3074" name="Picture 2" descr="Afbeeldingsresultaat voor shell actie greenpe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78" y="546569"/>
            <a:ext cx="5715000" cy="3800476"/>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058208" y="3081980"/>
            <a:ext cx="5127481" cy="3046988"/>
          </a:xfrm>
          <a:prstGeom prst="rect">
            <a:avLst/>
          </a:prstGeom>
          <a:solidFill>
            <a:srgbClr val="FFFFFF">
              <a:alpha val="40000"/>
            </a:srgbClr>
          </a:solidFill>
        </p:spPr>
        <p:txBody>
          <a:bodyPr wrap="square">
            <a:spAutoFit/>
          </a:bodyPr>
          <a:lstStyle/>
          <a:p>
            <a:pPr marL="342900" indent="-342900">
              <a:buFont typeface="Wingdings" panose="05000000000000000000" pitchFamily="2" charset="2"/>
              <a:buChar char="ü"/>
            </a:pPr>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err="1">
                <a:solidFill>
                  <a:schemeClr val="accent1"/>
                </a:solidFill>
                <a:latin typeface="Kristen ITC" panose="03050502040202030202" pitchFamily="66" charset="0"/>
              </a:rPr>
              <a:t>Onderzoek</a:t>
            </a:r>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err="1" smtClean="0">
                <a:solidFill>
                  <a:schemeClr val="accent1"/>
                </a:solidFill>
                <a:latin typeface="Kristen ITC" panose="03050502040202030202" pitchFamily="66" charset="0"/>
              </a:rPr>
              <a:t>Overleg</a:t>
            </a:r>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a:solidFill>
                  <a:schemeClr val="accent1"/>
                </a:solidFill>
                <a:latin typeface="Kristen ITC" panose="03050502040202030202" pitchFamily="66" charset="0"/>
              </a:rPr>
              <a:t>Bearing Witness</a:t>
            </a:r>
          </a:p>
          <a:p>
            <a:pPr marL="342900" indent="-342900">
              <a:buFont typeface="Wingdings" panose="05000000000000000000" pitchFamily="2" charset="2"/>
              <a:buChar char="ü"/>
            </a:pPr>
            <a:r>
              <a:rPr lang="en-US" sz="2400" dirty="0">
                <a:solidFill>
                  <a:schemeClr val="accent1"/>
                </a:solidFill>
                <a:latin typeface="Kristen ITC" panose="03050502040202030202" pitchFamily="66" charset="0"/>
              </a:rPr>
              <a:t>Online </a:t>
            </a:r>
            <a:r>
              <a:rPr lang="en-US" sz="2400" dirty="0" err="1">
                <a:solidFill>
                  <a:schemeClr val="accent1"/>
                </a:solidFill>
                <a:latin typeface="Kristen ITC" panose="03050502040202030202" pitchFamily="66" charset="0"/>
              </a:rPr>
              <a:t>actievoeren</a:t>
            </a:r>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err="1">
                <a:solidFill>
                  <a:schemeClr val="accent1"/>
                </a:solidFill>
                <a:latin typeface="Kristen ITC" panose="03050502040202030202" pitchFamily="66" charset="0"/>
              </a:rPr>
              <a:t>Demonstratie</a:t>
            </a:r>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a:solidFill>
                  <a:schemeClr val="accent1"/>
                </a:solidFill>
                <a:latin typeface="Kristen ITC" panose="03050502040202030202" pitchFamily="66" charset="0"/>
              </a:rPr>
              <a:t>Direct communication</a:t>
            </a:r>
          </a:p>
          <a:p>
            <a:pPr marL="342900" indent="-342900">
              <a:buFont typeface="Wingdings" panose="05000000000000000000" pitchFamily="2" charset="2"/>
              <a:buChar char="ü"/>
            </a:pPr>
            <a:r>
              <a:rPr lang="en-US" sz="2400" dirty="0" err="1">
                <a:solidFill>
                  <a:schemeClr val="accent1"/>
                </a:solidFill>
                <a:latin typeface="Kristen ITC" panose="03050502040202030202" pitchFamily="66" charset="0"/>
              </a:rPr>
              <a:t>Vreedzame</a:t>
            </a:r>
            <a:r>
              <a:rPr lang="en-US" sz="2400" dirty="0">
                <a:solidFill>
                  <a:schemeClr val="accent1"/>
                </a:solidFill>
                <a:latin typeface="Kristen ITC" panose="03050502040202030202" pitchFamily="66" charset="0"/>
              </a:rPr>
              <a:t> </a:t>
            </a:r>
            <a:r>
              <a:rPr lang="en-US" sz="2400" dirty="0" err="1">
                <a:solidFill>
                  <a:schemeClr val="accent1"/>
                </a:solidFill>
                <a:latin typeface="Kristen ITC" panose="03050502040202030202" pitchFamily="66" charset="0"/>
              </a:rPr>
              <a:t>actie</a:t>
            </a:r>
            <a:endParaRPr lang="nl-NL" dirty="0">
              <a:solidFill>
                <a:schemeClr val="accent1"/>
              </a:solidFill>
              <a:latin typeface="Kristen ITC" panose="03050502040202030202" pitchFamily="66" charset="0"/>
            </a:endParaRPr>
          </a:p>
        </p:txBody>
      </p:sp>
      <p:pic>
        <p:nvPicPr>
          <p:cNvPr id="8" name="Picture 9"/>
          <p:cNvPicPr/>
          <p:nvPr/>
        </p:nvPicPr>
        <p:blipFill>
          <a:blip r:embed="rId4"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2225220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7010910" y="2392187"/>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sp>
        <p:nvSpPr>
          <p:cNvPr id="16" name="Rectangle 15"/>
          <p:cNvSpPr/>
          <p:nvPr/>
        </p:nvSpPr>
        <p:spPr>
          <a:xfrm>
            <a:off x="1211861" y="3851977"/>
            <a:ext cx="5852659" cy="420628"/>
          </a:xfrm>
          <a:prstGeom prst="rect">
            <a:avLst/>
          </a:prstGeom>
        </p:spPr>
        <p:txBody>
          <a:bodyPr wrap="square">
            <a:spAutoFit/>
          </a:bodyPr>
          <a:lstStyle/>
          <a:p>
            <a:endParaRPr lang="nl-NL" sz="3200" baseline="30000" dirty="0">
              <a:solidFill>
                <a:srgbClr val="000000"/>
              </a:solidFill>
              <a:latin typeface="Arial" panose="020B0604020202020204" pitchFamily="34" charset="0"/>
              <a:cs typeface="Arial" panose="020B0604020202020204" pitchFamily="34" charset="0"/>
            </a:endParaRPr>
          </a:p>
        </p:txBody>
      </p:sp>
      <p:pic>
        <p:nvPicPr>
          <p:cNvPr id="1026" name="Picture 2" descr="Afbeeldingsresultaat voor ACTIE GREENPEA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38" y="2095382"/>
            <a:ext cx="5715000" cy="3876676"/>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Afbeeldingsresultaat voor ACTIE GREENPE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195" y="2114428"/>
            <a:ext cx="5715000" cy="3895725"/>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9"/>
          <p:cNvPicPr/>
          <p:nvPr/>
        </p:nvPicPr>
        <p:blipFill>
          <a:blip r:embed="rId6"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
        <p:nvSpPr>
          <p:cNvPr id="2" name="Rectangle 1"/>
          <p:cNvSpPr/>
          <p:nvPr/>
        </p:nvSpPr>
        <p:spPr>
          <a:xfrm>
            <a:off x="168338" y="327816"/>
            <a:ext cx="8819017" cy="584775"/>
          </a:xfrm>
          <a:prstGeom prst="rect">
            <a:avLst/>
          </a:prstGeom>
        </p:spPr>
        <p:txBody>
          <a:bodyPr wrap="none">
            <a:spAutoFit/>
          </a:bodyPr>
          <a:lstStyle/>
          <a:p>
            <a:pPr algn="r">
              <a:lnSpc>
                <a:spcPct val="100000"/>
              </a:lnSpc>
            </a:pPr>
            <a:r>
              <a:rPr lang="en-US" sz="3200" b="1" dirty="0" smtClean="0">
                <a:latin typeface="HelveticaNeue bold"/>
              </a:rPr>
              <a:t>WAT ZIJN DE REGELS </a:t>
            </a:r>
            <a:r>
              <a:rPr lang="en-US" sz="3200" b="1" dirty="0">
                <a:latin typeface="HelveticaNeue bold"/>
              </a:rPr>
              <a:t>VAN </a:t>
            </a:r>
            <a:r>
              <a:rPr lang="en-US" sz="3200" b="1" dirty="0" smtClean="0">
                <a:latin typeface="HelveticaNeue bold"/>
              </a:rPr>
              <a:t>ACTIEVOEREN?</a:t>
            </a:r>
            <a:endParaRPr lang="en-US" sz="3200" dirty="0"/>
          </a:p>
        </p:txBody>
      </p:sp>
    </p:spTree>
    <p:extLst>
      <p:ext uri="{BB962C8B-B14F-4D97-AF65-F5344CB8AC3E}">
        <p14:creationId xmlns:p14="http://schemas.microsoft.com/office/powerpoint/2010/main" val="287576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60120" y="2606467"/>
            <a:ext cx="5708782" cy="549339"/>
          </a:xfrm>
          <a:prstGeom prst="rect">
            <a:avLst/>
          </a:prstGeom>
        </p:spPr>
        <p:txBody>
          <a:bodyPr>
            <a:noAutofit/>
          </a:bodyPr>
          <a:lstStyle/>
          <a:p>
            <a:pPr marL="0" indent="0">
              <a:buNone/>
            </a:pPr>
            <a:r>
              <a:rPr lang="en-US" sz="2800" dirty="0" smtClean="0"/>
              <a:t>Is </a:t>
            </a:r>
            <a:r>
              <a:rPr lang="en-US" sz="2800" dirty="0" err="1" smtClean="0"/>
              <a:t>vrijheid</a:t>
            </a:r>
            <a:r>
              <a:rPr lang="en-US" sz="2800" dirty="0" smtClean="0"/>
              <a:t> van </a:t>
            </a:r>
            <a:r>
              <a:rPr lang="en-US" sz="2800" dirty="0" err="1" smtClean="0"/>
              <a:t>meningsuiting</a:t>
            </a:r>
            <a:r>
              <a:rPr lang="en-US" sz="2800" dirty="0" smtClean="0"/>
              <a:t> in Nederland </a:t>
            </a:r>
            <a:r>
              <a:rPr lang="en-US" sz="2800" dirty="0" err="1" smtClean="0"/>
              <a:t>een</a:t>
            </a:r>
            <a:r>
              <a:rPr lang="en-US" sz="2800" dirty="0" smtClean="0"/>
              <a:t> </a:t>
            </a:r>
            <a:r>
              <a:rPr lang="en-US" sz="2800" dirty="0" err="1" smtClean="0"/>
              <a:t>recht</a:t>
            </a:r>
            <a:r>
              <a:rPr lang="en-US" sz="2800" dirty="0" smtClean="0"/>
              <a:t> of </a:t>
            </a:r>
            <a:r>
              <a:rPr lang="en-US" sz="2800" dirty="0" err="1" smtClean="0"/>
              <a:t>een</a:t>
            </a:r>
            <a:r>
              <a:rPr lang="en-US" sz="2800" dirty="0" smtClean="0"/>
              <a:t> </a:t>
            </a:r>
            <a:r>
              <a:rPr lang="en-US" sz="2800" dirty="0" err="1" smtClean="0"/>
              <a:t>plicht</a:t>
            </a:r>
            <a:r>
              <a:rPr lang="en-US" sz="2800" dirty="0" smtClean="0"/>
              <a:t>?</a:t>
            </a:r>
            <a:endParaRPr lang="nl-NL" sz="2800" dirty="0"/>
          </a:p>
        </p:txBody>
      </p:sp>
      <p:sp>
        <p:nvSpPr>
          <p:cNvPr id="4" name="Title 3"/>
          <p:cNvSpPr>
            <a:spLocks noGrp="1"/>
          </p:cNvSpPr>
          <p:nvPr>
            <p:ph type="ctrTitle"/>
          </p:nvPr>
        </p:nvSpPr>
        <p:spPr>
          <a:xfrm>
            <a:off x="1079067" y="-399216"/>
            <a:ext cx="10255239" cy="2387600"/>
          </a:xfrm>
        </p:spPr>
        <p:txBody>
          <a:bodyPr>
            <a:normAutofit/>
          </a:bodyPr>
          <a:lstStyle/>
          <a:p>
            <a:r>
              <a:rPr lang="en-US" sz="4800" b="1" dirty="0" smtClean="0"/>
              <a:t>VRIJHEID VAN MENINGSUITING</a:t>
            </a:r>
            <a:endParaRPr lang="nl-NL" sz="4800" b="1" dirty="0"/>
          </a:p>
        </p:txBody>
      </p:sp>
      <p:sp>
        <p:nvSpPr>
          <p:cNvPr id="9" name="CustomShape 3"/>
          <p:cNvSpPr/>
          <p:nvPr/>
        </p:nvSpPr>
        <p:spPr>
          <a:xfrm flipH="1">
            <a:off x="-4" y="6037986"/>
            <a:ext cx="12192001" cy="820013"/>
          </a:xfrm>
          <a:prstGeom prst="flowChartManualInput">
            <a:avLst/>
          </a:prstGeom>
          <a:blipFill>
            <a:blip r:embed="rId3"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3200" b="1" dirty="0" smtClean="0">
                <a:solidFill>
                  <a:srgbClr val="FFFFFF"/>
                </a:solidFill>
                <a:latin typeface="HelveticaNeue bold"/>
              </a:rPr>
              <a:t>BURGERSCHAP</a:t>
            </a:r>
            <a:endParaRPr sz="105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4319" y="1706864"/>
            <a:ext cx="5227343" cy="3484895"/>
          </a:xfrm>
          <a:prstGeom prst="rect">
            <a:avLst/>
          </a:prstGeom>
          <a:ln w="762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9973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7010910" y="2392187"/>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sp>
        <p:nvSpPr>
          <p:cNvPr id="16" name="Rectangle 15"/>
          <p:cNvSpPr/>
          <p:nvPr/>
        </p:nvSpPr>
        <p:spPr>
          <a:xfrm>
            <a:off x="1211861" y="3851977"/>
            <a:ext cx="5852659" cy="420628"/>
          </a:xfrm>
          <a:prstGeom prst="rect">
            <a:avLst/>
          </a:prstGeom>
        </p:spPr>
        <p:txBody>
          <a:bodyPr wrap="square">
            <a:spAutoFit/>
          </a:bodyPr>
          <a:lstStyle/>
          <a:p>
            <a:endParaRPr lang="nl-NL" sz="3200" baseline="30000" dirty="0">
              <a:solidFill>
                <a:srgbClr val="000000"/>
              </a:solidFill>
              <a:latin typeface="Arial" panose="020B0604020202020204" pitchFamily="34" charset="0"/>
              <a:cs typeface="Arial" panose="020B0604020202020204" pitchFamily="34" charset="0"/>
            </a:endParaRPr>
          </a:p>
        </p:txBody>
      </p:sp>
      <p:pic>
        <p:nvPicPr>
          <p:cNvPr id="7" name="Afbeelding 1">
            <a:hlinkClick r:id="rId3"/>
          </p:cNvPr>
          <p:cNvPicPr>
            <a:picLocks noChangeAspect="1"/>
          </p:cNvPicPr>
          <p:nvPr/>
        </p:nvPicPr>
        <p:blipFill>
          <a:blip r:embed="rId4"/>
          <a:stretch>
            <a:fillRect/>
          </a:stretch>
        </p:blipFill>
        <p:spPr>
          <a:xfrm>
            <a:off x="243665" y="868693"/>
            <a:ext cx="6350000" cy="4762500"/>
          </a:xfrm>
          <a:prstGeom prst="rect">
            <a:avLst/>
          </a:prstGeom>
          <a:ln w="57150">
            <a:solidFill>
              <a:srgbClr val="FFFFFF"/>
            </a:solidFill>
          </a:ln>
          <a:effectLst>
            <a:outerShdw blurRad="50800" dist="38100" dir="2700000" algn="tl" rotWithShape="0">
              <a:prstClr val="black">
                <a:alpha val="40000"/>
              </a:prstClr>
            </a:outerShdw>
          </a:effectLst>
        </p:spPr>
      </p:pic>
      <p:sp>
        <p:nvSpPr>
          <p:cNvPr id="8" name="Rectangle 7"/>
          <p:cNvSpPr/>
          <p:nvPr/>
        </p:nvSpPr>
        <p:spPr>
          <a:xfrm>
            <a:off x="7064520" y="868693"/>
            <a:ext cx="5127481" cy="4893647"/>
          </a:xfrm>
          <a:prstGeom prst="rect">
            <a:avLst/>
          </a:prstGeom>
          <a:solidFill>
            <a:srgbClr val="FFFFFF">
              <a:alpha val="40000"/>
            </a:srgbClr>
          </a:solidFill>
        </p:spPr>
        <p:txBody>
          <a:bodyPr wrap="square">
            <a:spAutoFit/>
          </a:bodyPr>
          <a:lstStyle/>
          <a:p>
            <a:r>
              <a:rPr lang="en-US" sz="2400" b="1" dirty="0" smtClean="0">
                <a:solidFill>
                  <a:schemeClr val="accent1"/>
                </a:solidFill>
                <a:latin typeface="Kristen ITC" panose="03050502040202030202" pitchFamily="66" charset="0"/>
              </a:rPr>
              <a:t>7 regels van </a:t>
            </a:r>
            <a:r>
              <a:rPr lang="en-US" sz="2400" b="1" dirty="0" err="1" smtClean="0">
                <a:solidFill>
                  <a:schemeClr val="accent1"/>
                </a:solidFill>
                <a:latin typeface="Kristen ITC" panose="03050502040202030202" pitchFamily="66" charset="0"/>
              </a:rPr>
              <a:t>actievoeren</a:t>
            </a:r>
            <a:r>
              <a:rPr lang="en-US" sz="2400" b="1" dirty="0" smtClean="0">
                <a:solidFill>
                  <a:schemeClr val="accent1"/>
                </a:solidFill>
                <a:latin typeface="Kristen ITC" panose="03050502040202030202" pitchFamily="66" charset="0"/>
              </a:rPr>
              <a:t>:</a:t>
            </a:r>
          </a:p>
          <a:p>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smtClean="0">
                <a:solidFill>
                  <a:schemeClr val="accent1"/>
                </a:solidFill>
                <a:latin typeface="Kristen ITC" panose="03050502040202030202" pitchFamily="66" charset="0"/>
              </a:rPr>
              <a:t>Je </a:t>
            </a:r>
            <a:r>
              <a:rPr lang="en-US" sz="2400" dirty="0" err="1" smtClean="0">
                <a:solidFill>
                  <a:schemeClr val="accent1"/>
                </a:solidFill>
                <a:latin typeface="Kristen ITC" panose="03050502040202030202" pitchFamily="66" charset="0"/>
              </a:rPr>
              <a:t>hebt</a:t>
            </a:r>
            <a:r>
              <a:rPr lang="en-US" sz="2400" dirty="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eerst</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overleg</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gevoerd</a:t>
            </a:r>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smtClean="0">
                <a:solidFill>
                  <a:schemeClr val="accent1"/>
                </a:solidFill>
                <a:latin typeface="Kristen ITC" panose="03050502040202030202" pitchFamily="66" charset="0"/>
              </a:rPr>
              <a:t>Je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is </a:t>
            </a:r>
            <a:r>
              <a:rPr lang="en-US" sz="2400" dirty="0" err="1" smtClean="0">
                <a:solidFill>
                  <a:schemeClr val="accent1"/>
                </a:solidFill>
                <a:latin typeface="Kristen ITC" panose="03050502040202030202" pitchFamily="66" charset="0"/>
              </a:rPr>
              <a:t>veilig</a:t>
            </a:r>
            <a:endParaRPr lang="en-US" sz="2400" dirty="0" smtClean="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smtClean="0">
                <a:solidFill>
                  <a:schemeClr val="accent1"/>
                </a:solidFill>
                <a:latin typeface="Kristen ITC" panose="03050502040202030202" pitchFamily="66" charset="0"/>
              </a:rPr>
              <a:t>Je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is </a:t>
            </a:r>
            <a:r>
              <a:rPr lang="en-US" sz="2400" dirty="0" err="1" smtClean="0">
                <a:solidFill>
                  <a:schemeClr val="accent1"/>
                </a:solidFill>
                <a:latin typeface="Kristen ITC" panose="03050502040202030202" pitchFamily="66" charset="0"/>
              </a:rPr>
              <a:t>geweldloos</a:t>
            </a:r>
            <a:endParaRPr lang="en-US" sz="2400" dirty="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smtClean="0">
                <a:solidFill>
                  <a:schemeClr val="accent1"/>
                </a:solidFill>
                <a:latin typeface="Kristen ITC" panose="03050502040202030202" pitchFamily="66" charset="0"/>
              </a:rPr>
              <a:t>Je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staat</a:t>
            </a:r>
            <a:r>
              <a:rPr lang="en-US" sz="2400" dirty="0" smtClean="0">
                <a:solidFill>
                  <a:schemeClr val="accent1"/>
                </a:solidFill>
                <a:latin typeface="Kristen ITC" panose="03050502040202030202" pitchFamily="66" charset="0"/>
              </a:rPr>
              <a:t> in </a:t>
            </a:r>
            <a:r>
              <a:rPr lang="en-US" sz="2400" dirty="0" err="1" smtClean="0">
                <a:solidFill>
                  <a:schemeClr val="accent1"/>
                </a:solidFill>
                <a:latin typeface="Kristen ITC" panose="03050502040202030202" pitchFamily="66" charset="0"/>
              </a:rPr>
              <a:t>verhouding</a:t>
            </a:r>
            <a:r>
              <a:rPr lang="en-US" sz="2400" dirty="0" smtClean="0">
                <a:solidFill>
                  <a:schemeClr val="accent1"/>
                </a:solidFill>
                <a:latin typeface="Kristen ITC" panose="03050502040202030202" pitchFamily="66" charset="0"/>
              </a:rPr>
              <a:t> met wat je </a:t>
            </a:r>
            <a:r>
              <a:rPr lang="en-US" sz="2400" dirty="0" err="1" smtClean="0">
                <a:solidFill>
                  <a:schemeClr val="accent1"/>
                </a:solidFill>
                <a:latin typeface="Kristen ITC" panose="03050502040202030202" pitchFamily="66" charset="0"/>
              </a:rPr>
              <a:t>wil</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bereiken</a:t>
            </a:r>
            <a:endParaRPr lang="en-US" sz="2400" dirty="0" smtClean="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smtClean="0">
                <a:solidFill>
                  <a:schemeClr val="accent1"/>
                </a:solidFill>
                <a:latin typeface="Kristen ITC" panose="03050502040202030202" pitchFamily="66" charset="0"/>
              </a:rPr>
              <a:t>Het </a:t>
            </a:r>
            <a:r>
              <a:rPr lang="en-US" sz="2400" dirty="0" err="1" smtClean="0">
                <a:solidFill>
                  <a:schemeClr val="accent1"/>
                </a:solidFill>
                <a:latin typeface="Kristen ITC" panose="03050502040202030202" pitchFamily="66" charset="0"/>
              </a:rPr>
              <a:t>gaat</a:t>
            </a:r>
            <a:r>
              <a:rPr lang="en-US" sz="2400" dirty="0" smtClean="0">
                <a:solidFill>
                  <a:schemeClr val="accent1"/>
                </a:solidFill>
                <a:latin typeface="Kristen ITC" panose="03050502040202030202" pitchFamily="66" charset="0"/>
              </a:rPr>
              <a:t> om </a:t>
            </a:r>
            <a:r>
              <a:rPr lang="en-US" sz="2400" dirty="0" err="1" smtClean="0">
                <a:solidFill>
                  <a:schemeClr val="accent1"/>
                </a:solidFill>
                <a:latin typeface="Kristen ITC" panose="03050502040202030202" pitchFamily="66" charset="0"/>
              </a:rPr>
              <a:t>een</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maatschappelijk</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probleem</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niet</a:t>
            </a:r>
            <a:r>
              <a:rPr lang="en-US" sz="2400" dirty="0" smtClean="0">
                <a:solidFill>
                  <a:schemeClr val="accent1"/>
                </a:solidFill>
                <a:latin typeface="Kristen ITC" panose="03050502040202030202" pitchFamily="66" charset="0"/>
              </a:rPr>
              <a:t> om </a:t>
            </a:r>
            <a:r>
              <a:rPr lang="en-US" sz="2400" dirty="0" err="1" smtClean="0">
                <a:solidFill>
                  <a:schemeClr val="accent1"/>
                </a:solidFill>
                <a:latin typeface="Kristen ITC" panose="03050502040202030202" pitchFamily="66" charset="0"/>
              </a:rPr>
              <a:t>eigenbelang</a:t>
            </a:r>
            <a:endParaRPr lang="en-US" sz="2400" dirty="0" smtClean="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smtClean="0">
                <a:solidFill>
                  <a:schemeClr val="accent1"/>
                </a:solidFill>
                <a:latin typeface="Kristen ITC" panose="03050502040202030202" pitchFamily="66" charset="0"/>
              </a:rPr>
              <a:t>De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is </a:t>
            </a:r>
            <a:r>
              <a:rPr lang="en-US" sz="2400" dirty="0" err="1" smtClean="0">
                <a:solidFill>
                  <a:schemeClr val="accent1"/>
                </a:solidFill>
                <a:latin typeface="Kristen ITC" panose="03050502040202030202" pitchFamily="66" charset="0"/>
              </a:rPr>
              <a:t>geen</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geheim</a:t>
            </a:r>
            <a:endParaRPr lang="en-US" sz="2400" dirty="0" smtClean="0">
              <a:solidFill>
                <a:schemeClr val="accent1"/>
              </a:solidFill>
              <a:latin typeface="Kristen ITC" panose="03050502040202030202" pitchFamily="66" charset="0"/>
            </a:endParaRPr>
          </a:p>
          <a:p>
            <a:pPr marL="342900" indent="-342900">
              <a:buFont typeface="Wingdings" panose="05000000000000000000" pitchFamily="2" charset="2"/>
              <a:buChar char="ü"/>
            </a:pPr>
            <a:r>
              <a:rPr lang="en-US" sz="2400" dirty="0" smtClean="0">
                <a:solidFill>
                  <a:schemeClr val="accent1"/>
                </a:solidFill>
                <a:latin typeface="Kristen ITC" panose="03050502040202030202" pitchFamily="66" charset="0"/>
              </a:rPr>
              <a:t>Je </a:t>
            </a:r>
            <a:r>
              <a:rPr lang="en-US" sz="2400" dirty="0" err="1" smtClean="0">
                <a:solidFill>
                  <a:schemeClr val="accent1"/>
                </a:solidFill>
                <a:latin typeface="Kristen ITC" panose="03050502040202030202" pitchFamily="66" charset="0"/>
              </a:rPr>
              <a:t>aanvaardt</a:t>
            </a:r>
            <a:r>
              <a:rPr lang="en-US" sz="2400" dirty="0" smtClean="0">
                <a:solidFill>
                  <a:schemeClr val="accent1"/>
                </a:solidFill>
                <a:latin typeface="Kristen ITC" panose="03050502040202030202" pitchFamily="66" charset="0"/>
              </a:rPr>
              <a:t> de </a:t>
            </a:r>
            <a:r>
              <a:rPr lang="en-US" sz="2400" dirty="0" err="1" smtClean="0">
                <a:solidFill>
                  <a:schemeClr val="accent1"/>
                </a:solidFill>
                <a:latin typeface="Kristen ITC" panose="03050502040202030202" pitchFamily="66" charset="0"/>
              </a:rPr>
              <a:t>gevolgen</a:t>
            </a:r>
            <a:r>
              <a:rPr lang="en-US" sz="2400" dirty="0" smtClean="0">
                <a:solidFill>
                  <a:schemeClr val="accent1"/>
                </a:solidFill>
                <a:latin typeface="Kristen ITC" panose="03050502040202030202" pitchFamily="66" charset="0"/>
              </a:rPr>
              <a:t> van je </a:t>
            </a:r>
            <a:r>
              <a:rPr lang="en-US" sz="2400" dirty="0" err="1" smtClean="0">
                <a:solidFill>
                  <a:schemeClr val="accent1"/>
                </a:solidFill>
                <a:latin typeface="Kristen ITC" panose="03050502040202030202" pitchFamily="66" charset="0"/>
              </a:rPr>
              <a:t>actie</a:t>
            </a:r>
            <a:r>
              <a:rPr lang="en-US" sz="2400" dirty="0" smtClean="0">
                <a:solidFill>
                  <a:schemeClr val="accent1"/>
                </a:solidFill>
                <a:latin typeface="Kristen ITC" panose="03050502040202030202" pitchFamily="66" charset="0"/>
              </a:rPr>
              <a:t>. </a:t>
            </a:r>
            <a:r>
              <a:rPr lang="en-US" sz="2400" dirty="0" err="1" smtClean="0">
                <a:solidFill>
                  <a:schemeClr val="accent1"/>
                </a:solidFill>
                <a:latin typeface="Kristen ITC" panose="03050502040202030202" pitchFamily="66" charset="0"/>
              </a:rPr>
              <a:t>Respecteer</a:t>
            </a:r>
            <a:r>
              <a:rPr lang="en-US" sz="2400" dirty="0" smtClean="0">
                <a:solidFill>
                  <a:schemeClr val="accent1"/>
                </a:solidFill>
                <a:latin typeface="Kristen ITC" panose="03050502040202030202" pitchFamily="66" charset="0"/>
              </a:rPr>
              <a:t> de wet.</a:t>
            </a:r>
            <a:endParaRPr lang="en-US" sz="2400" dirty="0">
              <a:solidFill>
                <a:schemeClr val="accent1"/>
              </a:solidFill>
              <a:latin typeface="Kristen ITC" panose="03050502040202030202" pitchFamily="66" charset="0"/>
            </a:endParaRPr>
          </a:p>
        </p:txBody>
      </p:sp>
      <p:pic>
        <p:nvPicPr>
          <p:cNvPr id="9" name="Picture 9"/>
          <p:cNvPicPr/>
          <p:nvPr/>
        </p:nvPicPr>
        <p:blipFill>
          <a:blip r:embed="rId5"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3583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p:cNvPr>
          <p:cNvSpPr/>
          <p:nvPr/>
        </p:nvSpPr>
        <p:spPr>
          <a:xfrm>
            <a:off x="4638976" y="6176880"/>
            <a:ext cx="3388605"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 Box 2"/>
          <p:cNvSpPr txBox="1">
            <a:spLocks noChangeAspect="1" noChangeArrowheads="1"/>
          </p:cNvSpPr>
          <p:nvPr/>
        </p:nvSpPr>
        <p:spPr bwMode="auto">
          <a:xfrm>
            <a:off x="804413" y="391588"/>
            <a:ext cx="7717536" cy="977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nl-NL" b="1" dirty="0">
                <a:effectLst/>
                <a:latin typeface="Verdana" panose="020B0604030504040204" pitchFamily="34" charset="0"/>
                <a:ea typeface="Times New Roman" panose="02020603050405020304" pitchFamily="18" charset="0"/>
              </a:rPr>
              <a:t>DOEL</a:t>
            </a:r>
            <a:r>
              <a:rPr lang="nl-NL" b="1" dirty="0" smtClean="0">
                <a:effectLst/>
                <a:latin typeface="Verdana" panose="020B0604030504040204" pitchFamily="34" charset="0"/>
                <a:ea typeface="Times New Roman" panose="02020603050405020304" pitchFamily="18" charset="0"/>
              </a:rPr>
              <a:t>: Een duurzame school</a:t>
            </a:r>
          </a:p>
          <a:p>
            <a:pPr>
              <a:spcAft>
                <a:spcPts val="0"/>
              </a:spcAft>
            </a:pPr>
            <a:endParaRPr lang="nl-NL" b="1" dirty="0">
              <a:latin typeface="Verdana" panose="020B0604030504040204" pitchFamily="34" charset="0"/>
              <a:ea typeface="Times New Roman" panose="02020603050405020304" pitchFamily="18" charset="0"/>
            </a:endParaRPr>
          </a:p>
          <a:p>
            <a:pPr>
              <a:spcAft>
                <a:spcPts val="0"/>
              </a:spcAft>
            </a:pPr>
            <a:r>
              <a:rPr lang="nl-NL" b="1" dirty="0" smtClean="0">
                <a:effectLst/>
                <a:latin typeface="Verdana" panose="020B0604030504040204" pitchFamily="34" charset="0"/>
                <a:ea typeface="Times New Roman" panose="02020603050405020304" pitchFamily="18" charset="0"/>
              </a:rPr>
              <a:t>Jullie doel: </a:t>
            </a:r>
            <a:r>
              <a:rPr lang="nl-NL" sz="1200" b="1" dirty="0">
                <a:effectLst/>
                <a:latin typeface="Verdana" panose="020B060403050404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p:txBody>
      </p:sp>
      <p:sp>
        <p:nvSpPr>
          <p:cNvPr id="18" name="Text Box 2"/>
          <p:cNvSpPr txBox="1">
            <a:spLocks noChangeAspect="1" noChangeArrowheads="1"/>
          </p:cNvSpPr>
          <p:nvPr/>
        </p:nvSpPr>
        <p:spPr bwMode="auto">
          <a:xfrm>
            <a:off x="831217" y="1500319"/>
            <a:ext cx="4631257" cy="51706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b="1" dirty="0" smtClean="0">
                <a:latin typeface="Verdana" panose="020B0604030504040204" pitchFamily="34" charset="0"/>
                <a:ea typeface="Times New Roman" panose="02020603050405020304" pitchFamily="18" charset="0"/>
              </a:rPr>
              <a:t>KRACHTENVELD</a:t>
            </a:r>
            <a:endParaRPr lang="nl-NL" sz="1200" dirty="0">
              <a:effectLst/>
              <a:latin typeface="Times New Roman" panose="02020603050405020304" pitchFamily="18" charset="0"/>
              <a:ea typeface="Times New Roman" panose="02020603050405020304" pitchFamily="18" charset="0"/>
            </a:endParaRPr>
          </a:p>
          <a:p>
            <a:pPr>
              <a:spcAft>
                <a:spcPts val="0"/>
              </a:spcAft>
            </a:pPr>
            <a:r>
              <a:rPr lang="nl-NL" sz="1200" b="1" dirty="0">
                <a:effectLst/>
                <a:latin typeface="Verdana" panose="020B0604030504040204" pitchFamily="34" charset="0"/>
                <a:ea typeface="Times New Roman" panose="02020603050405020304" pitchFamily="18" charset="0"/>
              </a:rPr>
              <a:t> </a:t>
            </a:r>
            <a:endParaRPr lang="nl-NL" sz="1200" dirty="0">
              <a:effectLst/>
              <a:latin typeface="Times New Roman" panose="02020603050405020304" pitchFamily="18" charset="0"/>
              <a:ea typeface="Times New Roman" panose="02020603050405020304" pitchFamily="18" charset="0"/>
            </a:endParaRP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pPr>
              <a:spcAft>
                <a:spcPts val="0"/>
              </a:spcAft>
            </a:pPr>
            <a:r>
              <a:rPr lang="nl-NL" sz="1200" dirty="0">
                <a:effectLst/>
                <a:latin typeface="Times New Roman" panose="02020603050405020304" pitchFamily="18" charset="0"/>
                <a:ea typeface="Times New Roman" panose="02020603050405020304" pitchFamily="18" charset="0"/>
              </a:rPr>
              <a:t> </a:t>
            </a:r>
          </a:p>
          <a:p>
            <a:r>
              <a:rPr lang="nl-NL" sz="1200" dirty="0">
                <a:effectLst/>
                <a:latin typeface="Times New Roman" panose="02020603050405020304" pitchFamily="18" charset="0"/>
                <a:ea typeface="Times New Roman" panose="02020603050405020304" pitchFamily="18" charset="0"/>
              </a:rPr>
              <a:t>			</a:t>
            </a:r>
          </a:p>
          <a:p>
            <a:r>
              <a:rPr lang="nl-NL" sz="1200" dirty="0">
                <a:latin typeface="Times New Roman" panose="02020603050405020304" pitchFamily="18" charset="0"/>
                <a:ea typeface="Times New Roman" panose="02020603050405020304" pitchFamily="18" charset="0"/>
              </a:rPr>
              <a:t>			</a:t>
            </a:r>
          </a:p>
          <a:p>
            <a:pPr>
              <a:spcAft>
                <a:spcPts val="0"/>
              </a:spcAft>
            </a:pPr>
            <a:endParaRPr lang="nl-NL" sz="1200" dirty="0">
              <a:effectLst/>
              <a:latin typeface="Times New Roman" panose="02020603050405020304" pitchFamily="18" charset="0"/>
              <a:ea typeface="Times New Roman" panose="02020603050405020304" pitchFamily="18" charset="0"/>
            </a:endParaRPr>
          </a:p>
        </p:txBody>
      </p:sp>
      <p:sp>
        <p:nvSpPr>
          <p:cNvPr id="19" name="Text Box 2"/>
          <p:cNvSpPr txBox="1">
            <a:spLocks noChangeAspect="1" noChangeArrowheads="1"/>
          </p:cNvSpPr>
          <p:nvPr/>
        </p:nvSpPr>
        <p:spPr bwMode="auto">
          <a:xfrm>
            <a:off x="5612765" y="1530798"/>
            <a:ext cx="2909184" cy="51401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b="1" dirty="0">
                <a:latin typeface="Verdana" panose="020B0604030504040204" pitchFamily="34" charset="0"/>
                <a:ea typeface="Times New Roman" panose="02020603050405020304" pitchFamily="18" charset="0"/>
              </a:rPr>
              <a:t>STAPPENPLAN</a:t>
            </a:r>
            <a:endParaRPr lang="nl-NL" sz="12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578937" y="1280127"/>
            <a:ext cx="1356506" cy="892552"/>
          </a:xfrm>
          <a:prstGeom prst="rect">
            <a:avLst/>
          </a:prstGeom>
        </p:spPr>
        <p:txBody>
          <a:bodyPr wrap="square">
            <a:spAutoFit/>
          </a:bodyPr>
          <a:lstStyle/>
          <a:p>
            <a:pPr>
              <a:spcAft>
                <a:spcPts val="0"/>
              </a:spcAft>
            </a:pPr>
            <a:endParaRPr lang="nl-NL" sz="2800" dirty="0">
              <a:latin typeface="Times New Roman" panose="02020603050405020304" pitchFamily="18" charset="0"/>
              <a:ea typeface="Times New Roman" panose="02020603050405020304" pitchFamily="18" charset="0"/>
            </a:endParaRPr>
          </a:p>
          <a:p>
            <a:pPr>
              <a:spcAft>
                <a:spcPts val="0"/>
              </a:spcAft>
            </a:pPr>
            <a:r>
              <a:rPr lang="nl-NL" sz="1200" dirty="0">
                <a:latin typeface="Verdana" panose="020B0604030504040204" pitchFamily="34" charset="0"/>
                <a:ea typeface="Times New Roman" panose="02020603050405020304" pitchFamily="18" charset="0"/>
              </a:rPr>
              <a:t>Vind ons doel belangrijk</a:t>
            </a:r>
            <a:endParaRPr lang="nl-NL" sz="1200" dirty="0">
              <a:latin typeface="Times New Roman" panose="02020603050405020304" pitchFamily="18" charset="0"/>
              <a:ea typeface="Times New Roman" panose="02020603050405020304" pitchFamily="18" charset="0"/>
            </a:endParaRPr>
          </a:p>
        </p:txBody>
      </p:sp>
      <p:cxnSp>
        <p:nvCxnSpPr>
          <p:cNvPr id="11" name="Straight Arrow Connector 10"/>
          <p:cNvCxnSpPr/>
          <p:nvPr/>
        </p:nvCxnSpPr>
        <p:spPr>
          <a:xfrm>
            <a:off x="3133901" y="2172285"/>
            <a:ext cx="12944" cy="360694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33193" y="3819761"/>
            <a:ext cx="277784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68592" y="5578783"/>
            <a:ext cx="1943139" cy="646331"/>
          </a:xfrm>
          <a:prstGeom prst="rect">
            <a:avLst/>
          </a:prstGeom>
        </p:spPr>
        <p:txBody>
          <a:bodyPr wrap="square">
            <a:spAutoFit/>
          </a:bodyPr>
          <a:lstStyle/>
          <a:p>
            <a:pPr>
              <a:spcAft>
                <a:spcPts val="0"/>
              </a:spcAft>
            </a:pPr>
            <a:endParaRPr lang="nl-NL" sz="1200" dirty="0">
              <a:latin typeface="Times New Roman" panose="02020603050405020304" pitchFamily="18" charset="0"/>
              <a:ea typeface="Times New Roman" panose="02020603050405020304" pitchFamily="18" charset="0"/>
            </a:endParaRPr>
          </a:p>
          <a:p>
            <a:pPr>
              <a:spcAft>
                <a:spcPts val="0"/>
              </a:spcAft>
            </a:pPr>
            <a:r>
              <a:rPr lang="nl-NL" sz="1200" dirty="0">
                <a:latin typeface="Verdana" panose="020B0604030504040204" pitchFamily="34" charset="0"/>
                <a:ea typeface="Times New Roman" panose="02020603050405020304" pitchFamily="18" charset="0"/>
              </a:rPr>
              <a:t>Vind ons doel </a:t>
            </a:r>
            <a:r>
              <a:rPr lang="nl-NL" sz="1200" dirty="0" smtClean="0">
                <a:latin typeface="Verdana" panose="020B0604030504040204" pitchFamily="34" charset="0"/>
                <a:ea typeface="Times New Roman" panose="02020603050405020304" pitchFamily="18" charset="0"/>
              </a:rPr>
              <a:t>niet belangrijk</a:t>
            </a:r>
            <a:endParaRPr lang="nl-NL" sz="1200" dirty="0">
              <a:latin typeface="Times New Roman" panose="02020603050405020304" pitchFamily="18" charset="0"/>
              <a:ea typeface="Times New Roman" panose="02020603050405020304" pitchFamily="18" charset="0"/>
            </a:endParaRPr>
          </a:p>
        </p:txBody>
      </p:sp>
      <p:sp>
        <p:nvSpPr>
          <p:cNvPr id="14" name="Rectangle 13"/>
          <p:cNvSpPr/>
          <p:nvPr/>
        </p:nvSpPr>
        <p:spPr>
          <a:xfrm>
            <a:off x="840123" y="3478134"/>
            <a:ext cx="1356506" cy="461665"/>
          </a:xfrm>
          <a:prstGeom prst="rect">
            <a:avLst/>
          </a:prstGeom>
        </p:spPr>
        <p:txBody>
          <a:bodyPr wrap="square">
            <a:spAutoFit/>
          </a:bodyPr>
          <a:lstStyle/>
          <a:p>
            <a:pPr>
              <a:spcAft>
                <a:spcPts val="0"/>
              </a:spcAft>
            </a:pPr>
            <a:r>
              <a:rPr lang="en-US" sz="1200" dirty="0" err="1">
                <a:latin typeface="Verdana" panose="020B0604030504040204" pitchFamily="34" charset="0"/>
                <a:ea typeface="Times New Roman" panose="02020603050405020304" pitchFamily="18" charset="0"/>
              </a:rPr>
              <a:t>Heeft</a:t>
            </a:r>
            <a:r>
              <a:rPr lang="en-US" sz="1200" dirty="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weinig</a:t>
            </a:r>
            <a:r>
              <a:rPr lang="en-US" sz="1200" dirty="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invloed</a:t>
            </a:r>
            <a:endParaRPr lang="nl-NL" sz="1200" dirty="0">
              <a:latin typeface="Verdana" panose="020B0604030504040204" pitchFamily="34" charset="0"/>
              <a:ea typeface="Times New Roman" panose="02020603050405020304" pitchFamily="18" charset="0"/>
            </a:endParaRPr>
          </a:p>
        </p:txBody>
      </p:sp>
      <p:sp>
        <p:nvSpPr>
          <p:cNvPr id="15" name="Rectangle 14"/>
          <p:cNvSpPr/>
          <p:nvPr/>
        </p:nvSpPr>
        <p:spPr>
          <a:xfrm>
            <a:off x="4481971" y="3514094"/>
            <a:ext cx="1186883" cy="461665"/>
          </a:xfrm>
          <a:prstGeom prst="rect">
            <a:avLst/>
          </a:prstGeom>
        </p:spPr>
        <p:txBody>
          <a:bodyPr wrap="square">
            <a:spAutoFit/>
          </a:bodyPr>
          <a:lstStyle/>
          <a:p>
            <a:pPr>
              <a:spcAft>
                <a:spcPts val="0"/>
              </a:spcAft>
            </a:pPr>
            <a:r>
              <a:rPr lang="en-US" sz="1200" dirty="0" err="1" smtClean="0">
                <a:latin typeface="Verdana" panose="020B0604030504040204" pitchFamily="34" charset="0"/>
                <a:ea typeface="Times New Roman" panose="02020603050405020304" pitchFamily="18" charset="0"/>
              </a:rPr>
              <a:t>Heeft</a:t>
            </a:r>
            <a:r>
              <a:rPr lang="en-US" sz="1200" dirty="0" smtClean="0">
                <a:latin typeface="Verdana" panose="020B0604030504040204" pitchFamily="34" charset="0"/>
                <a:ea typeface="Times New Roman" panose="02020603050405020304" pitchFamily="18" charset="0"/>
              </a:rPr>
              <a:t> </a:t>
            </a:r>
            <a:r>
              <a:rPr lang="en-US" sz="1200" dirty="0" err="1" smtClean="0">
                <a:latin typeface="Verdana" panose="020B0604030504040204" pitchFamily="34" charset="0"/>
                <a:ea typeface="Times New Roman" panose="02020603050405020304" pitchFamily="18" charset="0"/>
              </a:rPr>
              <a:t>veel</a:t>
            </a:r>
            <a:r>
              <a:rPr lang="en-US" sz="1200" dirty="0" smtClean="0">
                <a:latin typeface="Verdana" panose="020B0604030504040204" pitchFamily="34" charset="0"/>
                <a:ea typeface="Times New Roman" panose="02020603050405020304" pitchFamily="18" charset="0"/>
              </a:rPr>
              <a:t> </a:t>
            </a:r>
            <a:r>
              <a:rPr lang="en-US" sz="1200" dirty="0" err="1">
                <a:latin typeface="Verdana" panose="020B0604030504040204" pitchFamily="34" charset="0"/>
                <a:ea typeface="Times New Roman" panose="02020603050405020304" pitchFamily="18" charset="0"/>
              </a:rPr>
              <a:t>invloed</a:t>
            </a:r>
            <a:endParaRPr lang="nl-NL" sz="1200" dirty="0">
              <a:latin typeface="Verdana" panose="020B0604030504040204" pitchFamily="34" charset="0"/>
              <a:ea typeface="Times New Roman" panose="02020603050405020304" pitchFamily="18" charset="0"/>
            </a:endParaRPr>
          </a:p>
        </p:txBody>
      </p:sp>
      <p:sp>
        <p:nvSpPr>
          <p:cNvPr id="22" name="Left Arrow 21"/>
          <p:cNvSpPr/>
          <p:nvPr/>
        </p:nvSpPr>
        <p:spPr>
          <a:xfrm rot="19865509">
            <a:off x="7985178" y="1956138"/>
            <a:ext cx="1055186" cy="4322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9079112" y="1403237"/>
            <a:ext cx="2975330" cy="646331"/>
          </a:xfrm>
          <a:prstGeom prst="rect">
            <a:avLst/>
          </a:prstGeom>
          <a:solidFill>
            <a:srgbClr val="FFFFFF">
              <a:alpha val="40000"/>
            </a:srgbClr>
          </a:solidFill>
        </p:spPr>
        <p:txBody>
          <a:bodyPr wrap="square">
            <a:spAutoFit/>
          </a:bodyPr>
          <a:lstStyle/>
          <a:p>
            <a:r>
              <a:rPr lang="en-US" dirty="0" err="1" smtClean="0">
                <a:solidFill>
                  <a:schemeClr val="accent1"/>
                </a:solidFill>
                <a:latin typeface="Kristen ITC" panose="03050502040202030202" pitchFamily="66" charset="0"/>
              </a:rPr>
              <a:t>Vul</a:t>
            </a:r>
            <a:r>
              <a:rPr lang="en-US" dirty="0" smtClean="0">
                <a:solidFill>
                  <a:schemeClr val="accent1"/>
                </a:solidFill>
                <a:latin typeface="Kristen ITC" panose="03050502040202030202" pitchFamily="66" charset="0"/>
              </a:rPr>
              <a:t> het </a:t>
            </a:r>
            <a:r>
              <a:rPr lang="en-US" dirty="0" err="1" smtClean="0">
                <a:solidFill>
                  <a:schemeClr val="accent1"/>
                </a:solidFill>
                <a:latin typeface="Kristen ITC" panose="03050502040202030202" pitchFamily="66" charset="0"/>
              </a:rPr>
              <a:t>stappenplan</a:t>
            </a:r>
            <a:r>
              <a:rPr lang="en-US" dirty="0" smtClean="0">
                <a:solidFill>
                  <a:schemeClr val="accent1"/>
                </a:solidFill>
                <a:latin typeface="Kristen ITC" panose="03050502040202030202" pitchFamily="66" charset="0"/>
              </a:rPr>
              <a:t> in per </a:t>
            </a:r>
            <a:r>
              <a:rPr lang="en-US" dirty="0" err="1" smtClean="0">
                <a:solidFill>
                  <a:schemeClr val="accent1"/>
                </a:solidFill>
                <a:latin typeface="Kristen ITC" panose="03050502040202030202" pitchFamily="66" charset="0"/>
              </a:rPr>
              <a:t>groepje</a:t>
            </a:r>
            <a:r>
              <a:rPr lang="en-US" dirty="0" smtClean="0">
                <a:solidFill>
                  <a:schemeClr val="accent1"/>
                </a:solidFill>
                <a:latin typeface="Kristen ITC" panose="03050502040202030202" pitchFamily="66" charset="0"/>
              </a:rPr>
              <a:t>. </a:t>
            </a:r>
            <a:endParaRPr lang="nl-NL" dirty="0">
              <a:solidFill>
                <a:schemeClr val="accent1"/>
              </a:solidFill>
              <a:latin typeface="Kristen ITC" panose="03050502040202030202" pitchFamily="66" charset="0"/>
            </a:endParaRPr>
          </a:p>
        </p:txBody>
      </p:sp>
      <p:pic>
        <p:nvPicPr>
          <p:cNvPr id="16"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2549654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p:cNvPr>
          <p:cNvSpPr/>
          <p:nvPr/>
        </p:nvSpPr>
        <p:spPr>
          <a:xfrm>
            <a:off x="4638976" y="6176880"/>
            <a:ext cx="3388605"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2"/>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hlinkClick r:id="" action="ppaction://noaction"/>
          </p:cNvPr>
          <p:cNvSpPr/>
          <p:nvPr/>
        </p:nvSpPr>
        <p:spPr>
          <a:xfrm>
            <a:off x="9303488" y="6176880"/>
            <a:ext cx="2049832" cy="49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6096000" y="2240210"/>
            <a:ext cx="6096000" cy="276999"/>
          </a:xfrm>
          <a:prstGeom prst="rect">
            <a:avLst/>
          </a:prstGeom>
        </p:spPr>
        <p:txBody>
          <a:bodyPr>
            <a:spAutoFit/>
          </a:bodyPr>
          <a:lstStyle/>
          <a:p>
            <a:endParaRPr lang="nl-NL" b="1" baseline="30000" dirty="0">
              <a:solidFill>
                <a:srgbClr val="000000"/>
              </a:solidFill>
              <a:latin typeface="Georgia" panose="02040502050405020303" pitchFamily="18" charset="0"/>
            </a:endParaRPr>
          </a:p>
        </p:txBody>
      </p:sp>
      <p:sp>
        <p:nvSpPr>
          <p:cNvPr id="7" name="Rectangle 6"/>
          <p:cNvSpPr/>
          <p:nvPr/>
        </p:nvSpPr>
        <p:spPr>
          <a:xfrm>
            <a:off x="4114150" y="3096505"/>
            <a:ext cx="4846970" cy="1200329"/>
          </a:xfrm>
          <a:prstGeom prst="rect">
            <a:avLst/>
          </a:prstGeom>
          <a:solidFill>
            <a:srgbClr val="FFFFFF">
              <a:alpha val="40000"/>
            </a:srgbClr>
          </a:solidFill>
        </p:spPr>
        <p:txBody>
          <a:bodyPr wrap="square">
            <a:spAutoFit/>
          </a:bodyPr>
          <a:lstStyle/>
          <a:p>
            <a:r>
              <a:rPr lang="en-US" sz="2400" b="1" dirty="0" smtClean="0">
                <a:solidFill>
                  <a:schemeClr val="accent1"/>
                </a:solidFill>
                <a:latin typeface="Kristen ITC" panose="03050502040202030202" pitchFamily="66" charset="0"/>
              </a:rPr>
              <a:t>AAN DE SLAG! </a:t>
            </a:r>
          </a:p>
          <a:p>
            <a:endParaRPr lang="en-US" sz="2400" b="1" dirty="0">
              <a:solidFill>
                <a:schemeClr val="accent1"/>
              </a:solidFill>
              <a:latin typeface="Kristen ITC" panose="03050502040202030202" pitchFamily="66" charset="0"/>
            </a:endParaRPr>
          </a:p>
          <a:p>
            <a:r>
              <a:rPr lang="en-US" sz="2400" b="1" dirty="0" err="1" smtClean="0">
                <a:solidFill>
                  <a:schemeClr val="accent1"/>
                </a:solidFill>
                <a:latin typeface="Kristen ITC" panose="03050502040202030202" pitchFamily="66" charset="0"/>
              </a:rPr>
              <a:t>Maak</a:t>
            </a:r>
            <a:r>
              <a:rPr lang="en-US" sz="2400" b="1" dirty="0" smtClean="0">
                <a:solidFill>
                  <a:schemeClr val="accent1"/>
                </a:solidFill>
                <a:latin typeface="Kristen ITC" panose="03050502040202030202" pitchFamily="66" charset="0"/>
              </a:rPr>
              <a:t> </a:t>
            </a:r>
            <a:r>
              <a:rPr lang="en-US" sz="2400" b="1" dirty="0" err="1" smtClean="0">
                <a:solidFill>
                  <a:schemeClr val="accent1"/>
                </a:solidFill>
                <a:latin typeface="Kristen ITC" panose="03050502040202030202" pitchFamily="66" charset="0"/>
              </a:rPr>
              <a:t>jouw</a:t>
            </a:r>
            <a:r>
              <a:rPr lang="en-US" sz="2400" b="1" dirty="0" smtClean="0">
                <a:solidFill>
                  <a:schemeClr val="accent1"/>
                </a:solidFill>
                <a:latin typeface="Kristen ITC" panose="03050502040202030202" pitchFamily="66" charset="0"/>
              </a:rPr>
              <a:t> school </a:t>
            </a:r>
            <a:r>
              <a:rPr lang="en-US" sz="2400" b="1" dirty="0" err="1" smtClean="0">
                <a:solidFill>
                  <a:schemeClr val="accent1"/>
                </a:solidFill>
                <a:latin typeface="Kristen ITC" panose="03050502040202030202" pitchFamily="66" charset="0"/>
              </a:rPr>
              <a:t>duurzamer</a:t>
            </a:r>
            <a:r>
              <a:rPr lang="en-US" sz="2400" b="1" dirty="0" smtClean="0">
                <a:solidFill>
                  <a:schemeClr val="accent1"/>
                </a:solidFill>
                <a:latin typeface="Kristen ITC" panose="03050502040202030202" pitchFamily="66" charset="0"/>
              </a:rPr>
              <a:t>!</a:t>
            </a:r>
            <a:endParaRPr lang="en-US" sz="2400" dirty="0">
              <a:solidFill>
                <a:schemeClr val="accent1"/>
              </a:solidFill>
              <a:latin typeface="Kristen ITC" panose="03050502040202030202" pitchFamily="66" charset="0"/>
            </a:endParaRPr>
          </a:p>
        </p:txBody>
      </p:sp>
      <p:pic>
        <p:nvPicPr>
          <p:cNvPr id="8" name="Picture 9"/>
          <p:cNvPicPr/>
          <p:nvPr/>
        </p:nvPicPr>
        <p:blipFill>
          <a:blip r:embed="rId3" cstate="print">
            <a:extLst>
              <a:ext uri="{28A0092B-C50C-407E-A947-70E740481C1C}">
                <a14:useLocalDpi xmlns:a14="http://schemas.microsoft.com/office/drawing/2010/main"/>
              </a:ext>
            </a:extLst>
          </a:blip>
          <a:stretch/>
        </p:blipFill>
        <p:spPr>
          <a:xfrm>
            <a:off x="9092880" y="6185520"/>
            <a:ext cx="2894760" cy="452880"/>
          </a:xfrm>
          <a:prstGeom prst="rect">
            <a:avLst/>
          </a:prstGeom>
          <a:ln>
            <a:noFill/>
          </a:ln>
        </p:spPr>
      </p:pic>
    </p:spTree>
    <p:extLst>
      <p:ext uri="{BB962C8B-B14F-4D97-AF65-F5344CB8AC3E}">
        <p14:creationId xmlns:p14="http://schemas.microsoft.com/office/powerpoint/2010/main" val="362749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122" y="1629085"/>
            <a:ext cx="10668003" cy="2387600"/>
          </a:xfrm>
        </p:spPr>
        <p:txBody>
          <a:bodyPr>
            <a:noAutofit/>
          </a:bodyPr>
          <a:lstStyle/>
          <a:p>
            <a:r>
              <a:rPr lang="en-US" sz="5400" b="1" dirty="0" smtClean="0"/>
              <a:t>VRIJHEID VAN MENINGSUITING</a:t>
            </a: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endParaRPr lang="nl-NL" sz="4400" dirty="0"/>
          </a:p>
        </p:txBody>
      </p:sp>
      <p:sp>
        <p:nvSpPr>
          <p:cNvPr id="7" name="TextBox 6"/>
          <p:cNvSpPr txBox="1"/>
          <p:nvPr/>
        </p:nvSpPr>
        <p:spPr>
          <a:xfrm>
            <a:off x="4381490" y="2491928"/>
            <a:ext cx="7576047" cy="1815882"/>
          </a:xfrm>
          <a:prstGeom prst="rect">
            <a:avLst/>
          </a:prstGeom>
          <a:noFill/>
        </p:spPr>
        <p:txBody>
          <a:bodyPr wrap="square" rtlCol="0">
            <a:spAutoFit/>
          </a:bodyPr>
          <a:lstStyle/>
          <a:p>
            <a:r>
              <a:rPr lang="nl-NL" sz="2800" dirty="0" smtClean="0"/>
              <a:t>In Nederland is vrijheid van meningsuiting vastgelegd in de wet. Het is een ‘grondrecht’. </a:t>
            </a:r>
          </a:p>
          <a:p>
            <a:endParaRPr lang="nl-NL" sz="2800" dirty="0"/>
          </a:p>
          <a:p>
            <a:r>
              <a:rPr lang="nl-NL" sz="2800" dirty="0" smtClean="0"/>
              <a:t>Mag je in Nederland alles doen en zeggen?</a:t>
            </a:r>
            <a:endParaRPr lang="nl-NL" sz="2800" dirty="0"/>
          </a:p>
        </p:txBody>
      </p:sp>
      <p:pic>
        <p:nvPicPr>
          <p:cNvPr id="1026" name="Picture 2" descr="https://png.clipart.me/istock/previews/3923/39232458-megaphone-message-speech-bubbles-dra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04" y="2060628"/>
            <a:ext cx="3504947" cy="28039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ustomShape 3"/>
          <p:cNvSpPr/>
          <p:nvPr/>
        </p:nvSpPr>
        <p:spPr>
          <a:xfrm flipH="1">
            <a:off x="-3" y="6018847"/>
            <a:ext cx="12192001" cy="839152"/>
          </a:xfrm>
          <a:prstGeom prst="flowChartManualInput">
            <a:avLst/>
          </a:prstGeom>
          <a:blipFill>
            <a:blip r:embed="rId4"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3200" b="1" dirty="0" smtClean="0">
                <a:solidFill>
                  <a:srgbClr val="FFFFFF"/>
                </a:solidFill>
                <a:latin typeface="HelveticaNeue bold"/>
              </a:rPr>
              <a:t>BURGERLIJKE ONGEHOORZAAMHEID</a:t>
            </a:r>
            <a:endParaRPr sz="32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sp>
        <p:nvSpPr>
          <p:cNvPr id="3" name="Rectangle 2"/>
          <p:cNvSpPr/>
          <p:nvPr/>
        </p:nvSpPr>
        <p:spPr>
          <a:xfrm>
            <a:off x="2396821" y="4602975"/>
            <a:ext cx="6096000" cy="523220"/>
          </a:xfrm>
          <a:prstGeom prst="rect">
            <a:avLst/>
          </a:prstGeom>
        </p:spPr>
        <p:txBody>
          <a:bodyPr>
            <a:spAutoFit/>
          </a:bodyPr>
          <a:lstStyle/>
          <a:p>
            <a:r>
              <a:rPr lang="en-US" sz="1400" dirty="0"/>
              <a:t>©Frank Ramspott</a:t>
            </a:r>
            <a:r>
              <a:rPr lang="en-US" sz="4400" dirty="0"/>
              <a:t/>
            </a:r>
            <a:br>
              <a:rPr lang="en-US" sz="4400" dirty="0"/>
            </a:br>
            <a:endParaRPr lang="nl-NL" sz="1400" dirty="0"/>
          </a:p>
        </p:txBody>
      </p:sp>
    </p:spTree>
    <p:extLst>
      <p:ext uri="{BB962C8B-B14F-4D97-AF65-F5344CB8AC3E}">
        <p14:creationId xmlns:p14="http://schemas.microsoft.com/office/powerpoint/2010/main" val="228459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252" y="1964525"/>
            <a:ext cx="11032820" cy="2387600"/>
          </a:xfrm>
        </p:spPr>
        <p:txBody>
          <a:bodyPr>
            <a:noAutofit/>
          </a:bodyPr>
          <a:lstStyle/>
          <a:p>
            <a:r>
              <a:rPr lang="en-US" sz="5400" b="1" dirty="0" smtClean="0"/>
              <a:t>VRIJHEID VAN MENINGSUITING</a:t>
            </a:r>
            <a:r>
              <a:rPr lang="en-US" sz="4400" dirty="0" smtClean="0"/>
              <a:t/>
            </a:r>
            <a:br>
              <a:rPr lang="en-US" sz="4400" dirty="0" smtClean="0"/>
            </a:br>
            <a:r>
              <a:rPr lang="en-US" sz="4400" dirty="0"/>
              <a:t/>
            </a:r>
            <a:br>
              <a:rPr lang="en-US" sz="4400" dirty="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endParaRPr lang="nl-NL" sz="4400" dirty="0"/>
          </a:p>
        </p:txBody>
      </p:sp>
      <p:sp>
        <p:nvSpPr>
          <p:cNvPr id="3" name="TextBox 2"/>
          <p:cNvSpPr txBox="1"/>
          <p:nvPr/>
        </p:nvSpPr>
        <p:spPr>
          <a:xfrm>
            <a:off x="1071252" y="2685402"/>
            <a:ext cx="10049491" cy="3508653"/>
          </a:xfrm>
          <a:prstGeom prst="rect">
            <a:avLst/>
          </a:prstGeom>
          <a:noFill/>
        </p:spPr>
        <p:txBody>
          <a:bodyPr wrap="square" rtlCol="0">
            <a:spAutoFit/>
          </a:bodyPr>
          <a:lstStyle/>
          <a:p>
            <a:pPr marL="285750" indent="-285750">
              <a:buFont typeface="Wingdings" panose="05000000000000000000" pitchFamily="2" charset="2"/>
              <a:buChar char="q"/>
            </a:pPr>
            <a:r>
              <a:rPr lang="nl-NL" sz="2800" dirty="0" smtClean="0"/>
              <a:t> Je eigen mening geven</a:t>
            </a:r>
          </a:p>
          <a:p>
            <a:pPr marL="285750" indent="-285750">
              <a:buFont typeface="Wingdings" panose="05000000000000000000" pitchFamily="2" charset="2"/>
              <a:buChar char="q"/>
            </a:pPr>
            <a:r>
              <a:rPr lang="nl-NL" sz="2800" dirty="0" smtClean="0"/>
              <a:t> Openbaar mensen beledigen over hun geloof</a:t>
            </a:r>
          </a:p>
          <a:p>
            <a:pPr marL="285750" indent="-285750">
              <a:buFont typeface="Wingdings" panose="05000000000000000000" pitchFamily="2" charset="2"/>
              <a:buChar char="q"/>
            </a:pPr>
            <a:r>
              <a:rPr lang="nl-NL" sz="2800" dirty="0" smtClean="0"/>
              <a:t> Aanzetten tot discriminatie</a:t>
            </a:r>
          </a:p>
          <a:p>
            <a:pPr marL="285750" indent="-285750">
              <a:buFont typeface="Wingdings" panose="05000000000000000000" pitchFamily="2" charset="2"/>
              <a:buChar char="q"/>
            </a:pPr>
            <a:r>
              <a:rPr lang="nl-NL" sz="2800" dirty="0" smtClean="0"/>
              <a:t> Demonstreren op straat</a:t>
            </a:r>
          </a:p>
          <a:p>
            <a:pPr marL="285750" indent="-285750">
              <a:buFont typeface="Wingdings" panose="05000000000000000000" pitchFamily="2" charset="2"/>
              <a:buChar char="q"/>
            </a:pPr>
            <a:r>
              <a:rPr lang="nl-NL" sz="2800" dirty="0" smtClean="0"/>
              <a:t> Je mening geven in de media (</a:t>
            </a:r>
            <a:r>
              <a:rPr lang="nl-NL" sz="2800" dirty="0" err="1" smtClean="0"/>
              <a:t>social</a:t>
            </a:r>
            <a:r>
              <a:rPr lang="nl-NL" sz="2800" dirty="0" smtClean="0"/>
              <a:t> media en kranten) </a:t>
            </a:r>
          </a:p>
          <a:p>
            <a:pPr marL="285750" indent="-285750">
              <a:buFont typeface="Wingdings" panose="05000000000000000000" pitchFamily="2" charset="2"/>
              <a:buChar char="q"/>
            </a:pPr>
            <a:r>
              <a:rPr lang="nl-NL" sz="2800" dirty="0" smtClean="0"/>
              <a:t> Handtekeningen verzamelen</a:t>
            </a:r>
          </a:p>
          <a:p>
            <a:pPr marL="285750" indent="-285750">
              <a:buFont typeface="Wingdings" panose="05000000000000000000" pitchFamily="2" charset="2"/>
              <a:buChar char="q"/>
            </a:pPr>
            <a:endParaRPr lang="nl-NL" dirty="0" smtClean="0"/>
          </a:p>
          <a:p>
            <a:pPr marL="285750" indent="-285750">
              <a:buFont typeface="Wingdings" panose="05000000000000000000" pitchFamily="2" charset="2"/>
              <a:buChar char="q"/>
            </a:pPr>
            <a:endParaRPr lang="nl-NL" dirty="0" smtClean="0"/>
          </a:p>
          <a:p>
            <a:pPr marL="285750" indent="-285750">
              <a:buFont typeface="Wingdings" panose="05000000000000000000" pitchFamily="2" charset="2"/>
              <a:buChar char="q"/>
            </a:pPr>
            <a:endParaRPr lang="nl-NL" dirty="0"/>
          </a:p>
        </p:txBody>
      </p:sp>
      <p:sp>
        <p:nvSpPr>
          <p:cNvPr id="6" name="TextBox 5"/>
          <p:cNvSpPr txBox="1"/>
          <p:nvPr/>
        </p:nvSpPr>
        <p:spPr>
          <a:xfrm>
            <a:off x="1071252" y="2052159"/>
            <a:ext cx="7315200" cy="523220"/>
          </a:xfrm>
          <a:prstGeom prst="rect">
            <a:avLst/>
          </a:prstGeom>
          <a:noFill/>
        </p:spPr>
        <p:txBody>
          <a:bodyPr wrap="square" rtlCol="0">
            <a:spAutoFit/>
          </a:bodyPr>
          <a:lstStyle/>
          <a:p>
            <a:r>
              <a:rPr lang="nl-NL" sz="2800" dirty="0" smtClean="0"/>
              <a:t>Wat mag in Nederland wel en wat niet?</a:t>
            </a:r>
            <a:endParaRPr lang="nl-NL" sz="2800" dirty="0"/>
          </a:p>
        </p:txBody>
      </p:sp>
      <p:sp>
        <p:nvSpPr>
          <p:cNvPr id="7" name="CustomShape 3"/>
          <p:cNvSpPr/>
          <p:nvPr/>
        </p:nvSpPr>
        <p:spPr>
          <a:xfrm flipH="1">
            <a:off x="-3" y="6018847"/>
            <a:ext cx="12192001" cy="839152"/>
          </a:xfrm>
          <a:prstGeom prst="flowChartManualInput">
            <a:avLst/>
          </a:prstGeom>
          <a:blipFill>
            <a:blip r:embed="rId3"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3200" b="1" dirty="0" smtClean="0">
                <a:solidFill>
                  <a:srgbClr val="FFFFFF"/>
                </a:solidFill>
                <a:latin typeface="HelveticaNeue bold"/>
              </a:rPr>
              <a:t>BURGERLIJKE ONGEHOORZAAMHEID</a:t>
            </a:r>
            <a:endParaRPr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spTree>
    <p:extLst>
      <p:ext uri="{BB962C8B-B14F-4D97-AF65-F5344CB8AC3E}">
        <p14:creationId xmlns:p14="http://schemas.microsoft.com/office/powerpoint/2010/main" val="4183165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6421" y="1936096"/>
            <a:ext cx="11085577" cy="2387600"/>
          </a:xfrm>
        </p:spPr>
        <p:txBody>
          <a:bodyPr>
            <a:noAutofit/>
          </a:bodyPr>
          <a:lstStyle/>
          <a:p>
            <a:r>
              <a:rPr lang="en-US" sz="5400" b="1" dirty="0" smtClean="0"/>
              <a:t>VRIJHEID VAN MENINGSUITING</a:t>
            </a:r>
            <a:r>
              <a:rPr lang="en-US" sz="4400" dirty="0" smtClean="0"/>
              <a:t/>
            </a:r>
            <a:br>
              <a:rPr lang="en-US" sz="4400" dirty="0" smtClean="0"/>
            </a:br>
            <a:r>
              <a:rPr lang="en-US" sz="4400" dirty="0"/>
              <a:t/>
            </a:r>
            <a:br>
              <a:rPr lang="en-US" sz="4400" dirty="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endParaRPr lang="nl-NL" sz="4400" dirty="0"/>
          </a:p>
        </p:txBody>
      </p:sp>
      <p:sp>
        <p:nvSpPr>
          <p:cNvPr id="3" name="TextBox 2"/>
          <p:cNvSpPr txBox="1"/>
          <p:nvPr/>
        </p:nvSpPr>
        <p:spPr>
          <a:xfrm>
            <a:off x="1116740" y="2727366"/>
            <a:ext cx="10049491" cy="3231654"/>
          </a:xfrm>
          <a:prstGeom prst="rect">
            <a:avLst/>
          </a:prstGeom>
          <a:noFill/>
        </p:spPr>
        <p:txBody>
          <a:bodyPr wrap="square" rtlCol="0">
            <a:spAutoFit/>
          </a:bodyPr>
          <a:lstStyle/>
          <a:p>
            <a:r>
              <a:rPr lang="nl-NL" sz="2800" b="1" dirty="0">
                <a:solidFill>
                  <a:srgbClr val="00B050"/>
                </a:solidFill>
              </a:rPr>
              <a:t>V</a:t>
            </a:r>
            <a:r>
              <a:rPr lang="nl-NL" sz="2800" dirty="0" smtClean="0"/>
              <a:t> Je eigen mening geven</a:t>
            </a:r>
          </a:p>
          <a:p>
            <a:r>
              <a:rPr lang="nl-NL" sz="2800" b="1" dirty="0" smtClean="0">
                <a:solidFill>
                  <a:srgbClr val="FF0000"/>
                </a:solidFill>
              </a:rPr>
              <a:t>X</a:t>
            </a:r>
            <a:r>
              <a:rPr lang="nl-NL" sz="2800" dirty="0" smtClean="0"/>
              <a:t> Openbaar mensen beledigen over hun geloof</a:t>
            </a:r>
          </a:p>
          <a:p>
            <a:r>
              <a:rPr lang="nl-NL" sz="2800" b="1" dirty="0" smtClean="0">
                <a:solidFill>
                  <a:srgbClr val="FF0000"/>
                </a:solidFill>
              </a:rPr>
              <a:t>X</a:t>
            </a:r>
            <a:r>
              <a:rPr lang="nl-NL" sz="2800" dirty="0" smtClean="0"/>
              <a:t> Aanzetten tot discriminatie</a:t>
            </a:r>
          </a:p>
          <a:p>
            <a:r>
              <a:rPr lang="nl-NL" sz="2800" b="1" dirty="0">
                <a:solidFill>
                  <a:srgbClr val="00B050"/>
                </a:solidFill>
              </a:rPr>
              <a:t>V</a:t>
            </a:r>
            <a:r>
              <a:rPr lang="nl-NL" sz="2800" dirty="0" smtClean="0"/>
              <a:t> Demonstreren op straat</a:t>
            </a:r>
          </a:p>
          <a:p>
            <a:r>
              <a:rPr lang="nl-NL" sz="2800" b="1" dirty="0">
                <a:solidFill>
                  <a:srgbClr val="00B050"/>
                </a:solidFill>
              </a:rPr>
              <a:t>V</a:t>
            </a:r>
            <a:r>
              <a:rPr lang="nl-NL" sz="2800" dirty="0" smtClean="0"/>
              <a:t> Je mening geven in de media (</a:t>
            </a:r>
            <a:r>
              <a:rPr lang="nl-NL" sz="2800" dirty="0" err="1" smtClean="0"/>
              <a:t>social</a:t>
            </a:r>
            <a:r>
              <a:rPr lang="nl-NL" sz="2800" dirty="0" smtClean="0"/>
              <a:t> media en kranten) </a:t>
            </a:r>
          </a:p>
          <a:p>
            <a:r>
              <a:rPr lang="nl-NL" sz="2800" b="1" dirty="0" smtClean="0">
                <a:solidFill>
                  <a:srgbClr val="00B050"/>
                </a:solidFill>
              </a:rPr>
              <a:t>V</a:t>
            </a:r>
            <a:r>
              <a:rPr lang="nl-NL" sz="2800" dirty="0" smtClean="0"/>
              <a:t> Handtekeningen verzamelen</a:t>
            </a:r>
          </a:p>
          <a:p>
            <a:pPr marL="285750" indent="-285750">
              <a:buFont typeface="Wingdings" panose="05000000000000000000" pitchFamily="2" charset="2"/>
              <a:buChar char="q"/>
            </a:pPr>
            <a:endParaRPr lang="nl-NL" dirty="0" smtClean="0"/>
          </a:p>
          <a:p>
            <a:pPr marL="285750" indent="-285750">
              <a:buFont typeface="Wingdings" panose="05000000000000000000" pitchFamily="2" charset="2"/>
              <a:buChar char="q"/>
            </a:pPr>
            <a:endParaRPr lang="nl-NL" dirty="0"/>
          </a:p>
        </p:txBody>
      </p:sp>
      <p:sp>
        <p:nvSpPr>
          <p:cNvPr id="6" name="Rectangle 5"/>
          <p:cNvSpPr/>
          <p:nvPr/>
        </p:nvSpPr>
        <p:spPr>
          <a:xfrm>
            <a:off x="1106423" y="2105325"/>
            <a:ext cx="5938485" cy="523220"/>
          </a:xfrm>
          <a:prstGeom prst="rect">
            <a:avLst/>
          </a:prstGeom>
        </p:spPr>
        <p:txBody>
          <a:bodyPr wrap="none">
            <a:spAutoFit/>
          </a:bodyPr>
          <a:lstStyle/>
          <a:p>
            <a:r>
              <a:rPr lang="nl-NL" sz="2800" dirty="0"/>
              <a:t>Wat mag in Nederland wel en wat niet?</a:t>
            </a:r>
          </a:p>
        </p:txBody>
      </p:sp>
      <p:sp>
        <p:nvSpPr>
          <p:cNvPr id="7" name="CustomShape 3"/>
          <p:cNvSpPr/>
          <p:nvPr/>
        </p:nvSpPr>
        <p:spPr>
          <a:xfrm flipH="1">
            <a:off x="-3" y="6018847"/>
            <a:ext cx="12192001" cy="839152"/>
          </a:xfrm>
          <a:prstGeom prst="flowChartManualInput">
            <a:avLst/>
          </a:prstGeom>
          <a:blipFill>
            <a:blip r:embed="rId3"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3200" b="1" dirty="0" smtClean="0">
                <a:solidFill>
                  <a:srgbClr val="FFFFFF"/>
                </a:solidFill>
                <a:latin typeface="HelveticaNeue bold"/>
              </a:rPr>
              <a:t>BURGERLIJKE ONGEHOORZAAMHEID</a:t>
            </a:r>
            <a:endParaRPr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spTree>
    <p:extLst>
      <p:ext uri="{BB962C8B-B14F-4D97-AF65-F5344CB8AC3E}">
        <p14:creationId xmlns:p14="http://schemas.microsoft.com/office/powerpoint/2010/main" val="925371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9811" y="1551515"/>
            <a:ext cx="5010404" cy="1831609"/>
          </a:xfrm>
          <a:prstGeom prst="rect">
            <a:avLst/>
          </a:prstGeom>
        </p:spPr>
        <p:txBody>
          <a:bodyPr>
            <a:noAutofit/>
          </a:bodyPr>
          <a:lstStyle/>
          <a:p>
            <a:pPr marL="0" indent="0" algn="l">
              <a:buNone/>
            </a:pPr>
            <a:r>
              <a:rPr lang="en-US" sz="2800" dirty="0" err="1" smtClean="0"/>
              <a:t>Een</a:t>
            </a:r>
            <a:r>
              <a:rPr lang="en-US" sz="2800" dirty="0" smtClean="0"/>
              <a:t> </a:t>
            </a:r>
            <a:r>
              <a:rPr lang="en-US" sz="2800" dirty="0" err="1" smtClean="0"/>
              <a:t>actieve</a:t>
            </a:r>
            <a:r>
              <a:rPr lang="en-US" sz="2800" dirty="0" smtClean="0"/>
              <a:t> burger is </a:t>
            </a:r>
            <a:r>
              <a:rPr lang="en-US" sz="2800" dirty="0" err="1" smtClean="0"/>
              <a:t>betrokken</a:t>
            </a:r>
            <a:r>
              <a:rPr lang="en-US" sz="2800" dirty="0" smtClean="0"/>
              <a:t> </a:t>
            </a:r>
            <a:r>
              <a:rPr lang="en-US" sz="2800" dirty="0" err="1" smtClean="0"/>
              <a:t>bij</a:t>
            </a:r>
            <a:r>
              <a:rPr lang="en-US" sz="2800" dirty="0" smtClean="0"/>
              <a:t> de </a:t>
            </a:r>
            <a:r>
              <a:rPr lang="en-US" sz="2800" dirty="0" err="1" smtClean="0"/>
              <a:t>wereld</a:t>
            </a:r>
            <a:r>
              <a:rPr lang="en-US" sz="2800" dirty="0" smtClean="0"/>
              <a:t> om </a:t>
            </a:r>
            <a:r>
              <a:rPr lang="en-US" sz="2800" dirty="0" err="1" smtClean="0"/>
              <a:t>zich</a:t>
            </a:r>
            <a:r>
              <a:rPr lang="en-US" sz="2800" dirty="0" smtClean="0"/>
              <a:t> </a:t>
            </a:r>
            <a:r>
              <a:rPr lang="en-US" sz="2800" dirty="0" err="1" smtClean="0"/>
              <a:t>heen</a:t>
            </a:r>
            <a:r>
              <a:rPr lang="en-US" sz="2800" dirty="0" smtClean="0"/>
              <a:t>. </a:t>
            </a:r>
            <a:endParaRPr lang="nl-NL" sz="2800" dirty="0"/>
          </a:p>
        </p:txBody>
      </p:sp>
      <p:sp>
        <p:nvSpPr>
          <p:cNvPr id="4" name="Title 3"/>
          <p:cNvSpPr>
            <a:spLocks noGrp="1"/>
          </p:cNvSpPr>
          <p:nvPr>
            <p:ph type="ctrTitle"/>
          </p:nvPr>
        </p:nvSpPr>
        <p:spPr>
          <a:xfrm>
            <a:off x="486917" y="-381745"/>
            <a:ext cx="9144000" cy="2387600"/>
          </a:xfrm>
        </p:spPr>
        <p:txBody>
          <a:bodyPr>
            <a:normAutofit/>
          </a:bodyPr>
          <a:lstStyle/>
          <a:p>
            <a:r>
              <a:rPr lang="en-US" sz="4800" b="1" dirty="0" smtClean="0"/>
              <a:t>ACTIEF BURGERSCHAP</a:t>
            </a:r>
            <a:endParaRPr lang="nl-NL" sz="48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033" y="1298998"/>
            <a:ext cx="6209567" cy="4133088"/>
          </a:xfrm>
          <a:prstGeom prst="rect">
            <a:avLst/>
          </a:prstGeom>
          <a:ln w="57150">
            <a:solidFill>
              <a:schemeClr val="bg1"/>
            </a:solidFill>
          </a:ln>
          <a:effectLst>
            <a:outerShdw blurRad="50800" dist="38100" dir="2700000" algn="tl" rotWithShape="0">
              <a:prstClr val="black">
                <a:alpha val="40000"/>
              </a:prstClr>
            </a:outerShdw>
          </a:effectLst>
        </p:spPr>
      </p:pic>
      <p:sp>
        <p:nvSpPr>
          <p:cNvPr id="5" name="Rectangle 4"/>
          <p:cNvSpPr/>
          <p:nvPr/>
        </p:nvSpPr>
        <p:spPr>
          <a:xfrm rot="21228123">
            <a:off x="224178" y="3744525"/>
            <a:ext cx="5679933" cy="1384995"/>
          </a:xfrm>
          <a:prstGeom prst="rect">
            <a:avLst/>
          </a:prstGeom>
        </p:spPr>
        <p:txBody>
          <a:bodyPr wrap="square">
            <a:spAutoFit/>
          </a:bodyPr>
          <a:lstStyle/>
          <a:p>
            <a:r>
              <a:rPr lang="en-US" sz="2800" dirty="0" err="1"/>
              <a:t>Als</a:t>
            </a:r>
            <a:r>
              <a:rPr lang="en-US" sz="2800" dirty="0"/>
              <a:t> burger mag je </a:t>
            </a:r>
            <a:r>
              <a:rPr lang="en-US" sz="2800" dirty="0" err="1"/>
              <a:t>ook</a:t>
            </a:r>
            <a:r>
              <a:rPr lang="en-US" sz="2800" dirty="0"/>
              <a:t> </a:t>
            </a:r>
            <a:r>
              <a:rPr lang="en-US" sz="2800" dirty="0" err="1"/>
              <a:t>kritisch</a:t>
            </a:r>
            <a:r>
              <a:rPr lang="en-US" sz="2800" dirty="0"/>
              <a:t> </a:t>
            </a:r>
            <a:r>
              <a:rPr lang="en-US" sz="2800" dirty="0" err="1"/>
              <a:t>zijn</a:t>
            </a:r>
            <a:r>
              <a:rPr lang="en-US" sz="2800" dirty="0"/>
              <a:t>. </a:t>
            </a:r>
            <a:endParaRPr lang="en-US" sz="2800" dirty="0" smtClean="0"/>
          </a:p>
          <a:p>
            <a:r>
              <a:rPr lang="en-US" sz="2800" dirty="0" smtClean="0"/>
              <a:t>Je </a:t>
            </a:r>
            <a:r>
              <a:rPr lang="en-US" sz="2800" dirty="0" err="1"/>
              <a:t>hebt</a:t>
            </a:r>
            <a:r>
              <a:rPr lang="en-US" sz="2800" dirty="0"/>
              <a:t> het </a:t>
            </a:r>
            <a:r>
              <a:rPr lang="en-US" sz="2800" dirty="0" err="1"/>
              <a:t>recht</a:t>
            </a:r>
            <a:r>
              <a:rPr lang="en-US" sz="2800" dirty="0"/>
              <a:t> op </a:t>
            </a:r>
            <a:r>
              <a:rPr lang="en-US" sz="2800" dirty="0" err="1"/>
              <a:t>een</a:t>
            </a:r>
            <a:r>
              <a:rPr lang="en-US" sz="2800" dirty="0"/>
              <a:t> </a:t>
            </a:r>
            <a:r>
              <a:rPr lang="en-US" sz="2800" dirty="0" err="1"/>
              <a:t>eigen</a:t>
            </a:r>
            <a:r>
              <a:rPr lang="en-US" sz="2800" dirty="0"/>
              <a:t> </a:t>
            </a:r>
            <a:r>
              <a:rPr lang="en-US" sz="2800" dirty="0" err="1"/>
              <a:t>mening</a:t>
            </a:r>
            <a:r>
              <a:rPr lang="en-US" sz="2800" dirty="0"/>
              <a:t>. </a:t>
            </a:r>
          </a:p>
        </p:txBody>
      </p:sp>
      <p:cxnSp>
        <p:nvCxnSpPr>
          <p:cNvPr id="12" name="Curved Connector 11"/>
          <p:cNvCxnSpPr/>
          <p:nvPr/>
        </p:nvCxnSpPr>
        <p:spPr>
          <a:xfrm rot="5400000" flipH="1" flipV="1">
            <a:off x="4086226" y="2638558"/>
            <a:ext cx="1143930" cy="801451"/>
          </a:xfrm>
          <a:prstGeom prst="curvedConnector3">
            <a:avLst>
              <a:gd name="adj1" fmla="val 97654"/>
            </a:avLst>
          </a:prstGeom>
          <a:ln w="60325">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CustomShape 3"/>
          <p:cNvSpPr/>
          <p:nvPr/>
        </p:nvSpPr>
        <p:spPr>
          <a:xfrm flipH="1">
            <a:off x="-4" y="6037986"/>
            <a:ext cx="12192001" cy="820013"/>
          </a:xfrm>
          <a:prstGeom prst="flowChartManualInput">
            <a:avLst/>
          </a:prstGeom>
          <a:blipFill>
            <a:blip r:embed="rId4"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3200" b="1" dirty="0" smtClean="0">
                <a:solidFill>
                  <a:srgbClr val="FFFFFF"/>
                </a:solidFill>
                <a:latin typeface="HelveticaNeue bold"/>
              </a:rPr>
              <a:t>BURGERSCHAP</a:t>
            </a:r>
            <a:endParaRPr sz="105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spTree>
    <p:extLst>
      <p:ext uri="{BB962C8B-B14F-4D97-AF65-F5344CB8AC3E}">
        <p14:creationId xmlns:p14="http://schemas.microsoft.com/office/powerpoint/2010/main" val="2853424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28863" y="-516567"/>
            <a:ext cx="9144000" cy="2387600"/>
          </a:xfrm>
        </p:spPr>
        <p:txBody>
          <a:bodyPr>
            <a:normAutofit/>
          </a:bodyPr>
          <a:lstStyle/>
          <a:p>
            <a:r>
              <a:rPr lang="en-US" sz="4800" b="1" dirty="0" smtClean="0"/>
              <a:t>JOUW MENING</a:t>
            </a:r>
            <a:endParaRPr lang="nl-NL" sz="4800" b="1" dirty="0"/>
          </a:p>
        </p:txBody>
      </p:sp>
      <p:sp>
        <p:nvSpPr>
          <p:cNvPr id="7" name="Rectangle 6"/>
          <p:cNvSpPr/>
          <p:nvPr/>
        </p:nvSpPr>
        <p:spPr>
          <a:xfrm rot="21073521">
            <a:off x="4146723" y="2379750"/>
            <a:ext cx="4205555" cy="1384995"/>
          </a:xfrm>
          <a:prstGeom prst="rect">
            <a:avLst/>
          </a:prstGeom>
        </p:spPr>
        <p:txBody>
          <a:bodyPr wrap="square">
            <a:spAutoFit/>
          </a:bodyPr>
          <a:lstStyle/>
          <a:p>
            <a:r>
              <a:rPr lang="en-US" sz="2800" dirty="0" err="1" smtClean="0"/>
              <a:t>Waar</a:t>
            </a:r>
            <a:r>
              <a:rPr lang="en-US" sz="2800" dirty="0" smtClean="0"/>
              <a:t> </a:t>
            </a:r>
            <a:r>
              <a:rPr lang="en-US" sz="2800" dirty="0" err="1"/>
              <a:t>heb</a:t>
            </a:r>
            <a:r>
              <a:rPr lang="en-US" sz="2800" dirty="0"/>
              <a:t> </a:t>
            </a:r>
            <a:r>
              <a:rPr lang="en-US" sz="2800" dirty="0" err="1"/>
              <a:t>jij</a:t>
            </a:r>
            <a:r>
              <a:rPr lang="en-US" sz="2800" dirty="0"/>
              <a:t> </a:t>
            </a:r>
            <a:r>
              <a:rPr lang="en-US" sz="2800" dirty="0" err="1"/>
              <a:t>een</a:t>
            </a:r>
            <a:r>
              <a:rPr lang="en-US" sz="2800" dirty="0"/>
              <a:t> </a:t>
            </a:r>
            <a:r>
              <a:rPr lang="en-US" sz="2800" dirty="0" err="1"/>
              <a:t>andere</a:t>
            </a:r>
            <a:r>
              <a:rPr lang="en-US" sz="2800" dirty="0"/>
              <a:t> </a:t>
            </a:r>
            <a:r>
              <a:rPr lang="en-US" sz="2800" dirty="0" err="1"/>
              <a:t>mening</a:t>
            </a:r>
            <a:r>
              <a:rPr lang="en-US" sz="2800" dirty="0"/>
              <a:t> </a:t>
            </a:r>
            <a:r>
              <a:rPr lang="en-US" sz="2800" dirty="0" smtClean="0"/>
              <a:t>over </a:t>
            </a:r>
            <a:r>
              <a:rPr lang="en-US" sz="2800" dirty="0" err="1" smtClean="0"/>
              <a:t>dan</a:t>
            </a:r>
            <a:r>
              <a:rPr lang="en-US" sz="2800" dirty="0" smtClean="0"/>
              <a:t> </a:t>
            </a:r>
            <a:r>
              <a:rPr lang="en-US" sz="2800" dirty="0" err="1"/>
              <a:t>jouw</a:t>
            </a:r>
            <a:r>
              <a:rPr lang="en-US" sz="2800" dirty="0"/>
              <a:t> </a:t>
            </a:r>
            <a:r>
              <a:rPr lang="en-US" sz="2800" dirty="0" err="1"/>
              <a:t>ouders</a:t>
            </a:r>
            <a:r>
              <a:rPr lang="en-US" sz="2800" dirty="0"/>
              <a:t> of </a:t>
            </a:r>
            <a:r>
              <a:rPr lang="en-US" sz="2800" dirty="0" err="1" smtClean="0"/>
              <a:t>leraar</a:t>
            </a:r>
            <a:r>
              <a:rPr lang="en-US" sz="2800" dirty="0" smtClean="0"/>
              <a:t>?</a:t>
            </a:r>
            <a:endParaRPr lang="en-US" sz="2800" dirty="0"/>
          </a:p>
        </p:txBody>
      </p:sp>
      <p:sp>
        <p:nvSpPr>
          <p:cNvPr id="8" name="Oval Callout 7"/>
          <p:cNvSpPr/>
          <p:nvPr/>
        </p:nvSpPr>
        <p:spPr>
          <a:xfrm>
            <a:off x="8513883" y="3235391"/>
            <a:ext cx="3572606" cy="2094506"/>
          </a:xfrm>
          <a:prstGeom prst="wedgeEllipseCallout">
            <a:avLst>
              <a:gd name="adj1" fmla="val -23294"/>
              <a:gd name="adj2" fmla="val 72575"/>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ounded Rectangular Callout 8"/>
          <p:cNvSpPr/>
          <p:nvPr/>
        </p:nvSpPr>
        <p:spPr>
          <a:xfrm rot="21113038">
            <a:off x="3715467" y="1930809"/>
            <a:ext cx="4759220" cy="2346079"/>
          </a:xfrm>
          <a:prstGeom prst="wedgeRoundRectCallout">
            <a:avLst>
              <a:gd name="adj1" fmla="val -2249"/>
              <a:gd name="adj2" fmla="val 75108"/>
              <a:gd name="adj3" fmla="val 16667"/>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ounded Rectangular Callout 9"/>
          <p:cNvSpPr/>
          <p:nvPr/>
        </p:nvSpPr>
        <p:spPr>
          <a:xfrm>
            <a:off x="258292" y="961984"/>
            <a:ext cx="2109384" cy="1154861"/>
          </a:xfrm>
          <a:prstGeom prst="wedgeRoundRectCallout">
            <a:avLst>
              <a:gd name="adj1" fmla="val 3586"/>
              <a:gd name="adj2" fmla="val 79676"/>
              <a:gd name="adj3" fmla="val 16667"/>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rgbClr val="92D050"/>
                </a:solidFill>
              </a:ln>
              <a:solidFill>
                <a:srgbClr val="92D050"/>
              </a:solidFill>
            </a:endParaRPr>
          </a:p>
        </p:txBody>
      </p:sp>
      <p:sp>
        <p:nvSpPr>
          <p:cNvPr id="11" name="Cloud Callout 10"/>
          <p:cNvSpPr/>
          <p:nvPr/>
        </p:nvSpPr>
        <p:spPr>
          <a:xfrm>
            <a:off x="636746" y="2934694"/>
            <a:ext cx="2883877" cy="1793631"/>
          </a:xfrm>
          <a:prstGeom prst="cloudCallout">
            <a:avLst>
              <a:gd name="adj1" fmla="val -44004"/>
              <a:gd name="adj2" fmla="val 96814"/>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Cloud Callout 11"/>
          <p:cNvSpPr/>
          <p:nvPr/>
        </p:nvSpPr>
        <p:spPr>
          <a:xfrm>
            <a:off x="9689856" y="1298997"/>
            <a:ext cx="1626458" cy="1037115"/>
          </a:xfrm>
          <a:prstGeom prst="cloudCallout">
            <a:avLst>
              <a:gd name="adj1" fmla="val 41972"/>
              <a:gd name="adj2" fmla="val 80147"/>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CustomShape 3"/>
          <p:cNvSpPr/>
          <p:nvPr/>
        </p:nvSpPr>
        <p:spPr>
          <a:xfrm flipH="1">
            <a:off x="-4" y="6037986"/>
            <a:ext cx="12192001" cy="820013"/>
          </a:xfrm>
          <a:prstGeom prst="flowChartManualInput">
            <a:avLst/>
          </a:prstGeom>
          <a:blipFill>
            <a:blip r:embed="rId3" cstate="print">
              <a:duotone>
                <a:prstClr val="black"/>
                <a:srgbClr val="C3C3C8">
                  <a:tint val="45000"/>
                  <a:satMod val="400000"/>
                </a:srgbClr>
              </a:duotone>
              <a:extLst>
                <a:ext uri="{28A0092B-C50C-407E-A947-70E740481C1C}">
                  <a14:useLocalDpi xmlns:a14="http://schemas.microsoft.com/office/drawing/2010/main"/>
                </a:ext>
              </a:extLst>
            </a:blip>
            <a:stretch>
              <a:fillRect/>
            </a:stretch>
          </a:blip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3200" b="1" dirty="0" smtClean="0">
                <a:solidFill>
                  <a:srgbClr val="FFFFFF"/>
                </a:solidFill>
                <a:latin typeface="HelveticaNeue bold"/>
              </a:rPr>
              <a:t>BURGERSCHAP</a:t>
            </a:r>
            <a:endParaRPr sz="105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275" y="6330460"/>
            <a:ext cx="2963797" cy="474784"/>
          </a:xfrm>
          <a:prstGeom prst="rect">
            <a:avLst/>
          </a:prstGeom>
        </p:spPr>
      </p:pic>
    </p:spTree>
    <p:extLst>
      <p:ext uri="{BB962C8B-B14F-4D97-AF65-F5344CB8AC3E}">
        <p14:creationId xmlns:p14="http://schemas.microsoft.com/office/powerpoint/2010/main" val="17091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40792</TotalTime>
  <Words>2411</Words>
  <Application>Microsoft Office PowerPoint</Application>
  <PresentationFormat>Breedbeeld</PresentationFormat>
  <Paragraphs>436</Paragraphs>
  <Slides>42</Slides>
  <Notes>41</Notes>
  <HiddenSlides>0</HiddenSlides>
  <MMClips>6</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42</vt:i4>
      </vt:variant>
    </vt:vector>
  </HeadingPairs>
  <TitlesOfParts>
    <vt:vector size="54" baseType="lpstr">
      <vt:lpstr>Arial</vt:lpstr>
      <vt:lpstr>Calibri</vt:lpstr>
      <vt:lpstr>Calibri Light</vt:lpstr>
      <vt:lpstr>DejaVu Sans</vt:lpstr>
      <vt:lpstr>Georgia</vt:lpstr>
      <vt:lpstr>HelveticaNeue bold</vt:lpstr>
      <vt:lpstr>Kristen ITC</vt:lpstr>
      <vt:lpstr>StarSymbol</vt:lpstr>
      <vt:lpstr>Times New Roman</vt:lpstr>
      <vt:lpstr>Verdana</vt:lpstr>
      <vt:lpstr>Wingdings</vt:lpstr>
      <vt:lpstr>Office Theme</vt:lpstr>
      <vt:lpstr>BURGERSCHAP &amp; Duurzaamheid</vt:lpstr>
      <vt:lpstr>PowerPoint-presentatie</vt:lpstr>
      <vt:lpstr>KINDERRECHTEN</vt:lpstr>
      <vt:lpstr>VRIJHEID VAN MENINGSUITING</vt:lpstr>
      <vt:lpstr>VRIJHEID VAN MENINGSUITING     </vt:lpstr>
      <vt:lpstr>VRIJHEID VAN MENINGSUITING      </vt:lpstr>
      <vt:lpstr>VRIJHEID VAN MENINGSUITING      </vt:lpstr>
      <vt:lpstr>ACTIEF BURGERSCHAP</vt:lpstr>
      <vt:lpstr>JOUW MENING</vt:lpstr>
      <vt:lpstr>PowerPoint-presentatie</vt:lpstr>
      <vt:lpstr>Maak een woordenweb over  DUURZAAMHEID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EEN DUURZAME SCHOOL</vt:lpstr>
      <vt:lpstr>PowerPoint-presentatie</vt:lpstr>
      <vt:lpstr>PowerPoint-presentatie</vt:lpstr>
      <vt:lpstr>     Wat Greenpeace veel doet is campagne voeren. Een campagne is een serie van activiteiten om een bepaald doel te bereiken.   Noem 3 organisaties of partijen die campagne voeren.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Greenpeace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Elize van Berkel</dc:creator>
  <cp:lastModifiedBy>Sinke, Carolien</cp:lastModifiedBy>
  <cp:revision>385</cp:revision>
  <dcterms:created xsi:type="dcterms:W3CDTF">2015-07-21T11:35:35Z</dcterms:created>
  <dcterms:modified xsi:type="dcterms:W3CDTF">2020-02-05T10:22:47Z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Greenpeace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