
<file path=[Content_Types].xml><?xml version="1.0" encoding="utf-8"?>
<Types xmlns="http://schemas.openxmlformats.org/package/2006/content-types">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73" r:id="rId5"/>
    <p:sldId id="272" r:id="rId6"/>
    <p:sldId id="260" r:id="rId7"/>
    <p:sldId id="271" r:id="rId8"/>
    <p:sldId id="274" r:id="rId9"/>
    <p:sldId id="261" r:id="rId10"/>
    <p:sldId id="262" r:id="rId11"/>
    <p:sldId id="263" r:id="rId12"/>
    <p:sldId id="264" r:id="rId13"/>
    <p:sldId id="265" r:id="rId14"/>
    <p:sldId id="266" r:id="rId15"/>
    <p:sldId id="267" r:id="rId16"/>
    <p:sldId id="268" r:id="rId17"/>
    <p:sldId id="269" r:id="rId18"/>
    <p:sldId id="270" r:id="rId19"/>
    <p:sldId id="276" r:id="rId20"/>
    <p:sldId id="275" r:id="rId21"/>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103" autoAdjust="0"/>
    <p:restoredTop sz="94660"/>
  </p:normalViewPr>
  <p:slideViewPr>
    <p:cSldViewPr showGuides="1">
      <p:cViewPr>
        <p:scale>
          <a:sx n="71" d="100"/>
          <a:sy n="71" d="100"/>
        </p:scale>
        <p:origin x="1120" y="-23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869074E7-158A-4187-81EE-25661DF3D3E9}" type="datetimeFigureOut">
              <a:rPr lang="nl-NL" smtClean="0"/>
              <a:pPr/>
              <a:t>5-2-2020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F0CBD01-A38E-4EF3-926B-71E966E54B44}" type="slidenum">
              <a:rPr lang="nl-NL" smtClean="0"/>
              <a:pPr/>
              <a:t>‹nr.›</a:t>
            </a:fld>
            <a:endParaRPr lang="nl-NL"/>
          </a:p>
        </p:txBody>
      </p:sp>
    </p:spTree>
    <p:extLst>
      <p:ext uri="{BB962C8B-B14F-4D97-AF65-F5344CB8AC3E}">
        <p14:creationId xmlns:p14="http://schemas.microsoft.com/office/powerpoint/2010/main" val="1920122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869074E7-158A-4187-81EE-25661DF3D3E9}" type="datetimeFigureOut">
              <a:rPr lang="nl-NL" smtClean="0"/>
              <a:pPr/>
              <a:t>5-2-2020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F0CBD01-A38E-4EF3-926B-71E966E54B44}" type="slidenum">
              <a:rPr lang="nl-NL" smtClean="0"/>
              <a:pPr/>
              <a:t>‹nr.›</a:t>
            </a:fld>
            <a:endParaRPr lang="nl-NL"/>
          </a:p>
        </p:txBody>
      </p:sp>
    </p:spTree>
    <p:extLst>
      <p:ext uri="{BB962C8B-B14F-4D97-AF65-F5344CB8AC3E}">
        <p14:creationId xmlns:p14="http://schemas.microsoft.com/office/powerpoint/2010/main" val="994447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869074E7-158A-4187-81EE-25661DF3D3E9}" type="datetimeFigureOut">
              <a:rPr lang="nl-NL" smtClean="0"/>
              <a:pPr/>
              <a:t>5-2-2020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F0CBD01-A38E-4EF3-926B-71E966E54B44}" type="slidenum">
              <a:rPr lang="nl-NL" smtClean="0"/>
              <a:pPr/>
              <a:t>‹nr.›</a:t>
            </a:fld>
            <a:endParaRPr lang="nl-NL"/>
          </a:p>
        </p:txBody>
      </p:sp>
    </p:spTree>
    <p:extLst>
      <p:ext uri="{BB962C8B-B14F-4D97-AF65-F5344CB8AC3E}">
        <p14:creationId xmlns:p14="http://schemas.microsoft.com/office/powerpoint/2010/main" val="18482812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869074E7-158A-4187-81EE-25661DF3D3E9}" type="datetimeFigureOut">
              <a:rPr lang="nl-NL" smtClean="0"/>
              <a:pPr/>
              <a:t>5-2-2020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F0CBD01-A38E-4EF3-926B-71E966E54B44}" type="slidenum">
              <a:rPr lang="nl-NL" smtClean="0"/>
              <a:pPr/>
              <a:t>‹nr.›</a:t>
            </a:fld>
            <a:endParaRPr lang="nl-NL"/>
          </a:p>
        </p:txBody>
      </p:sp>
    </p:spTree>
    <p:extLst>
      <p:ext uri="{BB962C8B-B14F-4D97-AF65-F5344CB8AC3E}">
        <p14:creationId xmlns:p14="http://schemas.microsoft.com/office/powerpoint/2010/main" val="28658737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869074E7-158A-4187-81EE-25661DF3D3E9}" type="datetimeFigureOut">
              <a:rPr lang="nl-NL" smtClean="0"/>
              <a:pPr/>
              <a:t>5-2-2020</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F0CBD01-A38E-4EF3-926B-71E966E54B44}" type="slidenum">
              <a:rPr lang="nl-NL" smtClean="0"/>
              <a:pPr/>
              <a:t>‹nr.›</a:t>
            </a:fld>
            <a:endParaRPr lang="nl-NL"/>
          </a:p>
        </p:txBody>
      </p:sp>
    </p:spTree>
    <p:extLst>
      <p:ext uri="{BB962C8B-B14F-4D97-AF65-F5344CB8AC3E}">
        <p14:creationId xmlns:p14="http://schemas.microsoft.com/office/powerpoint/2010/main" val="10142048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869074E7-158A-4187-81EE-25661DF3D3E9}" type="datetimeFigureOut">
              <a:rPr lang="nl-NL" smtClean="0"/>
              <a:pPr/>
              <a:t>5-2-2020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F0CBD01-A38E-4EF3-926B-71E966E54B44}" type="slidenum">
              <a:rPr lang="nl-NL" smtClean="0"/>
              <a:pPr/>
              <a:t>‹nr.›</a:t>
            </a:fld>
            <a:endParaRPr lang="nl-NL"/>
          </a:p>
        </p:txBody>
      </p:sp>
    </p:spTree>
    <p:extLst>
      <p:ext uri="{BB962C8B-B14F-4D97-AF65-F5344CB8AC3E}">
        <p14:creationId xmlns:p14="http://schemas.microsoft.com/office/powerpoint/2010/main" val="472664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869074E7-158A-4187-81EE-25661DF3D3E9}" type="datetimeFigureOut">
              <a:rPr lang="nl-NL" smtClean="0"/>
              <a:pPr/>
              <a:t>5-2-2020</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1F0CBD01-A38E-4EF3-926B-71E966E54B44}" type="slidenum">
              <a:rPr lang="nl-NL" smtClean="0"/>
              <a:pPr/>
              <a:t>‹nr.›</a:t>
            </a:fld>
            <a:endParaRPr lang="nl-NL"/>
          </a:p>
        </p:txBody>
      </p:sp>
    </p:spTree>
    <p:extLst>
      <p:ext uri="{BB962C8B-B14F-4D97-AF65-F5344CB8AC3E}">
        <p14:creationId xmlns:p14="http://schemas.microsoft.com/office/powerpoint/2010/main" val="42481360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869074E7-158A-4187-81EE-25661DF3D3E9}" type="datetimeFigureOut">
              <a:rPr lang="nl-NL" smtClean="0"/>
              <a:pPr/>
              <a:t>5-2-2020</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1F0CBD01-A38E-4EF3-926B-71E966E54B44}" type="slidenum">
              <a:rPr lang="nl-NL" smtClean="0"/>
              <a:pPr/>
              <a:t>‹nr.›</a:t>
            </a:fld>
            <a:endParaRPr lang="nl-NL"/>
          </a:p>
        </p:txBody>
      </p:sp>
    </p:spTree>
    <p:extLst>
      <p:ext uri="{BB962C8B-B14F-4D97-AF65-F5344CB8AC3E}">
        <p14:creationId xmlns:p14="http://schemas.microsoft.com/office/powerpoint/2010/main" val="9530337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869074E7-158A-4187-81EE-25661DF3D3E9}" type="datetimeFigureOut">
              <a:rPr lang="nl-NL" smtClean="0"/>
              <a:pPr/>
              <a:t>5-2-2020</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1F0CBD01-A38E-4EF3-926B-71E966E54B44}" type="slidenum">
              <a:rPr lang="nl-NL" smtClean="0"/>
              <a:pPr/>
              <a:t>‹nr.›</a:t>
            </a:fld>
            <a:endParaRPr lang="nl-NL"/>
          </a:p>
        </p:txBody>
      </p:sp>
    </p:spTree>
    <p:extLst>
      <p:ext uri="{BB962C8B-B14F-4D97-AF65-F5344CB8AC3E}">
        <p14:creationId xmlns:p14="http://schemas.microsoft.com/office/powerpoint/2010/main" val="2703230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869074E7-158A-4187-81EE-25661DF3D3E9}" type="datetimeFigureOut">
              <a:rPr lang="nl-NL" smtClean="0"/>
              <a:pPr/>
              <a:t>5-2-2020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F0CBD01-A38E-4EF3-926B-71E966E54B44}" type="slidenum">
              <a:rPr lang="nl-NL" smtClean="0"/>
              <a:pPr/>
              <a:t>‹nr.›</a:t>
            </a:fld>
            <a:endParaRPr lang="nl-NL"/>
          </a:p>
        </p:txBody>
      </p:sp>
    </p:spTree>
    <p:extLst>
      <p:ext uri="{BB962C8B-B14F-4D97-AF65-F5344CB8AC3E}">
        <p14:creationId xmlns:p14="http://schemas.microsoft.com/office/powerpoint/2010/main" val="807772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869074E7-158A-4187-81EE-25661DF3D3E9}" type="datetimeFigureOut">
              <a:rPr lang="nl-NL" smtClean="0"/>
              <a:pPr/>
              <a:t>5-2-2020</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F0CBD01-A38E-4EF3-926B-71E966E54B44}" type="slidenum">
              <a:rPr lang="nl-NL" smtClean="0"/>
              <a:pPr/>
              <a:t>‹nr.›</a:t>
            </a:fld>
            <a:endParaRPr lang="nl-NL"/>
          </a:p>
        </p:txBody>
      </p:sp>
    </p:spTree>
    <p:extLst>
      <p:ext uri="{BB962C8B-B14F-4D97-AF65-F5344CB8AC3E}">
        <p14:creationId xmlns:p14="http://schemas.microsoft.com/office/powerpoint/2010/main" val="1203738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20000"/>
            <a:lum/>
          </a:blip>
          <a:srcRect/>
          <a:stretch>
            <a:fillRect t="-17000" b="-17000"/>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9074E7-158A-4187-81EE-25661DF3D3E9}" type="datetimeFigureOut">
              <a:rPr lang="nl-NL" smtClean="0"/>
              <a:pPr/>
              <a:t>5-2-2020</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F0CBD01-A38E-4EF3-926B-71E966E54B44}" type="slidenum">
              <a:rPr lang="nl-NL" smtClean="0"/>
              <a:pPr/>
              <a:t>‹nr.›</a:t>
            </a:fld>
            <a:endParaRPr lang="nl-NL"/>
          </a:p>
        </p:txBody>
      </p:sp>
    </p:spTree>
    <p:extLst>
      <p:ext uri="{BB962C8B-B14F-4D97-AF65-F5344CB8AC3E}">
        <p14:creationId xmlns:p14="http://schemas.microsoft.com/office/powerpoint/2010/main" val="3481085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w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17000" b="-17000"/>
          </a:stretch>
        </a:blipFill>
        <a:effectLst/>
      </p:bgPr>
    </p:bg>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Financiering van het zorgstelsel</a:t>
            </a:r>
          </a:p>
        </p:txBody>
      </p:sp>
      <p:sp>
        <p:nvSpPr>
          <p:cNvPr id="3" name="Ondertitel 2"/>
          <p:cNvSpPr>
            <a:spLocks noGrp="1"/>
          </p:cNvSpPr>
          <p:nvPr>
            <p:ph type="subTitle" idx="1"/>
          </p:nvPr>
        </p:nvSpPr>
        <p:spPr/>
        <p:txBody>
          <a:bodyPr/>
          <a:lstStyle/>
          <a:p>
            <a:r>
              <a:rPr lang="nl-NL" dirty="0">
                <a:solidFill>
                  <a:schemeClr val="tx1"/>
                </a:solidFill>
              </a:rPr>
              <a:t>Hoofdstuk 17</a:t>
            </a:r>
          </a:p>
          <a:p>
            <a:r>
              <a:rPr lang="nl-NL" dirty="0">
                <a:solidFill>
                  <a:schemeClr val="tx1"/>
                </a:solidFill>
              </a:rPr>
              <a:t>Inleiding in de gezondheidszorg</a:t>
            </a:r>
          </a:p>
        </p:txBody>
      </p:sp>
    </p:spTree>
    <p:extLst>
      <p:ext uri="{BB962C8B-B14F-4D97-AF65-F5344CB8AC3E}">
        <p14:creationId xmlns:p14="http://schemas.microsoft.com/office/powerpoint/2010/main" val="41377775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Basisverzekering</a:t>
            </a:r>
            <a:br>
              <a:rPr lang="nl-NL" dirty="0"/>
            </a:br>
            <a:r>
              <a:rPr lang="nl-NL" sz="1800" dirty="0"/>
              <a:t>De zorgverzekeringswet – basispakket van zorg</a:t>
            </a:r>
            <a:endParaRPr lang="nl-NL" dirty="0"/>
          </a:p>
        </p:txBody>
      </p:sp>
      <p:sp>
        <p:nvSpPr>
          <p:cNvPr id="3" name="Tijdelijke aanduiding voor inhoud 2"/>
          <p:cNvSpPr>
            <a:spLocks noGrp="1"/>
          </p:cNvSpPr>
          <p:nvPr>
            <p:ph idx="1"/>
          </p:nvPr>
        </p:nvSpPr>
        <p:spPr/>
        <p:txBody>
          <a:bodyPr>
            <a:normAutofit fontScale="85000" lnSpcReduction="20000"/>
          </a:bodyPr>
          <a:lstStyle/>
          <a:p>
            <a:r>
              <a:rPr lang="nl-NL" dirty="0"/>
              <a:t>Overheid bepaalt elk jaar wat er in het basispakket zit, o.a.</a:t>
            </a:r>
          </a:p>
          <a:p>
            <a:pPr lvl="1"/>
            <a:r>
              <a:rPr lang="nl-NL" dirty="0"/>
              <a:t>Huisarts, medisch specialist, verloskundige</a:t>
            </a:r>
          </a:p>
          <a:p>
            <a:pPr lvl="1"/>
            <a:r>
              <a:rPr lang="nl-NL" dirty="0"/>
              <a:t>Fysiotherapie of oefentherapie (beperkt)</a:t>
            </a:r>
          </a:p>
          <a:p>
            <a:pPr lvl="1"/>
            <a:r>
              <a:rPr lang="nl-NL" dirty="0"/>
              <a:t>Tandheelkundige zorg tot 18 jaar</a:t>
            </a:r>
          </a:p>
          <a:p>
            <a:pPr lvl="1"/>
            <a:r>
              <a:rPr lang="nl-NL" dirty="0"/>
              <a:t>Geneesmiddelen (evt. zelfzorg of bijbetalen)</a:t>
            </a:r>
          </a:p>
          <a:p>
            <a:endParaRPr lang="nl-NL" dirty="0"/>
          </a:p>
          <a:p>
            <a:r>
              <a:rPr lang="nl-NL" dirty="0"/>
              <a:t>Eigen risico € 385,= </a:t>
            </a:r>
          </a:p>
          <a:p>
            <a:pPr lvl="1"/>
            <a:r>
              <a:rPr lang="nl-NL" dirty="0"/>
              <a:t>niet voor bezoek aan huisarts, </a:t>
            </a:r>
          </a:p>
          <a:p>
            <a:pPr lvl="1"/>
            <a:r>
              <a:rPr lang="nl-NL" u="sng" dirty="0"/>
              <a:t>wel</a:t>
            </a:r>
            <a:r>
              <a:rPr lang="nl-NL" dirty="0"/>
              <a:t> voor door huisarts aangevraagd onderzoek </a:t>
            </a:r>
          </a:p>
          <a:p>
            <a:pPr lvl="1"/>
            <a:r>
              <a:rPr lang="nl-NL" u="sng" dirty="0"/>
              <a:t>wel</a:t>
            </a:r>
            <a:r>
              <a:rPr lang="nl-NL" dirty="0"/>
              <a:t> voor door huisarts voorgeschreven geneesmiddelen</a:t>
            </a:r>
          </a:p>
        </p:txBody>
      </p:sp>
    </p:spTree>
    <p:extLst>
      <p:ext uri="{BB962C8B-B14F-4D97-AF65-F5344CB8AC3E}">
        <p14:creationId xmlns:p14="http://schemas.microsoft.com/office/powerpoint/2010/main" val="1089843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nl-NL" dirty="0"/>
              <a:t>Basisverzekering (rechten en plichten)</a:t>
            </a:r>
            <a:br>
              <a:rPr lang="nl-NL" dirty="0"/>
            </a:br>
            <a:r>
              <a:rPr lang="nl-NL" sz="2000" dirty="0"/>
              <a:t>De zorgverzekeringswet – basispakket van zorg</a:t>
            </a:r>
          </a:p>
        </p:txBody>
      </p:sp>
      <p:sp>
        <p:nvSpPr>
          <p:cNvPr id="3" name="Tijdelijke aanduiding voor inhoud 2"/>
          <p:cNvSpPr>
            <a:spLocks noGrp="1"/>
          </p:cNvSpPr>
          <p:nvPr>
            <p:ph idx="1"/>
          </p:nvPr>
        </p:nvSpPr>
        <p:spPr/>
        <p:txBody>
          <a:bodyPr>
            <a:normAutofit/>
          </a:bodyPr>
          <a:lstStyle/>
          <a:p>
            <a:r>
              <a:rPr lang="nl-NL" dirty="0"/>
              <a:t>Iedereen moet een basisverzekering afsluiten</a:t>
            </a:r>
          </a:p>
          <a:p>
            <a:r>
              <a:rPr lang="nl-NL" dirty="0"/>
              <a:t>Verzekeraars zijn verplicht iedereen te accepteren voor de basisverzekering</a:t>
            </a:r>
          </a:p>
          <a:p>
            <a:r>
              <a:rPr lang="nl-NL" dirty="0"/>
              <a:t>Alle kinderen tot 18 jaar zijn gratis meeverzekerd bij de ouders</a:t>
            </a:r>
          </a:p>
          <a:p>
            <a:r>
              <a:rPr lang="nl-NL" dirty="0"/>
              <a:t>Je mag elk jaar van verzekeraar wisselen</a:t>
            </a:r>
          </a:p>
          <a:p>
            <a:r>
              <a:rPr lang="nl-NL" dirty="0"/>
              <a:t>Iedereen heeft een verplicht eigen risico </a:t>
            </a:r>
            <a:br>
              <a:rPr lang="nl-NL" dirty="0"/>
            </a:br>
            <a:r>
              <a:rPr lang="nl-NL"/>
              <a:t>(2018: </a:t>
            </a:r>
            <a:r>
              <a:rPr lang="nl-NL" dirty="0"/>
              <a:t>€ 385,-)</a:t>
            </a:r>
          </a:p>
        </p:txBody>
      </p:sp>
    </p:spTree>
    <p:extLst>
      <p:ext uri="{BB962C8B-B14F-4D97-AF65-F5344CB8AC3E}">
        <p14:creationId xmlns:p14="http://schemas.microsoft.com/office/powerpoint/2010/main" val="39499739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Premie</a:t>
            </a:r>
            <a:br>
              <a:rPr lang="nl-NL" dirty="0"/>
            </a:br>
            <a:r>
              <a:rPr lang="nl-NL" sz="2000" dirty="0"/>
              <a:t>De zorgverzekeringswet – basispakket van zorg</a:t>
            </a:r>
          </a:p>
        </p:txBody>
      </p:sp>
      <p:sp>
        <p:nvSpPr>
          <p:cNvPr id="3" name="Tijdelijke aanduiding voor inhoud 2"/>
          <p:cNvSpPr>
            <a:spLocks noGrp="1"/>
          </p:cNvSpPr>
          <p:nvPr>
            <p:ph idx="1"/>
          </p:nvPr>
        </p:nvSpPr>
        <p:spPr/>
        <p:txBody>
          <a:bodyPr>
            <a:normAutofit lnSpcReduction="10000"/>
          </a:bodyPr>
          <a:lstStyle/>
          <a:p>
            <a:r>
              <a:rPr lang="nl-NL" dirty="0"/>
              <a:t>Voor het basispakket betaal je een premie</a:t>
            </a:r>
          </a:p>
          <a:p>
            <a:pPr lvl="1"/>
            <a:r>
              <a:rPr lang="nl-NL" dirty="0"/>
              <a:t>Nominale premie wordt door de zorgverzekeraar vastgesteld</a:t>
            </a:r>
          </a:p>
          <a:p>
            <a:pPr lvl="2"/>
            <a:r>
              <a:rPr lang="nl-NL" dirty="0"/>
              <a:t>Dit bedrag verschilt per verzekeraar (concurrentie)</a:t>
            </a:r>
          </a:p>
          <a:p>
            <a:pPr lvl="2"/>
            <a:r>
              <a:rPr lang="nl-NL" dirty="0"/>
              <a:t>Dit bedrag geldt voor iedere klant van de verzekeraar</a:t>
            </a:r>
          </a:p>
          <a:p>
            <a:pPr lvl="1"/>
            <a:r>
              <a:rPr lang="nl-NL" dirty="0"/>
              <a:t>Inkomensafhankelijke premie </a:t>
            </a:r>
          </a:p>
          <a:p>
            <a:pPr lvl="2"/>
            <a:r>
              <a:rPr lang="nl-NL" dirty="0"/>
              <a:t>Jaarlijks door de regering te bepalen %-</a:t>
            </a:r>
            <a:r>
              <a:rPr lang="nl-NL" dirty="0" err="1"/>
              <a:t>age</a:t>
            </a:r>
            <a:r>
              <a:rPr lang="nl-NL" dirty="0"/>
              <a:t> van het inkomen</a:t>
            </a:r>
          </a:p>
          <a:p>
            <a:pPr lvl="2"/>
            <a:r>
              <a:rPr lang="nl-NL" dirty="0"/>
              <a:t>Loondienst/Uitkering: Inhouding via de werkgever of uitkeringsinstantie </a:t>
            </a:r>
          </a:p>
          <a:p>
            <a:pPr lvl="2"/>
            <a:r>
              <a:rPr lang="nl-NL" dirty="0"/>
              <a:t>Zelfstandig: Betaling via de belasting</a:t>
            </a:r>
          </a:p>
          <a:p>
            <a:pPr lvl="1"/>
            <a:endParaRPr lang="nl-NL" dirty="0"/>
          </a:p>
        </p:txBody>
      </p:sp>
    </p:spTree>
    <p:extLst>
      <p:ext uri="{BB962C8B-B14F-4D97-AF65-F5344CB8AC3E}">
        <p14:creationId xmlns:p14="http://schemas.microsoft.com/office/powerpoint/2010/main" val="3100988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Vergoeding van de zorg</a:t>
            </a:r>
            <a:br>
              <a:rPr lang="nl-NL" dirty="0"/>
            </a:br>
            <a:r>
              <a:rPr lang="nl-NL" sz="2000" dirty="0"/>
              <a:t>De zorgverzekeringswet</a:t>
            </a:r>
          </a:p>
        </p:txBody>
      </p:sp>
      <p:sp>
        <p:nvSpPr>
          <p:cNvPr id="3" name="Tijdelijke aanduiding voor inhoud 2"/>
          <p:cNvSpPr>
            <a:spLocks noGrp="1"/>
          </p:cNvSpPr>
          <p:nvPr>
            <p:ph idx="1"/>
          </p:nvPr>
        </p:nvSpPr>
        <p:spPr/>
        <p:txBody>
          <a:bodyPr>
            <a:normAutofit lnSpcReduction="10000"/>
          </a:bodyPr>
          <a:lstStyle/>
          <a:p>
            <a:r>
              <a:rPr lang="nl-NL" dirty="0"/>
              <a:t>De zorgverzekeraar levert de zorg:</a:t>
            </a:r>
          </a:p>
          <a:p>
            <a:pPr lvl="1"/>
            <a:r>
              <a:rPr lang="nl-NL" dirty="0"/>
              <a:t>‘In natura’ = de verzekeraar levert jou de zorg</a:t>
            </a:r>
          </a:p>
          <a:p>
            <a:pPr lvl="2"/>
            <a:r>
              <a:rPr lang="nl-NL" dirty="0"/>
              <a:t>Geen rekening</a:t>
            </a:r>
          </a:p>
          <a:p>
            <a:pPr lvl="2"/>
            <a:r>
              <a:rPr lang="nl-NL" dirty="0"/>
              <a:t>Beperkte keuze in zorgaanbieder – contract met je zorgverzekeraar</a:t>
            </a:r>
          </a:p>
          <a:p>
            <a:pPr lvl="1"/>
            <a:r>
              <a:rPr lang="nl-NL" dirty="0"/>
              <a:t>Restitutie = je krijgt rekening vergoed</a:t>
            </a:r>
          </a:p>
          <a:p>
            <a:pPr lvl="2"/>
            <a:r>
              <a:rPr lang="nl-NL" dirty="0"/>
              <a:t>Wel rekening, die je betaalt</a:t>
            </a:r>
          </a:p>
          <a:p>
            <a:pPr lvl="3"/>
            <a:r>
              <a:rPr lang="nl-NL" dirty="0"/>
              <a:t>De rekening stuur je op naar zorgverzekeraar. Zorgverzekeraar betaalt bedrag aan jou terug.</a:t>
            </a:r>
          </a:p>
          <a:p>
            <a:pPr lvl="2"/>
            <a:r>
              <a:rPr lang="nl-NL" dirty="0"/>
              <a:t>Vrije keuze in zorgaanbieder </a:t>
            </a:r>
          </a:p>
          <a:p>
            <a:pPr lvl="2"/>
            <a:r>
              <a:rPr lang="nl-NL" dirty="0"/>
              <a:t>Je betaalt meer premie voor deze verzekering</a:t>
            </a:r>
          </a:p>
        </p:txBody>
      </p:sp>
    </p:spTree>
    <p:extLst>
      <p:ext uri="{BB962C8B-B14F-4D97-AF65-F5344CB8AC3E}">
        <p14:creationId xmlns:p14="http://schemas.microsoft.com/office/powerpoint/2010/main" val="10532339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Aanvullend verzekeringspakket</a:t>
            </a:r>
            <a:br>
              <a:rPr lang="nl-NL" dirty="0"/>
            </a:br>
            <a:r>
              <a:rPr lang="nl-NL" sz="2000" dirty="0"/>
              <a:t>De zorgverzekeringswet</a:t>
            </a:r>
          </a:p>
        </p:txBody>
      </p:sp>
      <p:sp>
        <p:nvSpPr>
          <p:cNvPr id="3" name="Tijdelijke aanduiding voor inhoud 2"/>
          <p:cNvSpPr>
            <a:spLocks noGrp="1"/>
          </p:cNvSpPr>
          <p:nvPr>
            <p:ph idx="1"/>
          </p:nvPr>
        </p:nvSpPr>
        <p:spPr>
          <a:xfrm>
            <a:off x="457200" y="1700808"/>
            <a:ext cx="8229600" cy="4425355"/>
          </a:xfrm>
        </p:spPr>
        <p:txBody>
          <a:bodyPr>
            <a:normAutofit fontScale="92500" lnSpcReduction="20000"/>
          </a:bodyPr>
          <a:lstStyle/>
          <a:p>
            <a:pPr marL="0" indent="0">
              <a:buNone/>
            </a:pPr>
            <a:r>
              <a:rPr lang="nl-NL" dirty="0"/>
              <a:t>Verzekeren voor extra zorg naast je basispakket</a:t>
            </a:r>
          </a:p>
          <a:p>
            <a:r>
              <a:rPr lang="nl-NL" dirty="0"/>
              <a:t>Voor het aanvullend pakket mag de verzekeraar de klant wel weigeren</a:t>
            </a:r>
          </a:p>
          <a:p>
            <a:r>
              <a:rPr lang="nl-NL" dirty="0"/>
              <a:t>Verzekeraar mag </a:t>
            </a:r>
            <a:r>
              <a:rPr lang="nl-NL" dirty="0" err="1"/>
              <a:t>i.g.v</a:t>
            </a:r>
            <a:r>
              <a:rPr lang="nl-NL" dirty="0"/>
              <a:t>. verhoogd risico voor aanvullend pakket een hogere premie vragen</a:t>
            </a:r>
          </a:p>
          <a:p>
            <a:r>
              <a:rPr lang="nl-NL" dirty="0"/>
              <a:t>Je kan je basispakket bij de ene verzekeraar afsluiten en je aanvullende verzekering(en) bij een andere verzekeraar</a:t>
            </a:r>
          </a:p>
          <a:p>
            <a:r>
              <a:rPr lang="nl-NL" dirty="0"/>
              <a:t>Ook &lt; 18 jaar premie betalen voor aanvullend pakket</a:t>
            </a:r>
          </a:p>
        </p:txBody>
      </p:sp>
    </p:spTree>
    <p:extLst>
      <p:ext uri="{BB962C8B-B14F-4D97-AF65-F5344CB8AC3E}">
        <p14:creationId xmlns:p14="http://schemas.microsoft.com/office/powerpoint/2010/main" val="3159534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AWBZ</a:t>
            </a:r>
          </a:p>
        </p:txBody>
      </p:sp>
      <p:sp>
        <p:nvSpPr>
          <p:cNvPr id="3" name="Tijdelijke aanduiding voor inhoud 2"/>
          <p:cNvSpPr>
            <a:spLocks noGrp="1"/>
          </p:cNvSpPr>
          <p:nvPr>
            <p:ph idx="1"/>
          </p:nvPr>
        </p:nvSpPr>
        <p:spPr/>
        <p:txBody>
          <a:bodyPr>
            <a:normAutofit fontScale="92500" lnSpcReduction="10000"/>
          </a:bodyPr>
          <a:lstStyle/>
          <a:p>
            <a:pPr marL="0" indent="0">
              <a:buNone/>
            </a:pPr>
            <a:r>
              <a:rPr lang="nl-NL" dirty="0"/>
              <a:t>AWBZ = Algemene Wet Bijzondere Ziektekosten</a:t>
            </a:r>
          </a:p>
          <a:p>
            <a:pPr>
              <a:buFontTx/>
              <a:buChar char="-"/>
            </a:pPr>
            <a:r>
              <a:rPr lang="nl-NL" dirty="0"/>
              <a:t>Vergoedt de thuiszorg</a:t>
            </a:r>
          </a:p>
          <a:p>
            <a:pPr>
              <a:buFontTx/>
              <a:buChar char="-"/>
            </a:pPr>
            <a:r>
              <a:rPr lang="nl-NL" dirty="0"/>
              <a:t>Vergoedt andere langdurige zorg</a:t>
            </a:r>
          </a:p>
          <a:p>
            <a:pPr marL="0" indent="0">
              <a:buNone/>
            </a:pPr>
            <a:endParaRPr lang="nl-NL" dirty="0"/>
          </a:p>
          <a:p>
            <a:pPr marL="0" indent="0">
              <a:buNone/>
            </a:pPr>
            <a:r>
              <a:rPr lang="nl-NL" dirty="0"/>
              <a:t>AWBZ = Volksverzekering</a:t>
            </a:r>
          </a:p>
          <a:p>
            <a:pPr marL="0" indent="0">
              <a:buFontTx/>
              <a:buChar char="-"/>
            </a:pPr>
            <a:r>
              <a:rPr lang="nl-NL" dirty="0"/>
              <a:t>  Iedereen betaalt mee </a:t>
            </a:r>
          </a:p>
          <a:p>
            <a:pPr marL="400050" lvl="1" indent="0">
              <a:buFontTx/>
              <a:buChar char="-"/>
            </a:pPr>
            <a:r>
              <a:rPr lang="nl-NL" dirty="0"/>
              <a:t> solidariteitsprincipe</a:t>
            </a:r>
          </a:p>
          <a:p>
            <a:pPr marL="400050" lvl="1" indent="0">
              <a:buFontTx/>
              <a:buChar char="-"/>
            </a:pPr>
            <a:r>
              <a:rPr lang="nl-NL" dirty="0"/>
              <a:t> via premie volksverzekeringen (inkomensafhankelijk)</a:t>
            </a:r>
          </a:p>
          <a:p>
            <a:pPr marL="0" indent="0">
              <a:buFontTx/>
              <a:buChar char="-"/>
            </a:pPr>
            <a:r>
              <a:rPr lang="nl-NL" dirty="0"/>
              <a:t>  Geld van de overheid</a:t>
            </a:r>
          </a:p>
        </p:txBody>
      </p:sp>
    </p:spTree>
    <p:extLst>
      <p:ext uri="{BB962C8B-B14F-4D97-AF65-F5344CB8AC3E}">
        <p14:creationId xmlns:p14="http://schemas.microsoft.com/office/powerpoint/2010/main" val="18480252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CIZ= Centrum Indicatiestelling Zorg</a:t>
            </a:r>
          </a:p>
        </p:txBody>
      </p:sp>
      <p:sp>
        <p:nvSpPr>
          <p:cNvPr id="3" name="Tijdelijke aanduiding voor inhoud 2"/>
          <p:cNvSpPr>
            <a:spLocks noGrp="1"/>
          </p:cNvSpPr>
          <p:nvPr>
            <p:ph idx="1"/>
          </p:nvPr>
        </p:nvSpPr>
        <p:spPr/>
        <p:txBody>
          <a:bodyPr>
            <a:normAutofit lnSpcReduction="10000"/>
          </a:bodyPr>
          <a:lstStyle/>
          <a:p>
            <a:pPr marL="0" indent="0">
              <a:buNone/>
            </a:pPr>
            <a:r>
              <a:rPr lang="nl-NL" dirty="0"/>
              <a:t>Het CIZ bepaalt:</a:t>
            </a:r>
          </a:p>
          <a:p>
            <a:pPr>
              <a:buFontTx/>
              <a:buChar char="-"/>
            </a:pPr>
            <a:r>
              <a:rPr lang="nl-NL" b="1" dirty="0"/>
              <a:t>Welke</a:t>
            </a:r>
            <a:r>
              <a:rPr lang="nl-NL" dirty="0"/>
              <a:t> zorg nodig is</a:t>
            </a:r>
          </a:p>
          <a:p>
            <a:pPr>
              <a:buFontTx/>
              <a:buChar char="-"/>
            </a:pPr>
            <a:r>
              <a:rPr lang="nl-NL" b="1" dirty="0"/>
              <a:t>Hoeveel</a:t>
            </a:r>
            <a:r>
              <a:rPr lang="nl-NL" dirty="0"/>
              <a:t> zorg er nodig is</a:t>
            </a:r>
          </a:p>
          <a:p>
            <a:pPr>
              <a:buFontTx/>
              <a:buChar char="-"/>
            </a:pPr>
            <a:r>
              <a:rPr lang="nl-NL" b="1" dirty="0"/>
              <a:t>Hoelang</a:t>
            </a:r>
            <a:r>
              <a:rPr lang="nl-NL" dirty="0"/>
              <a:t> zorg nodig is</a:t>
            </a:r>
          </a:p>
          <a:p>
            <a:pPr marL="0" indent="0">
              <a:buNone/>
            </a:pPr>
            <a:r>
              <a:rPr lang="nl-NL" dirty="0"/>
              <a:t>Het CIZ bepaalt </a:t>
            </a:r>
            <a:r>
              <a:rPr lang="nl-NL" u="sng" dirty="0"/>
              <a:t>niet</a:t>
            </a:r>
            <a:r>
              <a:rPr lang="nl-NL" dirty="0"/>
              <a:t> </a:t>
            </a:r>
            <a:r>
              <a:rPr lang="nl-NL" b="1" dirty="0"/>
              <a:t>wie</a:t>
            </a:r>
            <a:r>
              <a:rPr lang="nl-NL" dirty="0"/>
              <a:t> de zorg gaat leveren, bijv.</a:t>
            </a:r>
          </a:p>
          <a:p>
            <a:r>
              <a:rPr lang="nl-NL" dirty="0"/>
              <a:t>Welke thuiszorgorganisatie</a:t>
            </a:r>
          </a:p>
          <a:p>
            <a:r>
              <a:rPr lang="nl-NL" dirty="0"/>
              <a:t>Welk verpleeghuis</a:t>
            </a:r>
          </a:p>
        </p:txBody>
      </p:sp>
    </p:spTree>
    <p:extLst>
      <p:ext uri="{BB962C8B-B14F-4D97-AF65-F5344CB8AC3E}">
        <p14:creationId xmlns:p14="http://schemas.microsoft.com/office/powerpoint/2010/main" val="33116075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PGB= persoonsgebonden budget</a:t>
            </a:r>
          </a:p>
        </p:txBody>
      </p:sp>
      <p:sp>
        <p:nvSpPr>
          <p:cNvPr id="3" name="Tijdelijke aanduiding voor inhoud 2"/>
          <p:cNvSpPr>
            <a:spLocks noGrp="1"/>
          </p:cNvSpPr>
          <p:nvPr>
            <p:ph idx="1"/>
          </p:nvPr>
        </p:nvSpPr>
        <p:spPr/>
        <p:txBody>
          <a:bodyPr/>
          <a:lstStyle/>
          <a:p>
            <a:pPr marL="0" indent="0">
              <a:buNone/>
            </a:pPr>
            <a:r>
              <a:rPr lang="nl-NL" dirty="0"/>
              <a:t>PGB kan als er veel uren </a:t>
            </a:r>
            <a:r>
              <a:rPr lang="nl-NL" dirty="0" err="1"/>
              <a:t>AWBZ-zorg</a:t>
            </a:r>
            <a:r>
              <a:rPr lang="nl-NL" dirty="0"/>
              <a:t> nodig zijn</a:t>
            </a:r>
          </a:p>
          <a:p>
            <a:r>
              <a:rPr lang="nl-NL" dirty="0"/>
              <a:t>Je regelt zelf de zorgverleners</a:t>
            </a:r>
          </a:p>
          <a:p>
            <a:r>
              <a:rPr lang="nl-NL" dirty="0"/>
              <a:t>Je maakt zelf afspraken</a:t>
            </a:r>
          </a:p>
          <a:p>
            <a:pPr lvl="1"/>
            <a:r>
              <a:rPr lang="nl-NL" dirty="0"/>
              <a:t>Wie, wanneer, hoe vaak, hoelang, welke zorg, hoe</a:t>
            </a:r>
          </a:p>
          <a:p>
            <a:r>
              <a:rPr lang="nl-NL" dirty="0"/>
              <a:t>Je moet verantwoording afleggen voor het geld dat je hebt gekregen</a:t>
            </a:r>
          </a:p>
        </p:txBody>
      </p:sp>
    </p:spTree>
    <p:extLst>
      <p:ext uri="{BB962C8B-B14F-4D97-AF65-F5344CB8AC3E}">
        <p14:creationId xmlns:p14="http://schemas.microsoft.com/office/powerpoint/2010/main" val="2852060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sz="3200" dirty="0"/>
              <a:t>WMO = Wet maatschappelijke ondersteuning</a:t>
            </a:r>
          </a:p>
        </p:txBody>
      </p:sp>
      <p:sp>
        <p:nvSpPr>
          <p:cNvPr id="3" name="Tijdelijke aanduiding voor inhoud 2"/>
          <p:cNvSpPr>
            <a:spLocks noGrp="1"/>
          </p:cNvSpPr>
          <p:nvPr>
            <p:ph idx="1"/>
          </p:nvPr>
        </p:nvSpPr>
        <p:spPr/>
        <p:txBody>
          <a:bodyPr>
            <a:normAutofit/>
          </a:bodyPr>
          <a:lstStyle/>
          <a:p>
            <a:r>
              <a:rPr lang="nl-NL" dirty="0"/>
              <a:t>Gestart in 2007</a:t>
            </a:r>
          </a:p>
          <a:p>
            <a:r>
              <a:rPr lang="nl-NL" dirty="0"/>
              <a:t>Iedereen moet mee kunnen doen in de maatschappij,  Wil(=moet) zo lang mogelijk thuis blijven wonen</a:t>
            </a:r>
          </a:p>
          <a:p>
            <a:r>
              <a:rPr lang="nl-NL" dirty="0"/>
              <a:t>Bevorderen van zelfredzaamheid</a:t>
            </a:r>
          </a:p>
          <a:p>
            <a:r>
              <a:rPr lang="nl-NL" dirty="0"/>
              <a:t>Uitvoering door de gemeente (WMO-loket)</a:t>
            </a:r>
          </a:p>
          <a:p>
            <a:r>
              <a:rPr lang="nl-NL" sz="1400" dirty="0"/>
              <a:t>https://www.rijksoverheid.nl/onderwerpen/zorg-en-ondersteuning-thuis</a:t>
            </a:r>
          </a:p>
        </p:txBody>
      </p:sp>
    </p:spTree>
    <p:extLst>
      <p:ext uri="{BB962C8B-B14F-4D97-AF65-F5344CB8AC3E}">
        <p14:creationId xmlns:p14="http://schemas.microsoft.com/office/powerpoint/2010/main" val="23862505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WMO</a:t>
            </a:r>
          </a:p>
        </p:txBody>
      </p:sp>
      <p:sp>
        <p:nvSpPr>
          <p:cNvPr id="3" name="Tijdelijke aanduiding voor inhoud 2"/>
          <p:cNvSpPr>
            <a:spLocks noGrp="1"/>
          </p:cNvSpPr>
          <p:nvPr>
            <p:ph idx="1"/>
          </p:nvPr>
        </p:nvSpPr>
        <p:spPr/>
        <p:txBody>
          <a:bodyPr>
            <a:normAutofit/>
          </a:bodyPr>
          <a:lstStyle/>
          <a:p>
            <a:r>
              <a:rPr lang="nl-NL" dirty="0"/>
              <a:t>Hebt u hulp of voorzieningen nodig om zelfstandig te kunnen wonen en leven, dan is de gemeente ervoor verantwoordelijk dat die hulp en voorzieningen er komen. Dat is geregeld in de Wet maatschappelijke ondersteuning 2015 (</a:t>
            </a:r>
            <a:r>
              <a:rPr lang="nl-NL" dirty="0" err="1"/>
              <a:t>Wmo</a:t>
            </a:r>
            <a:r>
              <a:rPr lang="nl-NL" dirty="0"/>
              <a:t>).</a:t>
            </a:r>
          </a:p>
          <a:p>
            <a:r>
              <a:rPr lang="nl-NL" sz="1400" dirty="0"/>
              <a:t>https://www.rijksoverheid.nl/onderwerpen/zorg-en-ondersteuning-thuis/vraag-en-antwoord/eigen-bijdrage-wmo-2015</a:t>
            </a:r>
            <a:br>
              <a:rPr lang="nl-NL" sz="1400" dirty="0"/>
            </a:br>
            <a:r>
              <a:rPr lang="nl-NL" sz="1300" dirty="0"/>
              <a:t>https://www.spierziekten.nl/veranderende-zorg/persoonsgebonden-budget/pgb-wet-maatschappelijke-ondersteuning/?gclid=CPKvife17coCFUHkwgodIggGlg</a:t>
            </a:r>
          </a:p>
        </p:txBody>
      </p:sp>
    </p:spTree>
    <p:extLst>
      <p:ext uri="{BB962C8B-B14F-4D97-AF65-F5344CB8AC3E}">
        <p14:creationId xmlns:p14="http://schemas.microsoft.com/office/powerpoint/2010/main" val="33783583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el 6"/>
          <p:cNvSpPr>
            <a:spLocks noGrp="1"/>
          </p:cNvSpPr>
          <p:nvPr>
            <p:ph type="title"/>
          </p:nvPr>
        </p:nvSpPr>
        <p:spPr/>
        <p:txBody>
          <a:bodyPr/>
          <a:lstStyle/>
          <a:p>
            <a:r>
              <a:rPr lang="nl-NL" dirty="0"/>
              <a:t>Cure &amp; Care</a:t>
            </a:r>
          </a:p>
        </p:txBody>
      </p:sp>
      <p:sp>
        <p:nvSpPr>
          <p:cNvPr id="8" name="Tijdelijke aanduiding voor inhoud 7"/>
          <p:cNvSpPr>
            <a:spLocks noGrp="1"/>
          </p:cNvSpPr>
          <p:nvPr>
            <p:ph idx="1"/>
          </p:nvPr>
        </p:nvSpPr>
        <p:spPr/>
        <p:txBody>
          <a:bodyPr/>
          <a:lstStyle/>
          <a:p>
            <a:pPr marL="0" indent="0">
              <a:buNone/>
            </a:pPr>
            <a:r>
              <a:rPr lang="nl-NL" dirty="0"/>
              <a:t>In het zorgstelsel heeft de overheid verschil gemaakt tussen:</a:t>
            </a:r>
          </a:p>
          <a:p>
            <a:pPr>
              <a:buFontTx/>
              <a:buChar char="-"/>
            </a:pPr>
            <a:r>
              <a:rPr lang="nl-NL" dirty="0"/>
              <a:t>Cure:	Kosten voor zorg die gericht is op 		genezing/herstel (curatieve zorg)</a:t>
            </a:r>
          </a:p>
          <a:p>
            <a:pPr>
              <a:buFontTx/>
              <a:buChar char="-"/>
            </a:pPr>
            <a:r>
              <a:rPr lang="nl-NL" dirty="0"/>
              <a:t>Care:	Kosten voor langdurige zorg	</a:t>
            </a:r>
          </a:p>
        </p:txBody>
      </p:sp>
    </p:spTree>
    <p:extLst>
      <p:ext uri="{BB962C8B-B14F-4D97-AF65-F5344CB8AC3E}">
        <p14:creationId xmlns:p14="http://schemas.microsoft.com/office/powerpoint/2010/main" val="213135627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Taak 1</a:t>
            </a:r>
          </a:p>
        </p:txBody>
      </p:sp>
      <p:sp>
        <p:nvSpPr>
          <p:cNvPr id="3" name="Tijdelijke aanduiding voor inhoud 2"/>
          <p:cNvSpPr>
            <a:spLocks noGrp="1"/>
          </p:cNvSpPr>
          <p:nvPr>
            <p:ph idx="1"/>
          </p:nvPr>
        </p:nvSpPr>
        <p:spPr/>
        <p:txBody>
          <a:bodyPr/>
          <a:lstStyle/>
          <a:p>
            <a:r>
              <a:rPr lang="nl-NL" dirty="0"/>
              <a:t>Opdracht 10 </a:t>
            </a:r>
            <a:r>
              <a:rPr lang="nl-NL"/>
              <a:t>t/m 15</a:t>
            </a:r>
            <a:endParaRPr lang="nl-NL"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Curatieve zorg</a:t>
            </a:r>
          </a:p>
        </p:txBody>
      </p:sp>
      <p:sp>
        <p:nvSpPr>
          <p:cNvPr id="3" name="Tijdelijke aanduiding voor inhoud 2"/>
          <p:cNvSpPr>
            <a:spLocks noGrp="1"/>
          </p:cNvSpPr>
          <p:nvPr>
            <p:ph idx="1"/>
          </p:nvPr>
        </p:nvSpPr>
        <p:spPr/>
        <p:txBody>
          <a:bodyPr>
            <a:normAutofit/>
          </a:bodyPr>
          <a:lstStyle/>
          <a:p>
            <a:pPr marL="0" indent="0">
              <a:buNone/>
            </a:pPr>
            <a:r>
              <a:rPr lang="nl-NL" dirty="0"/>
              <a:t>Zorgverzekeringswet (ZVW):</a:t>
            </a:r>
          </a:p>
          <a:p>
            <a:r>
              <a:rPr lang="nl-NL" dirty="0"/>
              <a:t>Voor curatieve zorg </a:t>
            </a:r>
            <a:r>
              <a:rPr lang="nl-NL" u="sng" dirty="0"/>
              <a:t>moeten</a:t>
            </a:r>
            <a:r>
              <a:rPr lang="nl-NL" dirty="0"/>
              <a:t> mensen een zorgverzekering afsluiten bij een zorgverzekeraar (het is in de WET vastgelegd)</a:t>
            </a:r>
          </a:p>
          <a:p>
            <a:r>
              <a:rPr lang="nl-NL" dirty="0"/>
              <a:t>Iedereen betaalt mee (solidariteitsprincipe)</a:t>
            </a:r>
          </a:p>
        </p:txBody>
      </p:sp>
    </p:spTree>
    <p:extLst>
      <p:ext uri="{BB962C8B-B14F-4D97-AF65-F5344CB8AC3E}">
        <p14:creationId xmlns:p14="http://schemas.microsoft.com/office/powerpoint/2010/main" val="29836068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Zorgverzekering</a:t>
            </a:r>
          </a:p>
        </p:txBody>
      </p:sp>
      <p:sp>
        <p:nvSpPr>
          <p:cNvPr id="3" name="Tijdelijke aanduiding voor inhoud 2"/>
          <p:cNvSpPr>
            <a:spLocks noGrp="1"/>
          </p:cNvSpPr>
          <p:nvPr>
            <p:ph idx="1"/>
          </p:nvPr>
        </p:nvSpPr>
        <p:spPr/>
        <p:txBody>
          <a:bodyPr>
            <a:normAutofit/>
          </a:bodyPr>
          <a:lstStyle/>
          <a:p>
            <a:pPr lvl="1"/>
            <a:r>
              <a:rPr lang="nl-NL" dirty="0"/>
              <a:t>Klanten betalen premie</a:t>
            </a:r>
          </a:p>
          <a:p>
            <a:pPr lvl="1"/>
            <a:r>
              <a:rPr lang="nl-NL" dirty="0"/>
              <a:t>Hoogte van de premie kan per verzekeraar verschillen (concurrentie)</a:t>
            </a:r>
          </a:p>
          <a:p>
            <a:pPr lvl="1"/>
            <a:r>
              <a:rPr lang="nl-NL" dirty="0"/>
              <a:t>Collectieve verzekering (meestal goedkoper): </a:t>
            </a:r>
          </a:p>
          <a:p>
            <a:pPr lvl="1">
              <a:buNone/>
            </a:pPr>
            <a:r>
              <a:rPr lang="nl-NL" dirty="0"/>
              <a:t>	via het werk of via een vereniging</a:t>
            </a:r>
          </a:p>
          <a:p>
            <a:pPr lvl="1"/>
            <a:r>
              <a:rPr lang="nl-NL" dirty="0"/>
              <a:t>Zorgtoeslag: tegemoetkoming van de Belastingdienst voor mensen met laag inkomen om premie te kunnen betalen</a:t>
            </a:r>
          </a:p>
        </p:txBody>
      </p:sp>
    </p:spTree>
    <p:extLst>
      <p:ext uri="{BB962C8B-B14F-4D97-AF65-F5344CB8AC3E}">
        <p14:creationId xmlns:p14="http://schemas.microsoft.com/office/powerpoint/2010/main" val="2983606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pic>
        <p:nvPicPr>
          <p:cNvPr id="4" name="Tijdelijke aanduiding voor inhoud 3" descr="scannen0001.jpg"/>
          <p:cNvPicPr>
            <a:picLocks noGrp="1" noChangeAspect="1"/>
          </p:cNvPicPr>
          <p:nvPr>
            <p:ph idx="1"/>
          </p:nvPr>
        </p:nvPicPr>
        <p:blipFill>
          <a:blip r:embed="rId2" cstate="print"/>
          <a:stretch>
            <a:fillRect/>
          </a:stretch>
        </p:blipFill>
        <p:spPr>
          <a:xfrm>
            <a:off x="0" y="-243408"/>
            <a:ext cx="9144000" cy="7453251"/>
          </a:xfr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Care: Langdurige zorg</a:t>
            </a:r>
          </a:p>
        </p:txBody>
      </p:sp>
      <p:sp>
        <p:nvSpPr>
          <p:cNvPr id="3" name="Tijdelijke aanduiding voor inhoud 2"/>
          <p:cNvSpPr>
            <a:spLocks noGrp="1"/>
          </p:cNvSpPr>
          <p:nvPr>
            <p:ph idx="1"/>
          </p:nvPr>
        </p:nvSpPr>
        <p:spPr/>
        <p:txBody>
          <a:bodyPr>
            <a:normAutofit/>
          </a:bodyPr>
          <a:lstStyle/>
          <a:p>
            <a:pPr marL="0" indent="0">
              <a:buNone/>
            </a:pPr>
            <a:r>
              <a:rPr lang="nl-NL" dirty="0"/>
              <a:t>Algemene Wet Langdurige Zorg (WLZ):</a:t>
            </a:r>
          </a:p>
          <a:p>
            <a:r>
              <a:rPr lang="nl-NL" dirty="0"/>
              <a:t>Iedereen betaalt mee (solidariteitsprincipe)</a:t>
            </a:r>
          </a:p>
          <a:p>
            <a:pPr lvl="1"/>
            <a:r>
              <a:rPr lang="nl-NL" dirty="0"/>
              <a:t>Betaling via ‘premie volksverzekering’</a:t>
            </a:r>
          </a:p>
          <a:p>
            <a:pPr lvl="2"/>
            <a:r>
              <a:rPr lang="nl-NL" dirty="0"/>
              <a:t>Vast percentage van het inkomen </a:t>
            </a:r>
          </a:p>
          <a:p>
            <a:pPr lvl="2"/>
            <a:r>
              <a:rPr lang="nl-NL" dirty="0"/>
              <a:t>Inning via werkgever of belasting</a:t>
            </a:r>
          </a:p>
          <a:p>
            <a:r>
              <a:rPr lang="nl-NL" dirty="0"/>
              <a:t>Bijv. voor langdurig verblijf  in een verpleeghuis of de thuiszorg</a:t>
            </a:r>
          </a:p>
          <a:p>
            <a:pPr marL="0" indent="0">
              <a:buNone/>
            </a:pPr>
            <a:endParaRPr lang="nl-NL" dirty="0"/>
          </a:p>
        </p:txBody>
      </p:sp>
    </p:spTree>
    <p:extLst>
      <p:ext uri="{BB962C8B-B14F-4D97-AF65-F5344CB8AC3E}">
        <p14:creationId xmlns:p14="http://schemas.microsoft.com/office/powerpoint/2010/main" val="10477710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nl-NL" dirty="0"/>
              <a:t>Care: Langdurige zorg</a:t>
            </a:r>
          </a:p>
        </p:txBody>
      </p:sp>
      <p:sp>
        <p:nvSpPr>
          <p:cNvPr id="3" name="Tijdelijke aanduiding voor inhoud 2"/>
          <p:cNvSpPr>
            <a:spLocks noGrp="1"/>
          </p:cNvSpPr>
          <p:nvPr>
            <p:ph idx="1"/>
          </p:nvPr>
        </p:nvSpPr>
        <p:spPr/>
        <p:txBody>
          <a:bodyPr>
            <a:normAutofit/>
          </a:bodyPr>
          <a:lstStyle/>
          <a:p>
            <a:pPr marL="0" indent="0">
              <a:buNone/>
            </a:pPr>
            <a:r>
              <a:rPr lang="nl-NL" dirty="0"/>
              <a:t>Wet maatschappelijke ondersteuning (WMO):</a:t>
            </a:r>
          </a:p>
          <a:p>
            <a:r>
              <a:rPr lang="nl-NL" dirty="0"/>
              <a:t>Helpt om mensen met beperking of handicap aan de maatschappij deel te nemen</a:t>
            </a:r>
          </a:p>
          <a:p>
            <a:pPr lvl="1"/>
            <a:r>
              <a:rPr lang="nl-NL" dirty="0"/>
              <a:t>Bijv. vervoer van een chronisch zieke patiënt naar het ziekenhuis</a:t>
            </a:r>
          </a:p>
        </p:txBody>
      </p:sp>
    </p:spTree>
    <p:extLst>
      <p:ext uri="{BB962C8B-B14F-4D97-AF65-F5344CB8AC3E}">
        <p14:creationId xmlns:p14="http://schemas.microsoft.com/office/powerpoint/2010/main" val="10477710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Taak 1</a:t>
            </a:r>
          </a:p>
        </p:txBody>
      </p:sp>
      <p:sp>
        <p:nvSpPr>
          <p:cNvPr id="3" name="Tijdelijke aanduiding voor inhoud 2"/>
          <p:cNvSpPr>
            <a:spLocks noGrp="1"/>
          </p:cNvSpPr>
          <p:nvPr>
            <p:ph idx="1"/>
          </p:nvPr>
        </p:nvSpPr>
        <p:spPr/>
        <p:txBody>
          <a:bodyPr/>
          <a:lstStyle/>
          <a:p>
            <a:r>
              <a:rPr lang="nl-NL" dirty="0"/>
              <a:t>opdracht 1 t/m 6</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De zorgverzekeringswet</a:t>
            </a:r>
          </a:p>
        </p:txBody>
      </p:sp>
      <p:sp>
        <p:nvSpPr>
          <p:cNvPr id="3" name="Tijdelijke aanduiding voor inhoud 2"/>
          <p:cNvSpPr>
            <a:spLocks noGrp="1"/>
          </p:cNvSpPr>
          <p:nvPr>
            <p:ph idx="1"/>
          </p:nvPr>
        </p:nvSpPr>
        <p:spPr/>
        <p:txBody>
          <a:bodyPr/>
          <a:lstStyle/>
          <a:p>
            <a:r>
              <a:rPr lang="nl-NL" dirty="0"/>
              <a:t>Gestart op 1 januari 2006</a:t>
            </a:r>
          </a:p>
          <a:p>
            <a:r>
              <a:rPr lang="nl-NL" dirty="0"/>
              <a:t>Regelt de verzekering voor het basispakket van zorg</a:t>
            </a:r>
          </a:p>
          <a:p>
            <a:pPr marL="457200" lvl="1" indent="0">
              <a:buNone/>
            </a:pPr>
            <a:endParaRPr lang="nl-NL" dirty="0"/>
          </a:p>
        </p:txBody>
      </p:sp>
    </p:spTree>
    <p:extLst>
      <p:ext uri="{BB962C8B-B14F-4D97-AF65-F5344CB8AC3E}">
        <p14:creationId xmlns:p14="http://schemas.microsoft.com/office/powerpoint/2010/main" val="2432743654"/>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731</TotalTime>
  <Words>714</Words>
  <Application>Microsoft Office PowerPoint</Application>
  <PresentationFormat>Diavoorstelling (4:3)</PresentationFormat>
  <Paragraphs>110</Paragraphs>
  <Slides>20</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20</vt:i4>
      </vt:variant>
    </vt:vector>
  </HeadingPairs>
  <TitlesOfParts>
    <vt:vector size="23" baseType="lpstr">
      <vt:lpstr>Arial</vt:lpstr>
      <vt:lpstr>Calibri</vt:lpstr>
      <vt:lpstr>Kantoorthema</vt:lpstr>
      <vt:lpstr>Financiering van het zorgstelsel</vt:lpstr>
      <vt:lpstr>Cure &amp; Care</vt:lpstr>
      <vt:lpstr>Curatieve zorg</vt:lpstr>
      <vt:lpstr>Zorgverzekering</vt:lpstr>
      <vt:lpstr>PowerPoint-presentatie</vt:lpstr>
      <vt:lpstr>Care: Langdurige zorg</vt:lpstr>
      <vt:lpstr>Care: Langdurige zorg</vt:lpstr>
      <vt:lpstr>Taak 1</vt:lpstr>
      <vt:lpstr>De zorgverzekeringswet</vt:lpstr>
      <vt:lpstr>Basisverzekering De zorgverzekeringswet – basispakket van zorg</vt:lpstr>
      <vt:lpstr>Basisverzekering (rechten en plichten) De zorgverzekeringswet – basispakket van zorg</vt:lpstr>
      <vt:lpstr>Premie De zorgverzekeringswet – basispakket van zorg</vt:lpstr>
      <vt:lpstr>Vergoeding van de zorg De zorgverzekeringswet</vt:lpstr>
      <vt:lpstr>Aanvullend verzekeringspakket De zorgverzekeringswet</vt:lpstr>
      <vt:lpstr>AWBZ</vt:lpstr>
      <vt:lpstr>CIZ= Centrum Indicatiestelling Zorg</vt:lpstr>
      <vt:lpstr>PGB= persoonsgebonden budget</vt:lpstr>
      <vt:lpstr>WMO = Wet maatschappelijke ondersteuning</vt:lpstr>
      <vt:lpstr>WMO</vt:lpstr>
      <vt:lpstr>Taak 1</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Financiering van het zorgstelsel</dc:title>
  <dc:creator>laura</dc:creator>
  <cp:lastModifiedBy>Eke Postma - Eisma</cp:lastModifiedBy>
  <cp:revision>40</cp:revision>
  <dcterms:created xsi:type="dcterms:W3CDTF">2012-06-26T12:36:51Z</dcterms:created>
  <dcterms:modified xsi:type="dcterms:W3CDTF">2020-02-05T10:46:49Z</dcterms:modified>
</cp:coreProperties>
</file>