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p:restoredTop sz="94690"/>
  </p:normalViewPr>
  <p:slideViewPr>
    <p:cSldViewPr snapToGrid="0" snapToObjects="1">
      <p:cViewPr varScale="1">
        <p:scale>
          <a:sx n="73" d="100"/>
          <a:sy n="73" d="100"/>
        </p:scale>
        <p:origin x="224" y="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7DD6F95-E437-EC4F-BB13-E44F7F437417}" type="datetimeFigureOut">
              <a:rPr lang="nl-NL" smtClean="0"/>
              <a:t>07-01-2020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B86455-1A05-1745-84DB-949213EBAD0F}" type="slidenum">
              <a:rPr lang="nl-NL" smtClean="0"/>
              <a:t>‹nr.›</a:t>
            </a:fld>
            <a:endParaRPr lang="nl-NL"/>
          </a:p>
        </p:txBody>
      </p:sp>
    </p:spTree>
    <p:extLst>
      <p:ext uri="{BB962C8B-B14F-4D97-AF65-F5344CB8AC3E}">
        <p14:creationId xmlns:p14="http://schemas.microsoft.com/office/powerpoint/2010/main" val="54721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7DD6F95-E437-EC4F-BB13-E44F7F437417}" type="datetimeFigureOut">
              <a:rPr lang="nl-NL" smtClean="0"/>
              <a:t>07-01-2020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B86455-1A05-1745-84DB-949213EBAD0F}" type="slidenum">
              <a:rPr lang="nl-NL" smtClean="0"/>
              <a:t>‹nr.›</a:t>
            </a:fld>
            <a:endParaRPr lang="nl-NL"/>
          </a:p>
        </p:txBody>
      </p:sp>
    </p:spTree>
    <p:extLst>
      <p:ext uri="{BB962C8B-B14F-4D97-AF65-F5344CB8AC3E}">
        <p14:creationId xmlns:p14="http://schemas.microsoft.com/office/powerpoint/2010/main" val="89114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7DD6F95-E437-EC4F-BB13-E44F7F437417}" type="datetimeFigureOut">
              <a:rPr lang="nl-NL" smtClean="0"/>
              <a:t>07-01-2020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B86455-1A05-1745-84DB-949213EBAD0F}"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69567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7DD6F95-E437-EC4F-BB13-E44F7F437417}" type="datetimeFigureOut">
              <a:rPr lang="nl-NL" smtClean="0"/>
              <a:t>07-01-2020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B86455-1A05-1745-84DB-949213EBAD0F}" type="slidenum">
              <a:rPr lang="nl-NL" smtClean="0"/>
              <a:t>‹nr.›</a:t>
            </a:fld>
            <a:endParaRPr lang="nl-NL"/>
          </a:p>
        </p:txBody>
      </p:sp>
    </p:spTree>
    <p:extLst>
      <p:ext uri="{BB962C8B-B14F-4D97-AF65-F5344CB8AC3E}">
        <p14:creationId xmlns:p14="http://schemas.microsoft.com/office/powerpoint/2010/main" val="2515120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7DD6F95-E437-EC4F-BB13-E44F7F437417}" type="datetimeFigureOut">
              <a:rPr lang="nl-NL" smtClean="0"/>
              <a:t>07-01-2020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B86455-1A05-1745-84DB-949213EBAD0F}"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1136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7DD6F95-E437-EC4F-BB13-E44F7F437417}" type="datetimeFigureOut">
              <a:rPr lang="nl-NL" smtClean="0"/>
              <a:t>07-01-2020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B86455-1A05-1745-84DB-949213EBAD0F}" type="slidenum">
              <a:rPr lang="nl-NL" smtClean="0"/>
              <a:t>‹nr.›</a:t>
            </a:fld>
            <a:endParaRPr lang="nl-NL"/>
          </a:p>
        </p:txBody>
      </p:sp>
    </p:spTree>
    <p:extLst>
      <p:ext uri="{BB962C8B-B14F-4D97-AF65-F5344CB8AC3E}">
        <p14:creationId xmlns:p14="http://schemas.microsoft.com/office/powerpoint/2010/main" val="1661496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7DD6F95-E437-EC4F-BB13-E44F7F437417}" type="datetimeFigureOut">
              <a:rPr lang="nl-NL" smtClean="0"/>
              <a:t>07-01-2020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B86455-1A05-1745-84DB-949213EBAD0F}" type="slidenum">
              <a:rPr lang="nl-NL" smtClean="0"/>
              <a:t>‹nr.›</a:t>
            </a:fld>
            <a:endParaRPr lang="nl-NL"/>
          </a:p>
        </p:txBody>
      </p:sp>
    </p:spTree>
    <p:extLst>
      <p:ext uri="{BB962C8B-B14F-4D97-AF65-F5344CB8AC3E}">
        <p14:creationId xmlns:p14="http://schemas.microsoft.com/office/powerpoint/2010/main" val="104208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7DD6F95-E437-EC4F-BB13-E44F7F437417}" type="datetimeFigureOut">
              <a:rPr lang="nl-NL" smtClean="0"/>
              <a:t>07-01-2020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B86455-1A05-1745-84DB-949213EBAD0F}" type="slidenum">
              <a:rPr lang="nl-NL" smtClean="0"/>
              <a:t>‹nr.›</a:t>
            </a:fld>
            <a:endParaRPr lang="nl-NL"/>
          </a:p>
        </p:txBody>
      </p:sp>
    </p:spTree>
    <p:extLst>
      <p:ext uri="{BB962C8B-B14F-4D97-AF65-F5344CB8AC3E}">
        <p14:creationId xmlns:p14="http://schemas.microsoft.com/office/powerpoint/2010/main" val="124453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7DD6F95-E437-EC4F-BB13-E44F7F437417}" type="datetimeFigureOut">
              <a:rPr lang="nl-NL" smtClean="0"/>
              <a:t>07-01-2020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B86455-1A05-1745-84DB-949213EBAD0F}" type="slidenum">
              <a:rPr lang="nl-NL" smtClean="0"/>
              <a:t>‹nr.›</a:t>
            </a:fld>
            <a:endParaRPr lang="nl-NL"/>
          </a:p>
        </p:txBody>
      </p:sp>
    </p:spTree>
    <p:extLst>
      <p:ext uri="{BB962C8B-B14F-4D97-AF65-F5344CB8AC3E}">
        <p14:creationId xmlns:p14="http://schemas.microsoft.com/office/powerpoint/2010/main" val="1001535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7DD6F95-E437-EC4F-BB13-E44F7F437417}" type="datetimeFigureOut">
              <a:rPr lang="nl-NL" smtClean="0"/>
              <a:t>07-01-2020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B86455-1A05-1745-84DB-949213EBAD0F}" type="slidenum">
              <a:rPr lang="nl-NL" smtClean="0"/>
              <a:t>‹nr.›</a:t>
            </a:fld>
            <a:endParaRPr lang="nl-NL"/>
          </a:p>
        </p:txBody>
      </p:sp>
    </p:spTree>
    <p:extLst>
      <p:ext uri="{BB962C8B-B14F-4D97-AF65-F5344CB8AC3E}">
        <p14:creationId xmlns:p14="http://schemas.microsoft.com/office/powerpoint/2010/main" val="273270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7DD6F95-E437-EC4F-BB13-E44F7F437417}" type="datetimeFigureOut">
              <a:rPr lang="nl-NL" smtClean="0"/>
              <a:t>07-01-2020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4B86455-1A05-1745-84DB-949213EBAD0F}" type="slidenum">
              <a:rPr lang="nl-NL" smtClean="0"/>
              <a:t>‹nr.›</a:t>
            </a:fld>
            <a:endParaRPr lang="nl-NL"/>
          </a:p>
        </p:txBody>
      </p:sp>
    </p:spTree>
    <p:extLst>
      <p:ext uri="{BB962C8B-B14F-4D97-AF65-F5344CB8AC3E}">
        <p14:creationId xmlns:p14="http://schemas.microsoft.com/office/powerpoint/2010/main" val="2081528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7DD6F95-E437-EC4F-BB13-E44F7F437417}" type="datetimeFigureOut">
              <a:rPr lang="nl-NL" smtClean="0"/>
              <a:t>07-01-2020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4B86455-1A05-1745-84DB-949213EBAD0F}" type="slidenum">
              <a:rPr lang="nl-NL" smtClean="0"/>
              <a:t>‹nr.›</a:t>
            </a:fld>
            <a:endParaRPr lang="nl-NL"/>
          </a:p>
        </p:txBody>
      </p:sp>
    </p:spTree>
    <p:extLst>
      <p:ext uri="{BB962C8B-B14F-4D97-AF65-F5344CB8AC3E}">
        <p14:creationId xmlns:p14="http://schemas.microsoft.com/office/powerpoint/2010/main" val="378430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7DD6F95-E437-EC4F-BB13-E44F7F437417}" type="datetimeFigureOut">
              <a:rPr lang="nl-NL" smtClean="0"/>
              <a:t>07-01-2020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4B86455-1A05-1745-84DB-949213EBAD0F}" type="slidenum">
              <a:rPr lang="nl-NL" smtClean="0"/>
              <a:t>‹nr.›</a:t>
            </a:fld>
            <a:endParaRPr lang="nl-NL"/>
          </a:p>
        </p:txBody>
      </p:sp>
    </p:spTree>
    <p:extLst>
      <p:ext uri="{BB962C8B-B14F-4D97-AF65-F5344CB8AC3E}">
        <p14:creationId xmlns:p14="http://schemas.microsoft.com/office/powerpoint/2010/main" val="193157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D6F95-E437-EC4F-BB13-E44F7F437417}" type="datetimeFigureOut">
              <a:rPr lang="nl-NL" smtClean="0"/>
              <a:t>07-01-2020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4B86455-1A05-1745-84DB-949213EBAD0F}" type="slidenum">
              <a:rPr lang="nl-NL" smtClean="0"/>
              <a:t>‹nr.›</a:t>
            </a:fld>
            <a:endParaRPr lang="nl-NL"/>
          </a:p>
        </p:txBody>
      </p:sp>
    </p:spTree>
    <p:extLst>
      <p:ext uri="{BB962C8B-B14F-4D97-AF65-F5344CB8AC3E}">
        <p14:creationId xmlns:p14="http://schemas.microsoft.com/office/powerpoint/2010/main" val="38454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7DD6F95-E437-EC4F-BB13-E44F7F437417}" type="datetimeFigureOut">
              <a:rPr lang="nl-NL" smtClean="0"/>
              <a:t>07-01-2020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4B86455-1A05-1745-84DB-949213EBAD0F}" type="slidenum">
              <a:rPr lang="nl-NL" smtClean="0"/>
              <a:t>‹nr.›</a:t>
            </a:fld>
            <a:endParaRPr lang="nl-NL"/>
          </a:p>
        </p:txBody>
      </p:sp>
    </p:spTree>
    <p:extLst>
      <p:ext uri="{BB962C8B-B14F-4D97-AF65-F5344CB8AC3E}">
        <p14:creationId xmlns:p14="http://schemas.microsoft.com/office/powerpoint/2010/main" val="292704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7DD6F95-E437-EC4F-BB13-E44F7F437417}" type="datetimeFigureOut">
              <a:rPr lang="nl-NL" smtClean="0"/>
              <a:t>07-01-2020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4B86455-1A05-1745-84DB-949213EBAD0F}" type="slidenum">
              <a:rPr lang="nl-NL" smtClean="0"/>
              <a:t>‹nr.›</a:t>
            </a:fld>
            <a:endParaRPr lang="nl-NL"/>
          </a:p>
        </p:txBody>
      </p:sp>
    </p:spTree>
    <p:extLst>
      <p:ext uri="{BB962C8B-B14F-4D97-AF65-F5344CB8AC3E}">
        <p14:creationId xmlns:p14="http://schemas.microsoft.com/office/powerpoint/2010/main" val="363392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DD6F95-E437-EC4F-BB13-E44F7F437417}" type="datetimeFigureOut">
              <a:rPr lang="nl-NL" smtClean="0"/>
              <a:t>07-01-2020</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4B86455-1A05-1745-84DB-949213EBAD0F}" type="slidenum">
              <a:rPr lang="nl-NL" smtClean="0"/>
              <a:t>‹nr.›</a:t>
            </a:fld>
            <a:endParaRPr lang="nl-NL"/>
          </a:p>
        </p:txBody>
      </p:sp>
    </p:spTree>
    <p:extLst>
      <p:ext uri="{BB962C8B-B14F-4D97-AF65-F5344CB8AC3E}">
        <p14:creationId xmlns:p14="http://schemas.microsoft.com/office/powerpoint/2010/main" val="2181949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06B1F-AF76-8F49-8D9E-8D8760804324}"/>
              </a:ext>
            </a:extLst>
          </p:cNvPr>
          <p:cNvSpPr>
            <a:spLocks noGrp="1"/>
          </p:cNvSpPr>
          <p:nvPr>
            <p:ph type="ctrTitle"/>
          </p:nvPr>
        </p:nvSpPr>
        <p:spPr/>
        <p:txBody>
          <a:bodyPr/>
          <a:lstStyle/>
          <a:p>
            <a:r>
              <a:rPr lang="nl-NL" dirty="0"/>
              <a:t>Informatiestromen in een cel</a:t>
            </a:r>
          </a:p>
        </p:txBody>
      </p:sp>
      <p:sp>
        <p:nvSpPr>
          <p:cNvPr id="3" name="Ondertitel 2">
            <a:extLst>
              <a:ext uri="{FF2B5EF4-FFF2-40B4-BE49-F238E27FC236}">
                <a16:creationId xmlns:a16="http://schemas.microsoft.com/office/drawing/2014/main" id="{A9CD8D50-AB01-1140-9B34-499A3256625A}"/>
              </a:ext>
            </a:extLst>
          </p:cNvPr>
          <p:cNvSpPr>
            <a:spLocks noGrp="1"/>
          </p:cNvSpPr>
          <p:nvPr>
            <p:ph type="subTitle" idx="1"/>
          </p:nvPr>
        </p:nvSpPr>
        <p:spPr/>
        <p:txBody>
          <a:bodyPr/>
          <a:lstStyle/>
          <a:p>
            <a:r>
              <a:rPr lang="nl-NL" dirty="0"/>
              <a:t>17.6</a:t>
            </a:r>
          </a:p>
        </p:txBody>
      </p:sp>
    </p:spTree>
    <p:extLst>
      <p:ext uri="{BB962C8B-B14F-4D97-AF65-F5344CB8AC3E}">
        <p14:creationId xmlns:p14="http://schemas.microsoft.com/office/powerpoint/2010/main" val="2572240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BD482-0EAB-624C-80B1-7160600241AA}"/>
              </a:ext>
            </a:extLst>
          </p:cNvPr>
          <p:cNvSpPr>
            <a:spLocks noGrp="1"/>
          </p:cNvSpPr>
          <p:nvPr>
            <p:ph type="title"/>
          </p:nvPr>
        </p:nvSpPr>
        <p:spPr/>
        <p:txBody>
          <a:bodyPr/>
          <a:lstStyle/>
          <a:p>
            <a:r>
              <a:rPr lang="nl-NL" dirty="0"/>
              <a:t>Van RNA naar Eiwit		71E &amp; 71G</a:t>
            </a:r>
          </a:p>
        </p:txBody>
      </p:sp>
      <p:sp>
        <p:nvSpPr>
          <p:cNvPr id="3" name="Tijdelijke aanduiding voor inhoud 2">
            <a:extLst>
              <a:ext uri="{FF2B5EF4-FFF2-40B4-BE49-F238E27FC236}">
                <a16:creationId xmlns:a16="http://schemas.microsoft.com/office/drawing/2014/main" id="{8AF0AEF8-4E5F-F74E-97DE-6B09CF9BC50C}"/>
              </a:ext>
            </a:extLst>
          </p:cNvPr>
          <p:cNvSpPr>
            <a:spLocks noGrp="1"/>
          </p:cNvSpPr>
          <p:nvPr>
            <p:ph idx="1"/>
          </p:nvPr>
        </p:nvSpPr>
        <p:spPr>
          <a:xfrm>
            <a:off x="677334" y="1488613"/>
            <a:ext cx="8596668" cy="3880773"/>
          </a:xfrm>
        </p:spPr>
        <p:txBody>
          <a:bodyPr>
            <a:normAutofit/>
          </a:bodyPr>
          <a:lstStyle/>
          <a:p>
            <a:r>
              <a:rPr lang="nl-NL" sz="2400" dirty="0"/>
              <a:t>Translatie</a:t>
            </a:r>
          </a:p>
        </p:txBody>
      </p:sp>
      <p:pic>
        <p:nvPicPr>
          <p:cNvPr id="4" name="Afbeelding 3">
            <a:extLst>
              <a:ext uri="{FF2B5EF4-FFF2-40B4-BE49-F238E27FC236}">
                <a16:creationId xmlns:a16="http://schemas.microsoft.com/office/drawing/2014/main" id="{F071320B-24C5-3848-BD26-9D9C0E3A89BB}"/>
              </a:ext>
            </a:extLst>
          </p:cNvPr>
          <p:cNvPicPr>
            <a:picLocks noChangeAspect="1"/>
          </p:cNvPicPr>
          <p:nvPr/>
        </p:nvPicPr>
        <p:blipFill>
          <a:blip r:embed="rId2"/>
          <a:stretch>
            <a:fillRect/>
          </a:stretch>
        </p:blipFill>
        <p:spPr>
          <a:xfrm>
            <a:off x="2497013" y="1399283"/>
            <a:ext cx="8212016" cy="5458717"/>
          </a:xfrm>
          <a:prstGeom prst="rect">
            <a:avLst/>
          </a:prstGeom>
        </p:spPr>
      </p:pic>
    </p:spTree>
    <p:extLst>
      <p:ext uri="{BB962C8B-B14F-4D97-AF65-F5344CB8AC3E}">
        <p14:creationId xmlns:p14="http://schemas.microsoft.com/office/powerpoint/2010/main" val="46251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C3800-7DB7-9F41-8DDA-F87E48B7D37C}"/>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092E9D12-F66A-A541-864C-A6F747045C5E}"/>
              </a:ext>
            </a:extLst>
          </p:cNvPr>
          <p:cNvSpPr>
            <a:spLocks noGrp="1"/>
          </p:cNvSpPr>
          <p:nvPr>
            <p:ph idx="1"/>
          </p:nvPr>
        </p:nvSpPr>
        <p:spPr/>
        <p:txBody>
          <a:bodyPr>
            <a:normAutofit/>
          </a:bodyPr>
          <a:lstStyle/>
          <a:p>
            <a:r>
              <a:rPr lang="nl-NL" sz="2800" dirty="0"/>
              <a:t>Informatie: </a:t>
            </a:r>
          </a:p>
          <a:p>
            <a:pPr marL="0" indent="0">
              <a:buNone/>
            </a:pPr>
            <a:r>
              <a:rPr lang="nl-NL" sz="2800" dirty="0"/>
              <a:t>	Erfelijke eigenschappen vastgelegd op het DNA</a:t>
            </a:r>
          </a:p>
          <a:p>
            <a:pPr marL="0" indent="0">
              <a:buNone/>
            </a:pPr>
            <a:endParaRPr lang="nl-NL" sz="2800" dirty="0"/>
          </a:p>
          <a:p>
            <a:r>
              <a:rPr lang="nl-NL" sz="2800" dirty="0"/>
              <a:t>Uitvoer ervan: </a:t>
            </a:r>
          </a:p>
          <a:p>
            <a:pPr marL="0" indent="0">
              <a:buNone/>
            </a:pPr>
            <a:r>
              <a:rPr lang="nl-NL" sz="2800" dirty="0"/>
              <a:t>	Eiwitten</a:t>
            </a:r>
          </a:p>
        </p:txBody>
      </p:sp>
    </p:spTree>
    <p:extLst>
      <p:ext uri="{BB962C8B-B14F-4D97-AF65-F5344CB8AC3E}">
        <p14:creationId xmlns:p14="http://schemas.microsoft.com/office/powerpoint/2010/main" val="273053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2ADE0-4E6E-084D-9A89-28FF4657291F}"/>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41BCC4E0-0860-2C4D-BE8A-AC3532FD0797}"/>
              </a:ext>
            </a:extLst>
          </p:cNvPr>
          <p:cNvSpPr>
            <a:spLocks noGrp="1"/>
          </p:cNvSpPr>
          <p:nvPr>
            <p:ph idx="1"/>
          </p:nvPr>
        </p:nvSpPr>
        <p:spPr/>
        <p:txBody>
          <a:bodyPr>
            <a:normAutofit/>
          </a:bodyPr>
          <a:lstStyle/>
          <a:p>
            <a:r>
              <a:rPr lang="nl-NL" sz="2800" dirty="0"/>
              <a:t>Hoe ligt de erfelijke informatie vast in het DNA-molecuul</a:t>
            </a:r>
          </a:p>
          <a:p>
            <a:r>
              <a:rPr lang="nl-NL" sz="2800" dirty="0"/>
              <a:t>Hoe wordt deze informatie gebruikt om er de bijbehorende eiwitmoleculen van te maken.</a:t>
            </a:r>
          </a:p>
        </p:txBody>
      </p:sp>
    </p:spTree>
    <p:extLst>
      <p:ext uri="{BB962C8B-B14F-4D97-AF65-F5344CB8AC3E}">
        <p14:creationId xmlns:p14="http://schemas.microsoft.com/office/powerpoint/2010/main" val="348865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AB4FF-1039-9842-BFED-3869F2EC9B8E}"/>
              </a:ext>
            </a:extLst>
          </p:cNvPr>
          <p:cNvSpPr>
            <a:spLocks noGrp="1"/>
          </p:cNvSpPr>
          <p:nvPr>
            <p:ph type="title"/>
          </p:nvPr>
        </p:nvSpPr>
        <p:spPr/>
        <p:txBody>
          <a:bodyPr/>
          <a:lstStyle/>
          <a:p>
            <a:r>
              <a:rPr lang="nl-NL" dirty="0"/>
              <a:t>ANALOGIE</a:t>
            </a:r>
          </a:p>
        </p:txBody>
      </p:sp>
      <p:sp>
        <p:nvSpPr>
          <p:cNvPr id="3" name="Tijdelijke aanduiding voor inhoud 2">
            <a:extLst>
              <a:ext uri="{FF2B5EF4-FFF2-40B4-BE49-F238E27FC236}">
                <a16:creationId xmlns:a16="http://schemas.microsoft.com/office/drawing/2014/main" id="{B278CEE8-1CFB-354F-9918-BCEA4F763EC4}"/>
              </a:ext>
            </a:extLst>
          </p:cNvPr>
          <p:cNvSpPr>
            <a:spLocks noGrp="1"/>
          </p:cNvSpPr>
          <p:nvPr>
            <p:ph idx="1"/>
          </p:nvPr>
        </p:nvSpPr>
        <p:spPr>
          <a:xfrm>
            <a:off x="677334" y="1270000"/>
            <a:ext cx="8596668" cy="4743938"/>
          </a:xfrm>
        </p:spPr>
        <p:txBody>
          <a:bodyPr>
            <a:normAutofit lnSpcReduction="10000"/>
          </a:bodyPr>
          <a:lstStyle/>
          <a:p>
            <a:r>
              <a:rPr lang="nl-NL" sz="2400" dirty="0"/>
              <a:t>Er was eens…… </a:t>
            </a:r>
          </a:p>
          <a:p>
            <a:pPr marL="0" indent="0">
              <a:buNone/>
            </a:pPr>
            <a:r>
              <a:rPr lang="nl-NL" sz="2400" dirty="0"/>
              <a:t>	Een paleis van een belangrijke koningin met een erg 	goede 	keuken met dito koks die de meest prachtige 	gerechten konden maken……..</a:t>
            </a:r>
          </a:p>
          <a:p>
            <a:endParaRPr lang="nl-NL" sz="2400" dirty="0"/>
          </a:p>
          <a:p>
            <a:r>
              <a:rPr lang="nl-NL" sz="2400" b="1" dirty="0"/>
              <a:t>Informatie: </a:t>
            </a:r>
          </a:p>
          <a:p>
            <a:pPr marL="0" indent="0">
              <a:buNone/>
            </a:pPr>
            <a:r>
              <a:rPr lang="nl-NL" sz="2400" dirty="0"/>
              <a:t>	Recepten in de bibliotheek van het paleis, netjes 	opgeschreven in 	kookboeken. Deze kookboeken zijn zo 	kostbaar en belangrijk, dat ze de bibliotheek nooit 	mogen verlaten. Er zou maar iets mee gebeuren, dan is 	de informatie kwijt en loopt alles in de soep. (Let op 	deze prachtige woordspeling.)</a:t>
            </a:r>
          </a:p>
          <a:p>
            <a:endParaRPr lang="nl-NL" dirty="0"/>
          </a:p>
          <a:p>
            <a:endParaRPr lang="nl-NL" dirty="0"/>
          </a:p>
        </p:txBody>
      </p:sp>
    </p:spTree>
    <p:extLst>
      <p:ext uri="{BB962C8B-B14F-4D97-AF65-F5344CB8AC3E}">
        <p14:creationId xmlns:p14="http://schemas.microsoft.com/office/powerpoint/2010/main" val="78493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EEEB5A-B4DA-654D-B739-AFEF7D785D45}"/>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1D650B80-A73F-D748-9EF9-4E8F1BB89E07}"/>
              </a:ext>
            </a:extLst>
          </p:cNvPr>
          <p:cNvSpPr>
            <a:spLocks noGrp="1"/>
          </p:cNvSpPr>
          <p:nvPr>
            <p:ph idx="1"/>
          </p:nvPr>
        </p:nvSpPr>
        <p:spPr/>
        <p:txBody>
          <a:bodyPr>
            <a:normAutofit/>
          </a:bodyPr>
          <a:lstStyle/>
          <a:p>
            <a:r>
              <a:rPr lang="nl-NL" sz="2400" dirty="0"/>
              <a:t>Hoe komt de informatie dan in de keuken?</a:t>
            </a:r>
          </a:p>
          <a:p>
            <a:endParaRPr lang="nl-NL" sz="2400" dirty="0"/>
          </a:p>
          <a:p>
            <a:r>
              <a:rPr lang="nl-NL" sz="2400" dirty="0"/>
              <a:t>Er worden kopieën van de recepten gemaakt. Net zoveel als dat er nodig zijn om er voor te zorgen dat precies genoeg van het gerecht gemaakt wordt. (Een kopie kan vaker dan 1 keer gebruikt worden, maar misschien moet er wel in een hele korte tijd heel veel gemaakt worden, dan worden er meerdere kopieën gemaakt.)</a:t>
            </a:r>
          </a:p>
        </p:txBody>
      </p:sp>
    </p:spTree>
    <p:extLst>
      <p:ext uri="{BB962C8B-B14F-4D97-AF65-F5344CB8AC3E}">
        <p14:creationId xmlns:p14="http://schemas.microsoft.com/office/powerpoint/2010/main" val="33820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1D08E-6F80-6F45-9BC8-309A792DD22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CC5688CE-AA9A-464C-96C2-AD66B0542EE4}"/>
              </a:ext>
            </a:extLst>
          </p:cNvPr>
          <p:cNvSpPr>
            <a:spLocks noGrp="1"/>
          </p:cNvSpPr>
          <p:nvPr>
            <p:ph idx="1"/>
          </p:nvPr>
        </p:nvSpPr>
        <p:spPr/>
        <p:txBody>
          <a:bodyPr>
            <a:normAutofit/>
          </a:bodyPr>
          <a:lstStyle/>
          <a:p>
            <a:r>
              <a:rPr lang="nl-NL" sz="2400" dirty="0"/>
              <a:t>In de keuken van het paleis</a:t>
            </a:r>
          </a:p>
          <a:p>
            <a:r>
              <a:rPr lang="nl-NL" sz="2400" dirty="0"/>
              <a:t>In de keuken, waar de kopieën van de recepten aankomen zijn de koks in staat om het recept te vertalen tot het te maken gerecht. Precies zoals het bedoelt is. </a:t>
            </a:r>
          </a:p>
          <a:p>
            <a:pPr marL="0" indent="0">
              <a:buNone/>
            </a:pPr>
            <a:endParaRPr lang="nl-NL" sz="2400" dirty="0"/>
          </a:p>
        </p:txBody>
      </p:sp>
    </p:spTree>
    <p:extLst>
      <p:ext uri="{BB962C8B-B14F-4D97-AF65-F5344CB8AC3E}">
        <p14:creationId xmlns:p14="http://schemas.microsoft.com/office/powerpoint/2010/main" val="424005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B98A4-3421-0146-A17A-C9FD5B7C5227}"/>
              </a:ext>
            </a:extLst>
          </p:cNvPr>
          <p:cNvSpPr>
            <a:spLocks noGrp="1"/>
          </p:cNvSpPr>
          <p:nvPr>
            <p:ph type="title"/>
          </p:nvPr>
        </p:nvSpPr>
        <p:spPr/>
        <p:txBody>
          <a:bodyPr/>
          <a:lstStyle/>
          <a:p>
            <a:r>
              <a:rPr lang="nl-NL" dirty="0"/>
              <a:t>DNA			tabel 71C</a:t>
            </a:r>
          </a:p>
        </p:txBody>
      </p:sp>
      <p:sp>
        <p:nvSpPr>
          <p:cNvPr id="3" name="Tijdelijke aanduiding voor inhoud 2">
            <a:extLst>
              <a:ext uri="{FF2B5EF4-FFF2-40B4-BE49-F238E27FC236}">
                <a16:creationId xmlns:a16="http://schemas.microsoft.com/office/drawing/2014/main" id="{92D6B240-9C96-AC4D-B9C7-E4DB21980247}"/>
              </a:ext>
            </a:extLst>
          </p:cNvPr>
          <p:cNvSpPr>
            <a:spLocks noGrp="1"/>
          </p:cNvSpPr>
          <p:nvPr>
            <p:ph idx="1"/>
          </p:nvPr>
        </p:nvSpPr>
        <p:spPr>
          <a:xfrm>
            <a:off x="677334" y="1371601"/>
            <a:ext cx="8596668" cy="4669762"/>
          </a:xfrm>
        </p:spPr>
        <p:txBody>
          <a:bodyPr>
            <a:normAutofit/>
          </a:bodyPr>
          <a:lstStyle/>
          <a:p>
            <a:r>
              <a:rPr lang="nl-NL" sz="2400" dirty="0"/>
              <a:t>Opgebouwd uit 3 componenten:</a:t>
            </a:r>
          </a:p>
          <a:p>
            <a:endParaRPr lang="nl-NL" sz="2400" dirty="0"/>
          </a:p>
          <a:p>
            <a:r>
              <a:rPr lang="nl-NL" sz="2400" dirty="0"/>
              <a:t>Suikermolecuul: </a:t>
            </a:r>
            <a:r>
              <a:rPr lang="nl-NL" sz="2400" dirty="0" err="1"/>
              <a:t>deoxyribose</a:t>
            </a:r>
            <a:endParaRPr lang="nl-NL" sz="2400" dirty="0"/>
          </a:p>
          <a:p>
            <a:r>
              <a:rPr lang="nl-NL" sz="2400" dirty="0"/>
              <a:t>Fosfaatgroep</a:t>
            </a:r>
          </a:p>
          <a:p>
            <a:r>
              <a:rPr lang="nl-NL" sz="2400" dirty="0"/>
              <a:t>Base: </a:t>
            </a:r>
            <a:r>
              <a:rPr lang="nl-NL" sz="2400" dirty="0" err="1"/>
              <a:t>Nucleinebase</a:t>
            </a:r>
            <a:endParaRPr lang="nl-NL" sz="2400" dirty="0"/>
          </a:p>
        </p:txBody>
      </p:sp>
      <p:pic>
        <p:nvPicPr>
          <p:cNvPr id="4" name="Afbeelding 3">
            <a:extLst>
              <a:ext uri="{FF2B5EF4-FFF2-40B4-BE49-F238E27FC236}">
                <a16:creationId xmlns:a16="http://schemas.microsoft.com/office/drawing/2014/main" id="{FDB11BA9-AE40-5949-B43A-2D36F44D9584}"/>
              </a:ext>
            </a:extLst>
          </p:cNvPr>
          <p:cNvPicPr>
            <a:picLocks noChangeAspect="1"/>
          </p:cNvPicPr>
          <p:nvPr/>
        </p:nvPicPr>
        <p:blipFill>
          <a:blip r:embed="rId2"/>
          <a:stretch>
            <a:fillRect/>
          </a:stretch>
        </p:blipFill>
        <p:spPr>
          <a:xfrm>
            <a:off x="5526036" y="0"/>
            <a:ext cx="4486520" cy="6838912"/>
          </a:xfrm>
          <a:prstGeom prst="rect">
            <a:avLst/>
          </a:prstGeom>
        </p:spPr>
      </p:pic>
    </p:spTree>
    <p:extLst>
      <p:ext uri="{BB962C8B-B14F-4D97-AF65-F5344CB8AC3E}">
        <p14:creationId xmlns:p14="http://schemas.microsoft.com/office/powerpoint/2010/main" val="92912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55CB7E-ECB6-6147-A89E-0C31A117A36D}"/>
              </a:ext>
            </a:extLst>
          </p:cNvPr>
          <p:cNvSpPr>
            <a:spLocks noGrp="1"/>
          </p:cNvSpPr>
          <p:nvPr>
            <p:ph type="title"/>
          </p:nvPr>
        </p:nvSpPr>
        <p:spPr/>
        <p:txBody>
          <a:bodyPr/>
          <a:lstStyle/>
          <a:p>
            <a:r>
              <a:rPr lang="nl-NL" dirty="0"/>
              <a:t>Dubbele helix			71A &amp; 71B</a:t>
            </a:r>
          </a:p>
        </p:txBody>
      </p:sp>
      <p:pic>
        <p:nvPicPr>
          <p:cNvPr id="4" name="Tijdelijke aanduiding voor inhoud 3">
            <a:extLst>
              <a:ext uri="{FF2B5EF4-FFF2-40B4-BE49-F238E27FC236}">
                <a16:creationId xmlns:a16="http://schemas.microsoft.com/office/drawing/2014/main" id="{C0CCFC46-384F-D542-B5EF-5C3BE73FD4B2}"/>
              </a:ext>
            </a:extLst>
          </p:cNvPr>
          <p:cNvPicPr>
            <a:picLocks noGrp="1" noChangeAspect="1"/>
          </p:cNvPicPr>
          <p:nvPr>
            <p:ph idx="1"/>
          </p:nvPr>
        </p:nvPicPr>
        <p:blipFill>
          <a:blip r:embed="rId2"/>
          <a:stretch>
            <a:fillRect/>
          </a:stretch>
        </p:blipFill>
        <p:spPr>
          <a:xfrm>
            <a:off x="554242" y="1501225"/>
            <a:ext cx="5859876" cy="2859760"/>
          </a:xfrm>
          <a:prstGeom prst="rect">
            <a:avLst/>
          </a:prstGeom>
        </p:spPr>
      </p:pic>
      <p:pic>
        <p:nvPicPr>
          <p:cNvPr id="5" name="Afbeelding 4">
            <a:extLst>
              <a:ext uri="{FF2B5EF4-FFF2-40B4-BE49-F238E27FC236}">
                <a16:creationId xmlns:a16="http://schemas.microsoft.com/office/drawing/2014/main" id="{ACCFD017-59EC-374B-88D2-465C96D7470D}"/>
              </a:ext>
            </a:extLst>
          </p:cNvPr>
          <p:cNvPicPr>
            <a:picLocks noChangeAspect="1"/>
          </p:cNvPicPr>
          <p:nvPr/>
        </p:nvPicPr>
        <p:blipFill>
          <a:blip r:embed="rId3"/>
          <a:stretch>
            <a:fillRect/>
          </a:stretch>
        </p:blipFill>
        <p:spPr>
          <a:xfrm>
            <a:off x="4685322" y="3732640"/>
            <a:ext cx="7108753" cy="2515760"/>
          </a:xfrm>
          <a:prstGeom prst="rect">
            <a:avLst/>
          </a:prstGeom>
        </p:spPr>
      </p:pic>
    </p:spTree>
    <p:extLst>
      <p:ext uri="{BB962C8B-B14F-4D97-AF65-F5344CB8AC3E}">
        <p14:creationId xmlns:p14="http://schemas.microsoft.com/office/powerpoint/2010/main" val="362591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C38BA-D8BA-8C4F-BBF7-F702B7BF7F07}"/>
              </a:ext>
            </a:extLst>
          </p:cNvPr>
          <p:cNvSpPr>
            <a:spLocks noGrp="1"/>
          </p:cNvSpPr>
          <p:nvPr>
            <p:ph type="title"/>
          </p:nvPr>
        </p:nvSpPr>
        <p:spPr/>
        <p:txBody>
          <a:bodyPr/>
          <a:lstStyle/>
          <a:p>
            <a:r>
              <a:rPr lang="nl-NL" dirty="0"/>
              <a:t>RNA</a:t>
            </a:r>
          </a:p>
        </p:txBody>
      </p:sp>
      <p:sp>
        <p:nvSpPr>
          <p:cNvPr id="3" name="Tijdelijke aanduiding voor inhoud 2">
            <a:extLst>
              <a:ext uri="{FF2B5EF4-FFF2-40B4-BE49-F238E27FC236}">
                <a16:creationId xmlns:a16="http://schemas.microsoft.com/office/drawing/2014/main" id="{243EDDDC-166C-2147-9ED8-33186E168032}"/>
              </a:ext>
            </a:extLst>
          </p:cNvPr>
          <p:cNvSpPr>
            <a:spLocks noGrp="1"/>
          </p:cNvSpPr>
          <p:nvPr>
            <p:ph idx="1"/>
          </p:nvPr>
        </p:nvSpPr>
        <p:spPr>
          <a:xfrm>
            <a:off x="677334" y="1336431"/>
            <a:ext cx="8596668" cy="4704931"/>
          </a:xfrm>
        </p:spPr>
        <p:txBody>
          <a:bodyPr>
            <a:normAutofit/>
          </a:bodyPr>
          <a:lstStyle/>
          <a:p>
            <a:r>
              <a:rPr lang="nl-NL" sz="2400" dirty="0"/>
              <a:t>Lijkt op DNA qua opbouw</a:t>
            </a:r>
          </a:p>
          <a:p>
            <a:r>
              <a:rPr lang="nl-NL" sz="2400" dirty="0"/>
              <a:t>Verschillen:</a:t>
            </a:r>
          </a:p>
          <a:p>
            <a:pPr lvl="1"/>
            <a:r>
              <a:rPr lang="nl-NL" sz="2400" dirty="0"/>
              <a:t>Enkelstrengs </a:t>
            </a:r>
            <a:r>
              <a:rPr lang="nl-NL" sz="2400" dirty="0" err="1"/>
              <a:t>ipv</a:t>
            </a:r>
            <a:r>
              <a:rPr lang="nl-NL" sz="2400" dirty="0"/>
              <a:t> dubbelstrengs</a:t>
            </a:r>
          </a:p>
          <a:p>
            <a:pPr lvl="1"/>
            <a:r>
              <a:rPr lang="nl-NL" sz="2400" dirty="0"/>
              <a:t>Ander suikermolecuul: ribose</a:t>
            </a:r>
          </a:p>
          <a:p>
            <a:pPr lvl="1"/>
            <a:r>
              <a:rPr lang="nl-NL" sz="2200" dirty="0"/>
              <a:t>1 andere base: </a:t>
            </a:r>
            <a:r>
              <a:rPr lang="nl-NL" sz="2200" dirty="0" err="1"/>
              <a:t>Uracil</a:t>
            </a:r>
            <a:r>
              <a:rPr lang="nl-NL" sz="2200" dirty="0"/>
              <a:t> </a:t>
            </a:r>
            <a:r>
              <a:rPr lang="nl-NL" sz="2200" dirty="0" err="1"/>
              <a:t>ipv</a:t>
            </a:r>
            <a:r>
              <a:rPr lang="nl-NL" sz="2200" dirty="0"/>
              <a:t> </a:t>
            </a:r>
            <a:r>
              <a:rPr lang="nl-NL" sz="2200" dirty="0" err="1"/>
              <a:t>Thymine</a:t>
            </a:r>
            <a:endParaRPr lang="nl-NL" sz="2200" dirty="0"/>
          </a:p>
          <a:p>
            <a:pPr lvl="1"/>
            <a:endParaRPr lang="nl-NL" sz="2200" dirty="0"/>
          </a:p>
        </p:txBody>
      </p:sp>
      <p:pic>
        <p:nvPicPr>
          <p:cNvPr id="4" name="Afbeelding 3">
            <a:extLst>
              <a:ext uri="{FF2B5EF4-FFF2-40B4-BE49-F238E27FC236}">
                <a16:creationId xmlns:a16="http://schemas.microsoft.com/office/drawing/2014/main" id="{14603DA6-4CB8-634C-958E-FDD25345ADBE}"/>
              </a:ext>
            </a:extLst>
          </p:cNvPr>
          <p:cNvPicPr>
            <a:picLocks noChangeAspect="1"/>
          </p:cNvPicPr>
          <p:nvPr/>
        </p:nvPicPr>
        <p:blipFill>
          <a:blip r:embed="rId2"/>
          <a:stretch>
            <a:fillRect/>
          </a:stretch>
        </p:blipFill>
        <p:spPr>
          <a:xfrm>
            <a:off x="6726114" y="145562"/>
            <a:ext cx="2823683" cy="6712438"/>
          </a:xfrm>
          <a:prstGeom prst="rect">
            <a:avLst/>
          </a:prstGeom>
        </p:spPr>
      </p:pic>
    </p:spTree>
    <p:extLst>
      <p:ext uri="{BB962C8B-B14F-4D97-AF65-F5344CB8AC3E}">
        <p14:creationId xmlns:p14="http://schemas.microsoft.com/office/powerpoint/2010/main" val="40195476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{0A974D32-029D-3F47-A6BD-E22171CFCFE1}tf10001060</Template>
  <TotalTime>40</TotalTime>
  <Words>306</Words>
  <Application>Microsoft Macintosh PowerPoint</Application>
  <PresentationFormat>Breedbeeld</PresentationFormat>
  <Paragraphs>36</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Trebuchet MS</vt:lpstr>
      <vt:lpstr>Wingdings 3</vt:lpstr>
      <vt:lpstr>Facet</vt:lpstr>
      <vt:lpstr>Informatiestromen in een cel</vt:lpstr>
      <vt:lpstr>PowerPoint-presentatie</vt:lpstr>
      <vt:lpstr>Vragen</vt:lpstr>
      <vt:lpstr>ANALOGIE</vt:lpstr>
      <vt:lpstr>PowerPoint-presentatie</vt:lpstr>
      <vt:lpstr>PowerPoint-presentatie</vt:lpstr>
      <vt:lpstr>DNA   tabel 71C</vt:lpstr>
      <vt:lpstr>Dubbele helix   71A &amp; 71B</vt:lpstr>
      <vt:lpstr>RNA</vt:lpstr>
      <vt:lpstr>Van RNA naar Eiwit  71E &amp; 71G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Informatiestromen in een cel</dc:title>
  <dc:creator>Sweers, MAM (Marcel)</dc:creator>
  <cp:lastModifiedBy>Sweers, MAM (Marcel)</cp:lastModifiedBy>
  <cp:revision>4</cp:revision>
  <dcterms:created xsi:type="dcterms:W3CDTF">2020-01-07T11:07:29Z</dcterms:created>
  <dcterms:modified xsi:type="dcterms:W3CDTF">2020-01-07T11:47:34Z</dcterms:modified>
</cp:coreProperties>
</file>