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2" r:id="rId6"/>
    <p:sldId id="257" r:id="rId7"/>
    <p:sldId id="259" r:id="rId8"/>
    <p:sldId id="270" r:id="rId9"/>
    <p:sldId id="271" r:id="rId10"/>
    <p:sldId id="260" r:id="rId11"/>
    <p:sldId id="261" r:id="rId12"/>
    <p:sldId id="268" r:id="rId13"/>
    <p:sldId id="267" r:id="rId14"/>
    <p:sldId id="269" r:id="rId15"/>
    <p:sldId id="263" r:id="rId16"/>
    <p:sldId id="266" r:id="rId17"/>
    <p:sldId id="264" r:id="rId18"/>
    <p:sldId id="265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9DA75BC9-3BFA-419A-A794-D2DFB581D3D3}"/>
    <pc:docChg chg="delSld delMainMaster">
      <pc:chgData name="Stijn Weijermars" userId="e364d0b9-009e-4116-b78a-a86aed516e71" providerId="ADAL" clId="{9DA75BC9-3BFA-419A-A794-D2DFB581D3D3}" dt="2020-01-22T09:37:19.677" v="0" actId="2696"/>
      <pc:docMkLst>
        <pc:docMk/>
      </pc:docMkLst>
      <pc:sldChg chg="del">
        <pc:chgData name="Stijn Weijermars" userId="e364d0b9-009e-4116-b78a-a86aed516e71" providerId="ADAL" clId="{9DA75BC9-3BFA-419A-A794-D2DFB581D3D3}" dt="2020-01-22T09:37:19.677" v="0" actId="2696"/>
        <pc:sldMkLst>
          <pc:docMk/>
          <pc:sldMk cId="3779365839" sldId="258"/>
        </pc:sldMkLst>
      </pc:sldChg>
      <pc:sldMasterChg chg="del delSldLayout">
        <pc:chgData name="Stijn Weijermars" userId="e364d0b9-009e-4116-b78a-a86aed516e71" providerId="ADAL" clId="{9DA75BC9-3BFA-419A-A794-D2DFB581D3D3}" dt="2020-01-22T09:37:19.677" v="0" actId="2696"/>
        <pc:sldMasterMkLst>
          <pc:docMk/>
          <pc:sldMasterMk cId="3330013535" sldId="2147483660"/>
        </pc:sldMasterMkLst>
        <pc:sldLayoutChg chg="del">
          <pc:chgData name="Stijn Weijermars" userId="e364d0b9-009e-4116-b78a-a86aed516e71" providerId="ADAL" clId="{9DA75BC9-3BFA-419A-A794-D2DFB581D3D3}" dt="2020-01-22T09:37:19.677" v="0" actId="2696"/>
          <pc:sldLayoutMkLst>
            <pc:docMk/>
            <pc:sldMasterMk cId="3330013535" sldId="2147483660"/>
            <pc:sldLayoutMk cId="3656570251" sldId="2147483661"/>
          </pc:sldLayoutMkLst>
        </pc:sldLayoutChg>
        <pc:sldLayoutChg chg="del">
          <pc:chgData name="Stijn Weijermars" userId="e364d0b9-009e-4116-b78a-a86aed516e71" providerId="ADAL" clId="{9DA75BC9-3BFA-419A-A794-D2DFB581D3D3}" dt="2020-01-22T09:37:19.677" v="0" actId="2696"/>
          <pc:sldLayoutMkLst>
            <pc:docMk/>
            <pc:sldMasterMk cId="3330013535" sldId="2147483660"/>
            <pc:sldLayoutMk cId="1440167650" sldId="2147483662"/>
          </pc:sldLayoutMkLst>
        </pc:sldLayoutChg>
        <pc:sldLayoutChg chg="del">
          <pc:chgData name="Stijn Weijermars" userId="e364d0b9-009e-4116-b78a-a86aed516e71" providerId="ADAL" clId="{9DA75BC9-3BFA-419A-A794-D2DFB581D3D3}" dt="2020-01-22T09:37:19.677" v="0" actId="2696"/>
          <pc:sldLayoutMkLst>
            <pc:docMk/>
            <pc:sldMasterMk cId="3330013535" sldId="2147483660"/>
            <pc:sldLayoutMk cId="493636101" sldId="2147483663"/>
          </pc:sldLayoutMkLst>
        </pc:sldLayoutChg>
        <pc:sldLayoutChg chg="del">
          <pc:chgData name="Stijn Weijermars" userId="e364d0b9-009e-4116-b78a-a86aed516e71" providerId="ADAL" clId="{9DA75BC9-3BFA-419A-A794-D2DFB581D3D3}" dt="2020-01-22T09:37:19.677" v="0" actId="2696"/>
          <pc:sldLayoutMkLst>
            <pc:docMk/>
            <pc:sldMasterMk cId="3330013535" sldId="2147483660"/>
            <pc:sldLayoutMk cId="2094640861" sldId="2147483664"/>
          </pc:sldLayoutMkLst>
        </pc:sldLayoutChg>
        <pc:sldLayoutChg chg="del">
          <pc:chgData name="Stijn Weijermars" userId="e364d0b9-009e-4116-b78a-a86aed516e71" providerId="ADAL" clId="{9DA75BC9-3BFA-419A-A794-D2DFB581D3D3}" dt="2020-01-22T09:37:19.677" v="0" actId="2696"/>
          <pc:sldLayoutMkLst>
            <pc:docMk/>
            <pc:sldMasterMk cId="3330013535" sldId="2147483660"/>
            <pc:sldLayoutMk cId="1609166266" sldId="2147483665"/>
          </pc:sldLayoutMkLst>
        </pc:sldLayoutChg>
        <pc:sldLayoutChg chg="del">
          <pc:chgData name="Stijn Weijermars" userId="e364d0b9-009e-4116-b78a-a86aed516e71" providerId="ADAL" clId="{9DA75BC9-3BFA-419A-A794-D2DFB581D3D3}" dt="2020-01-22T09:37:19.677" v="0" actId="2696"/>
          <pc:sldLayoutMkLst>
            <pc:docMk/>
            <pc:sldMasterMk cId="3330013535" sldId="2147483660"/>
            <pc:sldLayoutMk cId="3025035503" sldId="2147483666"/>
          </pc:sldLayoutMkLst>
        </pc:sldLayoutChg>
        <pc:sldLayoutChg chg="del">
          <pc:chgData name="Stijn Weijermars" userId="e364d0b9-009e-4116-b78a-a86aed516e71" providerId="ADAL" clId="{9DA75BC9-3BFA-419A-A794-D2DFB581D3D3}" dt="2020-01-22T09:37:19.677" v="0" actId="2696"/>
          <pc:sldLayoutMkLst>
            <pc:docMk/>
            <pc:sldMasterMk cId="3330013535" sldId="2147483660"/>
            <pc:sldLayoutMk cId="2297282286" sldId="2147483667"/>
          </pc:sldLayoutMkLst>
        </pc:sldLayoutChg>
        <pc:sldLayoutChg chg="del">
          <pc:chgData name="Stijn Weijermars" userId="e364d0b9-009e-4116-b78a-a86aed516e71" providerId="ADAL" clId="{9DA75BC9-3BFA-419A-A794-D2DFB581D3D3}" dt="2020-01-22T09:37:19.677" v="0" actId="2696"/>
          <pc:sldLayoutMkLst>
            <pc:docMk/>
            <pc:sldMasterMk cId="3330013535" sldId="2147483660"/>
            <pc:sldLayoutMk cId="717457146" sldId="2147483668"/>
          </pc:sldLayoutMkLst>
        </pc:sldLayoutChg>
        <pc:sldLayoutChg chg="del">
          <pc:chgData name="Stijn Weijermars" userId="e364d0b9-009e-4116-b78a-a86aed516e71" providerId="ADAL" clId="{9DA75BC9-3BFA-419A-A794-D2DFB581D3D3}" dt="2020-01-22T09:37:19.677" v="0" actId="2696"/>
          <pc:sldLayoutMkLst>
            <pc:docMk/>
            <pc:sldMasterMk cId="3330013535" sldId="2147483660"/>
            <pc:sldLayoutMk cId="3659811600" sldId="2147483669"/>
          </pc:sldLayoutMkLst>
        </pc:sldLayoutChg>
        <pc:sldLayoutChg chg="del">
          <pc:chgData name="Stijn Weijermars" userId="e364d0b9-009e-4116-b78a-a86aed516e71" providerId="ADAL" clId="{9DA75BC9-3BFA-419A-A794-D2DFB581D3D3}" dt="2020-01-22T09:37:19.677" v="0" actId="2696"/>
          <pc:sldLayoutMkLst>
            <pc:docMk/>
            <pc:sldMasterMk cId="3330013535" sldId="2147483660"/>
            <pc:sldLayoutMk cId="1167896609" sldId="2147483670"/>
          </pc:sldLayoutMkLst>
        </pc:sldLayoutChg>
        <pc:sldLayoutChg chg="del">
          <pc:chgData name="Stijn Weijermars" userId="e364d0b9-009e-4116-b78a-a86aed516e71" providerId="ADAL" clId="{9DA75BC9-3BFA-419A-A794-D2DFB581D3D3}" dt="2020-01-22T09:37:19.677" v="0" actId="2696"/>
          <pc:sldLayoutMkLst>
            <pc:docMk/>
            <pc:sldMasterMk cId="3330013535" sldId="2147483660"/>
            <pc:sldLayoutMk cId="522327359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649E-AADB-4277-9FC7-26EF5F47695D}" type="datetimeFigureOut">
              <a:rPr lang="nl-NL" smtClean="0"/>
              <a:t>22-1-2020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564BC-63A3-4914-8A80-BA5CA495BB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5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15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7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9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31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32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2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4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55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2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3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6212255"/>
            <a:ext cx="12086830" cy="65685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586039" y="6212255"/>
            <a:ext cx="9605962" cy="645745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4" y="6212255"/>
            <a:ext cx="483759" cy="5092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-378518" r="-15473" b="378518"/>
          <a:stretch/>
        </p:blipFill>
        <p:spPr>
          <a:xfrm>
            <a:off x="1432861" y="3028894"/>
            <a:ext cx="9326277" cy="80021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r="23270" b="25470"/>
          <a:stretch/>
        </p:blipFill>
        <p:spPr>
          <a:xfrm>
            <a:off x="28975" y="6206307"/>
            <a:ext cx="1085952" cy="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fBkpH_Y9bQ" TargetMode="External"/><Relationship Id="rId7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8qmB-ysqAQ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youtube.com/watch?v=5IAkZD1X0iA" TargetMode="External"/><Relationship Id="rId7" Type="http://schemas.openxmlformats.org/officeDocument/2006/relationships/hyperlink" Target="https://youtu.be/PRgp9tcOwaw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cradletocradlemarketplac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R_gnk8sVr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KNWJJH8An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789" y="1493704"/>
            <a:ext cx="11655379" cy="1646595"/>
          </a:xfrm>
        </p:spPr>
        <p:txBody>
          <a:bodyPr>
            <a:normAutofit fontScale="90000"/>
          </a:bodyPr>
          <a:lstStyle/>
          <a:p>
            <a:br>
              <a:rPr lang="nl-NL" sz="3600" dirty="0">
                <a:latin typeface="Agency FB" panose="020B0503020202020204" pitchFamily="34" charset="0"/>
              </a:rPr>
            </a:br>
            <a:r>
              <a:rPr lang="nl-NL" sz="8000" b="1" dirty="0">
                <a:latin typeface="Agency FB" panose="020B0503020202020204" pitchFamily="34" charset="0"/>
              </a:rPr>
              <a:t>Maatschappelijk Verantwoord Ondernemen (MVO)</a:t>
            </a:r>
            <a:br>
              <a:rPr lang="nl-NL" sz="2200" dirty="0">
                <a:latin typeface="Agency FB" panose="020B0503020202020204" pitchFamily="34" charset="0"/>
              </a:rPr>
            </a:br>
            <a:endParaRPr lang="nl-NL" sz="2200" dirty="0">
              <a:latin typeface="Agency FB" panose="020B0503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92" y="2638973"/>
            <a:ext cx="5886316" cy="323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6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atin typeface="Agency FB" panose="020B0503020202020204" pitchFamily="34" charset="0"/>
              </a:rPr>
              <a:t>Interbrand</a:t>
            </a:r>
            <a:endParaRPr lang="nl-NL" dirty="0"/>
          </a:p>
        </p:txBody>
      </p:sp>
      <p:pic>
        <p:nvPicPr>
          <p:cNvPr id="9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5949" y="365125"/>
            <a:ext cx="2017851" cy="179124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1495610"/>
            <a:ext cx="7163072" cy="46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9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atin typeface="Agency FB" panose="020B0503020202020204" pitchFamily="34" charset="0"/>
              </a:rPr>
              <a:t>Interbrand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287" y="1423950"/>
            <a:ext cx="6893606" cy="4679531"/>
          </a:xfrm>
          <a:prstGeom prst="rect">
            <a:avLst/>
          </a:prstGeom>
        </p:spPr>
      </p:pic>
      <p:pic>
        <p:nvPicPr>
          <p:cNvPr id="9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35949" y="365125"/>
            <a:ext cx="2017851" cy="17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2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Cradle</a:t>
            </a:r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to </a:t>
            </a:r>
            <a:r>
              <a:rPr lang="nl-NL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cradle</a:t>
            </a:r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(C2C)</a:t>
            </a:r>
          </a:p>
        </p:txBody>
      </p:sp>
      <p:pic>
        <p:nvPicPr>
          <p:cNvPr id="5" name="Tijdelijke aanduiding voor inhoud 3" descr="kringlopenov2_clipped_rev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3651" y="1524558"/>
            <a:ext cx="6969476" cy="4348953"/>
          </a:xfrm>
        </p:spPr>
      </p:pic>
    </p:spTree>
    <p:extLst>
      <p:ext uri="{BB962C8B-B14F-4D97-AF65-F5344CB8AC3E}">
        <p14:creationId xmlns:p14="http://schemas.microsoft.com/office/powerpoint/2010/main" val="334493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201" y="0"/>
            <a:ext cx="2437799" cy="2601532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Cradle</a:t>
            </a:r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to </a:t>
            </a:r>
            <a:r>
              <a:rPr lang="nl-NL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cradle</a:t>
            </a:r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biologische </a:t>
            </a:r>
            <a:r>
              <a:rPr lang="nl-NL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cycles</a:t>
            </a:r>
            <a:endParaRPr lang="nl-NL" b="1" dirty="0">
              <a:solidFill>
                <a:schemeClr val="accent3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3" name="Afbeelding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12" y="2351535"/>
            <a:ext cx="3376713" cy="33190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86" y="2171129"/>
            <a:ext cx="2743200" cy="590550"/>
          </a:xfrm>
          <a:prstGeom prst="rect">
            <a:avLst/>
          </a:prstGeom>
        </p:spPr>
      </p:pic>
      <p:pic>
        <p:nvPicPr>
          <p:cNvPr id="6" name="Afbeelding 5">
            <a:hlinkClick r:id="rId6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4"/>
          <a:stretch/>
        </p:blipFill>
        <p:spPr>
          <a:xfrm>
            <a:off x="6956513" y="3081973"/>
            <a:ext cx="3172946" cy="258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318" y="-49276"/>
            <a:ext cx="2442414" cy="2679956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Cradle</a:t>
            </a:r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to </a:t>
            </a:r>
            <a:r>
              <a:rPr lang="nl-NL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cradle</a:t>
            </a:r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technologische </a:t>
            </a:r>
            <a:r>
              <a:rPr lang="nl-NL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cycles</a:t>
            </a:r>
            <a:endParaRPr lang="nl-NL" b="1" dirty="0">
              <a:solidFill>
                <a:schemeClr val="accent3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7" name="Afbeelding 6" descr="P_MIR_L008.gif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163" y="2985356"/>
            <a:ext cx="4069754" cy="304214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52" y="1867436"/>
            <a:ext cx="3786392" cy="94117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71" y="1938035"/>
            <a:ext cx="3777403" cy="870573"/>
          </a:xfrm>
          <a:prstGeom prst="rect">
            <a:avLst/>
          </a:prstGeom>
        </p:spPr>
      </p:pic>
      <p:pic>
        <p:nvPicPr>
          <p:cNvPr id="11" name="Afbeelding 10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34" y="2985355"/>
            <a:ext cx="5408251" cy="30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9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Cradle</a:t>
            </a:r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to </a:t>
            </a:r>
            <a:r>
              <a:rPr lang="nl-NL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cradle</a:t>
            </a:r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nl-NL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marketplace</a:t>
            </a:r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voor ideeën</a:t>
            </a:r>
          </a:p>
        </p:txBody>
      </p:sp>
      <p:pic>
        <p:nvPicPr>
          <p:cNvPr id="2" name="Afbeelding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702" y="1917535"/>
            <a:ext cx="6552596" cy="39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Man vs. Earth</a:t>
            </a:r>
            <a:endParaRPr lang="nl-NL" dirty="0"/>
          </a:p>
        </p:txBody>
      </p:sp>
      <p:pic>
        <p:nvPicPr>
          <p:cNvPr id="4" name="FR_gnk8sVr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7188" y="1365957"/>
            <a:ext cx="8439246" cy="47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1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>
                <a:latin typeface="Agency FB" panose="020B0503020202020204" pitchFamily="34" charset="0"/>
              </a:rPr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4400" dirty="0"/>
              <a:t> </a:t>
            </a:r>
            <a:r>
              <a:rPr lang="nl-NL" sz="4400" dirty="0">
                <a:latin typeface="Agency FB" panose="020B0503020202020204" pitchFamily="34" charset="0"/>
              </a:rPr>
              <a:t>Wat is duurzaamheid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gency FB" panose="020B0503020202020204" pitchFamily="34" charset="0"/>
              </a:rPr>
              <a:t> De 3 P’s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gency FB" panose="020B0503020202020204" pitchFamily="34" charset="0"/>
              </a:rPr>
              <a:t> </a:t>
            </a:r>
            <a:r>
              <a:rPr lang="nl-NL" sz="4400" dirty="0" err="1">
                <a:latin typeface="Agency FB" panose="020B0503020202020204" pitchFamily="34" charset="0"/>
              </a:rPr>
              <a:t>Cradle</a:t>
            </a:r>
            <a:r>
              <a:rPr lang="nl-NL" sz="4400" dirty="0">
                <a:latin typeface="Agency FB" panose="020B0503020202020204" pitchFamily="34" charset="0"/>
              </a:rPr>
              <a:t> </a:t>
            </a:r>
            <a:r>
              <a:rPr lang="nl-NL" sz="4400" dirty="0" err="1">
                <a:latin typeface="Agency FB" panose="020B0503020202020204" pitchFamily="34" charset="0"/>
              </a:rPr>
              <a:t>to</a:t>
            </a:r>
            <a:r>
              <a:rPr lang="nl-NL" sz="4400" dirty="0">
                <a:latin typeface="Agency FB" panose="020B0503020202020204" pitchFamily="34" charset="0"/>
              </a:rPr>
              <a:t> </a:t>
            </a:r>
            <a:r>
              <a:rPr lang="nl-NL" sz="4400" dirty="0" err="1">
                <a:latin typeface="Agency FB" panose="020B0503020202020204" pitchFamily="34" charset="0"/>
              </a:rPr>
              <a:t>cradle</a:t>
            </a:r>
            <a:endParaRPr lang="nl-NL" sz="4400" dirty="0">
              <a:latin typeface="Agency FB" panose="020B0503020202020204" pitchFamily="34" charset="0"/>
            </a:endParaRPr>
          </a:p>
          <a:p>
            <a:pPr marL="457200" lvl="1" indent="0">
              <a:buNone/>
            </a:pPr>
            <a:endParaRPr lang="nl-NL" sz="4000" dirty="0">
              <a:latin typeface="Agency FB" panose="020B0503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55" y="1551770"/>
            <a:ext cx="2857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5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Wat is duurzaamheid?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4910" cy="1857733"/>
          </a:xfrm>
        </p:spPr>
        <p:txBody>
          <a:bodyPr/>
          <a:lstStyle/>
          <a:p>
            <a:pPr algn="just">
              <a:buNone/>
            </a:pPr>
            <a:r>
              <a:rPr lang="nl-NL" dirty="0"/>
              <a:t>“Een ontwikkeling die aansluit op de behoeften van het heden zonder het vermogen van toekomstige generaties om in hun eigen behoefte te voorzien, in gevaar te brengen”</a:t>
            </a:r>
          </a:p>
          <a:p>
            <a:pPr algn="r">
              <a:buNone/>
            </a:pPr>
            <a:r>
              <a:rPr lang="nl-NL" sz="2000" i="1" dirty="0" err="1"/>
              <a:t>Brundtland</a:t>
            </a:r>
            <a:r>
              <a:rPr lang="nl-NL" sz="2000" i="1" dirty="0"/>
              <a:t>, 1987</a:t>
            </a:r>
            <a:endParaRPr lang="nl-NL" dirty="0"/>
          </a:p>
          <a:p>
            <a:pPr algn="just">
              <a:buNone/>
            </a:pPr>
            <a:endParaRPr lang="nl-NL" dirty="0"/>
          </a:p>
          <a:p>
            <a:pPr algn="just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t="6781" r="16292" b="2802"/>
          <a:stretch/>
        </p:blipFill>
        <p:spPr>
          <a:xfrm>
            <a:off x="2009103" y="3000780"/>
            <a:ext cx="1777285" cy="3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3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ms.businesswire.com/media/20150325005587/en/305894/5/K-Koch_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35" y="160338"/>
            <a:ext cx="10188084" cy="34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nationofchange.org/2015/wp-content/uploads/KochBroth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82" y="2846221"/>
            <a:ext cx="3366672" cy="33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8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KNWJJH8An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7363" y="218415"/>
            <a:ext cx="10248522" cy="576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1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De 3 P’s: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8"/>
          <a:stretch/>
        </p:blipFill>
        <p:spPr>
          <a:xfrm>
            <a:off x="3013656" y="138867"/>
            <a:ext cx="5267459" cy="17780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08" y="2143203"/>
            <a:ext cx="3922958" cy="35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Visie van 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3950"/>
            <a:ext cx="11164910" cy="1857733"/>
          </a:xfrm>
        </p:spPr>
        <p:txBody>
          <a:bodyPr/>
          <a:lstStyle/>
          <a:p>
            <a:pPr algn="just">
              <a:buNone/>
            </a:pPr>
            <a:r>
              <a:rPr lang="en-US" i="1" dirty="0"/>
              <a:t>“H&amp;M’s business operations aim to be run in a way that  is economically, socially and environmentally sustainable”.</a:t>
            </a:r>
          </a:p>
          <a:p>
            <a:pPr algn="just">
              <a:buNone/>
            </a:pPr>
            <a:r>
              <a:rPr lang="en-US" i="1" dirty="0"/>
              <a:t> </a:t>
            </a:r>
            <a:br>
              <a:rPr lang="nl-NL" sz="2000" dirty="0"/>
            </a:br>
            <a:endParaRPr lang="nl-NL" dirty="0"/>
          </a:p>
          <a:p>
            <a:pPr algn="just">
              <a:buNone/>
            </a:pPr>
            <a:endParaRPr lang="nl-NL" dirty="0"/>
          </a:p>
        </p:txBody>
      </p:sp>
      <p:pic>
        <p:nvPicPr>
          <p:cNvPr id="6" name="Afbeelding 5" descr="h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490" y="631862"/>
            <a:ext cx="792088" cy="79208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499" y="2331076"/>
            <a:ext cx="6636616" cy="375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07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gency FB" panose="020B0503020202020204" pitchFamily="34" charset="0"/>
              </a:rPr>
              <a:t>Greenwashing</a:t>
            </a:r>
            <a:br>
              <a:rPr lang="nl-NL" b="1" dirty="0">
                <a:latin typeface="Agency FB" panose="020B050302020202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30" y="2581744"/>
            <a:ext cx="2971800" cy="290512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38200" y="1027906"/>
            <a:ext cx="10410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dirty="0"/>
              <a:t>“het zich groener of maatschappelijk verantwoorder voordoen dan een bedrijf of organisatie daadwerkelijk is.”</a:t>
            </a:r>
          </a:p>
          <a:p>
            <a:pPr algn="just"/>
            <a:r>
              <a:rPr lang="nl-NL" sz="2800" dirty="0"/>
              <a:t>									 </a:t>
            </a:r>
            <a:r>
              <a:rPr lang="nl-NL" sz="2800" i="1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1730365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BE944E-2B0B-4BEC-80D4-9B0DCCE3197D}"/>
</file>

<file path=customXml/itemProps2.xml><?xml version="1.0" encoding="utf-8"?>
<ds:datastoreItem xmlns:ds="http://schemas.openxmlformats.org/officeDocument/2006/customXml" ds:itemID="{11D6FBA4-DD2B-48AC-949F-13356A079809}">
  <ds:schemaRefs>
    <ds:schemaRef ds:uri="http://schemas.openxmlformats.org/package/2006/metadata/core-properties"/>
    <ds:schemaRef ds:uri="http://purl.org/dc/dcmitype/"/>
    <ds:schemaRef ds:uri="34354c1b-6b8c-435b-ad50-990538c19557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3B5C8FF-7849-43D1-B4A9-9DEA16C754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145</Words>
  <Application>Microsoft Office PowerPoint</Application>
  <PresentationFormat>Breedbeeld</PresentationFormat>
  <Paragraphs>22</Paragraphs>
  <Slides>15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Wingdings</vt:lpstr>
      <vt:lpstr>Kantoorthema</vt:lpstr>
      <vt:lpstr> Maatschappelijk Verantwoord Ondernemen (MVO) </vt:lpstr>
      <vt:lpstr>Man vs. Earth</vt:lpstr>
      <vt:lpstr>Vandaag</vt:lpstr>
      <vt:lpstr>Wat is duurzaamheid?</vt:lpstr>
      <vt:lpstr>PowerPoint-presentatie</vt:lpstr>
      <vt:lpstr>PowerPoint-presentatie</vt:lpstr>
      <vt:lpstr>De 3 P’s:</vt:lpstr>
      <vt:lpstr>Visie van </vt:lpstr>
      <vt:lpstr>Greenwashing </vt:lpstr>
      <vt:lpstr>Interbrand</vt:lpstr>
      <vt:lpstr>Interbrand</vt:lpstr>
      <vt:lpstr>Cradle to cradle (C2C)</vt:lpstr>
      <vt:lpstr>Cradle to cradle biologische cycles</vt:lpstr>
      <vt:lpstr>Cradle to cradle technologische cycles</vt:lpstr>
      <vt:lpstr>Cradle to cradle marketplace voor ideeën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74</cp:revision>
  <dcterms:created xsi:type="dcterms:W3CDTF">2015-02-09T20:38:33Z</dcterms:created>
  <dcterms:modified xsi:type="dcterms:W3CDTF">2020-01-22T09:37:28Z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