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57" r:id="rId6"/>
    <p:sldId id="256" r:id="rId7"/>
    <p:sldId id="258" r:id="rId8"/>
    <p:sldId id="259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03A-92D9-4D62-A59A-5B601DB06478}" type="datetimeFigureOut">
              <a:rPr lang="nl-NL" smtClean="0"/>
              <a:t>13-1-2020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1B00-6C58-44E1-B5BD-44324D156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97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03A-92D9-4D62-A59A-5B601DB06478}" type="datetimeFigureOut">
              <a:rPr lang="nl-NL" smtClean="0"/>
              <a:t>13-1-2020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1B00-6C58-44E1-B5BD-44324D156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0836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03A-92D9-4D62-A59A-5B601DB06478}" type="datetimeFigureOut">
              <a:rPr lang="nl-NL" smtClean="0"/>
              <a:t>13-1-2020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1B00-6C58-44E1-B5BD-44324D156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47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03A-92D9-4D62-A59A-5B601DB06478}" type="datetimeFigureOut">
              <a:rPr lang="nl-NL" smtClean="0"/>
              <a:t>13-1-2020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1B00-6C58-44E1-B5BD-44324D156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4379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03A-92D9-4D62-A59A-5B601DB06478}" type="datetimeFigureOut">
              <a:rPr lang="nl-NL" smtClean="0"/>
              <a:t>13-1-2020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1B00-6C58-44E1-B5BD-44324D156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98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03A-92D9-4D62-A59A-5B601DB06478}" type="datetimeFigureOut">
              <a:rPr lang="nl-NL" smtClean="0"/>
              <a:t>13-1-2020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1B00-6C58-44E1-B5BD-44324D156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4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03A-92D9-4D62-A59A-5B601DB06478}" type="datetimeFigureOut">
              <a:rPr lang="nl-NL" smtClean="0"/>
              <a:t>13-1-2020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1B00-6C58-44E1-B5BD-44324D156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913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03A-92D9-4D62-A59A-5B601DB06478}" type="datetimeFigureOut">
              <a:rPr lang="nl-NL" smtClean="0"/>
              <a:t>13-1-2020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1B00-6C58-44E1-B5BD-44324D156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731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03A-92D9-4D62-A59A-5B601DB06478}" type="datetimeFigureOut">
              <a:rPr lang="nl-NL" smtClean="0"/>
              <a:t>13-1-2020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1B00-6C58-44E1-B5BD-44324D156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61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03A-92D9-4D62-A59A-5B601DB06478}" type="datetimeFigureOut">
              <a:rPr lang="nl-NL" smtClean="0"/>
              <a:t>13-1-2020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1B00-6C58-44E1-B5BD-44324D156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23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03A-92D9-4D62-A59A-5B601DB06478}" type="datetimeFigureOut">
              <a:rPr lang="nl-NL" smtClean="0"/>
              <a:t>13-1-2020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1B00-6C58-44E1-B5BD-44324D156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19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2803A-92D9-4D62-A59A-5B601DB06478}" type="datetimeFigureOut">
              <a:rPr lang="nl-NL" smtClean="0"/>
              <a:t>13-1-2020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61B00-6C58-44E1-B5BD-44324D156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246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43" y="166255"/>
            <a:ext cx="6930784" cy="632780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280727" y="6031345"/>
            <a:ext cx="498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VORM LEERJAAR 1 PERIODE 3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6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221673" y="886691"/>
            <a:ext cx="1185025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0" u="none" strike="noStrike" baseline="0" dirty="0" smtClean="0">
                <a:solidFill>
                  <a:srgbClr val="FF0000"/>
                </a:solidFill>
                <a:latin typeface="Gill Sans MT Condensed" panose="020B0506020104020203" pitchFamily="34" charset="0"/>
              </a:rPr>
              <a:t>Definitie trend</a:t>
            </a:r>
          </a:p>
          <a:p>
            <a:endParaRPr lang="nl-NL" sz="4400" b="0" u="none" strike="noStrike" baseline="0" dirty="0" smtClean="0">
              <a:solidFill>
                <a:srgbClr val="FF0000"/>
              </a:solidFill>
              <a:latin typeface="Gill Sans MT Condensed" panose="020B0506020104020203" pitchFamily="34" charset="0"/>
            </a:endParaRPr>
          </a:p>
          <a:p>
            <a:r>
              <a:rPr lang="nl-NL" sz="2400" b="0" u="none" strike="noStrike" baseline="0" dirty="0" smtClean="0">
                <a:solidFill>
                  <a:schemeClr val="bg2">
                    <a:lumMod val="50000"/>
                  </a:schemeClr>
                </a:solidFill>
                <a:latin typeface="Gill Sans MT Condensed" panose="020B0506020104020203" pitchFamily="34" charset="0"/>
              </a:rPr>
              <a:t>*Een </a:t>
            </a:r>
            <a:r>
              <a:rPr lang="nl-NL" sz="2400" b="1" u="none" strike="noStrike" baseline="0" dirty="0" smtClean="0">
                <a:solidFill>
                  <a:schemeClr val="bg2">
                    <a:lumMod val="50000"/>
                  </a:schemeClr>
                </a:solidFill>
                <a:latin typeface="Gill Sans MT Condensed" panose="020B0506020104020203" pitchFamily="34" charset="0"/>
              </a:rPr>
              <a:t>trend </a:t>
            </a:r>
            <a:r>
              <a:rPr lang="nl-NL" sz="2400" b="0" u="none" strike="noStrike" baseline="0" dirty="0" smtClean="0">
                <a:solidFill>
                  <a:schemeClr val="bg2">
                    <a:lumMod val="50000"/>
                  </a:schemeClr>
                </a:solidFill>
                <a:latin typeface="Gill Sans MT Condensed" panose="020B0506020104020203" pitchFamily="34" charset="0"/>
              </a:rPr>
              <a:t>is een koers die zich gedurende een langere periode in een bepaalde duidelijke richting beweegt. Een </a:t>
            </a:r>
            <a:r>
              <a:rPr lang="nl-NL" sz="2400" b="1" u="none" strike="noStrike" baseline="0" dirty="0" smtClean="0">
                <a:solidFill>
                  <a:schemeClr val="bg2">
                    <a:lumMod val="50000"/>
                  </a:schemeClr>
                </a:solidFill>
                <a:latin typeface="Gill Sans MT Condensed" panose="020B0506020104020203" pitchFamily="34" charset="0"/>
              </a:rPr>
              <a:t>trend </a:t>
            </a:r>
            <a:r>
              <a:rPr lang="nl-NL" sz="2400" b="0" u="none" strike="noStrike" baseline="0" dirty="0" smtClean="0">
                <a:solidFill>
                  <a:schemeClr val="bg2">
                    <a:lumMod val="50000"/>
                  </a:schemeClr>
                </a:solidFill>
                <a:latin typeface="Gill Sans MT Condensed" panose="020B0506020104020203" pitchFamily="34" charset="0"/>
              </a:rPr>
              <a:t>kan naar veel verschillende onderwerpen verwijzen.</a:t>
            </a:r>
          </a:p>
          <a:p>
            <a:endParaRPr lang="nl-NL" sz="2400" b="0" u="none" strike="noStrike" baseline="0" dirty="0" smtClean="0">
              <a:solidFill>
                <a:schemeClr val="bg2">
                  <a:lumMod val="50000"/>
                </a:schemeClr>
              </a:solidFill>
              <a:latin typeface="Gill Sans MT Condensed" panose="020B0506020104020203" pitchFamily="34" charset="0"/>
            </a:endParaRPr>
          </a:p>
          <a:p>
            <a:endParaRPr lang="nl-NL" sz="2400" dirty="0">
              <a:solidFill>
                <a:schemeClr val="bg2">
                  <a:lumMod val="50000"/>
                </a:schemeClr>
              </a:solidFill>
              <a:latin typeface="Gill Sans MT Condensed" panose="020B0506020104020203" pitchFamily="34" charset="0"/>
            </a:endParaRPr>
          </a:p>
          <a:p>
            <a:endParaRPr lang="nl-NL" sz="2400" b="0" u="none" strike="noStrike" baseline="0" dirty="0" smtClean="0">
              <a:solidFill>
                <a:schemeClr val="bg2">
                  <a:lumMod val="50000"/>
                </a:schemeClr>
              </a:solidFill>
              <a:latin typeface="Gill Sans MT Condensed" panose="020B0506020104020203" pitchFamily="34" charset="0"/>
            </a:endParaRPr>
          </a:p>
          <a:p>
            <a:r>
              <a:rPr lang="nl-NL" sz="2400" b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24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Trends zie je elke dag, overal, elk moment om je heen</a:t>
            </a:r>
          </a:p>
          <a:p>
            <a:r>
              <a:rPr lang="nl-NL" sz="2400" b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24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Trends worden door onszelf in gang gezet</a:t>
            </a:r>
          </a:p>
          <a:p>
            <a:r>
              <a:rPr lang="nl-NL" sz="2400" b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24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Maatschappelijke ontwikkelingen zorgen voor nieuwe trends</a:t>
            </a:r>
          </a:p>
          <a:p>
            <a:r>
              <a:rPr lang="nl-NL" sz="2400" b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24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Trends leveren vaak een golfbeweging op:</a:t>
            </a:r>
          </a:p>
          <a:p>
            <a:r>
              <a:rPr lang="nl-NL" sz="2400" b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2400" b="0" u="none" strike="noStrike" baseline="0" dirty="0" smtClean="0">
                <a:solidFill>
                  <a:srgbClr val="404040"/>
                </a:solidFill>
                <a:latin typeface="Gill Sans MT Condensed" panose="020B0506020104020203" pitchFamily="34" charset="0"/>
              </a:rPr>
              <a:t>Begint klein, wordt steeds groter en zwakt hierna weer af.</a:t>
            </a:r>
          </a:p>
          <a:p>
            <a:r>
              <a:rPr lang="nl-NL" sz="2400" b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24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De smaken van mensen veranderen, we </a:t>
            </a:r>
            <a:r>
              <a:rPr lang="nl-NL" sz="2400" dirty="0" smtClean="0">
                <a:solidFill>
                  <a:srgbClr val="404040"/>
                </a:solidFill>
                <a:latin typeface="Gill Sans MT Condensed" panose="020B0506020104020203" pitchFamily="34" charset="0"/>
              </a:rPr>
              <a:t>zoeken </a:t>
            </a:r>
            <a:r>
              <a:rPr lang="nl-NL" sz="24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telkens nieuwe inspiratie, onze wereld veranderd daarom met ons mee</a:t>
            </a:r>
          </a:p>
        </p:txBody>
      </p:sp>
    </p:spTree>
    <p:extLst>
      <p:ext uri="{BB962C8B-B14F-4D97-AF65-F5344CB8AC3E}">
        <p14:creationId xmlns:p14="http://schemas.microsoft.com/office/powerpoint/2010/main" val="99882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09600" y="73892"/>
            <a:ext cx="10732655" cy="3828850"/>
          </a:xfrm>
        </p:spPr>
        <p:txBody>
          <a:bodyPr>
            <a:normAutofit/>
          </a:bodyPr>
          <a:lstStyle/>
          <a:p>
            <a:r>
              <a:rPr lang="nl-NL" sz="4000" b="1" dirty="0" smtClean="0">
                <a:latin typeface="Gill Sans MT Condensed" panose="020B0506020104020203" pitchFamily="34" charset="0"/>
              </a:rPr>
              <a:t>Maslow </a:t>
            </a:r>
          </a:p>
          <a:p>
            <a:r>
              <a:rPr lang="nl-NL" dirty="0" smtClean="0">
                <a:latin typeface="Gill Sans MT Condensed" panose="020B0506020104020203" pitchFamily="34" charset="0"/>
              </a:rPr>
              <a:t>schematische weergave </a:t>
            </a:r>
          </a:p>
          <a:p>
            <a:r>
              <a:rPr lang="nl-NL" dirty="0" smtClean="0">
                <a:latin typeface="Gill Sans MT Condensed" panose="020B0506020104020203" pitchFamily="34" charset="0"/>
              </a:rPr>
              <a:t>behoeften van de mens</a:t>
            </a:r>
          </a:p>
          <a:p>
            <a:r>
              <a:rPr lang="nl-NL" dirty="0" smtClean="0">
                <a:latin typeface="Gill Sans MT Condensed" panose="020B0506020104020203" pitchFamily="34" charset="0"/>
              </a:rPr>
              <a:t>op volgorde van de prioriteit</a:t>
            </a:r>
          </a:p>
          <a:p>
            <a:r>
              <a:rPr lang="nl-NL" dirty="0" smtClean="0">
                <a:latin typeface="Gill Sans MT Condensed" panose="020B0506020104020203" pitchFamily="34" charset="0"/>
              </a:rPr>
              <a:t>eerst primaire basisbehoeften </a:t>
            </a:r>
          </a:p>
          <a:p>
            <a:r>
              <a:rPr lang="nl-NL" dirty="0" smtClean="0">
                <a:latin typeface="Gill Sans MT Condensed" panose="020B0506020104020203" pitchFamily="34" charset="0"/>
              </a:rPr>
              <a:t>Op het moment dat deze behoeften zijn ingevuld, wordt er een stap gezet naar de volgende behoefte, de bestaanszekerheden. Daarna komen de behoeften die van mindere waarde zijn aan bod. </a:t>
            </a:r>
            <a:endParaRPr lang="nl-NL" dirty="0">
              <a:latin typeface="Gill Sans MT Condensed" panose="020B0506020104020203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3" b="14478"/>
          <a:stretch/>
        </p:blipFill>
        <p:spPr>
          <a:xfrm>
            <a:off x="2410692" y="3323095"/>
            <a:ext cx="7269017" cy="346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29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8981" y="0"/>
            <a:ext cx="4613019" cy="68580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57018" y="988291"/>
            <a:ext cx="645621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3600" b="0" i="0" u="none" strike="noStrike" baseline="0" dirty="0" smtClean="0">
              <a:solidFill>
                <a:srgbClr val="FFC908"/>
              </a:solidFill>
              <a:latin typeface="Trebuchet MS" panose="020B0603020202020204" pitchFamily="34" charset="0"/>
            </a:endParaRPr>
          </a:p>
          <a:p>
            <a:endParaRPr lang="nl-NL" sz="3600" dirty="0">
              <a:solidFill>
                <a:srgbClr val="FFC908"/>
              </a:solidFill>
              <a:latin typeface="Trebuchet MS" panose="020B0603020202020204" pitchFamily="34" charset="0"/>
            </a:endParaRPr>
          </a:p>
          <a:p>
            <a:r>
              <a:rPr lang="nl-NL" sz="44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Connect </a:t>
            </a:r>
            <a:r>
              <a:rPr lang="nl-NL" sz="4400" b="0" i="0" u="none" strike="noStrike" baseline="0" dirty="0" err="1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the</a:t>
            </a:r>
            <a:r>
              <a:rPr lang="nl-NL" sz="44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 story</a:t>
            </a:r>
          </a:p>
          <a:p>
            <a:endParaRPr lang="nl-NL" sz="3200" b="0" i="0" u="none" strike="noStrike" baseline="0" dirty="0" smtClean="0">
              <a:solidFill>
                <a:srgbClr val="FFC908"/>
              </a:solidFill>
              <a:latin typeface="Gill Sans MT Condensed" panose="020B0506020104020203" pitchFamily="34" charset="0"/>
            </a:endParaRPr>
          </a:p>
          <a:p>
            <a:r>
              <a:rPr lang="nl-NL" sz="32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32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Rustig en overzichtelijk</a:t>
            </a:r>
          </a:p>
          <a:p>
            <a:r>
              <a:rPr lang="nl-NL" sz="32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32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Cirkel wordt vaak toegepast</a:t>
            </a:r>
          </a:p>
          <a:p>
            <a:r>
              <a:rPr lang="nl-NL" sz="32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32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Het materiaal heeft een natuurlijke uitstraling</a:t>
            </a:r>
          </a:p>
          <a:p>
            <a:r>
              <a:rPr lang="nl-NL" sz="32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32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Wit en groen spelen belangrijkste rol</a:t>
            </a:r>
          </a:p>
          <a:p>
            <a:r>
              <a:rPr lang="nl-NL" sz="32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32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Strepen, ruiten, natuurlijke afbeeldingen</a:t>
            </a:r>
          </a:p>
          <a:p>
            <a:r>
              <a:rPr lang="nl-NL" sz="32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32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Veelvuldig gebruik bladplanten</a:t>
            </a:r>
          </a:p>
        </p:txBody>
      </p:sp>
    </p:spTree>
    <p:extLst>
      <p:ext uri="{BB962C8B-B14F-4D97-AF65-F5344CB8AC3E}">
        <p14:creationId xmlns:p14="http://schemas.microsoft.com/office/powerpoint/2010/main" val="3197690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277092" y="769311"/>
            <a:ext cx="67056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Punk </a:t>
            </a:r>
            <a:r>
              <a:rPr lang="nl-NL" sz="4400" b="0" i="0" u="none" strike="noStrike" baseline="0" dirty="0" err="1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Rebooted</a:t>
            </a:r>
            <a:r>
              <a:rPr lang="nl-NL" sz="44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–Bloemenbureau Holland</a:t>
            </a:r>
          </a:p>
          <a:p>
            <a:endParaRPr lang="nl-NL" sz="4400" dirty="0">
              <a:solidFill>
                <a:srgbClr val="FFC908"/>
              </a:solidFill>
              <a:latin typeface="Gill Sans MT Condensed" panose="020B0506020104020203" pitchFamily="34" charset="0"/>
            </a:endParaRPr>
          </a:p>
          <a:p>
            <a:endParaRPr lang="nl-NL" sz="3600" b="0" i="0" u="none" strike="noStrike" baseline="0" dirty="0" smtClean="0">
              <a:solidFill>
                <a:srgbClr val="FFC908"/>
              </a:solidFill>
              <a:latin typeface="Gill Sans MT Condensed" panose="020B0506020104020203" pitchFamily="34" charset="0"/>
            </a:endParaRPr>
          </a:p>
          <a:p>
            <a:r>
              <a:rPr lang="nl-NL" sz="32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32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Scherpe vormen</a:t>
            </a:r>
          </a:p>
          <a:p>
            <a:r>
              <a:rPr lang="nl-NL" sz="32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32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Industriële producten</a:t>
            </a:r>
          </a:p>
          <a:p>
            <a:r>
              <a:rPr lang="nl-NL" sz="32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32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Onorthodoxe toepassing planten</a:t>
            </a:r>
          </a:p>
          <a:p>
            <a:r>
              <a:rPr lang="nl-NL" sz="3200" b="0" i="0" u="none" strike="noStrike" baseline="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</a:t>
            </a:r>
            <a:r>
              <a:rPr lang="nl-NL" sz="3200" dirty="0">
                <a:solidFill>
                  <a:srgbClr val="404040"/>
                </a:solidFill>
                <a:latin typeface="Gill Sans MT Condensed" panose="020B0506020104020203" pitchFamily="34" charset="0"/>
              </a:rPr>
              <a:t>Recycling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926" y="2360112"/>
            <a:ext cx="6604876" cy="44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78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596891" y="116349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sz="800" b="0" i="0" u="none" strike="noStrike" baseline="0" dirty="0" smtClean="0">
              <a:latin typeface="Times New Roman" panose="02020603050405020304" pitchFamily="18" charset="0"/>
            </a:endParaRPr>
          </a:p>
          <a:p>
            <a:r>
              <a:rPr lang="nl-NL" sz="4400" dirty="0" err="1">
                <a:solidFill>
                  <a:srgbClr val="FFC908"/>
                </a:solidFill>
                <a:latin typeface="Gill Sans MT Condensed" panose="020B0506020104020203" pitchFamily="34" charset="0"/>
              </a:rPr>
              <a:t>Colorblocking</a:t>
            </a:r>
            <a:endParaRPr lang="nl-NL" sz="4400" dirty="0">
              <a:solidFill>
                <a:srgbClr val="FFC908"/>
              </a:solidFill>
              <a:latin typeface="Gill Sans MT Condensed" panose="020B0506020104020203" pitchFamily="34" charset="0"/>
            </a:endParaRPr>
          </a:p>
          <a:p>
            <a:endParaRPr lang="nl-NL" sz="200" b="0" i="0" u="none" strike="noStrike" baseline="0" dirty="0" smtClean="0">
              <a:latin typeface="Trebuchet MS" panose="020B0603020202020204" pitchFamily="34" charset="0"/>
            </a:endParaRPr>
          </a:p>
          <a:p>
            <a:r>
              <a:rPr lang="nl-NL" sz="800" b="0" i="0" u="none" strike="noStrike" baseline="0" dirty="0" smtClean="0">
                <a:latin typeface="Times New Roman" panose="02020603050405020304" pitchFamily="18" charset="0"/>
              </a:rPr>
              <a:t> </a:t>
            </a:r>
            <a:endParaRPr lang="nl-NL" sz="800" b="0" i="0" u="none" strike="noStrike" baseline="30000" dirty="0" smtClean="0">
              <a:latin typeface="Trebuchet MS" panose="020B0603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9" y="1162789"/>
            <a:ext cx="4246230" cy="56052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16" y="1162789"/>
            <a:ext cx="3267675" cy="56052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886" y="1162789"/>
            <a:ext cx="3754350" cy="56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3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1" y="1297596"/>
            <a:ext cx="3822856" cy="538365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96891" y="116349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sz="800" b="0" i="0" u="none" strike="noStrike" baseline="0" dirty="0" smtClean="0">
              <a:latin typeface="Times New Roman" panose="02020603050405020304" pitchFamily="18" charset="0"/>
            </a:endParaRPr>
          </a:p>
          <a:p>
            <a:r>
              <a:rPr lang="nl-NL" sz="4400" dirty="0" smtClean="0">
                <a:solidFill>
                  <a:srgbClr val="FFC908"/>
                </a:solidFill>
                <a:latin typeface="Gill Sans MT Condensed" panose="020B0506020104020203" pitchFamily="34" charset="0"/>
              </a:rPr>
              <a:t>Geometrie en Typografie</a:t>
            </a:r>
            <a:endParaRPr lang="nl-NL" sz="4400" dirty="0">
              <a:solidFill>
                <a:srgbClr val="FFC908"/>
              </a:solidFill>
              <a:latin typeface="Gill Sans MT Condensed" panose="020B0506020104020203" pitchFamily="34" charset="0"/>
            </a:endParaRPr>
          </a:p>
          <a:p>
            <a:endParaRPr lang="nl-NL" sz="200" b="0" i="0" u="none" strike="noStrike" baseline="0" dirty="0" smtClean="0">
              <a:latin typeface="Trebuchet MS" panose="020B0603020202020204" pitchFamily="34" charset="0"/>
            </a:endParaRPr>
          </a:p>
          <a:p>
            <a:r>
              <a:rPr lang="nl-NL" sz="800" b="0" i="0" u="none" strike="noStrike" baseline="0" dirty="0" smtClean="0">
                <a:latin typeface="Times New Roman" panose="02020603050405020304" pitchFamily="18" charset="0"/>
              </a:rPr>
              <a:t> </a:t>
            </a:r>
            <a:endParaRPr lang="nl-NL" sz="800" b="0" i="0" u="none" strike="noStrike" baseline="30000" dirty="0" smtClean="0">
              <a:latin typeface="Trebuchet MS" panose="020B0603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62" y="1251056"/>
            <a:ext cx="3637129" cy="543019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799" y="1162789"/>
            <a:ext cx="3739728" cy="558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23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C000"/>
                </a:solidFill>
                <a:effectLst/>
                <a:latin typeface="Gill Sans MT Condensed" panose="020B0506020104020203" pitchFamily="34" charset="0"/>
              </a:rPr>
              <a:t>The Brown Age  2020-2021</a:t>
            </a:r>
            <a:endParaRPr lang="nl-NL" dirty="0">
              <a:solidFill>
                <a:srgbClr val="FFC000"/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>
                <a:effectLst/>
                <a:latin typeface="Gill Sans MT Condensed" panose="020B0506020104020203" pitchFamily="34" charset="0"/>
              </a:rPr>
              <a:t>In 'Brown Age' laat Lidewij </a:t>
            </a:r>
            <a:r>
              <a:rPr lang="nl-NL" dirty="0" err="1" smtClean="0">
                <a:effectLst/>
                <a:latin typeface="Gill Sans MT Condensed" panose="020B0506020104020203" pitchFamily="34" charset="0"/>
              </a:rPr>
              <a:t>Edelkoort</a:t>
            </a:r>
            <a:r>
              <a:rPr lang="nl-NL" dirty="0" smtClean="0">
                <a:effectLst/>
                <a:latin typeface="Gill Sans MT Condensed" panose="020B0506020104020203" pitchFamily="34" charset="0"/>
              </a:rPr>
              <a:t> de opkomst van de kleur bruin in mode zien voor het herfst/winter 2020-2021. Kort samengevat: in mode is bruin het nieuwe zwart.</a:t>
            </a:r>
            <a:endParaRPr lang="nl-NL" dirty="0">
              <a:latin typeface="Gill Sans MT Condensed" panose="020B0506020104020203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t="11938" r="4933" b="8644"/>
          <a:stretch/>
        </p:blipFill>
        <p:spPr>
          <a:xfrm>
            <a:off x="1024264" y="2709277"/>
            <a:ext cx="9348172" cy="41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3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C000"/>
                </a:solidFill>
                <a:effectLst/>
                <a:latin typeface="Gill Sans MT Condensed" panose="020B0506020104020203" pitchFamily="34" charset="0"/>
              </a:rPr>
              <a:t>Folklore Zomer 2020</a:t>
            </a:r>
            <a:endParaRPr lang="nl-NL" dirty="0">
              <a:solidFill>
                <a:srgbClr val="FFC000"/>
              </a:solidFill>
              <a:latin typeface="Gill Sans MT Condensed" panose="020B0506020104020203" pitchFamily="34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11" t="17054" r="11985" b="31154"/>
          <a:stretch/>
        </p:blipFill>
        <p:spPr>
          <a:xfrm>
            <a:off x="147782" y="2136713"/>
            <a:ext cx="11941550" cy="4328741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555411" y="1690688"/>
            <a:ext cx="1419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rgbClr val="FFC000"/>
                </a:solidFill>
                <a:effectLst/>
                <a:latin typeface="Gill Sans MT Condensed" panose="020B0506020104020203" pitchFamily="34" charset="0"/>
              </a:rPr>
              <a:t>Lidewij </a:t>
            </a:r>
            <a:r>
              <a:rPr lang="nl-NL" dirty="0" err="1" smtClean="0">
                <a:solidFill>
                  <a:srgbClr val="FFC000"/>
                </a:solidFill>
                <a:effectLst/>
                <a:latin typeface="Gill Sans MT Condensed" panose="020B0506020104020203" pitchFamily="34" charset="0"/>
              </a:rPr>
              <a:t>Edelkoort</a:t>
            </a:r>
            <a:r>
              <a:rPr lang="nl-NL" dirty="0" smtClean="0">
                <a:solidFill>
                  <a:srgbClr val="FFC000"/>
                </a:solidFill>
                <a:effectLst/>
                <a:latin typeface="Gill Sans MT Condensed" panose="020B0506020104020203" pitchFamily="34" charset="0"/>
              </a:rPr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254330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D5F6381676BD48826A8A67F91DF4B0" ma:contentTypeVersion="11" ma:contentTypeDescription="Een nieuw document maken." ma:contentTypeScope="" ma:versionID="d75c1411ae4ca9b70415b1d66705f5ba">
  <xsd:schema xmlns:xsd="http://www.w3.org/2001/XMLSchema" xmlns:xs="http://www.w3.org/2001/XMLSchema" xmlns:p="http://schemas.microsoft.com/office/2006/metadata/properties" xmlns:ns3="16e37ef9-5d3d-440a-ae36-a5d9ac7cfbe5" xmlns:ns4="ffd32a1a-c515-4287-8b33-ce50c753c626" targetNamespace="http://schemas.microsoft.com/office/2006/metadata/properties" ma:root="true" ma:fieldsID="1bf4bbef721508d1f58eb6ca2ed2d7ac" ns3:_="" ns4:_="">
    <xsd:import namespace="16e37ef9-5d3d-440a-ae36-a5d9ac7cfbe5"/>
    <xsd:import namespace="ffd32a1a-c515-4287-8b33-ce50c753c62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37ef9-5d3d-440a-ae36-a5d9ac7cfb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32a1a-c515-4287-8b33-ce50c753c62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76D880-B69A-42AA-9B04-3E430E60B1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e37ef9-5d3d-440a-ae36-a5d9ac7cfbe5"/>
    <ds:schemaRef ds:uri="ffd32a1a-c515-4287-8b33-ce50c753c6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9266A8-1C4D-45F7-BFC6-227D322A78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18A81-31CB-47E6-88AF-EDCC47F4228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fd32a1a-c515-4287-8b33-ce50c753c626"/>
    <ds:schemaRef ds:uri="http://purl.org/dc/elements/1.1/"/>
    <ds:schemaRef ds:uri="http://schemas.microsoft.com/office/2006/metadata/properties"/>
    <ds:schemaRef ds:uri="16e37ef9-5d3d-440a-ae36-a5d9ac7cfbe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253</Words>
  <Application>Microsoft Office PowerPoint</Application>
  <PresentationFormat>Breedbeeld</PresentationFormat>
  <Paragraphs>48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Gill Sans MT Condensed</vt:lpstr>
      <vt:lpstr>Times New Roman</vt:lpstr>
      <vt:lpstr>Trebuchet MS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The Brown Age  2020-2021</vt:lpstr>
      <vt:lpstr>Folklore Zomer 2020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Betty Rijnberg</dc:creator>
  <cp:lastModifiedBy>Betty Rijnberg</cp:lastModifiedBy>
  <cp:revision>8</cp:revision>
  <dcterms:created xsi:type="dcterms:W3CDTF">2020-01-13T12:48:55Z</dcterms:created>
  <dcterms:modified xsi:type="dcterms:W3CDTF">2020-01-13T15:24:37Z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0x010100B5D5F6381676BD48826A8A67F91DF4B0</vt:lpwstr>
  </property>
</Properties>
</file>