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3" r:id="rId3"/>
    <p:sldId id="257" r:id="rId4"/>
    <p:sldId id="258" r:id="rId5"/>
    <p:sldId id="259" r:id="rId6"/>
    <p:sldId id="260" r:id="rId7"/>
    <p:sldId id="261" r:id="rId8"/>
    <p:sldId id="262"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1" d="100"/>
          <a:sy n="91" d="100"/>
        </p:scale>
        <p:origin x="-126"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nl-NL"/>
              <a:t>Klik om stijl te bewerken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nl-NL"/>
              <a:t>Klik om stijl te bewerken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1/10/2020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DA16AA21-1863-4931-97CB-99D0A168701B}" type="datetimeFigureOut">
              <a:rPr lang="en-US" dirty="0"/>
              <a:t>1/10/2020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3772C379-9A7C-4C87-A116-CBE9F58B04C5}" type="datetimeFigureOut">
              <a:rPr lang="en-US" dirty="0"/>
              <a:t>1/10/2020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1/10/2020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rXVc5Pxlj9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89DE6EE-E1C9-40CA-BF5D-A257DDE2148E}"/>
              </a:ext>
            </a:extLst>
          </p:cNvPr>
          <p:cNvSpPr>
            <a:spLocks noGrp="1"/>
          </p:cNvSpPr>
          <p:nvPr>
            <p:ph type="ctrTitle"/>
          </p:nvPr>
        </p:nvSpPr>
        <p:spPr/>
        <p:txBody>
          <a:bodyPr/>
          <a:lstStyle/>
          <a:p>
            <a:r>
              <a:rPr lang="nl-NL" dirty="0"/>
              <a:t>Duurzaamheid</a:t>
            </a:r>
          </a:p>
        </p:txBody>
      </p:sp>
      <p:sp>
        <p:nvSpPr>
          <p:cNvPr id="3" name="Ondertitel 2">
            <a:extLst>
              <a:ext uri="{FF2B5EF4-FFF2-40B4-BE49-F238E27FC236}">
                <a16:creationId xmlns:a16="http://schemas.microsoft.com/office/drawing/2014/main" xmlns="" id="{3BE53F31-255D-4C78-BB9D-0E2796E5FB1D}"/>
              </a:ext>
            </a:extLst>
          </p:cNvPr>
          <p:cNvSpPr>
            <a:spLocks noGrp="1"/>
          </p:cNvSpPr>
          <p:nvPr>
            <p:ph type="subTitle" idx="1"/>
          </p:nvPr>
        </p:nvSpPr>
        <p:spPr/>
        <p:txBody>
          <a:bodyPr/>
          <a:lstStyle/>
          <a:p>
            <a:r>
              <a:rPr lang="nl-NL" dirty="0"/>
              <a:t>innoveren</a:t>
            </a:r>
          </a:p>
        </p:txBody>
      </p:sp>
    </p:spTree>
    <p:extLst>
      <p:ext uri="{BB962C8B-B14F-4D97-AF65-F5344CB8AC3E}">
        <p14:creationId xmlns:p14="http://schemas.microsoft.com/office/powerpoint/2010/main" val="1760536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18DCE20-C8A5-4A3C-8817-835C13836C34}"/>
              </a:ext>
            </a:extLst>
          </p:cNvPr>
          <p:cNvSpPr>
            <a:spLocks noGrp="1"/>
          </p:cNvSpPr>
          <p:nvPr>
            <p:ph type="title"/>
          </p:nvPr>
        </p:nvSpPr>
        <p:spPr/>
        <p:txBody>
          <a:bodyPr/>
          <a:lstStyle/>
          <a:p>
            <a:r>
              <a:rPr lang="nl-NL" dirty="0"/>
              <a:t>Zorg voor medewerkers</a:t>
            </a:r>
          </a:p>
        </p:txBody>
      </p:sp>
      <p:sp>
        <p:nvSpPr>
          <p:cNvPr id="3" name="Tijdelijke aanduiding voor inhoud 2">
            <a:extLst>
              <a:ext uri="{FF2B5EF4-FFF2-40B4-BE49-F238E27FC236}">
                <a16:creationId xmlns:a16="http://schemas.microsoft.com/office/drawing/2014/main" xmlns="" id="{896668CF-74A5-4476-8F46-B8DA123BC89F}"/>
              </a:ext>
            </a:extLst>
          </p:cNvPr>
          <p:cNvSpPr>
            <a:spLocks noGrp="1"/>
          </p:cNvSpPr>
          <p:nvPr>
            <p:ph idx="1"/>
          </p:nvPr>
        </p:nvSpPr>
        <p:spPr/>
        <p:txBody>
          <a:bodyPr/>
          <a:lstStyle/>
          <a:p>
            <a:r>
              <a:rPr lang="nl-NL" dirty="0"/>
              <a:t>Zorg voor medewerkers</a:t>
            </a:r>
          </a:p>
          <a:p>
            <a:r>
              <a:rPr lang="nl-NL" dirty="0"/>
              <a:t>CAO Bloemendetailhandel verplicht</a:t>
            </a:r>
          </a:p>
          <a:p>
            <a:r>
              <a:rPr lang="nl-NL" dirty="0"/>
              <a:t>Diverse keuzemaatregelen, zoals medewerkers ‘met afstand tot de arbeidsmarkt’, stageplekken, periodiek overleg</a:t>
            </a:r>
          </a:p>
          <a:p>
            <a:endParaRPr lang="nl-NL" dirty="0"/>
          </a:p>
        </p:txBody>
      </p:sp>
    </p:spTree>
    <p:extLst>
      <p:ext uri="{BB962C8B-B14F-4D97-AF65-F5344CB8AC3E}">
        <p14:creationId xmlns:p14="http://schemas.microsoft.com/office/powerpoint/2010/main" val="2783042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492E14A-478E-47C1-B370-2A765C2F7427}"/>
              </a:ext>
            </a:extLst>
          </p:cNvPr>
          <p:cNvSpPr>
            <a:spLocks noGrp="1"/>
          </p:cNvSpPr>
          <p:nvPr>
            <p:ph type="title"/>
          </p:nvPr>
        </p:nvSpPr>
        <p:spPr/>
        <p:txBody>
          <a:bodyPr/>
          <a:lstStyle/>
          <a:p>
            <a:r>
              <a:rPr lang="nl-NL" dirty="0"/>
              <a:t>Hoe duurzaam zijn wij?</a:t>
            </a:r>
          </a:p>
        </p:txBody>
      </p:sp>
      <p:sp>
        <p:nvSpPr>
          <p:cNvPr id="3" name="Tijdelijke aanduiding voor inhoud 2">
            <a:extLst>
              <a:ext uri="{FF2B5EF4-FFF2-40B4-BE49-F238E27FC236}">
                <a16:creationId xmlns:a16="http://schemas.microsoft.com/office/drawing/2014/main" xmlns="" id="{2A58B184-A8E9-41D9-A046-377CB5135BC7}"/>
              </a:ext>
            </a:extLst>
          </p:cNvPr>
          <p:cNvSpPr>
            <a:spLocks noGrp="1"/>
          </p:cNvSpPr>
          <p:nvPr>
            <p:ph idx="1"/>
          </p:nvPr>
        </p:nvSpPr>
        <p:spPr/>
        <p:txBody>
          <a:bodyPr/>
          <a:lstStyle/>
          <a:p>
            <a:r>
              <a:rPr lang="nl-NL" dirty="0"/>
              <a:t>Loop door de school en benoem alle onderdelen wat wij doen om duurzaam te zijn?</a:t>
            </a:r>
          </a:p>
          <a:p>
            <a:endParaRPr lang="nl-NL" dirty="0"/>
          </a:p>
          <a:p>
            <a:r>
              <a:rPr lang="nl-NL" dirty="0"/>
              <a:t>Hoe duurzaam ben jij?</a:t>
            </a:r>
          </a:p>
          <a:p>
            <a:endParaRPr lang="nl-NL" dirty="0"/>
          </a:p>
          <a:p>
            <a:endParaRPr lang="nl-NL" dirty="0"/>
          </a:p>
          <a:p>
            <a:r>
              <a:rPr lang="nl-NL" dirty="0"/>
              <a:t>En hoe duurzaam is jouw bedrijf? </a:t>
            </a:r>
            <a:r>
              <a:rPr lang="nl-NL"/>
              <a:t>Noteer verbeterpunten. </a:t>
            </a:r>
            <a:endParaRPr lang="nl-NL" dirty="0"/>
          </a:p>
          <a:p>
            <a:pPr marL="0" indent="0">
              <a:buNone/>
            </a:pPr>
            <a:r>
              <a:rPr lang="nl-NL" dirty="0"/>
              <a:t>(loop alle bovengenoemde onderdelen langs en noteer hoe zij dit doen en waar de verbeterslag ligt)</a:t>
            </a:r>
          </a:p>
        </p:txBody>
      </p:sp>
    </p:spTree>
    <p:extLst>
      <p:ext uri="{BB962C8B-B14F-4D97-AF65-F5344CB8AC3E}">
        <p14:creationId xmlns:p14="http://schemas.microsoft.com/office/powerpoint/2010/main" val="756597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6D16564-98AF-4C11-970A-F722E5DBF550}"/>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xmlns="" id="{F54CEB35-46D8-4AE4-8E1A-0C06D003375C}"/>
              </a:ext>
            </a:extLst>
          </p:cNvPr>
          <p:cNvSpPr>
            <a:spLocks noGrp="1"/>
          </p:cNvSpPr>
          <p:nvPr>
            <p:ph idx="1"/>
          </p:nvPr>
        </p:nvSpPr>
        <p:spPr/>
        <p:txBody>
          <a:bodyPr/>
          <a:lstStyle/>
          <a:p>
            <a:r>
              <a:rPr lang="nl-NL" dirty="0">
                <a:hlinkClick r:id="rId2"/>
              </a:rPr>
              <a:t>https://www.youtube.com/watch?v=rXVc5Pxlj9w</a:t>
            </a:r>
            <a:endParaRPr lang="nl-NL" dirty="0"/>
          </a:p>
          <a:p>
            <a:endParaRPr lang="nl-NL" dirty="0"/>
          </a:p>
          <a:p>
            <a:endParaRPr lang="nl-NL" dirty="0"/>
          </a:p>
        </p:txBody>
      </p:sp>
    </p:spTree>
    <p:extLst>
      <p:ext uri="{BB962C8B-B14F-4D97-AF65-F5344CB8AC3E}">
        <p14:creationId xmlns:p14="http://schemas.microsoft.com/office/powerpoint/2010/main" val="16775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6A98BB2-EDBB-4B80-82BF-CDE0581B5958}"/>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xmlns="" id="{C7A61D1A-9635-421D-8D2C-7A0458224E1C}"/>
              </a:ext>
            </a:extLst>
          </p:cNvPr>
          <p:cNvSpPr>
            <a:spLocks noGrp="1"/>
          </p:cNvSpPr>
          <p:nvPr>
            <p:ph idx="1"/>
          </p:nvPr>
        </p:nvSpPr>
        <p:spPr/>
        <p:txBody>
          <a:bodyPr/>
          <a:lstStyle/>
          <a:p>
            <a:r>
              <a:rPr lang="nl-NL" b="1" dirty="0"/>
              <a:t>Duurzame innovatie</a:t>
            </a:r>
          </a:p>
          <a:p>
            <a:endParaRPr lang="nl-NL" dirty="0"/>
          </a:p>
          <a:p>
            <a:r>
              <a:rPr lang="nl-NL" dirty="0"/>
              <a:t>Hierbij gaat het om aanpassingen van processen en producten, zodanig dat de impact op het milieu verder afneemt. Schonere auto's die minder CO2 uitstoten bijvoorbeeld. Of de inzet van andere grondstoffen zodat er minder bomen gekapt hoeven worden.</a:t>
            </a:r>
          </a:p>
          <a:p>
            <a:endParaRPr lang="nl-NL" dirty="0"/>
          </a:p>
          <a:p>
            <a:endParaRPr lang="nl-NL" dirty="0"/>
          </a:p>
          <a:p>
            <a:endParaRPr lang="nl-NL" dirty="0"/>
          </a:p>
        </p:txBody>
      </p:sp>
    </p:spTree>
    <p:extLst>
      <p:ext uri="{BB962C8B-B14F-4D97-AF65-F5344CB8AC3E}">
        <p14:creationId xmlns:p14="http://schemas.microsoft.com/office/powerpoint/2010/main" val="4170780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AA9733E-9EE5-47FE-9D67-74657C2A98DE}"/>
              </a:ext>
            </a:extLst>
          </p:cNvPr>
          <p:cNvSpPr>
            <a:spLocks noGrp="1"/>
          </p:cNvSpPr>
          <p:nvPr>
            <p:ph type="title"/>
          </p:nvPr>
        </p:nvSpPr>
        <p:spPr/>
        <p:txBody>
          <a:bodyPr/>
          <a:lstStyle/>
          <a:p>
            <a:r>
              <a:rPr lang="nl-NL" dirty="0"/>
              <a:t>Thema’s voor duurzaam  </a:t>
            </a:r>
            <a:r>
              <a:rPr lang="nl-NL" sz="2400" dirty="0"/>
              <a:t>(barometer bloemist)</a:t>
            </a:r>
          </a:p>
        </p:txBody>
      </p:sp>
      <p:sp>
        <p:nvSpPr>
          <p:cNvPr id="3" name="Tijdelijke aanduiding voor inhoud 2">
            <a:extLst>
              <a:ext uri="{FF2B5EF4-FFF2-40B4-BE49-F238E27FC236}">
                <a16:creationId xmlns:a16="http://schemas.microsoft.com/office/drawing/2014/main" xmlns="" id="{A923240C-7637-413D-93D5-1C0829486604}"/>
              </a:ext>
            </a:extLst>
          </p:cNvPr>
          <p:cNvSpPr>
            <a:spLocks noGrp="1"/>
          </p:cNvSpPr>
          <p:nvPr>
            <p:ph idx="1"/>
          </p:nvPr>
        </p:nvSpPr>
        <p:spPr/>
        <p:txBody>
          <a:bodyPr/>
          <a:lstStyle/>
          <a:p>
            <a:r>
              <a:rPr lang="nl-NL" b="1" dirty="0"/>
              <a:t>Keurmerk thema’s</a:t>
            </a:r>
            <a:endParaRPr lang="nl-NL" dirty="0"/>
          </a:p>
          <a:p>
            <a:r>
              <a:rPr lang="nl-NL" dirty="0"/>
              <a:t>Duurzaam assortiment bloemen en planten</a:t>
            </a:r>
          </a:p>
          <a:p>
            <a:r>
              <a:rPr lang="nl-NL" dirty="0"/>
              <a:t>Afval(scheiding) en verpakkingen</a:t>
            </a:r>
          </a:p>
          <a:p>
            <a:r>
              <a:rPr lang="nl-NL" dirty="0"/>
              <a:t>Duurzame energie en -besparing</a:t>
            </a:r>
          </a:p>
          <a:p>
            <a:r>
              <a:rPr lang="nl-NL" dirty="0"/>
              <a:t>Milieuvriendelijke schoonmaak</a:t>
            </a:r>
          </a:p>
          <a:p>
            <a:r>
              <a:rPr lang="nl-NL" dirty="0"/>
              <a:t>Duurzamer transport en bezorging</a:t>
            </a:r>
          </a:p>
          <a:p>
            <a:r>
              <a:rPr lang="nl-NL" dirty="0"/>
              <a:t>Zorg voor medewerkers</a:t>
            </a:r>
          </a:p>
          <a:p>
            <a:endParaRPr lang="nl-NL" dirty="0"/>
          </a:p>
        </p:txBody>
      </p:sp>
    </p:spTree>
    <p:extLst>
      <p:ext uri="{BB962C8B-B14F-4D97-AF65-F5344CB8AC3E}">
        <p14:creationId xmlns:p14="http://schemas.microsoft.com/office/powerpoint/2010/main" val="1958830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4E74F48-E402-4FAF-BCB9-6C0ABDA91E96}"/>
              </a:ext>
            </a:extLst>
          </p:cNvPr>
          <p:cNvSpPr>
            <a:spLocks noGrp="1"/>
          </p:cNvSpPr>
          <p:nvPr>
            <p:ph type="title"/>
          </p:nvPr>
        </p:nvSpPr>
        <p:spPr/>
        <p:txBody>
          <a:bodyPr/>
          <a:lstStyle/>
          <a:p>
            <a:r>
              <a:rPr lang="nl-NL" dirty="0"/>
              <a:t>Duurzaam assortiment</a:t>
            </a:r>
          </a:p>
        </p:txBody>
      </p:sp>
      <p:sp>
        <p:nvSpPr>
          <p:cNvPr id="3" name="Tijdelijke aanduiding voor inhoud 2">
            <a:extLst>
              <a:ext uri="{FF2B5EF4-FFF2-40B4-BE49-F238E27FC236}">
                <a16:creationId xmlns:a16="http://schemas.microsoft.com/office/drawing/2014/main" xmlns="" id="{C790B165-DCD7-4794-971B-5A5AE7935BDA}"/>
              </a:ext>
            </a:extLst>
          </p:cNvPr>
          <p:cNvSpPr>
            <a:spLocks noGrp="1"/>
          </p:cNvSpPr>
          <p:nvPr>
            <p:ph idx="1"/>
          </p:nvPr>
        </p:nvSpPr>
        <p:spPr/>
        <p:txBody>
          <a:bodyPr>
            <a:normAutofit lnSpcReduction="10000"/>
          </a:bodyPr>
          <a:lstStyle/>
          <a:p>
            <a:r>
              <a:rPr lang="nl-NL" dirty="0"/>
              <a:t>Oplopende certificering op respectievelijk </a:t>
            </a:r>
            <a:r>
              <a:rPr lang="nl-NL" b="1" dirty="0"/>
              <a:t>brons</a:t>
            </a:r>
            <a:r>
              <a:rPr lang="nl-NL" dirty="0"/>
              <a:t> (15% inkoop), </a:t>
            </a:r>
            <a:r>
              <a:rPr lang="nl-NL" b="1" dirty="0"/>
              <a:t>zilver</a:t>
            </a:r>
            <a:r>
              <a:rPr lang="nl-NL" dirty="0"/>
              <a:t> (30% inkoop) en </a:t>
            </a:r>
            <a:r>
              <a:rPr lang="nl-NL" b="1" dirty="0"/>
              <a:t>goud</a:t>
            </a:r>
            <a:r>
              <a:rPr lang="nl-NL" dirty="0"/>
              <a:t> (50% inkoop) van duurzamere bloemen en planten met een erkend keurmerk:</a:t>
            </a:r>
            <a:br>
              <a:rPr lang="nl-NL" dirty="0"/>
            </a:br>
            <a:endParaRPr lang="nl-NL" dirty="0"/>
          </a:p>
          <a:p>
            <a:pPr lvl="1"/>
            <a:r>
              <a:rPr lang="nl-NL" dirty="0"/>
              <a:t>Biologisch/EKO</a:t>
            </a:r>
          </a:p>
          <a:p>
            <a:pPr lvl="1"/>
            <a:r>
              <a:rPr lang="nl-NL" dirty="0"/>
              <a:t>EHPEA Silver + Gold Level</a:t>
            </a:r>
          </a:p>
          <a:p>
            <a:pPr lvl="1"/>
            <a:r>
              <a:rPr lang="nl-NL" dirty="0" err="1"/>
              <a:t>Florverde</a:t>
            </a:r>
            <a:r>
              <a:rPr lang="nl-NL" dirty="0"/>
              <a:t> </a:t>
            </a:r>
            <a:r>
              <a:rPr lang="nl-NL" dirty="0" err="1"/>
              <a:t>Sustainable</a:t>
            </a:r>
            <a:r>
              <a:rPr lang="nl-NL" dirty="0"/>
              <a:t> </a:t>
            </a:r>
            <a:r>
              <a:rPr lang="nl-NL" dirty="0" err="1"/>
              <a:t>Flowers</a:t>
            </a:r>
            <a:endParaRPr lang="nl-NL" dirty="0"/>
          </a:p>
          <a:p>
            <a:pPr lvl="1"/>
            <a:r>
              <a:rPr lang="nl-NL" dirty="0"/>
              <a:t>In omschakeling naar biologisch</a:t>
            </a:r>
          </a:p>
          <a:p>
            <a:pPr lvl="1"/>
            <a:r>
              <a:rPr lang="nl-NL" dirty="0"/>
              <a:t>Kenya </a:t>
            </a:r>
            <a:r>
              <a:rPr lang="nl-NL" dirty="0" err="1"/>
              <a:t>Flower</a:t>
            </a:r>
            <a:r>
              <a:rPr lang="nl-NL" dirty="0"/>
              <a:t> Council Silver + Gold Standard</a:t>
            </a:r>
          </a:p>
          <a:p>
            <a:pPr lvl="1"/>
            <a:r>
              <a:rPr lang="nl-NL" dirty="0"/>
              <a:t>Max Havelaar/Fair Trade</a:t>
            </a:r>
          </a:p>
          <a:p>
            <a:pPr lvl="1"/>
            <a:r>
              <a:rPr lang="nl-NL" dirty="0"/>
              <a:t>MPS-A</a:t>
            </a:r>
          </a:p>
          <a:p>
            <a:pPr lvl="1"/>
            <a:r>
              <a:rPr lang="nl-NL" dirty="0"/>
              <a:t>On </a:t>
            </a:r>
            <a:r>
              <a:rPr lang="nl-NL" dirty="0" err="1"/>
              <a:t>the</a:t>
            </a:r>
            <a:r>
              <a:rPr lang="nl-NL" dirty="0"/>
              <a:t> way </a:t>
            </a:r>
            <a:r>
              <a:rPr lang="nl-NL" dirty="0" err="1"/>
              <a:t>to</a:t>
            </a:r>
            <a:r>
              <a:rPr lang="nl-NL" dirty="0"/>
              <a:t> </a:t>
            </a:r>
            <a:r>
              <a:rPr lang="nl-NL" dirty="0" err="1"/>
              <a:t>PlanetProof</a:t>
            </a:r>
            <a:r>
              <a:rPr lang="nl-NL" dirty="0"/>
              <a:t> (Milieukeur)</a:t>
            </a:r>
          </a:p>
          <a:p>
            <a:r>
              <a:rPr lang="nl-NL" dirty="0"/>
              <a:t>Verkoop geverfde verse bloemen niet toegestaan</a:t>
            </a:r>
          </a:p>
          <a:p>
            <a:endParaRPr lang="nl-NL" dirty="0"/>
          </a:p>
        </p:txBody>
      </p:sp>
    </p:spTree>
    <p:extLst>
      <p:ext uri="{BB962C8B-B14F-4D97-AF65-F5344CB8AC3E}">
        <p14:creationId xmlns:p14="http://schemas.microsoft.com/office/powerpoint/2010/main" val="2319214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059756F-BB96-4984-A75C-BD6CDE051CAB}"/>
              </a:ext>
            </a:extLst>
          </p:cNvPr>
          <p:cNvSpPr>
            <a:spLocks noGrp="1"/>
          </p:cNvSpPr>
          <p:nvPr>
            <p:ph type="title"/>
          </p:nvPr>
        </p:nvSpPr>
        <p:spPr/>
        <p:txBody>
          <a:bodyPr/>
          <a:lstStyle/>
          <a:p>
            <a:r>
              <a:rPr lang="nl-NL" dirty="0"/>
              <a:t>Afvalscheiding/verpakkingen</a:t>
            </a:r>
          </a:p>
        </p:txBody>
      </p:sp>
      <p:sp>
        <p:nvSpPr>
          <p:cNvPr id="3" name="Tijdelijke aanduiding voor inhoud 2">
            <a:extLst>
              <a:ext uri="{FF2B5EF4-FFF2-40B4-BE49-F238E27FC236}">
                <a16:creationId xmlns:a16="http://schemas.microsoft.com/office/drawing/2014/main" xmlns="" id="{86049716-BC23-4E5F-8CBF-8730682CD858}"/>
              </a:ext>
            </a:extLst>
          </p:cNvPr>
          <p:cNvSpPr>
            <a:spLocks noGrp="1"/>
          </p:cNvSpPr>
          <p:nvPr>
            <p:ph idx="1"/>
          </p:nvPr>
        </p:nvSpPr>
        <p:spPr/>
        <p:txBody>
          <a:bodyPr/>
          <a:lstStyle/>
          <a:p>
            <a:r>
              <a:rPr lang="nl-NL" dirty="0"/>
              <a:t>Verplichte afvalscheiding (karton/papier, groen, glas, kunststoffen, rest)</a:t>
            </a:r>
          </a:p>
          <a:p>
            <a:r>
              <a:rPr lang="nl-NL" dirty="0"/>
              <a:t>Alleen ongebleekt papier, zonder chloor, of met keurmerk EU </a:t>
            </a:r>
            <a:r>
              <a:rPr lang="nl-NL" dirty="0" err="1"/>
              <a:t>Ecolabel</a:t>
            </a:r>
            <a:r>
              <a:rPr lang="nl-NL" dirty="0"/>
              <a:t>, </a:t>
            </a:r>
            <a:r>
              <a:rPr lang="nl-NL" dirty="0" err="1"/>
              <a:t>Nordic</a:t>
            </a:r>
            <a:r>
              <a:rPr lang="nl-NL" dirty="0"/>
              <a:t> Swan, of </a:t>
            </a:r>
            <a:r>
              <a:rPr lang="nl-NL" dirty="0" err="1"/>
              <a:t>Blaue</a:t>
            </a:r>
            <a:r>
              <a:rPr lang="nl-NL" dirty="0"/>
              <a:t> Engel</a:t>
            </a:r>
          </a:p>
          <a:p>
            <a:r>
              <a:rPr lang="nl-NL" dirty="0"/>
              <a:t>Kunststof verpakking: alleen polypropyleen toegestaan</a:t>
            </a:r>
          </a:p>
          <a:p>
            <a:endParaRPr lang="nl-NL" dirty="0"/>
          </a:p>
        </p:txBody>
      </p:sp>
    </p:spTree>
    <p:extLst>
      <p:ext uri="{BB962C8B-B14F-4D97-AF65-F5344CB8AC3E}">
        <p14:creationId xmlns:p14="http://schemas.microsoft.com/office/powerpoint/2010/main" val="3569114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880D7AB-644E-419A-A23C-5040506FFA1E}"/>
              </a:ext>
            </a:extLst>
          </p:cNvPr>
          <p:cNvSpPr>
            <a:spLocks noGrp="1"/>
          </p:cNvSpPr>
          <p:nvPr>
            <p:ph type="title"/>
          </p:nvPr>
        </p:nvSpPr>
        <p:spPr/>
        <p:txBody>
          <a:bodyPr/>
          <a:lstStyle/>
          <a:p>
            <a:r>
              <a:rPr lang="nl-NL" dirty="0"/>
              <a:t>Duurzame energie</a:t>
            </a:r>
          </a:p>
        </p:txBody>
      </p:sp>
      <p:sp>
        <p:nvSpPr>
          <p:cNvPr id="3" name="Tijdelijke aanduiding voor inhoud 2">
            <a:extLst>
              <a:ext uri="{FF2B5EF4-FFF2-40B4-BE49-F238E27FC236}">
                <a16:creationId xmlns:a16="http://schemas.microsoft.com/office/drawing/2014/main" xmlns="" id="{F4BFD6B6-B10C-44CE-8140-297058182457}"/>
              </a:ext>
            </a:extLst>
          </p:cNvPr>
          <p:cNvSpPr>
            <a:spLocks noGrp="1"/>
          </p:cNvSpPr>
          <p:nvPr>
            <p:ph idx="1"/>
          </p:nvPr>
        </p:nvSpPr>
        <p:spPr/>
        <p:txBody>
          <a:bodyPr/>
          <a:lstStyle/>
          <a:p>
            <a:r>
              <a:rPr lang="nl-NL" dirty="0"/>
              <a:t>Gebruik groene stroom verplicht</a:t>
            </a:r>
          </a:p>
          <a:p>
            <a:r>
              <a:rPr lang="nl-NL" dirty="0"/>
              <a:t>Plan van aanpak vermindering energiegebruik</a:t>
            </a:r>
          </a:p>
          <a:p>
            <a:r>
              <a:rPr lang="nl-NL" dirty="0"/>
              <a:t>Extra punten voor energiezuinige lampen</a:t>
            </a:r>
          </a:p>
          <a:p>
            <a:endParaRPr lang="nl-NL" dirty="0"/>
          </a:p>
        </p:txBody>
      </p:sp>
    </p:spTree>
    <p:extLst>
      <p:ext uri="{BB962C8B-B14F-4D97-AF65-F5344CB8AC3E}">
        <p14:creationId xmlns:p14="http://schemas.microsoft.com/office/powerpoint/2010/main" val="2802185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05DDCEC-9CB9-4E55-AE80-F208ED4D06EB}"/>
              </a:ext>
            </a:extLst>
          </p:cNvPr>
          <p:cNvSpPr>
            <a:spLocks noGrp="1"/>
          </p:cNvSpPr>
          <p:nvPr>
            <p:ph type="title"/>
          </p:nvPr>
        </p:nvSpPr>
        <p:spPr/>
        <p:txBody>
          <a:bodyPr/>
          <a:lstStyle/>
          <a:p>
            <a:r>
              <a:rPr lang="nl-NL" dirty="0"/>
              <a:t>Milieuvriendelijke schoonmaak</a:t>
            </a:r>
          </a:p>
        </p:txBody>
      </p:sp>
      <p:sp>
        <p:nvSpPr>
          <p:cNvPr id="3" name="Tijdelijke aanduiding voor inhoud 2">
            <a:extLst>
              <a:ext uri="{FF2B5EF4-FFF2-40B4-BE49-F238E27FC236}">
                <a16:creationId xmlns:a16="http://schemas.microsoft.com/office/drawing/2014/main" xmlns="" id="{C2A63F42-135C-4AAE-80DE-13D03CB90811}"/>
              </a:ext>
            </a:extLst>
          </p:cNvPr>
          <p:cNvSpPr>
            <a:spLocks noGrp="1"/>
          </p:cNvSpPr>
          <p:nvPr>
            <p:ph idx="1"/>
          </p:nvPr>
        </p:nvSpPr>
        <p:spPr/>
        <p:txBody>
          <a:bodyPr/>
          <a:lstStyle/>
          <a:p>
            <a:r>
              <a:rPr lang="nl-NL" dirty="0"/>
              <a:t>Chloorhoudende schoonmaakmiddelen niet toegestaan</a:t>
            </a:r>
          </a:p>
          <a:p>
            <a:r>
              <a:rPr lang="nl-NL" dirty="0"/>
              <a:t>Extra punten voor milieuvriendelijkere schoonmaakmiddelen</a:t>
            </a:r>
          </a:p>
          <a:p>
            <a:endParaRPr lang="nl-NL" dirty="0"/>
          </a:p>
          <a:p>
            <a:endParaRPr lang="nl-NL" dirty="0"/>
          </a:p>
          <a:p>
            <a:endParaRPr lang="nl-NL" dirty="0"/>
          </a:p>
        </p:txBody>
      </p:sp>
    </p:spTree>
    <p:extLst>
      <p:ext uri="{BB962C8B-B14F-4D97-AF65-F5344CB8AC3E}">
        <p14:creationId xmlns:p14="http://schemas.microsoft.com/office/powerpoint/2010/main" val="4018026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0D1858D-3EA8-4006-9F61-6DD2F31DF59C}"/>
              </a:ext>
            </a:extLst>
          </p:cNvPr>
          <p:cNvSpPr>
            <a:spLocks noGrp="1"/>
          </p:cNvSpPr>
          <p:nvPr>
            <p:ph type="title"/>
          </p:nvPr>
        </p:nvSpPr>
        <p:spPr/>
        <p:txBody>
          <a:bodyPr/>
          <a:lstStyle/>
          <a:p>
            <a:r>
              <a:rPr lang="nl-NL" dirty="0"/>
              <a:t>Duurzamer transport</a:t>
            </a:r>
          </a:p>
        </p:txBody>
      </p:sp>
      <p:sp>
        <p:nvSpPr>
          <p:cNvPr id="3" name="Tijdelijke aanduiding voor inhoud 2">
            <a:extLst>
              <a:ext uri="{FF2B5EF4-FFF2-40B4-BE49-F238E27FC236}">
                <a16:creationId xmlns:a16="http://schemas.microsoft.com/office/drawing/2014/main" xmlns="" id="{CDE02A8E-6166-45F9-8B07-8C60290525AD}"/>
              </a:ext>
            </a:extLst>
          </p:cNvPr>
          <p:cNvSpPr>
            <a:spLocks noGrp="1"/>
          </p:cNvSpPr>
          <p:nvPr>
            <p:ph idx="1"/>
          </p:nvPr>
        </p:nvSpPr>
        <p:spPr/>
        <p:txBody>
          <a:bodyPr/>
          <a:lstStyle/>
          <a:p>
            <a:r>
              <a:rPr lang="nl-NL" dirty="0"/>
              <a:t>Diverse keuzemaatregelen:</a:t>
            </a:r>
          </a:p>
          <a:p>
            <a:r>
              <a:rPr lang="nl-NL" dirty="0"/>
              <a:t>Bedrijfswagens met schone motor (Euro5 of -6), of elektrisch</a:t>
            </a:r>
          </a:p>
          <a:p>
            <a:r>
              <a:rPr lang="nl-NL" dirty="0"/>
              <a:t>Medewerkers geschoold in Nieuwe Rijden</a:t>
            </a:r>
          </a:p>
          <a:p>
            <a:r>
              <a:rPr lang="nl-NL" dirty="0"/>
              <a:t>Stimulering woon/werkverkeer met O.V. of fiets</a:t>
            </a:r>
          </a:p>
          <a:p>
            <a:r>
              <a:rPr lang="nl-NL" dirty="0"/>
              <a:t>Efficiënt duurzaam ingehuurd transport (fietskoerier, </a:t>
            </a:r>
            <a:r>
              <a:rPr lang="nl-NL" dirty="0" err="1"/>
              <a:t>Lean</a:t>
            </a:r>
            <a:r>
              <a:rPr lang="nl-NL" dirty="0"/>
              <a:t> &amp; Green)</a:t>
            </a:r>
          </a:p>
          <a:p>
            <a:endParaRPr lang="nl-NL" dirty="0"/>
          </a:p>
        </p:txBody>
      </p:sp>
    </p:spTree>
    <p:extLst>
      <p:ext uri="{BB962C8B-B14F-4D97-AF65-F5344CB8AC3E}">
        <p14:creationId xmlns:p14="http://schemas.microsoft.com/office/powerpoint/2010/main" val="29152874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ut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TM03090434[[fn=Type hout]]</Template>
  <TotalTime>40</TotalTime>
  <Words>301</Words>
  <Application>Microsoft Office PowerPoint</Application>
  <PresentationFormat>Aangepast</PresentationFormat>
  <Paragraphs>56</Paragraphs>
  <Slides>11</Slides>
  <Notes>0</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Houttype</vt:lpstr>
      <vt:lpstr>Duurzaamheid</vt:lpstr>
      <vt:lpstr>PowerPoint-presentatie</vt:lpstr>
      <vt:lpstr>PowerPoint-presentatie</vt:lpstr>
      <vt:lpstr>Thema’s voor duurzaam  (barometer bloemist)</vt:lpstr>
      <vt:lpstr>Duurzaam assortiment</vt:lpstr>
      <vt:lpstr>Afvalscheiding/verpakkingen</vt:lpstr>
      <vt:lpstr>Duurzame energie</vt:lpstr>
      <vt:lpstr>Milieuvriendelijke schoonmaak</vt:lpstr>
      <vt:lpstr>Duurzamer transport</vt:lpstr>
      <vt:lpstr>Zorg voor medewerkers</vt:lpstr>
      <vt:lpstr>Hoe duurzaam zijn wij?</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Duurzaamheid</dc:title>
  <dc:creator>Regien Mendel - ten Napel</dc:creator>
  <cp:lastModifiedBy>admin</cp:lastModifiedBy>
  <cp:revision>6</cp:revision>
  <dcterms:created xsi:type="dcterms:W3CDTF">2019-09-17T13:15:55Z</dcterms:created>
  <dcterms:modified xsi:type="dcterms:W3CDTF">2020-01-10T12:47:51Z</dcterms:modified>
</cp:coreProperties>
</file>