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9" r:id="rId2"/>
    <p:sldId id="333" r:id="rId3"/>
    <p:sldId id="310" r:id="rId4"/>
    <p:sldId id="329" r:id="rId5"/>
    <p:sldId id="311" r:id="rId6"/>
    <p:sldId id="313" r:id="rId7"/>
    <p:sldId id="312" r:id="rId8"/>
    <p:sldId id="319" r:id="rId9"/>
    <p:sldId id="320" r:id="rId10"/>
    <p:sldId id="325" r:id="rId11"/>
    <p:sldId id="326" r:id="rId12"/>
    <p:sldId id="327" r:id="rId13"/>
    <p:sldId id="328" r:id="rId14"/>
    <p:sldId id="321" r:id="rId15"/>
    <p:sldId id="322" r:id="rId16"/>
    <p:sldId id="323" r:id="rId17"/>
    <p:sldId id="324" r:id="rId18"/>
    <p:sldId id="30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Times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2DC"/>
    <a:srgbClr val="DDDDDD"/>
    <a:srgbClr val="ED1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592"/>
  </p:normalViewPr>
  <p:slideViewPr>
    <p:cSldViewPr>
      <p:cViewPr>
        <p:scale>
          <a:sx n="63" d="100"/>
          <a:sy n="63" d="100"/>
        </p:scale>
        <p:origin x="3416" y="1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3.xml"/><Relationship Id="rId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5" Type="http://schemas.openxmlformats.org/officeDocument/2006/relationships/customXml" Target="../customXml/item2.xml"/><Relationship Id="rId20" Type="http://schemas.openxmlformats.org/officeDocument/2006/relationships/presProps" Target="pres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1.xml"/><Relationship Id="rId23" Type="http://schemas.openxmlformats.org/officeDocument/2006/relationships/tableStyles" Target="tableStyle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F80DB-36D2-2646-B4A4-5653C1E9845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7388630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DE610-10F9-B844-A5B5-0CF482C96C1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2225271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468F-94F3-3A42-988A-4D8A8D3F248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999613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illustratie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llustratie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DD99B-4B59-B44E-82F8-86E7C945C7D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381425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35FA-FC0F-3348-BCC2-EF333CF348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32473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93170-5019-6842-8182-1A0A50CC0B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636986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2F6BF-8AF8-7445-A810-5F715C043A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224155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1D178-7D0B-2149-8633-993BED07BDC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64600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CA1B2-6E9B-E446-ADEB-3612F9746C7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151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3EB4B-A10A-D940-B583-40ACC1EFB4B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22776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1CA14-6F64-E04B-89EF-B87C7E21CFB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28067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A7D72-4C93-444C-8F31-F2DCAF9D410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87989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/>
              </a:defRPr>
            </a:lvl1pPr>
          </a:lstStyle>
          <a:p>
            <a:pPr>
              <a:defRPr/>
            </a:pPr>
            <a:fld id="{DF9D9931-B127-1E44-9771-FD563FCEC6DE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800600"/>
            <a:ext cx="7772400" cy="1143000"/>
          </a:xfrm>
        </p:spPr>
        <p:txBody>
          <a:bodyPr/>
          <a:lstStyle/>
          <a:p>
            <a:pPr eaLnBrk="1" hangingPunct="1"/>
            <a:r>
              <a:rPr lang="nl-NL" dirty="0" smtClean="0">
                <a:ea typeface="MS PGothic" charset="0"/>
              </a:rPr>
              <a:t>Betalingsbalans</a:t>
            </a:r>
            <a:endParaRPr lang="nl-NL" dirty="0">
              <a:ea typeface="MS PGothic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124200" y="6019800"/>
            <a:ext cx="3021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l-NL" sz="2400" dirty="0">
                <a:solidFill>
                  <a:srgbClr val="ED181E"/>
                </a:solidFill>
                <a:latin typeface="Times New Roman"/>
              </a:rPr>
              <a:t>Klik om verder te gaan</a:t>
            </a:r>
            <a:endParaRPr lang="nl-NL" sz="2400" dirty="0">
              <a:latin typeface="Times New Roman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19300"/>
            <a:ext cx="7620000" cy="23374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5" grpId="0" build="p" autoUpdateAnimBg="0" advAuto="1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/>
              <a:t>4</a:t>
            </a:r>
            <a:r>
              <a:rPr lang="nl-NL" dirty="0" smtClean="0"/>
              <a:t>) Kapitaalrekening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79512" y="1700808"/>
            <a:ext cx="4248472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Leningen van het buitenland, investeringen van het buitenland in Nederland.</a:t>
            </a:r>
          </a:p>
          <a:p>
            <a:r>
              <a:rPr lang="nl-NL" dirty="0">
                <a:latin typeface="Times New Roman"/>
              </a:rPr>
              <a:t>(= kapitaalimport)</a:t>
            </a:r>
          </a:p>
          <a:p>
            <a:r>
              <a:rPr lang="nl-NL" dirty="0" smtClean="0">
                <a:latin typeface="Times New Roman"/>
              </a:rPr>
              <a:t>Aflossingen </a:t>
            </a:r>
            <a:r>
              <a:rPr lang="nl-NL" dirty="0">
                <a:latin typeface="Times New Roman"/>
              </a:rPr>
              <a:t>van verleende kredieten. </a:t>
            </a:r>
            <a:endParaRPr lang="nl-NL" sz="2000" dirty="0">
              <a:latin typeface="Times New Roman"/>
            </a:endParaRPr>
          </a:p>
        </p:txBody>
      </p:sp>
      <p:cxnSp>
        <p:nvCxnSpPr>
          <p:cNvPr id="8" name="Rechte verbindingslijn 7"/>
          <p:cNvCxnSpPr/>
          <p:nvPr/>
        </p:nvCxnSpPr>
        <p:spPr bwMode="auto">
          <a:xfrm>
            <a:off x="251520" y="1556792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Rechte verbindingslijn 9"/>
          <p:cNvCxnSpPr/>
          <p:nvPr/>
        </p:nvCxnSpPr>
        <p:spPr bwMode="auto">
          <a:xfrm>
            <a:off x="4499992" y="1556792"/>
            <a:ext cx="0" cy="3024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kstvak 10"/>
          <p:cNvSpPr txBox="1"/>
          <p:nvPr/>
        </p:nvSpPr>
        <p:spPr>
          <a:xfrm>
            <a:off x="323528" y="980728"/>
            <a:ext cx="484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8172400" y="980728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4644008" y="1700808"/>
            <a:ext cx="4248472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Leningen aan het buitenland, investeringen van Nederland in het buitenland.</a:t>
            </a:r>
          </a:p>
          <a:p>
            <a:r>
              <a:rPr lang="nl-NL" dirty="0">
                <a:latin typeface="Times New Roman"/>
              </a:rPr>
              <a:t>(= kapitaalexport)</a:t>
            </a:r>
          </a:p>
          <a:p>
            <a:r>
              <a:rPr lang="nl-NL" dirty="0" smtClean="0">
                <a:latin typeface="Times New Roman"/>
              </a:rPr>
              <a:t>Aflossingen </a:t>
            </a:r>
            <a:r>
              <a:rPr lang="nl-NL" dirty="0">
                <a:latin typeface="Times New Roman"/>
              </a:rPr>
              <a:t>van ontvangen kredieten. </a:t>
            </a:r>
            <a:endParaRPr lang="nl-NL" sz="2000" dirty="0">
              <a:latin typeface="Times New Roman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251520" y="5157192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ED181E"/>
                </a:solidFill>
                <a:latin typeface="Times New Roman"/>
              </a:rPr>
              <a:t>Leningen en de aflossingen staan op de kapitaalrekening.</a:t>
            </a:r>
            <a:r>
              <a:rPr lang="nl-NL" dirty="0">
                <a:solidFill>
                  <a:srgbClr val="ED181E"/>
                </a:solidFill>
                <a:latin typeface="Times New Roman"/>
              </a:rPr>
              <a:t> </a:t>
            </a:r>
            <a:r>
              <a:rPr lang="nl-NL" dirty="0" smtClean="0">
                <a:solidFill>
                  <a:srgbClr val="ED181E"/>
                </a:solidFill>
                <a:latin typeface="Times New Roman"/>
              </a:rPr>
              <a:t>Rente die hiermee samenhangt staat op de inkomensrekening.</a:t>
            </a:r>
          </a:p>
        </p:txBody>
      </p:sp>
    </p:spTree>
    <p:extLst>
      <p:ext uri="{BB962C8B-B14F-4D97-AF65-F5344CB8AC3E}">
        <p14:creationId xmlns:p14="http://schemas.microsoft.com/office/powerpoint/2010/main" val="67626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 smtClean="0"/>
              <a:t>5) Goud- en deviezenrekening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79512" y="1700808"/>
            <a:ext cx="42484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Afname van de goud- en deviezenvoorraad (vreemde valuta, internationale betaalmiddelen) van DNB. </a:t>
            </a:r>
            <a:endParaRPr lang="nl-NL" sz="2000" dirty="0">
              <a:latin typeface="Times New Roman"/>
            </a:endParaRPr>
          </a:p>
        </p:txBody>
      </p:sp>
      <p:cxnSp>
        <p:nvCxnSpPr>
          <p:cNvPr id="8" name="Rechte verbindingslijn 7"/>
          <p:cNvCxnSpPr/>
          <p:nvPr/>
        </p:nvCxnSpPr>
        <p:spPr bwMode="auto">
          <a:xfrm>
            <a:off x="251520" y="1556792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Rechte verbindingslijn 9"/>
          <p:cNvCxnSpPr/>
          <p:nvPr/>
        </p:nvCxnSpPr>
        <p:spPr bwMode="auto">
          <a:xfrm>
            <a:off x="4499992" y="1556792"/>
            <a:ext cx="0" cy="21602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kstvak 10"/>
          <p:cNvSpPr txBox="1"/>
          <p:nvPr/>
        </p:nvSpPr>
        <p:spPr>
          <a:xfrm>
            <a:off x="323528" y="980728"/>
            <a:ext cx="484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8172400" y="980728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4644008" y="1700808"/>
            <a:ext cx="42484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Toename van de goud- en deviezenvoorraad (vreemde valuta, internationale betaalmiddelen) van DNB. </a:t>
            </a:r>
            <a:endParaRPr lang="nl-NL" sz="2000" dirty="0">
              <a:latin typeface="Times New Roman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251520" y="4005064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ED181E"/>
                </a:solidFill>
                <a:latin typeface="Times New Roman"/>
              </a:rPr>
              <a:t>Dit is een zogenaamde salderingsrekening (waarmee de boekhouding in evenwicht wordt gebracht). Dit kan verwarrend zijn. Een afname van de goud- en deviezen staat immers aan de in-kant. Terwijl een toename van goud en deviezen aan de uit-kant staat !</a:t>
            </a:r>
          </a:p>
        </p:txBody>
      </p:sp>
    </p:spTree>
    <p:extLst>
      <p:ext uri="{BB962C8B-B14F-4D97-AF65-F5344CB8AC3E}">
        <p14:creationId xmlns:p14="http://schemas.microsoft.com/office/powerpoint/2010/main" val="296308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/>
              <a:t>O</a:t>
            </a:r>
            <a:r>
              <a:rPr lang="nl-NL" dirty="0" smtClean="0"/>
              <a:t>ntvangen leningen / kredieten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79512" y="5930116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latin typeface="Times New Roman"/>
              </a:rPr>
              <a:t>ontvangen lening</a:t>
            </a:r>
            <a:endParaRPr lang="nl-NL" sz="2000" dirty="0">
              <a:latin typeface="Times New Roman"/>
            </a:endParaRPr>
          </a:p>
        </p:txBody>
      </p:sp>
      <p:cxnSp>
        <p:nvCxnSpPr>
          <p:cNvPr id="8" name="Rechte verbindingslijn 7"/>
          <p:cNvCxnSpPr/>
          <p:nvPr/>
        </p:nvCxnSpPr>
        <p:spPr bwMode="auto">
          <a:xfrm>
            <a:off x="251520" y="5786100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Rechte verbindingslijn 9"/>
          <p:cNvCxnSpPr/>
          <p:nvPr/>
        </p:nvCxnSpPr>
        <p:spPr bwMode="auto">
          <a:xfrm>
            <a:off x="4499992" y="5786100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kstvak 10"/>
          <p:cNvSpPr txBox="1"/>
          <p:nvPr/>
        </p:nvSpPr>
        <p:spPr>
          <a:xfrm>
            <a:off x="323528" y="521003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8172400" y="5210036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4644008" y="5930116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latin typeface="Times New Roman"/>
              </a:rPr>
              <a:t>aflossing </a:t>
            </a:r>
            <a:endParaRPr lang="nl-NL" sz="2000" dirty="0">
              <a:latin typeface="Times New Roman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2915816" y="522920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Times New Roman"/>
              </a:rPr>
              <a:t>4) kapitaalrekening</a:t>
            </a:r>
            <a:endParaRPr lang="nl-NL" dirty="0">
              <a:latin typeface="Times New Roman"/>
            </a:endParaRPr>
          </a:p>
        </p:txBody>
      </p:sp>
      <p:cxnSp>
        <p:nvCxnSpPr>
          <p:cNvPr id="17" name="Rechte verbindingslijn 16"/>
          <p:cNvCxnSpPr/>
          <p:nvPr/>
        </p:nvCxnSpPr>
        <p:spPr bwMode="auto">
          <a:xfrm>
            <a:off x="251520" y="4221088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Rechte verbindingslijn 17"/>
          <p:cNvCxnSpPr/>
          <p:nvPr/>
        </p:nvCxnSpPr>
        <p:spPr bwMode="auto">
          <a:xfrm>
            <a:off x="4499992" y="4221088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kstvak 18"/>
          <p:cNvSpPr txBox="1"/>
          <p:nvPr/>
        </p:nvSpPr>
        <p:spPr>
          <a:xfrm>
            <a:off x="323528" y="364502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8172400" y="3645024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4644008" y="4365104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latin typeface="Times New Roman"/>
              </a:rPr>
              <a:t>rente</a:t>
            </a:r>
            <a:endParaRPr lang="nl-NL" sz="2000" dirty="0">
              <a:latin typeface="Times New Roman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627784" y="3645024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Times New Roman"/>
              </a:rPr>
              <a:t>3) inkomensrekening</a:t>
            </a:r>
            <a:endParaRPr lang="nl-NL" dirty="0">
              <a:latin typeface="Times New Roman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51520" y="1052736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/>
              </a:rPr>
              <a:t>S</a:t>
            </a:r>
            <a:r>
              <a:rPr lang="nl-NL" dirty="0" smtClean="0">
                <a:latin typeface="Times New Roman"/>
              </a:rPr>
              <a:t>peciale aandacht krijgt de manier waarop leningen worden verwerkt op de betalingsbalans. Bij een ontvangen lening moet er aflossing en rente worden betaald.</a:t>
            </a:r>
          </a:p>
        </p:txBody>
      </p:sp>
      <p:cxnSp>
        <p:nvCxnSpPr>
          <p:cNvPr id="23" name="Rechte verbindingslijn met pijl 22"/>
          <p:cNvCxnSpPr/>
          <p:nvPr/>
        </p:nvCxnSpPr>
        <p:spPr bwMode="auto">
          <a:xfrm>
            <a:off x="2843808" y="6237312"/>
            <a:ext cx="1872208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>
            <a:endCxn id="21" idx="1"/>
          </p:cNvCxnSpPr>
          <p:nvPr/>
        </p:nvCxnSpPr>
        <p:spPr bwMode="auto">
          <a:xfrm flipV="1">
            <a:off x="2843808" y="4626714"/>
            <a:ext cx="1800200" cy="161059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323528" y="6334780"/>
            <a:ext cx="2570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= kapitaalimport</a:t>
            </a:r>
            <a:endParaRPr lang="nl-NL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93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21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 smtClean="0"/>
              <a:t>Verleende leningen / kredieten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4644008" y="5805264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latin typeface="Times New Roman"/>
              </a:rPr>
              <a:t>verstrekte lening</a:t>
            </a:r>
            <a:endParaRPr lang="nl-NL" sz="2000" dirty="0">
              <a:latin typeface="Times New Roman"/>
            </a:endParaRPr>
          </a:p>
        </p:txBody>
      </p:sp>
      <p:cxnSp>
        <p:nvCxnSpPr>
          <p:cNvPr id="8" name="Rechte verbindingslijn 7"/>
          <p:cNvCxnSpPr/>
          <p:nvPr/>
        </p:nvCxnSpPr>
        <p:spPr bwMode="auto">
          <a:xfrm>
            <a:off x="251520" y="5786100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Rechte verbindingslijn 9"/>
          <p:cNvCxnSpPr/>
          <p:nvPr/>
        </p:nvCxnSpPr>
        <p:spPr bwMode="auto">
          <a:xfrm>
            <a:off x="4499992" y="5786100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kstvak 10"/>
          <p:cNvSpPr txBox="1"/>
          <p:nvPr/>
        </p:nvSpPr>
        <p:spPr>
          <a:xfrm>
            <a:off x="323528" y="521003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8172400" y="5210036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23528" y="5805264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latin typeface="Times New Roman"/>
              </a:rPr>
              <a:t>aflossing </a:t>
            </a:r>
            <a:endParaRPr lang="nl-NL" sz="2000" dirty="0">
              <a:latin typeface="Times New Roman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2915816" y="522920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Times New Roman"/>
              </a:rPr>
              <a:t>4) kapitaalrekening</a:t>
            </a:r>
            <a:endParaRPr lang="nl-NL" dirty="0">
              <a:latin typeface="Times New Roman"/>
            </a:endParaRPr>
          </a:p>
        </p:txBody>
      </p:sp>
      <p:cxnSp>
        <p:nvCxnSpPr>
          <p:cNvPr id="17" name="Rechte verbindingslijn 16"/>
          <p:cNvCxnSpPr/>
          <p:nvPr/>
        </p:nvCxnSpPr>
        <p:spPr bwMode="auto">
          <a:xfrm>
            <a:off x="251520" y="4221088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Rechte verbindingslijn 17"/>
          <p:cNvCxnSpPr/>
          <p:nvPr/>
        </p:nvCxnSpPr>
        <p:spPr bwMode="auto">
          <a:xfrm>
            <a:off x="4499992" y="4221088"/>
            <a:ext cx="0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kstvak 18"/>
          <p:cNvSpPr txBox="1"/>
          <p:nvPr/>
        </p:nvSpPr>
        <p:spPr>
          <a:xfrm>
            <a:off x="323528" y="364502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8172400" y="3645024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323528" y="4365104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latin typeface="Times New Roman"/>
              </a:rPr>
              <a:t>rente</a:t>
            </a:r>
            <a:endParaRPr lang="nl-NL" sz="2000" dirty="0">
              <a:latin typeface="Times New Roman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627784" y="3645024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Times New Roman"/>
              </a:rPr>
              <a:t>3) inkomensrekening</a:t>
            </a:r>
            <a:endParaRPr lang="nl-NL" dirty="0">
              <a:latin typeface="Times New Roman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51520" y="1052736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Times New Roman"/>
              </a:rPr>
              <a:t>S</a:t>
            </a:r>
            <a:r>
              <a:rPr lang="nl-NL" dirty="0" smtClean="0">
                <a:latin typeface="Times New Roman"/>
              </a:rPr>
              <a:t>peciale aandacht krijgt de manier waarop leningen worden verwerkt op de betalingsbalans. Bij een verstrekte lening wordt er aflossing en rente ontvangen.</a:t>
            </a:r>
          </a:p>
        </p:txBody>
      </p:sp>
      <p:cxnSp>
        <p:nvCxnSpPr>
          <p:cNvPr id="23" name="Rechte verbindingslijn met pijl 22"/>
          <p:cNvCxnSpPr/>
          <p:nvPr/>
        </p:nvCxnSpPr>
        <p:spPr bwMode="auto">
          <a:xfrm flipH="1">
            <a:off x="1835696" y="6093296"/>
            <a:ext cx="2808312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>
            <a:stCxn id="3" idx="1"/>
          </p:cNvCxnSpPr>
          <p:nvPr/>
        </p:nvCxnSpPr>
        <p:spPr bwMode="auto">
          <a:xfrm flipH="1" flipV="1">
            <a:off x="1187624" y="4725144"/>
            <a:ext cx="3456384" cy="134173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4716016" y="633478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= kapitaalexport</a:t>
            </a:r>
            <a:endParaRPr lang="nl-NL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282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21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Schermafbeelding 2014-02-11 om 14.15.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4752528" cy="5735809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436096" y="620689"/>
            <a:ext cx="3456384" cy="4739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b="1" dirty="0" smtClean="0">
                <a:solidFill>
                  <a:srgbClr val="ED181E"/>
                </a:solidFill>
                <a:latin typeface="Times New Roman"/>
                <a:cs typeface="Times New Roman"/>
              </a:rPr>
              <a:t>Stap 1: </a:t>
            </a:r>
          </a:p>
          <a:p>
            <a:r>
              <a:rPr lang="nl-NL" sz="1600" b="1" dirty="0">
                <a:solidFill>
                  <a:srgbClr val="ED181E"/>
                </a:solidFill>
                <a:latin typeface="Times New Roman"/>
                <a:cs typeface="Times New Roman"/>
              </a:rPr>
              <a:t>A</a:t>
            </a:r>
            <a:r>
              <a:rPr lang="nl-NL" sz="1600" b="1" dirty="0" smtClean="0">
                <a:solidFill>
                  <a:srgbClr val="ED181E"/>
                </a:solidFill>
                <a:latin typeface="Times New Roman"/>
                <a:cs typeface="Times New Roman"/>
              </a:rPr>
              <a:t>lle gegevens verwerken in de deelrekeningen.</a:t>
            </a:r>
          </a:p>
          <a:p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Gegevens:</a:t>
            </a:r>
          </a:p>
          <a:p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Ontvangen kredieten 	10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Export </a:t>
            </a:r>
            <a:r>
              <a:rPr lang="nl-NL" sz="1600" b="1" dirty="0">
                <a:latin typeface="Times New Roman"/>
                <a:cs typeface="Times New Roman"/>
              </a:rPr>
              <a:t>van diensten	</a:t>
            </a:r>
            <a:r>
              <a:rPr lang="nl-NL" sz="1600" b="1" dirty="0" smtClean="0">
                <a:latin typeface="Times New Roman"/>
                <a:cs typeface="Times New Roman"/>
              </a:rPr>
              <a:t>  	  6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Betaalde </a:t>
            </a:r>
            <a:r>
              <a:rPr lang="nl-NL" sz="1600" b="1" dirty="0">
                <a:latin typeface="Times New Roman"/>
                <a:cs typeface="Times New Roman"/>
              </a:rPr>
              <a:t>inkomens	</a:t>
            </a:r>
            <a:r>
              <a:rPr lang="nl-NL" sz="1600" b="1" dirty="0" smtClean="0">
                <a:latin typeface="Times New Roman"/>
                <a:cs typeface="Times New Roman"/>
              </a:rPr>
              <a:t>	12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Export </a:t>
            </a:r>
            <a:r>
              <a:rPr lang="nl-NL" sz="1600" b="1" dirty="0">
                <a:latin typeface="Times New Roman"/>
                <a:cs typeface="Times New Roman"/>
              </a:rPr>
              <a:t>van goederen	</a:t>
            </a:r>
            <a:r>
              <a:rPr lang="nl-NL" sz="1600" b="1" dirty="0" smtClean="0">
                <a:latin typeface="Times New Roman"/>
                <a:cs typeface="Times New Roman"/>
              </a:rPr>
              <a:t>	15 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>
                <a:latin typeface="Times New Roman"/>
                <a:cs typeface="Times New Roman"/>
              </a:rPr>
              <a:t>Ontvangen rente		</a:t>
            </a:r>
            <a:r>
              <a:rPr lang="nl-NL" sz="1600" b="1" dirty="0" smtClean="0">
                <a:latin typeface="Times New Roman"/>
                <a:cs typeface="Times New Roman"/>
              </a:rPr>
              <a:t>  5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Verleende ontwikkelingshulp 	  2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Betaalde </a:t>
            </a:r>
            <a:r>
              <a:rPr lang="nl-NL" sz="1600" b="1" dirty="0">
                <a:latin typeface="Times New Roman"/>
                <a:cs typeface="Times New Roman"/>
              </a:rPr>
              <a:t>rente	</a:t>
            </a:r>
            <a:r>
              <a:rPr lang="nl-NL" sz="1600" b="1" dirty="0" smtClean="0">
                <a:latin typeface="Times New Roman"/>
                <a:cs typeface="Times New Roman"/>
              </a:rPr>
              <a:t>	  3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Ontvangen </a:t>
            </a:r>
            <a:r>
              <a:rPr lang="nl-NL" sz="1600" b="1" dirty="0">
                <a:latin typeface="Times New Roman"/>
                <a:cs typeface="Times New Roman"/>
              </a:rPr>
              <a:t>inkomens	</a:t>
            </a:r>
            <a:r>
              <a:rPr lang="nl-NL" sz="1600" b="1" dirty="0" smtClean="0">
                <a:latin typeface="Times New Roman"/>
                <a:cs typeface="Times New Roman"/>
              </a:rPr>
              <a:t>10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Import </a:t>
            </a:r>
            <a:r>
              <a:rPr lang="nl-NL" sz="1600" b="1" dirty="0">
                <a:latin typeface="Times New Roman"/>
                <a:cs typeface="Times New Roman"/>
              </a:rPr>
              <a:t>van diensten	</a:t>
            </a:r>
            <a:r>
              <a:rPr lang="nl-NL" sz="1600" b="1" dirty="0" smtClean="0">
                <a:latin typeface="Times New Roman"/>
                <a:cs typeface="Times New Roman"/>
              </a:rPr>
              <a:t>	  5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Verleende kredieten</a:t>
            </a:r>
            <a:r>
              <a:rPr lang="nl-NL" sz="1600" b="1" dirty="0">
                <a:latin typeface="Times New Roman"/>
                <a:cs typeface="Times New Roman"/>
              </a:rPr>
              <a:t>	</a:t>
            </a:r>
            <a:r>
              <a:rPr lang="nl-NL" sz="1600" b="1" dirty="0" smtClean="0">
                <a:latin typeface="Times New Roman"/>
                <a:cs typeface="Times New Roman"/>
              </a:rPr>
              <a:t>	12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Import </a:t>
            </a:r>
            <a:r>
              <a:rPr lang="nl-NL" sz="1600" b="1" dirty="0">
                <a:latin typeface="Times New Roman"/>
                <a:cs typeface="Times New Roman"/>
              </a:rPr>
              <a:t>van goederen	</a:t>
            </a:r>
            <a:r>
              <a:rPr lang="nl-NL" sz="1600" b="1" dirty="0" smtClean="0">
                <a:latin typeface="Times New Roman"/>
                <a:cs typeface="Times New Roman"/>
              </a:rPr>
              <a:t>	  9</a:t>
            </a:r>
          </a:p>
          <a:p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400" b="1" dirty="0" smtClean="0">
                <a:latin typeface="Times New Roman"/>
                <a:cs typeface="Times New Roman"/>
              </a:rPr>
              <a:t>Alle bedragen in miljarden euro</a:t>
            </a:r>
            <a:endParaRPr lang="nl-NL" sz="1400" b="1" dirty="0">
              <a:latin typeface="Times New Roman"/>
              <a:cs typeface="Times New Roman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95536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10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95536" y="2636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6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572000" y="40770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95536" y="11967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95536" y="40770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572000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572000" y="46531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3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95536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10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4572000" y="2636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4572000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572000" y="11967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9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956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Schermafbeelding 2014-02-11 om 14.15.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4752528" cy="5735809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580112" y="332656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b="1" dirty="0" smtClean="0">
                <a:solidFill>
                  <a:srgbClr val="ED181E"/>
                </a:solidFill>
                <a:latin typeface="Times New Roman"/>
                <a:cs typeface="Times New Roman"/>
              </a:rPr>
              <a:t>Stap 2: </a:t>
            </a:r>
          </a:p>
          <a:p>
            <a:r>
              <a:rPr lang="nl-NL" sz="1600" b="1" dirty="0">
                <a:solidFill>
                  <a:srgbClr val="ED181E"/>
                </a:solidFill>
                <a:latin typeface="Times New Roman"/>
                <a:cs typeface="Times New Roman"/>
              </a:rPr>
              <a:t>D</a:t>
            </a:r>
            <a:r>
              <a:rPr lang="nl-NL" sz="1600" b="1" dirty="0" smtClean="0">
                <a:solidFill>
                  <a:srgbClr val="ED181E"/>
                </a:solidFill>
                <a:latin typeface="Times New Roman"/>
                <a:cs typeface="Times New Roman"/>
              </a:rPr>
              <a:t>e saldi van alle deelrekeningen bepalen:</a:t>
            </a:r>
            <a:endParaRPr lang="nl-NL" sz="1600" b="1" dirty="0">
              <a:solidFill>
                <a:srgbClr val="ED181E"/>
              </a:solidFill>
              <a:latin typeface="Times New Roman"/>
              <a:cs typeface="Times New Roman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95536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10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95536" y="2636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6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572000" y="40770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95536" y="11967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95536" y="40770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572000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572000" y="46531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3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95536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10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4572000" y="2636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4572000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572000" y="11967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9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508104" y="119675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+6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5508104" y="263691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+1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5508104" y="407707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-2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508104" y="5733256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-2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08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Schermafbeelding 2014-02-11 om 14.15.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4752528" cy="5735809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580112" y="332656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b="1" dirty="0" smtClean="0">
                <a:solidFill>
                  <a:srgbClr val="ED181E"/>
                </a:solidFill>
                <a:latin typeface="Times New Roman"/>
                <a:cs typeface="Times New Roman"/>
              </a:rPr>
              <a:t>Meestal wordt een tussenstap gevraagd: het saldo van de lopende rekeningen.</a:t>
            </a:r>
            <a:endParaRPr lang="nl-NL" sz="1600" b="1" dirty="0">
              <a:solidFill>
                <a:srgbClr val="ED181E"/>
              </a:solidFill>
              <a:latin typeface="Times New Roman"/>
              <a:cs typeface="Times New Roman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95536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10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95536" y="2636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6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572000" y="40770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95536" y="11967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95536" y="40770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572000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572000" y="46531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3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95536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10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4572000" y="2636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4572000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572000" y="11967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9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508104" y="119675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+6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5508104" y="263691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+1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5508104" y="407707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-2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508104" y="5733256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-2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5" name="AutoShape 1"/>
          <p:cNvSpPr>
            <a:spLocks/>
          </p:cNvSpPr>
          <p:nvPr/>
        </p:nvSpPr>
        <p:spPr bwMode="auto">
          <a:xfrm>
            <a:off x="6156176" y="1196752"/>
            <a:ext cx="254000" cy="3240360"/>
          </a:xfrm>
          <a:prstGeom prst="rightBrace">
            <a:avLst>
              <a:gd name="adj1" fmla="val 68750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>
            <a:outerShdw blurRad="63500" dist="26940" dir="5400000" algn="ctr" rotWithShape="0">
              <a:srgbClr val="000000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nl-NL" dirty="0">
              <a:latin typeface="Times New Roman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588224" y="263691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1672DC"/>
                </a:solidFill>
                <a:latin typeface="Times New Roman"/>
              </a:rPr>
              <a:t>+5</a:t>
            </a:r>
            <a:endParaRPr lang="nl-NL" sz="1800" b="1" dirty="0">
              <a:solidFill>
                <a:srgbClr val="1672DC"/>
              </a:solidFill>
              <a:latin typeface="Times New Roman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7236296" y="2204864"/>
            <a:ext cx="1728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>
                <a:latin typeface="Times New Roman"/>
                <a:cs typeface="Times New Roman"/>
              </a:rPr>
              <a:t>NB:</a:t>
            </a:r>
          </a:p>
          <a:p>
            <a:r>
              <a:rPr lang="nl-NL" sz="1600" b="1" dirty="0" smtClean="0">
                <a:latin typeface="Times New Roman"/>
                <a:cs typeface="Times New Roman"/>
              </a:rPr>
              <a:t>de </a:t>
            </a:r>
            <a:r>
              <a:rPr lang="nl-NL" sz="1600" b="1" dirty="0">
                <a:latin typeface="Times New Roman"/>
                <a:cs typeface="Times New Roman"/>
              </a:rPr>
              <a:t>eerste drie deelrekeningen vormen samen de lopende rekeningen</a:t>
            </a:r>
          </a:p>
        </p:txBody>
      </p:sp>
    </p:spTree>
    <p:extLst>
      <p:ext uri="{BB962C8B-B14F-4D97-AF65-F5344CB8AC3E}">
        <p14:creationId xmlns:p14="http://schemas.microsoft.com/office/powerpoint/2010/main" val="108835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3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Schermafbeelding 2014-02-11 om 14.15.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4752528" cy="5735809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580112" y="332656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b="1" dirty="0" smtClean="0">
                <a:solidFill>
                  <a:srgbClr val="ED181E"/>
                </a:solidFill>
                <a:latin typeface="Times New Roman"/>
                <a:cs typeface="Times New Roman"/>
              </a:rPr>
              <a:t>Stap 3:</a:t>
            </a:r>
          </a:p>
          <a:p>
            <a:r>
              <a:rPr lang="nl-NL" sz="1600" b="1" dirty="0" smtClean="0">
                <a:solidFill>
                  <a:srgbClr val="ED181E"/>
                </a:solidFill>
                <a:latin typeface="Times New Roman"/>
                <a:cs typeface="Times New Roman"/>
              </a:rPr>
              <a:t>Bepaal het saldo van de betalingsbalans.</a:t>
            </a:r>
            <a:endParaRPr lang="nl-NL" sz="1600" b="1" dirty="0">
              <a:solidFill>
                <a:srgbClr val="ED181E"/>
              </a:solidFill>
              <a:latin typeface="Times New Roman"/>
              <a:cs typeface="Times New Roman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95536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10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95536" y="2636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6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572000" y="40770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95536" y="11967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95536" y="40770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572000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572000" y="46531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3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95536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10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4572000" y="2636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 5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4572000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12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4572000" y="11967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nl-NL" sz="1800" b="1" dirty="0" smtClean="0">
                <a:solidFill>
                  <a:srgbClr val="FF0000"/>
                </a:solidFill>
                <a:latin typeface="Times New Roman"/>
              </a:rPr>
              <a:t> 9</a:t>
            </a:r>
            <a:endParaRPr lang="nl-NL" sz="1800" b="1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508104" y="119675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+6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5508104" y="263691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+1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5508104" y="407707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-2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5508104" y="5733256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-2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5" name="AutoShape 1"/>
          <p:cNvSpPr>
            <a:spLocks/>
          </p:cNvSpPr>
          <p:nvPr/>
        </p:nvSpPr>
        <p:spPr bwMode="auto">
          <a:xfrm>
            <a:off x="6156176" y="1196752"/>
            <a:ext cx="254000" cy="3240360"/>
          </a:xfrm>
          <a:prstGeom prst="rightBrace">
            <a:avLst>
              <a:gd name="adj1" fmla="val 68750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>
            <a:outerShdw blurRad="63500" dist="26940" dir="5400000" algn="ctr" rotWithShape="0">
              <a:srgbClr val="000000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nl-NL" dirty="0">
              <a:latin typeface="Times New Roman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588224" y="263691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1672DC"/>
                </a:solidFill>
                <a:latin typeface="Times New Roman"/>
              </a:rPr>
              <a:t>+5</a:t>
            </a:r>
            <a:endParaRPr lang="nl-NL" sz="1800" b="1" dirty="0">
              <a:solidFill>
                <a:srgbClr val="1672DC"/>
              </a:solidFill>
              <a:latin typeface="Times New Roman"/>
            </a:endParaRPr>
          </a:p>
        </p:txBody>
      </p:sp>
      <p:sp>
        <p:nvSpPr>
          <p:cNvPr id="24" name="AutoShape 1"/>
          <p:cNvSpPr>
            <a:spLocks/>
          </p:cNvSpPr>
          <p:nvPr/>
        </p:nvSpPr>
        <p:spPr bwMode="auto">
          <a:xfrm>
            <a:off x="6948264" y="2636912"/>
            <a:ext cx="254000" cy="3528392"/>
          </a:xfrm>
          <a:prstGeom prst="rightBrace">
            <a:avLst>
              <a:gd name="adj1" fmla="val 68750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>
            <a:outerShdw blurRad="63500" dist="26940" dir="5400000" algn="ctr" rotWithShape="0">
              <a:srgbClr val="000000">
                <a:alpha val="35001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nl-NL" dirty="0">
              <a:latin typeface="Times New Roman"/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7308304" y="4221088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b="1" dirty="0" smtClean="0">
                <a:solidFill>
                  <a:srgbClr val="3366FF"/>
                </a:solidFill>
                <a:latin typeface="Times New Roman"/>
              </a:rPr>
              <a:t>+3</a:t>
            </a:r>
            <a:endParaRPr lang="nl-NL" sz="1800" b="1" dirty="0">
              <a:solidFill>
                <a:srgbClr val="3366FF"/>
              </a:solidFill>
              <a:latin typeface="Times New Roman"/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7236296" y="4725144"/>
            <a:ext cx="19077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latin typeface="Times New Roman"/>
                <a:cs typeface="Times New Roman"/>
              </a:rPr>
              <a:t>P</a:t>
            </a:r>
            <a:r>
              <a:rPr lang="nl-NL" sz="1600" b="1" dirty="0" smtClean="0">
                <a:latin typeface="Times New Roman"/>
                <a:cs typeface="Times New Roman"/>
              </a:rPr>
              <a:t>er saldo komt 3 mld. euro het land in. </a:t>
            </a:r>
            <a:endParaRPr lang="nl-NL" sz="1600" b="1" dirty="0">
              <a:latin typeface="Times New Roman"/>
              <a:cs typeface="Times New Roman"/>
            </a:endParaRPr>
          </a:p>
          <a:p>
            <a:r>
              <a:rPr lang="nl-NL" sz="1600" b="1" dirty="0" smtClean="0">
                <a:latin typeface="Times New Roman"/>
                <a:cs typeface="Times New Roman"/>
              </a:rPr>
              <a:t>De goud- en deviezenvoorraad neemt toe met 3 mld. euro.</a:t>
            </a:r>
            <a:endParaRPr lang="nl-NL" sz="1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423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876800"/>
            <a:ext cx="7772400" cy="1143000"/>
          </a:xfrm>
        </p:spPr>
        <p:txBody>
          <a:bodyPr/>
          <a:lstStyle/>
          <a:p>
            <a:pPr eaLnBrk="1" hangingPunct="1"/>
            <a:r>
              <a:rPr lang="nl-NL" dirty="0" smtClean="0">
                <a:ea typeface="MS PGothic" charset="0"/>
              </a:rPr>
              <a:t>Betalingsbalans</a:t>
            </a:r>
            <a:endParaRPr lang="nl-NL" dirty="0">
              <a:ea typeface="MS PGothic" charset="0"/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4067175" y="5867400"/>
            <a:ext cx="1125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l-NL" sz="2400" dirty="0">
                <a:solidFill>
                  <a:srgbClr val="ED181E"/>
                </a:solidFill>
                <a:latin typeface="Times New Roman"/>
              </a:rPr>
              <a:t>EINDE</a:t>
            </a:r>
            <a:endParaRPr lang="nl-NL" sz="2400" dirty="0">
              <a:latin typeface="Times New Roman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19300"/>
            <a:ext cx="7620000" cy="23374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2" grpId="0" build="p" autoUpdateAnimBg="0" advAuto="1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>
                <a:latin typeface="Times New Roman" charset="0"/>
                <a:ea typeface="MS PGothic" charset="0"/>
                <a:cs typeface="Geneva" charset="0"/>
              </a:rPr>
              <a:t>Hoe gebruik je deze uitleg?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924800" cy="4114800"/>
          </a:xfrm>
          <a:noFill/>
        </p:spPr>
        <p:txBody>
          <a:bodyPr/>
          <a:lstStyle/>
          <a:p>
            <a:pPr eaLnBrk="1" hangingPunct="1"/>
            <a:r>
              <a:rPr lang="nl-NL" sz="2800" dirty="0">
                <a:latin typeface="Times New Roman" charset="0"/>
                <a:ea typeface="MS PGothic" charset="0"/>
                <a:cs typeface="Geneva" charset="0"/>
              </a:rPr>
              <a:t>Je kunt in deze presentatie ‘bladeren’ door de pijltjestoetsen te gebruiken.</a:t>
            </a:r>
          </a:p>
          <a:p>
            <a:pPr eaLnBrk="1" hangingPunct="1"/>
            <a:r>
              <a:rPr lang="nl-NL" sz="2800" dirty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Vooruit </a:t>
            </a:r>
            <a:r>
              <a:rPr lang="nl-NL" sz="2800" dirty="0" smtClean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en achteruit ga </a:t>
            </a:r>
            <a:r>
              <a:rPr lang="nl-NL" sz="2800" dirty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je met de </a:t>
            </a:r>
            <a:r>
              <a:rPr lang="nl-NL" sz="2800" dirty="0" smtClean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pijltjestoetsen.</a:t>
            </a:r>
            <a:endParaRPr lang="nl-NL" sz="2800" dirty="0">
              <a:latin typeface="Times New Roman" charset="0"/>
              <a:ea typeface="MS PGothic" charset="0"/>
              <a:cs typeface="Geneva" charset="0"/>
              <a:sym typeface="Symbol" charset="0"/>
            </a:endParaRPr>
          </a:p>
          <a:p>
            <a:pPr eaLnBrk="1" hangingPunct="1"/>
            <a:r>
              <a:rPr lang="nl-NL" sz="2800" dirty="0">
                <a:latin typeface="Times New Roman" charset="0"/>
                <a:ea typeface="MS PGothic" charset="0"/>
                <a:cs typeface="Geneva" charset="0"/>
              </a:rPr>
              <a:t>Werk alle sheets en voorbeelden rustig door.</a:t>
            </a:r>
          </a:p>
          <a:p>
            <a:pPr eaLnBrk="1" hangingPunct="1"/>
            <a:r>
              <a:rPr lang="nl-NL" sz="2800" dirty="0">
                <a:latin typeface="Times New Roman" charset="0"/>
                <a:ea typeface="MS PGothic" charset="0"/>
                <a:cs typeface="Geneva" charset="0"/>
              </a:rPr>
              <a:t>Als je iets niet meteen snapt kun je terug gaan naar een vorige </a:t>
            </a:r>
            <a:r>
              <a:rPr lang="nl-NL" sz="2800" dirty="0" smtClean="0">
                <a:latin typeface="Times New Roman" charset="0"/>
                <a:ea typeface="MS PGothic" charset="0"/>
                <a:cs typeface="Geneva" charset="0"/>
              </a:rPr>
              <a:t>uitleg</a:t>
            </a:r>
            <a:r>
              <a:rPr lang="nl-NL" sz="2800" dirty="0" smtClean="0">
                <a:latin typeface="Times New Roman" charset="0"/>
                <a:ea typeface="MS PGothic" charset="0"/>
                <a:cs typeface="Geneva" charset="0"/>
                <a:sym typeface="Symbol" charset="0"/>
              </a:rPr>
              <a:t>.</a:t>
            </a:r>
            <a:endParaRPr lang="nl-NL" sz="2800" dirty="0">
              <a:latin typeface="Times New Roman" charset="0"/>
              <a:ea typeface="MS PGothic" charset="0"/>
              <a:cs typeface="Geneva" charset="0"/>
              <a:sym typeface="Symbol" charset="0"/>
            </a:endParaRPr>
          </a:p>
          <a:p>
            <a:pPr eaLnBrk="1" hangingPunct="1">
              <a:buFontTx/>
              <a:buNone/>
            </a:pPr>
            <a:r>
              <a:rPr lang="nl-NL" sz="2400" dirty="0">
                <a:solidFill>
                  <a:srgbClr val="ED181E"/>
                </a:solidFill>
                <a:latin typeface="Times New Roman" charset="0"/>
                <a:ea typeface="MS PGothic" charset="0"/>
                <a:cs typeface="Geneva" charset="0"/>
              </a:rPr>
              <a:t>	Klik om verder te gaan.</a:t>
            </a:r>
          </a:p>
        </p:txBody>
      </p:sp>
    </p:spTree>
    <p:extLst>
      <p:ext uri="{BB962C8B-B14F-4D97-AF65-F5344CB8AC3E}">
        <p14:creationId xmlns:p14="http://schemas.microsoft.com/office/powerpoint/2010/main" val="16744529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p" autoUpdateAnimBg="0" advAuto="1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980728"/>
          </a:xfrm>
        </p:spPr>
        <p:txBody>
          <a:bodyPr/>
          <a:lstStyle/>
          <a:p>
            <a:r>
              <a:rPr lang="nl-NL" dirty="0" smtClean="0"/>
              <a:t>Open economie / gesloten economie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83568" y="1268760"/>
            <a:ext cx="7774632" cy="5184576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Open economie:</a:t>
            </a:r>
          </a:p>
          <a:p>
            <a:pPr marL="0" indent="0">
              <a:buNone/>
            </a:pPr>
            <a:r>
              <a:rPr lang="nl-NL" dirty="0" smtClean="0"/>
              <a:t>We noemen een economie open als een land veel handel (export en import) met het buitenland heeft.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Gesloten economie:</a:t>
            </a:r>
          </a:p>
          <a:p>
            <a:pPr marL="0" indent="0">
              <a:buNone/>
            </a:pPr>
            <a:r>
              <a:rPr lang="nl-NL" dirty="0" smtClean="0"/>
              <a:t>We </a:t>
            </a:r>
            <a:r>
              <a:rPr lang="nl-NL" dirty="0"/>
              <a:t>noemen een economie </a:t>
            </a:r>
            <a:r>
              <a:rPr lang="nl-NL" dirty="0" smtClean="0"/>
              <a:t>gesloten als </a:t>
            </a:r>
            <a:r>
              <a:rPr lang="nl-NL" dirty="0"/>
              <a:t>een land </a:t>
            </a:r>
            <a:r>
              <a:rPr lang="nl-NL" dirty="0" smtClean="0"/>
              <a:t>weinig of zelfs geen handel </a:t>
            </a:r>
            <a:r>
              <a:rPr lang="nl-NL" dirty="0"/>
              <a:t>(export en import) met het buitenland heeft.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563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 smtClean="0"/>
              <a:t>Betalingsbalans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83568" y="1268760"/>
            <a:ext cx="7774632" cy="411480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betalingsbalans is </a:t>
            </a:r>
            <a:r>
              <a:rPr lang="nl-NL" dirty="0"/>
              <a:t>e</a:t>
            </a:r>
            <a:r>
              <a:rPr lang="nl-NL" dirty="0" smtClean="0"/>
              <a:t>en </a:t>
            </a:r>
            <a:r>
              <a:rPr lang="nl-NL" dirty="0"/>
              <a:t>overzicht van alle economische transacties met het </a:t>
            </a:r>
            <a:r>
              <a:rPr lang="nl-NL" dirty="0" smtClean="0"/>
              <a:t>buitenland.</a:t>
            </a:r>
          </a:p>
          <a:p>
            <a:pPr marL="0" indent="0">
              <a:buNone/>
            </a:pPr>
            <a:r>
              <a:rPr lang="nl-NL" dirty="0" smtClean="0"/>
              <a:t>De betalingsbalans is een onderdeel </a:t>
            </a:r>
            <a:r>
              <a:rPr lang="nl-NL" dirty="0"/>
              <a:t>van de totale boekhouding van een land; de nationale </a:t>
            </a:r>
            <a:r>
              <a:rPr lang="nl-NL" dirty="0" smtClean="0"/>
              <a:t>rekeningen.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99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 smtClean="0"/>
              <a:t>Betalingsbalans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betalingsbalans heeft vier </a:t>
            </a:r>
            <a:r>
              <a:rPr lang="nl-NL" dirty="0"/>
              <a:t>deelrekeningen + </a:t>
            </a:r>
            <a:r>
              <a:rPr lang="nl-NL" dirty="0" smtClean="0"/>
              <a:t>salderingsrekening (om de boekhouding in evenwicht te brengen):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arenR"/>
            </a:pPr>
            <a:r>
              <a:rPr lang="nl-NL" dirty="0" smtClean="0"/>
              <a:t>goederenrekening (of handelsbalans)</a:t>
            </a:r>
          </a:p>
          <a:p>
            <a:pPr marL="514350" indent="-514350">
              <a:buAutoNum type="arabicParenR"/>
            </a:pPr>
            <a:r>
              <a:rPr lang="nl-NL" dirty="0" smtClean="0"/>
              <a:t>dienstenrekening</a:t>
            </a:r>
          </a:p>
          <a:p>
            <a:pPr marL="514350" indent="-514350">
              <a:buAutoNum type="arabicParenR"/>
            </a:pPr>
            <a:r>
              <a:rPr lang="nl-NL" dirty="0" smtClean="0"/>
              <a:t>inkomensrekening</a:t>
            </a:r>
          </a:p>
          <a:p>
            <a:pPr marL="514350" indent="-514350">
              <a:buAutoNum type="arabicParenR"/>
            </a:pPr>
            <a:r>
              <a:rPr lang="nl-NL" dirty="0" smtClean="0"/>
              <a:t>kapitaalrekening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mtClean="0"/>
              <a:t>5) Goud </a:t>
            </a:r>
            <a:r>
              <a:rPr lang="nl-NL" dirty="0" smtClean="0"/>
              <a:t>en deviezenrekening (salderingsrekening)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23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 smtClean="0"/>
              <a:t>Betalingsbalans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51520" y="980728"/>
            <a:ext cx="8712968" cy="511256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belangrijkste regel m.b.t. de betalingsbalans is:</a:t>
            </a: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6000" dirty="0" smtClean="0">
                <a:solidFill>
                  <a:srgbClr val="FF0000"/>
                </a:solidFill>
              </a:rPr>
              <a:t>Denken in geld 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 elke deelrekening staan geldbedragen</a:t>
            </a:r>
          </a:p>
          <a:p>
            <a:pPr marL="0" indent="0">
              <a:buNone/>
            </a:pPr>
            <a:r>
              <a:rPr lang="nl-NL" dirty="0"/>
              <a:t>E</a:t>
            </a:r>
            <a:r>
              <a:rPr lang="nl-NL" dirty="0" smtClean="0"/>
              <a:t>lke deelrekening heeft een in-kant en een uit-kant = een ingaande geldstroom en uitgaande geldstroom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308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 smtClean="0"/>
              <a:t>1) Goederenrekening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79512" y="1700808"/>
            <a:ext cx="42484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Ontvangsten wegens export van goederen:</a:t>
            </a:r>
          </a:p>
          <a:p>
            <a:r>
              <a:rPr lang="nl-NL" dirty="0">
                <a:latin typeface="Times New Roman"/>
              </a:rPr>
              <a:t>grondstoffen, energie, consumptiegoederen, kapitaalgoederen. </a:t>
            </a:r>
          </a:p>
        </p:txBody>
      </p:sp>
      <p:cxnSp>
        <p:nvCxnSpPr>
          <p:cNvPr id="8" name="Rechte verbindingslijn 7"/>
          <p:cNvCxnSpPr/>
          <p:nvPr/>
        </p:nvCxnSpPr>
        <p:spPr bwMode="auto">
          <a:xfrm>
            <a:off x="251520" y="1556792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Rechte verbindingslijn 9"/>
          <p:cNvCxnSpPr/>
          <p:nvPr/>
        </p:nvCxnSpPr>
        <p:spPr bwMode="auto">
          <a:xfrm>
            <a:off x="4499992" y="1556792"/>
            <a:ext cx="0" cy="2592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kstvak 10"/>
          <p:cNvSpPr txBox="1"/>
          <p:nvPr/>
        </p:nvSpPr>
        <p:spPr>
          <a:xfrm>
            <a:off x="323528" y="980728"/>
            <a:ext cx="484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8172400" y="980728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4644008" y="1700808"/>
            <a:ext cx="42484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Uitgaven wegens import van goederen:</a:t>
            </a:r>
          </a:p>
          <a:p>
            <a:r>
              <a:rPr lang="nl-NL" dirty="0">
                <a:latin typeface="Times New Roman"/>
              </a:rPr>
              <a:t>grondstoffen, energie, consumptiegoederen, kapitaalgoederen. 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51520" y="4725144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ED181E"/>
                </a:solidFill>
                <a:latin typeface="Times New Roman"/>
              </a:rPr>
              <a:t>E</a:t>
            </a:r>
            <a:r>
              <a:rPr lang="nl-NL" dirty="0" smtClean="0">
                <a:solidFill>
                  <a:srgbClr val="ED181E"/>
                </a:solidFill>
                <a:latin typeface="Times New Roman"/>
              </a:rPr>
              <a:t>xport van goederen levert geld op dus daarom aan de in-kant boeken. Import van goederen kost geld dus daarom aan de uit-kant.</a:t>
            </a:r>
            <a:endParaRPr lang="nl-NL" dirty="0">
              <a:solidFill>
                <a:srgbClr val="ED181E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103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) Dienstenrekening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79512" y="1700808"/>
            <a:ext cx="42484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Ontvangsten wegens export van diensten:</a:t>
            </a:r>
          </a:p>
          <a:p>
            <a:r>
              <a:rPr lang="nl-NL" dirty="0">
                <a:latin typeface="Times New Roman"/>
              </a:rPr>
              <a:t>toerisme, bank en verzekeringsactiviteiten, transport. </a:t>
            </a:r>
          </a:p>
        </p:txBody>
      </p:sp>
      <p:cxnSp>
        <p:nvCxnSpPr>
          <p:cNvPr id="8" name="Rechte verbindingslijn 7"/>
          <p:cNvCxnSpPr/>
          <p:nvPr/>
        </p:nvCxnSpPr>
        <p:spPr bwMode="auto">
          <a:xfrm>
            <a:off x="251520" y="1556792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Rechte verbindingslijn 9"/>
          <p:cNvCxnSpPr/>
          <p:nvPr/>
        </p:nvCxnSpPr>
        <p:spPr bwMode="auto">
          <a:xfrm>
            <a:off x="4499992" y="1556792"/>
            <a:ext cx="0" cy="2592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kstvak 10"/>
          <p:cNvSpPr txBox="1"/>
          <p:nvPr/>
        </p:nvSpPr>
        <p:spPr>
          <a:xfrm>
            <a:off x="323528" y="980728"/>
            <a:ext cx="484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8172400" y="980728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4644008" y="1700808"/>
            <a:ext cx="42484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Uitgaven wegens import van diensten:</a:t>
            </a:r>
          </a:p>
          <a:p>
            <a:r>
              <a:rPr lang="nl-NL" dirty="0">
                <a:latin typeface="Times New Roman"/>
              </a:rPr>
              <a:t>toerisme, bank en verzekeringsactiviteiten, transport. 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51520" y="4725144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ED181E"/>
                </a:solidFill>
                <a:latin typeface="Times New Roman"/>
              </a:rPr>
              <a:t>E</a:t>
            </a:r>
            <a:r>
              <a:rPr lang="nl-NL" dirty="0" smtClean="0">
                <a:solidFill>
                  <a:srgbClr val="ED181E"/>
                </a:solidFill>
                <a:latin typeface="Times New Roman"/>
              </a:rPr>
              <a:t>xport van diensten levert geld op dus daarom aan de in-kant boeken. Import van diensten kost geld dus daarom aan de uit-kant.</a:t>
            </a:r>
            <a:endParaRPr lang="nl-NL" dirty="0">
              <a:solidFill>
                <a:srgbClr val="ED181E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967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80728"/>
          </a:xfrm>
        </p:spPr>
        <p:txBody>
          <a:bodyPr/>
          <a:lstStyle/>
          <a:p>
            <a:r>
              <a:rPr lang="nl-NL" dirty="0" smtClean="0"/>
              <a:t>3) Inkomstenrekening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79512" y="1700808"/>
            <a:ext cx="42484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Ontvangen rente, winst/dividend, huur, loon, uitkeringen van het buitenland, ontvangsten van de EU. </a:t>
            </a:r>
          </a:p>
          <a:p>
            <a:r>
              <a:rPr lang="nl-NL" sz="2000" dirty="0">
                <a:latin typeface="Times New Roman"/>
              </a:rPr>
              <a:t>(+ ontvangen ontwikkelingshulp) </a:t>
            </a:r>
          </a:p>
        </p:txBody>
      </p:sp>
      <p:cxnSp>
        <p:nvCxnSpPr>
          <p:cNvPr id="8" name="Rechte verbindingslijn 7"/>
          <p:cNvCxnSpPr/>
          <p:nvPr/>
        </p:nvCxnSpPr>
        <p:spPr bwMode="auto">
          <a:xfrm>
            <a:off x="251520" y="1556792"/>
            <a:ext cx="84969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Rechte verbindingslijn 9"/>
          <p:cNvCxnSpPr/>
          <p:nvPr/>
        </p:nvCxnSpPr>
        <p:spPr bwMode="auto">
          <a:xfrm>
            <a:off x="4499992" y="1556792"/>
            <a:ext cx="0" cy="2592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kstvak 10"/>
          <p:cNvSpPr txBox="1"/>
          <p:nvPr/>
        </p:nvSpPr>
        <p:spPr>
          <a:xfrm>
            <a:off x="323528" y="980728"/>
            <a:ext cx="484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Times New Roman"/>
              </a:rPr>
              <a:t>i</a:t>
            </a:r>
            <a:r>
              <a:rPr lang="nl-NL" dirty="0" smtClean="0">
                <a:latin typeface="Times New Roman"/>
              </a:rPr>
              <a:t>n</a:t>
            </a:r>
            <a:endParaRPr lang="nl-NL" dirty="0">
              <a:latin typeface="Times New Roman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8172400" y="980728"/>
            <a:ext cx="569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Times New Roman"/>
              </a:rPr>
              <a:t>uit</a:t>
            </a:r>
            <a:endParaRPr lang="nl-NL" dirty="0">
              <a:latin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4644008" y="1700808"/>
            <a:ext cx="42484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Times New Roman"/>
              </a:rPr>
              <a:t>Betaalde rente, winst/dividend, huur, loon, uitkeringen aan het buitenland, betalingen aan de EU.</a:t>
            </a:r>
          </a:p>
          <a:p>
            <a:r>
              <a:rPr lang="nl-NL" sz="2000" dirty="0">
                <a:latin typeface="Times New Roman"/>
              </a:rPr>
              <a:t>(+ gegeven ontwikkelingshulp) 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51520" y="4869160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ED181E"/>
                </a:solidFill>
                <a:latin typeface="Times New Roman"/>
              </a:rPr>
              <a:t>D</a:t>
            </a:r>
            <a:r>
              <a:rPr lang="nl-NL" dirty="0" smtClean="0">
                <a:solidFill>
                  <a:srgbClr val="ED181E"/>
                </a:solidFill>
                <a:latin typeface="Times New Roman"/>
              </a:rPr>
              <a:t>at ontwikkelingshulp op deze rekening staat is een afspraak maar ook logisch: het is geen lening maar een gift en hoeft niet terugbetaald te worden zoals een lening </a:t>
            </a:r>
            <a:r>
              <a:rPr lang="nl-NL" dirty="0">
                <a:solidFill>
                  <a:srgbClr val="ED181E"/>
                </a:solidFill>
                <a:latin typeface="Times New Roman"/>
              </a:rPr>
              <a:t>(</a:t>
            </a:r>
            <a:r>
              <a:rPr lang="nl-NL" dirty="0" smtClean="0">
                <a:solidFill>
                  <a:srgbClr val="ED181E"/>
                </a:solidFill>
                <a:latin typeface="Times New Roman"/>
              </a:rPr>
              <a:t>zie kapitaalrekening).</a:t>
            </a:r>
          </a:p>
        </p:txBody>
      </p:sp>
    </p:spTree>
    <p:extLst>
      <p:ext uri="{BB962C8B-B14F-4D97-AF65-F5344CB8AC3E}">
        <p14:creationId xmlns:p14="http://schemas.microsoft.com/office/powerpoint/2010/main" val="97543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302134-D78C-40EB-BEC9-ECDC3B0C6229}"/>
</file>

<file path=customXml/itemProps2.xml><?xml version="1.0" encoding="utf-8"?>
<ds:datastoreItem xmlns:ds="http://schemas.openxmlformats.org/officeDocument/2006/customXml" ds:itemID="{661AB805-F262-432B-B2F0-4A9BE278F3F7}"/>
</file>

<file path=customXml/itemProps3.xml><?xml version="1.0" encoding="utf-8"?>
<ds:datastoreItem xmlns:ds="http://schemas.openxmlformats.org/officeDocument/2006/customXml" ds:itemID="{9C097A0F-C76F-4F5B-982A-A1D8A88D4130}"/>
</file>

<file path=docProps/app.xml><?xml version="1.0" encoding="utf-8"?>
<Properties xmlns="http://schemas.openxmlformats.org/officeDocument/2006/extended-properties" xmlns:vt="http://schemas.openxmlformats.org/officeDocument/2006/docPropsVTypes">
  <TotalTime>6150</TotalTime>
  <Words>824</Words>
  <Application>Microsoft Macintosh PowerPoint</Application>
  <PresentationFormat>Diavoorstelling (4:3)</PresentationFormat>
  <Paragraphs>186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5" baseType="lpstr">
      <vt:lpstr>Geneva</vt:lpstr>
      <vt:lpstr>MS PGothic</vt:lpstr>
      <vt:lpstr>ＭＳ Ｐゴシック</vt:lpstr>
      <vt:lpstr>Symbol</vt:lpstr>
      <vt:lpstr>Times</vt:lpstr>
      <vt:lpstr>Times New Roman</vt:lpstr>
      <vt:lpstr>Blank</vt:lpstr>
      <vt:lpstr>Betalingsbalans</vt:lpstr>
      <vt:lpstr>Hoe gebruik je deze uitleg?</vt:lpstr>
      <vt:lpstr>Open economie / gesloten economie</vt:lpstr>
      <vt:lpstr>Betalingsbalans</vt:lpstr>
      <vt:lpstr>Betalingsbalans</vt:lpstr>
      <vt:lpstr>Betalingsbalans</vt:lpstr>
      <vt:lpstr>1) Goederenrekening</vt:lpstr>
      <vt:lpstr>2) Dienstenrekening</vt:lpstr>
      <vt:lpstr>3) Inkomstenrekening</vt:lpstr>
      <vt:lpstr>4) Kapitaalrekening</vt:lpstr>
      <vt:lpstr>5) Goud- en deviezenrekening</vt:lpstr>
      <vt:lpstr>Ontvangen leningen / kredieten</vt:lpstr>
      <vt:lpstr>Verleende leningen / kredieten</vt:lpstr>
      <vt:lpstr>PowerPoint-presentatie</vt:lpstr>
      <vt:lpstr>PowerPoint-presentatie</vt:lpstr>
      <vt:lpstr>PowerPoint-presentatie</vt:lpstr>
      <vt:lpstr>PowerPoint-presentatie</vt:lpstr>
      <vt:lpstr>Betalingsbalans</vt:lpstr>
    </vt:vector>
  </TitlesOfParts>
  <Company>Macintosh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marktmechanisme</dc:title>
  <dc:creator>P.J.W.M. D Elfant</dc:creator>
  <cp:lastModifiedBy>Perry D'Elfant</cp:lastModifiedBy>
  <cp:revision>484</cp:revision>
  <dcterms:created xsi:type="dcterms:W3CDTF">2002-07-09T21:08:05Z</dcterms:created>
  <dcterms:modified xsi:type="dcterms:W3CDTF">2017-07-29T19:11:43Z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