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2"/>
  </p:notesMasterIdLst>
  <p:handoutMasterIdLst>
    <p:handoutMasterId r:id="rId13"/>
  </p:handoutMasterIdLst>
  <p:sldIdLst>
    <p:sldId id="300" r:id="rId4"/>
    <p:sldId id="319" r:id="rId5"/>
    <p:sldId id="315" r:id="rId6"/>
    <p:sldId id="317" r:id="rId7"/>
    <p:sldId id="320" r:id="rId8"/>
    <p:sldId id="313" r:id="rId9"/>
    <p:sldId id="321" r:id="rId10"/>
    <p:sldId id="312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3" autoAdjust="0"/>
    <p:restoredTop sz="97411" autoAdjust="0"/>
  </p:normalViewPr>
  <p:slideViewPr>
    <p:cSldViewPr>
      <p:cViewPr varScale="1">
        <p:scale>
          <a:sx n="43" d="100"/>
          <a:sy n="43" d="100"/>
        </p:scale>
        <p:origin x="3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12/10/16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12/10/16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12/10/16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12/10/16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12/10/16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12/10/16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12/10/16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12/10/16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12/10/16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12/10/16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</a:t>
            </a:r>
            <a:r>
              <a:rPr lang="nl-NL" altLang="nl-NL" dirty="0" smtClean="0"/>
              <a:t>presentatie </a:t>
            </a:r>
            <a:r>
              <a:rPr lang="nl-NL" altLang="nl-NL" dirty="0"/>
              <a:t>leer je over</a:t>
            </a:r>
            <a:r>
              <a:rPr lang="nl-NL" altLang="nl-NL" dirty="0" smtClean="0"/>
              <a:t>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Op </a:t>
            </a:r>
            <a:r>
              <a:rPr lang="en-US" altLang="nl-NL" dirty="0" err="1" smtClean="0"/>
              <a:t>opmaat</a:t>
            </a:r>
            <a:r>
              <a:rPr lang="en-US" altLang="nl-NL" dirty="0" smtClean="0"/>
              <a:t> </a:t>
            </a:r>
            <a:r>
              <a:rPr lang="en-US" altLang="nl-NL" dirty="0" err="1"/>
              <a:t>naar</a:t>
            </a:r>
            <a:r>
              <a:rPr lang="en-US" altLang="nl-NL" dirty="0"/>
              <a:t> </a:t>
            </a:r>
            <a:r>
              <a:rPr lang="en-US" altLang="nl-NL" dirty="0" smtClean="0"/>
              <a:t>de </a:t>
            </a:r>
            <a:r>
              <a:rPr lang="en-US" altLang="nl-NL" dirty="0" err="1" smtClean="0"/>
              <a:t>Tweede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Wereldoorlog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vrede</a:t>
            </a:r>
            <a:r>
              <a:rPr lang="en-US" altLang="nl-NL" dirty="0"/>
              <a:t> </a:t>
            </a:r>
            <a:r>
              <a:rPr lang="en-US" altLang="nl-NL" dirty="0" err="1" smtClean="0"/>
              <a:t>bewaren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dirty="0" smtClean="0"/>
              <a:t>De Tweede </a:t>
            </a:r>
            <a:r>
              <a:rPr lang="nl-NL" dirty="0" smtClean="0"/>
              <a:t>Wereldoorlog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Het </a:t>
            </a:r>
            <a:r>
              <a:rPr lang="en-US" dirty="0" err="1" smtClean="0"/>
              <a:t>o</a:t>
            </a:r>
            <a:r>
              <a:rPr lang="en-US" dirty="0" err="1" smtClean="0"/>
              <a:t>ffensief</a:t>
            </a:r>
            <a:r>
              <a:rPr lang="en-US" dirty="0" smtClean="0"/>
              <a:t> </a:t>
            </a:r>
            <a:r>
              <a:rPr lang="en-US" dirty="0"/>
              <a:t>in het </a:t>
            </a:r>
            <a:r>
              <a:rPr lang="en-US" dirty="0" err="1" smtClean="0"/>
              <a:t>oosten</a:t>
            </a:r>
            <a:endParaRPr lang="en-US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Het </a:t>
            </a:r>
            <a:r>
              <a:rPr lang="en-US" dirty="0" err="1"/>
              <a:t>keerpunt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het </a:t>
            </a:r>
            <a:r>
              <a:rPr lang="en-US" dirty="0" err="1"/>
              <a:t>einde</a:t>
            </a:r>
            <a:r>
              <a:rPr lang="en-US" dirty="0"/>
              <a:t> van de </a:t>
            </a:r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Wereldoorlog</a:t>
            </a:r>
            <a:endParaRPr lang="en-US" alt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 smtClean="0">
                <a:solidFill>
                  <a:srgbClr val="54BDF2"/>
                </a:solidFill>
              </a:rPr>
              <a:t>§3.1</a:t>
            </a:r>
            <a:r>
              <a:rPr lang="nl-NL" altLang="nl-NL" sz="2400" dirty="0" smtClean="0">
                <a:solidFill>
                  <a:srgbClr val="54BDF2"/>
                </a:solidFill>
              </a:rPr>
              <a:t> </a:t>
            </a:r>
            <a:r>
              <a:rPr lang="nl-NL" altLang="nl-NL" sz="2800" dirty="0" smtClean="0">
                <a:solidFill>
                  <a:srgbClr val="54BDF2"/>
                </a:solidFill>
              </a:rPr>
              <a:t>Oorlog in Europa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In 1933 begon Hitler met </a:t>
            </a:r>
            <a:r>
              <a:rPr lang="nl-NL" altLang="nl-NL" dirty="0" smtClean="0"/>
              <a:t>herbewapening en invoering van dienstplicht.</a:t>
            </a:r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Van Hitler wilde alle Duitsers </a:t>
            </a:r>
            <a:r>
              <a:rPr lang="nl-NL" altLang="nl-NL" i="1" dirty="0" smtClean="0">
                <a:solidFill>
                  <a:srgbClr val="00B0F0"/>
                </a:solidFill>
              </a:rPr>
              <a:t>Heim </a:t>
            </a:r>
            <a:r>
              <a:rPr lang="nl-NL" altLang="nl-NL" i="1" dirty="0">
                <a:solidFill>
                  <a:srgbClr val="00B0F0"/>
                </a:solidFill>
              </a:rPr>
              <a:t>ins </a:t>
            </a:r>
            <a:r>
              <a:rPr lang="nl-NL" altLang="nl-NL" i="1" dirty="0" smtClean="0">
                <a:solidFill>
                  <a:srgbClr val="00B0F0"/>
                </a:solidFill>
              </a:rPr>
              <a:t>Reich</a:t>
            </a:r>
            <a:r>
              <a:rPr lang="nl-NL" altLang="nl-NL" i="1" dirty="0"/>
              <a:t> </a:t>
            </a:r>
            <a:r>
              <a:rPr lang="nl-NL" altLang="nl-NL" dirty="0" smtClean="0"/>
              <a:t>(thuis in het rijk) verenigen.</a:t>
            </a:r>
            <a:endParaRPr lang="nl-NL" altLang="nl-NL" dirty="0" smtClean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1938: annexatie van Oostenrijk en Sudetenland (deel van </a:t>
            </a:r>
            <a:r>
              <a:rPr lang="nl-NL" altLang="nl-NL" dirty="0" smtClean="0"/>
              <a:t>Tsjecho-Slowakije</a:t>
            </a:r>
            <a:r>
              <a:rPr lang="nl-NL" altLang="nl-NL" dirty="0" smtClean="0"/>
              <a:t>)</a:t>
            </a:r>
            <a:r>
              <a:rPr lang="nl-NL" altLang="nl-NL" dirty="0"/>
              <a:t>.</a:t>
            </a:r>
            <a:endParaRPr lang="nl-NL" alt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smtClean="0"/>
              <a:t>Op </a:t>
            </a:r>
            <a:r>
              <a:rPr lang="en-US" altLang="nl-NL" sz="2800" dirty="0" err="1" smtClean="0"/>
              <a:t>opmaat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naar</a:t>
            </a:r>
            <a:r>
              <a:rPr lang="en-US" altLang="nl-NL" sz="2800" dirty="0" smtClean="0"/>
              <a:t> </a:t>
            </a:r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Tweede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Wereldoorlog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1302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 smtClean="0">
                <a:solidFill>
                  <a:schemeClr val="tx2"/>
                </a:solidFill>
              </a:rPr>
              <a:t>Groot-Brittannië reageerde met een </a:t>
            </a:r>
            <a:r>
              <a:rPr lang="nl-NL" altLang="nl-NL" dirty="0" err="1" smtClean="0">
                <a:solidFill>
                  <a:srgbClr val="00B0F0"/>
                </a:solidFill>
              </a:rPr>
              <a:t>appeasementpolitiek</a:t>
            </a:r>
            <a:r>
              <a:rPr lang="nl-NL" altLang="nl-NL" dirty="0" smtClean="0">
                <a:solidFill>
                  <a:srgbClr val="00B0F0"/>
                </a:solidFill>
              </a:rPr>
              <a:t>: </a:t>
            </a:r>
            <a:r>
              <a:rPr lang="nl-NL" altLang="nl-NL" dirty="0" smtClean="0"/>
              <a:t>om de vrede te bewaren gaf het toe aan de eisen van Hitler.</a:t>
            </a:r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Groot-Brittannië dacht dat de </a:t>
            </a:r>
            <a:r>
              <a:rPr lang="nl-NL" altLang="nl-NL" dirty="0" smtClean="0">
                <a:solidFill>
                  <a:srgbClr val="00B0F0"/>
                </a:solidFill>
              </a:rPr>
              <a:t>diplomatie</a:t>
            </a:r>
            <a:r>
              <a:rPr lang="nl-NL" altLang="nl-NL" dirty="0"/>
              <a:t> </a:t>
            </a:r>
            <a:r>
              <a:rPr lang="nl-NL" altLang="nl-NL" dirty="0" smtClean="0"/>
              <a:t>(het voeren van overleg tussen staten) had gewerkt.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Maar Hitler annexeerde heel Tsjechië. Slowakije werd </a:t>
            </a:r>
            <a:r>
              <a:rPr lang="nl-NL" altLang="nl-NL" dirty="0"/>
              <a:t>een </a:t>
            </a:r>
            <a:r>
              <a:rPr lang="nl-NL" altLang="nl-NL" dirty="0">
                <a:solidFill>
                  <a:srgbClr val="00B0F0"/>
                </a:solidFill>
              </a:rPr>
              <a:t>vazalstaat</a:t>
            </a:r>
            <a:r>
              <a:rPr lang="nl-NL" altLang="nl-NL" dirty="0"/>
              <a:t> (staat </a:t>
            </a:r>
            <a:r>
              <a:rPr lang="nl-NL" altLang="nl-NL" dirty="0" smtClean="0"/>
              <a:t>die </a:t>
            </a:r>
            <a:r>
              <a:rPr lang="nl-NL" altLang="nl-NL" dirty="0" smtClean="0"/>
              <a:t>ondergeschikt is aan een </a:t>
            </a:r>
            <a:r>
              <a:rPr lang="nl-NL" altLang="nl-NL" dirty="0" smtClean="0"/>
              <a:t>andere </a:t>
            </a:r>
            <a:r>
              <a:rPr lang="nl-NL" altLang="nl-NL" dirty="0" smtClean="0"/>
              <a:t>staat).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vrede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bewaren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9490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r>
              <a:rPr lang="nl-NL" altLang="nl-NL" dirty="0" smtClean="0"/>
              <a:t>Op 1 september 1939 viel Duitsland Polen binnen. </a:t>
            </a:r>
            <a:endParaRPr lang="nl-NL" altLang="nl-NL" dirty="0"/>
          </a:p>
          <a:p>
            <a:endParaRPr lang="nl-NL" altLang="nl-NL" dirty="0" smtClean="0"/>
          </a:p>
          <a:p>
            <a:r>
              <a:rPr lang="nl-NL" altLang="nl-NL" dirty="0" smtClean="0"/>
              <a:t>Start van </a:t>
            </a:r>
            <a:r>
              <a:rPr lang="nl-NL" altLang="nl-NL" dirty="0"/>
              <a:t>tweede grote oorlog waarin landen van alle continenten betrokken waren, de </a:t>
            </a:r>
            <a:r>
              <a:rPr lang="nl-NL" altLang="nl-NL" dirty="0">
                <a:solidFill>
                  <a:srgbClr val="00B0F0"/>
                </a:solidFill>
              </a:rPr>
              <a:t>Tweede Wereldoorlog</a:t>
            </a:r>
            <a:r>
              <a:rPr lang="nl-NL" altLang="nl-NL" dirty="0"/>
              <a:t> (1939-1945).</a:t>
            </a:r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  <a:p>
            <a:pPr eaLnBrk="1" hangingPunct="1">
              <a:buClr>
                <a:schemeClr val="tx2"/>
              </a:buClr>
            </a:pPr>
            <a:r>
              <a:rPr lang="nl-NL" altLang="nl-NL" dirty="0" smtClean="0">
                <a:solidFill>
                  <a:srgbClr val="00B0F0"/>
                </a:solidFill>
              </a:rPr>
              <a:t>As-</a:t>
            </a:r>
            <a:r>
              <a:rPr lang="nl-NL" altLang="nl-NL" dirty="0" err="1" smtClean="0">
                <a:solidFill>
                  <a:srgbClr val="00B0F0"/>
                </a:solidFill>
              </a:rPr>
              <a:t>mogenheden</a:t>
            </a:r>
            <a:r>
              <a:rPr lang="nl-NL" altLang="nl-NL" dirty="0"/>
              <a:t> </a:t>
            </a:r>
            <a:r>
              <a:rPr lang="nl-NL" altLang="nl-NL" dirty="0" smtClean="0"/>
              <a:t>(Duitsland, Italië, Japan en bondgenoten) stonden tegenover geallieerden.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sz="2800" dirty="0" smtClean="0"/>
              <a:t>De Tweede </a:t>
            </a:r>
            <a:r>
              <a:rPr lang="nl-NL" sz="2800" dirty="0" smtClean="0"/>
              <a:t>Wereldoorlog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40563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860032" y="1628800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nl-NL" altLang="nl-NL" dirty="0"/>
              <a:t>Hitler veroverde in een </a:t>
            </a:r>
            <a:r>
              <a:rPr lang="nl-NL" altLang="nl-NL" dirty="0">
                <a:solidFill>
                  <a:srgbClr val="00B0F0"/>
                </a:solidFill>
              </a:rPr>
              <a:t>Blitzkrieg</a:t>
            </a:r>
            <a:r>
              <a:rPr lang="nl-NL" altLang="nl-NL" dirty="0"/>
              <a:t> (</a:t>
            </a:r>
            <a:r>
              <a:rPr lang="nl-NL" altLang="nl-NL" dirty="0" smtClean="0"/>
              <a:t>snelle, </a:t>
            </a:r>
            <a:r>
              <a:rPr lang="nl-NL" altLang="nl-NL" dirty="0"/>
              <a:t>beweeglijke </a:t>
            </a:r>
            <a:r>
              <a:rPr lang="nl-NL" altLang="nl-NL" dirty="0" smtClean="0"/>
              <a:t>oorlogvoering) </a:t>
            </a:r>
            <a:r>
              <a:rPr lang="nl-NL" altLang="nl-NL" dirty="0"/>
              <a:t>Polen en West-Europa.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/>
              <a:t>De verovering van Groot-Brittannië mislukte.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26884"/>
            <a:ext cx="4464496" cy="55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Volgens Hitler had Duitsland </a:t>
            </a:r>
            <a:r>
              <a:rPr lang="nl-NL" altLang="nl-NL" dirty="0" smtClean="0">
                <a:solidFill>
                  <a:srgbClr val="00B0F0"/>
                </a:solidFill>
              </a:rPr>
              <a:t>lebensraum</a:t>
            </a:r>
            <a:r>
              <a:rPr lang="nl-NL" altLang="nl-NL" dirty="0" smtClean="0"/>
              <a:t> nodig. Duitsland moest gebied in het oosten veroveren om te leven. </a:t>
            </a:r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In 1941 viel Hitler de Sovjet-Unie aan (operatie Barbarossa). Aanvankelijk succes, maar Duitsers niet opgewassen tegen Russische winter.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In 1941 raakte Hitler ook in oorlog met de VS.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 smtClean="0"/>
              <a:t>Het </a:t>
            </a:r>
            <a:r>
              <a:rPr lang="en-US" sz="2800" dirty="0" err="1" smtClean="0"/>
              <a:t>o</a:t>
            </a:r>
            <a:r>
              <a:rPr lang="en-US" sz="2800" dirty="0" err="1" smtClean="0"/>
              <a:t>ffensief</a:t>
            </a:r>
            <a:r>
              <a:rPr lang="en-US" sz="2800" dirty="0" smtClean="0"/>
              <a:t> </a:t>
            </a:r>
            <a:r>
              <a:rPr lang="en-US" sz="2800" dirty="0" smtClean="0"/>
              <a:t>in het </a:t>
            </a:r>
            <a:r>
              <a:rPr lang="en-US" sz="2800" dirty="0" err="1" smtClean="0"/>
              <a:t>oosten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9937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83" y="764704"/>
            <a:ext cx="5610833" cy="4959976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013647" y="5819629"/>
            <a:ext cx="311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Europa 1939-1942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13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2073275"/>
            <a:ext cx="7905824" cy="4175125"/>
          </a:xfrm>
        </p:spPr>
        <p:txBody>
          <a:bodyPr/>
          <a:lstStyle/>
          <a:p>
            <a:r>
              <a:rPr lang="nl-NL" altLang="nl-NL" dirty="0" smtClean="0"/>
              <a:t>In 1943 werden de Duitsers </a:t>
            </a:r>
            <a:r>
              <a:rPr lang="nl-NL" altLang="nl-NL" dirty="0" smtClean="0"/>
              <a:t>verslagen door </a:t>
            </a:r>
            <a:r>
              <a:rPr lang="nl-NL" altLang="nl-NL" dirty="0" smtClean="0"/>
              <a:t>het Rode </a:t>
            </a:r>
            <a:r>
              <a:rPr lang="nl-NL" altLang="nl-NL" dirty="0" smtClean="0"/>
              <a:t>Leger in </a:t>
            </a:r>
            <a:r>
              <a:rPr lang="nl-NL" altLang="nl-NL" dirty="0" smtClean="0"/>
              <a:t>de Slag </a:t>
            </a:r>
            <a:r>
              <a:rPr lang="nl-NL" altLang="nl-NL" dirty="0" smtClean="0"/>
              <a:t>om Stalingrad.</a:t>
            </a:r>
          </a:p>
          <a:p>
            <a:endParaRPr lang="nl-NL" altLang="nl-NL" dirty="0"/>
          </a:p>
          <a:p>
            <a:r>
              <a:rPr lang="nl-NL" altLang="nl-NL" dirty="0"/>
              <a:t>Vanaf 6 juni 1944 (D-Day: invasie in Normandië) </a:t>
            </a:r>
            <a:r>
              <a:rPr lang="nl-NL" altLang="nl-NL" dirty="0" smtClean="0"/>
              <a:t>start bevrijding </a:t>
            </a:r>
            <a:r>
              <a:rPr lang="nl-NL" altLang="nl-NL" dirty="0"/>
              <a:t>van West-Europa door westerse geallieerden.</a:t>
            </a:r>
          </a:p>
          <a:p>
            <a:endParaRPr lang="nl-NL" altLang="nl-NL" dirty="0"/>
          </a:p>
          <a:p>
            <a:r>
              <a:rPr lang="nl-NL" altLang="nl-NL" dirty="0" smtClean="0"/>
              <a:t>7 mei 1945: Duitsland tekende capitulatie.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 smtClean="0"/>
              <a:t>De </a:t>
            </a:r>
            <a:r>
              <a:rPr lang="en-US" sz="2800" dirty="0" err="1" smtClean="0"/>
              <a:t>k</a:t>
            </a:r>
            <a:r>
              <a:rPr lang="en-US" sz="2800" dirty="0" err="1" smtClean="0"/>
              <a:t>eerpunten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smtClean="0"/>
              <a:t>het </a:t>
            </a:r>
            <a:r>
              <a:rPr lang="en-US" sz="2800" dirty="0" err="1" smtClean="0"/>
              <a:t>einde</a:t>
            </a:r>
            <a:r>
              <a:rPr lang="en-US" sz="2800" dirty="0" smtClean="0"/>
              <a:t> van de </a:t>
            </a:r>
            <a:r>
              <a:rPr lang="en-US" sz="2800" dirty="0" err="1" smtClean="0"/>
              <a:t>Tweede</a:t>
            </a:r>
            <a:r>
              <a:rPr lang="en-US" sz="2800" dirty="0" smtClean="0"/>
              <a:t> </a:t>
            </a:r>
            <a:r>
              <a:rPr lang="en-US" sz="2800" dirty="0" err="1" smtClean="0"/>
              <a:t>Wereldoorlog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8644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1031</TotalTime>
  <Words>351</Words>
  <Application>Microsoft Office PowerPoint</Application>
  <PresentationFormat>Diavoorstelling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Verdana</vt:lpstr>
      <vt:lpstr>Wingdings</vt:lpstr>
      <vt:lpstr>NU presentatie (blue)</vt:lpstr>
      <vt:lpstr>Witte achtergrond</vt:lpstr>
      <vt:lpstr>1_Witte achtergrond</vt:lpstr>
      <vt:lpstr>§3.1 Oorlog in Europa</vt:lpstr>
      <vt:lpstr>Op opmaat naar de Tweede Wereldoorlog</vt:lpstr>
      <vt:lpstr>De vrede bewaren</vt:lpstr>
      <vt:lpstr>De Tweede Wereldoorlog</vt:lpstr>
      <vt:lpstr>PowerPoint-presentatie</vt:lpstr>
      <vt:lpstr>Het offensief in het oosten</vt:lpstr>
      <vt:lpstr>PowerPoint-presentatie</vt:lpstr>
      <vt:lpstr>De keerpunten en het einde van de Tweede Wereldoorlog</vt:lpstr>
    </vt:vector>
  </TitlesOfParts>
  <Company>Infinitas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Dijkstra, Esra</cp:lastModifiedBy>
  <cp:revision>279</cp:revision>
  <cp:lastPrinted>2013-03-19T08:25:20Z</cp:lastPrinted>
  <dcterms:created xsi:type="dcterms:W3CDTF">2013-03-13T12:13:36Z</dcterms:created>
  <dcterms:modified xsi:type="dcterms:W3CDTF">2016-10-12T09:39:17Z</dcterms:modified>
</cp:coreProperties>
</file>