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5" r:id="rId5"/>
    <p:sldId id="301" r:id="rId6"/>
    <p:sldId id="318" r:id="rId7"/>
    <p:sldId id="307" r:id="rId8"/>
    <p:sldId id="317" r:id="rId9"/>
    <p:sldId id="313" r:id="rId10"/>
    <p:sldId id="319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7411" autoAdjust="0"/>
  </p:normalViewPr>
  <p:slideViewPr>
    <p:cSldViewPr>
      <p:cViewPr varScale="1">
        <p:scale>
          <a:sx n="43" d="100"/>
          <a:sy n="43" d="100"/>
        </p:scale>
        <p:origin x="3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regering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 smtClean="0"/>
              <a:t>bezetting</a:t>
            </a:r>
            <a:endParaRPr lang="en-US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 smtClean="0"/>
              <a:t>e</a:t>
            </a:r>
            <a:r>
              <a:rPr lang="en-US" altLang="nl-NL" dirty="0" err="1" smtClean="0"/>
              <a:t>erste</a:t>
            </a:r>
            <a:r>
              <a:rPr lang="en-US" altLang="nl-NL" dirty="0" smtClean="0"/>
              <a:t> </a:t>
            </a:r>
            <a:r>
              <a:rPr lang="en-US" altLang="nl-NL" dirty="0" err="1"/>
              <a:t>gevolgen</a:t>
            </a:r>
            <a:endParaRPr lang="en-US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altLang="nl-NL" dirty="0" smtClean="0"/>
              <a:t>Het k</a:t>
            </a:r>
            <a:r>
              <a:rPr lang="nl-NL" altLang="nl-NL" dirty="0" smtClean="0"/>
              <a:t>enmerkend </a:t>
            </a:r>
            <a:r>
              <a:rPr lang="nl-NL" altLang="nl-NL" dirty="0"/>
              <a:t>aspect: </a:t>
            </a:r>
            <a:r>
              <a:rPr lang="nl-NL" altLang="nl-NL" dirty="0" smtClean="0"/>
              <a:t>de Duitse bezetting en de </a:t>
            </a:r>
            <a:r>
              <a:rPr lang="nl-NL" altLang="nl-NL" dirty="0" err="1" smtClean="0"/>
              <a:t>jodenvervolging</a:t>
            </a:r>
            <a:endParaRPr lang="nl-NL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Verzet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collaboratie</a:t>
            </a:r>
            <a:endParaRPr lang="nl-NL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 smtClean="0"/>
              <a:t>h</a:t>
            </a:r>
            <a:r>
              <a:rPr lang="en-US" altLang="nl-NL" dirty="0" err="1" smtClean="0"/>
              <a:t>ongerwinter</a:t>
            </a:r>
            <a:r>
              <a:rPr lang="en-US" altLang="nl-NL" dirty="0" smtClean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smtClean="0"/>
              <a:t>de </a:t>
            </a:r>
            <a:r>
              <a:rPr lang="en-US" altLang="nl-NL" dirty="0" err="1" smtClean="0"/>
              <a:t>bevrijding</a:t>
            </a:r>
            <a:endParaRPr lang="en-US" altLang="nl-NL" dirty="0" smtClean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§3.2 Bezet Nederland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Tijdens de Duitse bezetting (1940-1945) werd Nederland bestuurd door </a:t>
            </a:r>
            <a:r>
              <a:rPr lang="nl-NL" altLang="nl-NL" dirty="0">
                <a:solidFill>
                  <a:srgbClr val="00B0F0"/>
                </a:solidFill>
              </a:rPr>
              <a:t>rijkscommissaris</a:t>
            </a:r>
            <a:r>
              <a:rPr lang="nl-NL" altLang="nl-NL" dirty="0"/>
              <a:t> Seyss-Inquart. Was de hoogste vertegenwoordiger van het Duitse gezag in Nederland.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Koningin Wilhelmina en de ministers vormden in Londen een regering in ballingschap.</a:t>
            </a:r>
          </a:p>
          <a:p>
            <a:endParaRPr lang="nl-NL" altLang="nl-NL" dirty="0"/>
          </a:p>
          <a:p>
            <a:r>
              <a:rPr lang="nl-NL" altLang="nl-NL" dirty="0">
                <a:solidFill>
                  <a:srgbClr val="00B0F0"/>
                </a:solidFill>
              </a:rPr>
              <a:t>Bezetting</a:t>
            </a:r>
            <a:r>
              <a:rPr lang="nl-NL" altLang="nl-NL" dirty="0"/>
              <a:t>: toestand waarin een leger een gebied heeft veroverd en in bedwang </a:t>
            </a:r>
            <a:r>
              <a:rPr lang="nl-NL" altLang="nl-NL" dirty="0" smtClean="0"/>
              <a:t>houdt.</a:t>
            </a: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regering</a:t>
            </a:r>
            <a:r>
              <a:rPr lang="en-US" sz="2800" dirty="0" smtClean="0"/>
              <a:t> </a:t>
            </a:r>
            <a:r>
              <a:rPr lang="en-US" sz="2800" dirty="0" err="1" smtClean="0"/>
              <a:t>tijdens</a:t>
            </a:r>
            <a:r>
              <a:rPr lang="en-US" sz="2800" dirty="0" smtClean="0"/>
              <a:t> de </a:t>
            </a:r>
            <a:r>
              <a:rPr lang="en-US" sz="2800" dirty="0" err="1" smtClean="0"/>
              <a:t>bezetting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het begin van de bezetting bleef veel hetzelfde. Eerste gevolgen: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B0F0"/>
                </a:solidFill>
              </a:rPr>
              <a:t>C</a:t>
            </a:r>
            <a:r>
              <a:rPr lang="nl-NL" altLang="nl-NL" dirty="0" smtClean="0">
                <a:solidFill>
                  <a:srgbClr val="00B0F0"/>
                </a:solidFill>
              </a:rPr>
              <a:t>ensuur</a:t>
            </a:r>
            <a:r>
              <a:rPr lang="nl-NL" altLang="nl-NL" dirty="0"/>
              <a:t>: het verbieden van </a:t>
            </a:r>
            <a:r>
              <a:rPr lang="nl-NL" altLang="nl-NL" dirty="0" smtClean="0"/>
              <a:t>(delen van) boeken</a:t>
            </a:r>
            <a:r>
              <a:rPr lang="nl-NL" altLang="nl-NL" dirty="0"/>
              <a:t>, films, radio-uitzendingen en andere publicaties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B0F0"/>
                </a:solidFill>
              </a:rPr>
              <a:t>G</a:t>
            </a:r>
            <a:r>
              <a:rPr lang="nl-NL" altLang="nl-NL" dirty="0" smtClean="0">
                <a:solidFill>
                  <a:srgbClr val="00B0F0"/>
                </a:solidFill>
              </a:rPr>
              <a:t>elijkschakeling</a:t>
            </a:r>
            <a:r>
              <a:rPr lang="nl-NL" altLang="nl-NL" dirty="0"/>
              <a:t>: het aanpassen van organisaties aan de totalitaire ideologie van de </a:t>
            </a:r>
            <a:r>
              <a:rPr lang="nl-NL" altLang="nl-NL" dirty="0" smtClean="0"/>
              <a:t>nazi's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/>
              <a:t>U</a:t>
            </a:r>
            <a:r>
              <a:rPr lang="nl-NL" altLang="nl-NL" dirty="0" smtClean="0"/>
              <a:t>itsluiting </a:t>
            </a:r>
            <a:r>
              <a:rPr lang="nl-NL" altLang="nl-NL" dirty="0" smtClean="0"/>
              <a:t>joden</a:t>
            </a:r>
          </a:p>
          <a:p>
            <a:pPr>
              <a:buClr>
                <a:schemeClr val="tx2"/>
              </a:buClr>
            </a:pPr>
            <a:endParaRPr lang="nl-NL" altLang="nl-NL" dirty="0" smtClean="0"/>
          </a:p>
          <a:p>
            <a:pPr>
              <a:buClr>
                <a:schemeClr val="tx2"/>
              </a:buClr>
            </a:pPr>
            <a:r>
              <a:rPr lang="nl-NL" altLang="nl-NL" dirty="0" smtClean="0"/>
              <a:t>Vanaf </a:t>
            </a:r>
            <a:r>
              <a:rPr lang="nl-NL" altLang="nl-NL" dirty="0"/>
              <a:t>1941 werd de onderdrukking harder.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nl-NL" altLang="nl-NL" dirty="0" smtClean="0"/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e</a:t>
            </a:r>
            <a:r>
              <a:rPr lang="en-US" altLang="nl-NL" sz="2800" dirty="0" err="1" smtClean="0"/>
              <a:t>erste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gevolgen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7871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Joden werden buiten de samenleving geplaatst. Onder meer door ontslag van joodse ambtenaren en leraren.</a:t>
            </a:r>
          </a:p>
          <a:p>
            <a:pPr eaLnBrk="1" hangingPunct="1">
              <a:buFont typeface="Arial" charset="0"/>
              <a:buNone/>
            </a:pPr>
            <a:endParaRPr lang="nl-NL" altLang="nl-NL" dirty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In februari 1941 leidde een </a:t>
            </a:r>
            <a:r>
              <a:rPr lang="nl-NL" altLang="nl-NL" dirty="0" smtClean="0">
                <a:solidFill>
                  <a:srgbClr val="00B0F0"/>
                </a:solidFill>
              </a:rPr>
              <a:t>razzia</a:t>
            </a:r>
            <a:r>
              <a:rPr lang="nl-NL" altLang="nl-NL" dirty="0" smtClean="0">
                <a:solidFill>
                  <a:schemeClr val="tx2"/>
                </a:solidFill>
              </a:rPr>
              <a:t> (</a:t>
            </a:r>
            <a:r>
              <a:rPr lang="nl-NL" altLang="nl-NL" dirty="0"/>
              <a:t>jacht op groep mensen door politie of </a:t>
            </a:r>
            <a:r>
              <a:rPr lang="nl-NL" altLang="nl-NL" dirty="0" smtClean="0"/>
              <a:t>leger) </a:t>
            </a:r>
            <a:r>
              <a:rPr lang="nl-NL" altLang="nl-NL" dirty="0" smtClean="0">
                <a:solidFill>
                  <a:schemeClr val="tx2"/>
                </a:solidFill>
              </a:rPr>
              <a:t>op joden in Amsterdam tot de Februaristaking.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/>
              <a:t>De </a:t>
            </a:r>
            <a:r>
              <a:rPr lang="nl-NL" altLang="nl-NL" dirty="0"/>
              <a:t>Duitse bezetting </a:t>
            </a:r>
            <a:r>
              <a:rPr lang="nl-NL" altLang="nl-NL" dirty="0" smtClean="0"/>
              <a:t>en </a:t>
            </a:r>
            <a:r>
              <a:rPr lang="nl-NL" altLang="nl-NL" dirty="0"/>
              <a:t>de </a:t>
            </a:r>
            <a:r>
              <a:rPr lang="nl-NL" altLang="nl-NL" dirty="0" err="1" smtClean="0"/>
              <a:t>jodenvervolging</a:t>
            </a:r>
            <a:r>
              <a:rPr lang="en-US" altLang="nl-NL" dirty="0" smtClean="0"/>
              <a:t> </a:t>
            </a:r>
            <a:r>
              <a:rPr lang="nl-NL" altLang="nl-NL" dirty="0"/>
              <a:t>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k</a:t>
            </a:r>
            <a:r>
              <a:rPr lang="en-US" altLang="nl-NL" sz="2800" dirty="0" err="1" smtClean="0"/>
              <a:t>enmerkend</a:t>
            </a:r>
            <a:r>
              <a:rPr lang="en-US" altLang="nl-NL" sz="2800" dirty="0" smtClean="0"/>
              <a:t> </a:t>
            </a:r>
            <a:r>
              <a:rPr lang="en-US" altLang="nl-NL" sz="2800" dirty="0" smtClean="0"/>
              <a:t>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17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020272" y="2708920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razzia in een Nederlandse buurt.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3462"/>
            <a:ext cx="6912768" cy="55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Een kleine minderheid van de Nederlanders ging in verzet: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Ze m</a:t>
            </a:r>
            <a:r>
              <a:rPr lang="nl-NL" altLang="nl-NL" dirty="0" smtClean="0">
                <a:solidFill>
                  <a:schemeClr val="tx2"/>
                </a:solidFill>
              </a:rPr>
              <a:t>aakten </a:t>
            </a:r>
            <a:r>
              <a:rPr lang="nl-NL" altLang="nl-NL" dirty="0" smtClean="0">
                <a:solidFill>
                  <a:schemeClr val="tx2"/>
                </a:solidFill>
              </a:rPr>
              <a:t>illegale kranten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Ze h</a:t>
            </a:r>
            <a:r>
              <a:rPr lang="nl-NL" altLang="nl-NL" dirty="0" smtClean="0">
                <a:solidFill>
                  <a:schemeClr val="tx2"/>
                </a:solidFill>
              </a:rPr>
              <a:t>ielpen </a:t>
            </a:r>
            <a:r>
              <a:rPr lang="nl-NL" altLang="nl-NL" dirty="0" smtClean="0">
                <a:solidFill>
                  <a:srgbClr val="00B0F0"/>
                </a:solidFill>
              </a:rPr>
              <a:t>onderduikers</a:t>
            </a:r>
            <a:r>
              <a:rPr lang="nl-NL" altLang="nl-NL" dirty="0" smtClean="0">
                <a:solidFill>
                  <a:schemeClr val="tx2"/>
                </a:solidFill>
              </a:rPr>
              <a:t> (</a:t>
            </a:r>
            <a:r>
              <a:rPr lang="nl-NL" altLang="nl-NL" dirty="0" smtClean="0"/>
              <a:t>mensen die </a:t>
            </a:r>
            <a:r>
              <a:rPr lang="nl-NL" altLang="nl-NL" dirty="0"/>
              <a:t>zich </a:t>
            </a:r>
            <a:r>
              <a:rPr lang="nl-NL" altLang="nl-NL" dirty="0" smtClean="0"/>
              <a:t>schuilhouden)</a:t>
            </a:r>
            <a:endParaRPr lang="nl-NL" altLang="nl-NL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Ze pleegden a</a:t>
            </a:r>
            <a:r>
              <a:rPr lang="nl-NL" altLang="nl-NL" dirty="0" smtClean="0">
                <a:solidFill>
                  <a:schemeClr val="tx2"/>
                </a:solidFill>
              </a:rPr>
              <a:t>anslagen </a:t>
            </a:r>
            <a:r>
              <a:rPr lang="nl-NL" altLang="nl-NL" dirty="0">
                <a:solidFill>
                  <a:srgbClr val="00B0F0"/>
                </a:solidFill>
              </a:rPr>
              <a:t>foute</a:t>
            </a:r>
            <a:r>
              <a:rPr lang="nl-NL" altLang="nl-NL" dirty="0">
                <a:solidFill>
                  <a:schemeClr val="tx2"/>
                </a:solidFill>
              </a:rPr>
              <a:t> Nederlanders (hier: Nederlanders die tijdens de bezetting aan Duitse kant stonden)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Een kleine minderheid deed aan </a:t>
            </a:r>
            <a:r>
              <a:rPr lang="nl-NL" altLang="nl-NL" dirty="0">
                <a:solidFill>
                  <a:srgbClr val="00B0F0"/>
                </a:solidFill>
              </a:rPr>
              <a:t>collaboratie</a:t>
            </a:r>
            <a:r>
              <a:rPr lang="nl-NL" altLang="nl-NL" dirty="0">
                <a:solidFill>
                  <a:schemeClr val="tx2"/>
                </a:solidFill>
              </a:rPr>
              <a:t> (samenwerken met de </a:t>
            </a:r>
            <a:r>
              <a:rPr lang="nl-NL" altLang="nl-NL" dirty="0" smtClean="0">
                <a:solidFill>
                  <a:schemeClr val="tx2"/>
                </a:solidFill>
              </a:rPr>
              <a:t>vijand).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err="1" smtClean="0"/>
              <a:t>Verzet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collaboratie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7572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Vanaf september 1944 bevrijdden geallieerde legers het zuiden.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De geallieerden verloren de Slag om Arnhem. De rest van Nederland bleef bezet.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Er volgde in het westen een Hongerwinter met ernstige voedsel- en brandstoftekorten.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5 mei 1945: Duitse capitulatie.</a:t>
            </a: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h</a:t>
            </a:r>
            <a:r>
              <a:rPr lang="en-US" altLang="nl-NL" sz="2800" dirty="0" err="1" smtClean="0"/>
              <a:t>ongerwinter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bevrijding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93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84168" y="2636912"/>
            <a:ext cx="301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verzet maakt op een stencilapparaat een illegale krant.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8" y="901374"/>
            <a:ext cx="5616624" cy="53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1035</TotalTime>
  <Words>365</Words>
  <Application>Microsoft Office PowerPoint</Application>
  <PresentationFormat>Diavoorstelling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Verdana</vt:lpstr>
      <vt:lpstr>Wingdings</vt:lpstr>
      <vt:lpstr>NU presentatie (blue)</vt:lpstr>
      <vt:lpstr>Witte achtergrond</vt:lpstr>
      <vt:lpstr>1_Witte achtergrond</vt:lpstr>
      <vt:lpstr>§3.2 Bezet Nederland</vt:lpstr>
      <vt:lpstr>De regering tijdens de bezetting</vt:lpstr>
      <vt:lpstr>De eerste gevolgen</vt:lpstr>
      <vt:lpstr>Het kenmerkend aspect</vt:lpstr>
      <vt:lpstr>PowerPoint-presentatie</vt:lpstr>
      <vt:lpstr>Verzet en collaboratie</vt:lpstr>
      <vt:lpstr>De hongerwinter en de bevrijding</vt:lpstr>
      <vt:lpstr>PowerPoint-presentatie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Dijkstra, Esra</cp:lastModifiedBy>
  <cp:revision>276</cp:revision>
  <cp:lastPrinted>2013-03-19T08:25:20Z</cp:lastPrinted>
  <dcterms:created xsi:type="dcterms:W3CDTF">2013-03-13T12:13:36Z</dcterms:created>
  <dcterms:modified xsi:type="dcterms:W3CDTF">2016-10-12T09:49:28Z</dcterms:modified>
</cp:coreProperties>
</file>