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2"/>
  </p:notesMasterIdLst>
  <p:handoutMasterIdLst>
    <p:handoutMasterId r:id="rId13"/>
  </p:handoutMasterIdLst>
  <p:sldIdLst>
    <p:sldId id="300" r:id="rId4"/>
    <p:sldId id="301" r:id="rId5"/>
    <p:sldId id="321" r:id="rId6"/>
    <p:sldId id="324" r:id="rId7"/>
    <p:sldId id="322" r:id="rId8"/>
    <p:sldId id="319" r:id="rId9"/>
    <p:sldId id="320" r:id="rId10"/>
    <p:sldId id="325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4" autoAdjust="0"/>
    <p:restoredTop sz="97411" autoAdjust="0"/>
  </p:normalViewPr>
  <p:slideViewPr>
    <p:cSldViewPr>
      <p:cViewPr varScale="1">
        <p:scale>
          <a:sx n="43" d="100"/>
          <a:sy n="43" d="100"/>
        </p:scale>
        <p:origin x="33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 smtClean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12/10/16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12/10/16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12/10/16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12/10/16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12/10/16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12/10/16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</a:t>
            </a:r>
            <a:r>
              <a:rPr lang="nl-NL" altLang="nl-NL" dirty="0" smtClean="0"/>
              <a:t>presentatie </a:t>
            </a:r>
            <a:r>
              <a:rPr lang="nl-NL" altLang="nl-NL" dirty="0"/>
              <a:t>leer je over</a:t>
            </a:r>
            <a:r>
              <a:rPr lang="nl-NL" altLang="nl-NL" dirty="0" smtClean="0"/>
              <a:t>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smtClean="0"/>
              <a:t>De </a:t>
            </a:r>
            <a:r>
              <a:rPr lang="en-US" altLang="nl-NL" dirty="0" err="1" smtClean="0"/>
              <a:t>Verenigde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Naties</a:t>
            </a:r>
            <a:endParaRPr lang="en-US" altLang="nl-NL" dirty="0" smtClean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smtClean="0"/>
              <a:t>De </a:t>
            </a:r>
            <a:r>
              <a:rPr lang="en-US" altLang="nl-NL" dirty="0" err="1" smtClean="0"/>
              <a:t>Veiligheidsraad</a:t>
            </a:r>
            <a:endParaRPr lang="en-US" altLang="nl-NL" dirty="0" smtClean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 smtClean="0"/>
              <a:t>Mensenrechten</a:t>
            </a:r>
            <a:endParaRPr lang="en-US" altLang="nl-NL" dirty="0" smtClean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 smtClean="0"/>
              <a:t>Tribunalen</a:t>
            </a:r>
            <a:endParaRPr lang="en-US" altLang="nl-NL" dirty="0" smtClean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/>
              <a:t>Herdenken</a:t>
            </a:r>
            <a:r>
              <a:rPr lang="en-US" altLang="nl-NL" dirty="0"/>
              <a:t>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vieren</a:t>
            </a:r>
            <a:r>
              <a:rPr lang="en-US" altLang="nl-NL" dirty="0"/>
              <a:t> in Nederland</a:t>
            </a:r>
            <a:endParaRPr lang="en-US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 smtClean="0">
                <a:solidFill>
                  <a:srgbClr val="54BDF2"/>
                </a:solidFill>
              </a:rPr>
              <a:t>§3.5 Lessen van het verleden</a:t>
            </a:r>
            <a:endParaRPr lang="nl-NL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In 1945 werden de </a:t>
            </a:r>
            <a:r>
              <a:rPr lang="nl-NL" altLang="nl-NL" dirty="0" smtClean="0">
                <a:solidFill>
                  <a:srgbClr val="00B0F0"/>
                </a:solidFill>
              </a:rPr>
              <a:t>Verenigde Naties </a:t>
            </a:r>
            <a:r>
              <a:rPr lang="nl-NL" altLang="nl-NL" dirty="0" smtClean="0"/>
              <a:t>opgericht.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 smtClean="0"/>
              <a:t>Doel van deze volkerenorganisatie: vrede en veiligheid in de wereld bewaken.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 smtClean="0"/>
              <a:t>De VN bestaat uit meerdere organisaties, bijv.: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 smtClean="0"/>
              <a:t>WHO</a:t>
            </a:r>
            <a:r>
              <a:rPr lang="nl-NL" altLang="nl-NL" dirty="0"/>
              <a:t>: </a:t>
            </a:r>
            <a:r>
              <a:rPr lang="nl-NL" altLang="nl-NL" dirty="0" err="1"/>
              <a:t>Wereldgezondsheidsorganisatie</a:t>
            </a:r>
            <a:endParaRPr lang="nl-NL" altLang="nl-NL" dirty="0"/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FAO: Voedsel- en Landbouworganisatie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Unicef: Internationaal kinderfonds</a:t>
            </a:r>
          </a:p>
          <a:p>
            <a:pPr eaLnBrk="1" hangingPunct="1"/>
            <a:endParaRPr lang="nl-NL" altLang="nl-NL" dirty="0" smtClean="0"/>
          </a:p>
          <a:p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smtClean="0"/>
              <a:t>De </a:t>
            </a:r>
            <a:r>
              <a:rPr lang="en-US" altLang="nl-NL" sz="2800" dirty="0" err="1" smtClean="0"/>
              <a:t>Verenigde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Naties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/>
            <a:r>
              <a:rPr lang="nl-NL" altLang="nl-NL" dirty="0"/>
              <a:t>B</a:t>
            </a:r>
            <a:r>
              <a:rPr lang="nl-NL" altLang="nl-NL" dirty="0" smtClean="0"/>
              <a:t>elangrijkste orgaan van de VN is de </a:t>
            </a:r>
            <a:r>
              <a:rPr lang="nl-NL" altLang="nl-NL" dirty="0" smtClean="0">
                <a:solidFill>
                  <a:srgbClr val="00B0F0"/>
                </a:solidFill>
              </a:rPr>
              <a:t>Veiligheidsraad</a:t>
            </a:r>
            <a:r>
              <a:rPr lang="nl-NL" altLang="nl-NL" dirty="0" smtClean="0"/>
              <a:t>. De raad heeft vijftien leden. Vijf lidstaten zitten er permanent in: de VS, Rusland, China, Groot-Brittannië, Frankrijk. </a:t>
            </a:r>
          </a:p>
          <a:p>
            <a:pPr eaLnBrk="1" hangingPunct="1"/>
            <a:endParaRPr lang="nl-NL" altLang="nl-NL" dirty="0" smtClean="0"/>
          </a:p>
          <a:p>
            <a:pPr eaLnBrk="1" hangingPunct="1"/>
            <a:r>
              <a:rPr lang="nl-NL" altLang="nl-NL" dirty="0" smtClean="0"/>
              <a:t>De permanente leden hebben het recht besluiten tegen te houden door het </a:t>
            </a:r>
            <a:r>
              <a:rPr lang="nl-NL" altLang="nl-NL" dirty="0" smtClean="0">
                <a:solidFill>
                  <a:srgbClr val="00B0F0"/>
                </a:solidFill>
              </a:rPr>
              <a:t>vetorecht</a:t>
            </a:r>
            <a:r>
              <a:rPr lang="nl-NL" altLang="nl-NL" dirty="0" smtClean="0"/>
              <a:t>.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>
                <a:solidFill>
                  <a:srgbClr val="00B0F0"/>
                </a:solidFill>
              </a:rPr>
              <a:t>Lidstaat</a:t>
            </a:r>
            <a:r>
              <a:rPr lang="nl-NL" altLang="nl-NL">
                <a:solidFill>
                  <a:schemeClr val="tx2"/>
                </a:solidFill>
              </a:rPr>
              <a:t>:</a:t>
            </a:r>
            <a:r>
              <a:rPr lang="nl-NL" altLang="nl-NL"/>
              <a:t> </a:t>
            </a:r>
            <a:r>
              <a:rPr lang="nl-NL" altLang="nl-NL" smtClean="0"/>
              <a:t>land</a:t>
            </a:r>
            <a:r>
              <a:rPr lang="nl-NL" altLang="nl-NL" smtClean="0"/>
              <a:t> </a:t>
            </a:r>
            <a:r>
              <a:rPr lang="nl-NL" altLang="nl-NL" smtClean="0"/>
              <a:t>dat</a:t>
            </a:r>
            <a:r>
              <a:rPr lang="nl-NL" altLang="nl-NL" smtClean="0"/>
              <a:t> </a:t>
            </a:r>
            <a:r>
              <a:rPr lang="nl-NL" altLang="nl-NL" dirty="0"/>
              <a:t>lid is van een internationale organisatie.</a:t>
            </a:r>
          </a:p>
          <a:p>
            <a:pPr eaLnBrk="1" hangingPunct="1"/>
            <a:endParaRPr lang="nl-NL" altLang="nl-NL" dirty="0" smtClean="0"/>
          </a:p>
          <a:p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smtClean="0"/>
              <a:t>De </a:t>
            </a:r>
            <a:r>
              <a:rPr lang="en-US" altLang="nl-NL" sz="2800" dirty="0" err="1" smtClean="0"/>
              <a:t>Veiligheidsraad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17109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363249" y="5766717"/>
            <a:ext cx="6417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Een vergadering van de Veiligheidsraad.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94556"/>
            <a:ext cx="8496944" cy="47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30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In 1948 ondertekenden de lidstaten van de VN de Universele Verklaring van de Rechten van de Mens.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 smtClean="0"/>
              <a:t>Er staan politieke, economische, sociale en culturele rechten in. 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 smtClean="0"/>
              <a:t>De lidstaten moeten de mensenrechten naleven.</a:t>
            </a:r>
          </a:p>
          <a:p>
            <a:pPr eaLnBrk="1" hangingPunct="1"/>
            <a:endParaRPr lang="nl-NL" altLang="nl-NL" dirty="0" smtClean="0"/>
          </a:p>
          <a:p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 smtClean="0"/>
              <a:t>Mensenrechten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60461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 smtClean="0"/>
              <a:t>In Neurenberg en Tokio werden oorlogstribunalen opgericht om mensen te berechten wegens misdaden tegen de vrede, oorlogsmisdaden en misdaden tegen de menselijkheid.</a:t>
            </a:r>
          </a:p>
          <a:p>
            <a:endParaRPr lang="nl-NL" altLang="nl-NL" dirty="0" smtClean="0"/>
          </a:p>
          <a:p>
            <a:r>
              <a:rPr lang="nl-NL" altLang="nl-NL" dirty="0">
                <a:solidFill>
                  <a:srgbClr val="00B0F0"/>
                </a:solidFill>
              </a:rPr>
              <a:t>Oorlogstribunaal</a:t>
            </a:r>
            <a:r>
              <a:rPr lang="nl-NL" altLang="nl-NL" dirty="0"/>
              <a:t>: bijzondere rechtbank die oorlogsmisdadigers </a:t>
            </a:r>
            <a:r>
              <a:rPr lang="nl-NL" altLang="nl-NL" dirty="0" smtClean="0"/>
              <a:t>berecht.</a:t>
            </a:r>
            <a:endParaRPr lang="nl-NL" altLang="nl-NL" dirty="0"/>
          </a:p>
          <a:p>
            <a:r>
              <a:rPr lang="nl-NL" altLang="nl-NL" dirty="0" smtClean="0">
                <a:solidFill>
                  <a:srgbClr val="00B0F0"/>
                </a:solidFill>
              </a:rPr>
              <a:t>Oorlogsmisdaad</a:t>
            </a:r>
            <a:r>
              <a:rPr lang="nl-NL" altLang="nl-NL" dirty="0" smtClean="0"/>
              <a:t>: misdrijf tegen de gebruiken en wetten in een oorlog die zijn vastgelegd in internationale verdragen.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 smtClean="0"/>
              <a:t>Tribunalen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56524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 smtClean="0"/>
              <a:t>Op 4 mei, </a:t>
            </a:r>
            <a:r>
              <a:rPr lang="nl-NL" altLang="nl-NL" dirty="0" smtClean="0">
                <a:solidFill>
                  <a:srgbClr val="00B0F0"/>
                </a:solidFill>
              </a:rPr>
              <a:t>Dodenherdenking</a:t>
            </a:r>
            <a:r>
              <a:rPr lang="nl-NL" altLang="nl-NL" dirty="0" smtClean="0"/>
              <a:t>, herdenking van alle burgers en militairen die sinds het uitbreken van de Tweede Wereldoorlog zijn omgekomen in oorlogen en bij vredesoperaties.</a:t>
            </a:r>
          </a:p>
          <a:p>
            <a:endParaRPr lang="nl-NL" altLang="nl-NL" dirty="0"/>
          </a:p>
          <a:p>
            <a:r>
              <a:rPr lang="nl-NL" altLang="nl-NL" dirty="0"/>
              <a:t>Op 5 mei, </a:t>
            </a:r>
            <a:r>
              <a:rPr lang="nl-NL" altLang="nl-NL" dirty="0">
                <a:solidFill>
                  <a:srgbClr val="00B0F0"/>
                </a:solidFill>
              </a:rPr>
              <a:t>Bevrijdingsdag</a:t>
            </a:r>
            <a:r>
              <a:rPr lang="nl-NL" altLang="nl-NL" dirty="0"/>
              <a:t>, viering van de Duitse overgave en dat er sindsdien vrijheid is in Nederland.</a:t>
            </a:r>
          </a:p>
          <a:p>
            <a:endParaRPr lang="nl-NL" altLang="nl-NL" dirty="0" smtClean="0"/>
          </a:p>
          <a:p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/>
              <a:t>Herdenken</a:t>
            </a:r>
            <a:r>
              <a:rPr lang="en-US" altLang="nl-NL" sz="2800" dirty="0"/>
              <a:t> </a:t>
            </a:r>
            <a:r>
              <a:rPr lang="en-US" altLang="nl-NL" sz="2800" dirty="0" err="1"/>
              <a:t>en</a:t>
            </a:r>
            <a:r>
              <a:rPr lang="en-US" altLang="nl-NL" sz="2800" dirty="0"/>
              <a:t> </a:t>
            </a:r>
            <a:r>
              <a:rPr lang="en-US" altLang="nl-NL" sz="2800" dirty="0" err="1"/>
              <a:t>vieren</a:t>
            </a:r>
            <a:r>
              <a:rPr lang="en-US" altLang="nl-NL" sz="2800" dirty="0"/>
              <a:t> in Nederland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0586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8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186946" y="5825188"/>
            <a:ext cx="4905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Dodenherdenking op de Dam.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41" y="868749"/>
            <a:ext cx="8496944" cy="486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93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1066</TotalTime>
  <Words>315</Words>
  <Application>Microsoft Office PowerPoint</Application>
  <PresentationFormat>Diavoorstelling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Verdana</vt:lpstr>
      <vt:lpstr>Wingdings</vt:lpstr>
      <vt:lpstr>NU presentatie (blue)</vt:lpstr>
      <vt:lpstr>Witte achtergrond</vt:lpstr>
      <vt:lpstr>1_Witte achtergrond</vt:lpstr>
      <vt:lpstr>§3.5 Lessen van het verleden</vt:lpstr>
      <vt:lpstr>De Verenigde Naties</vt:lpstr>
      <vt:lpstr>De Veiligheidsraad</vt:lpstr>
      <vt:lpstr>PowerPoint-presentatie</vt:lpstr>
      <vt:lpstr>Mensenrechten</vt:lpstr>
      <vt:lpstr>Tribunalen</vt:lpstr>
      <vt:lpstr>Herdenken en vieren in Nederland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Dijkstra, Esra</cp:lastModifiedBy>
  <cp:revision>282</cp:revision>
  <cp:lastPrinted>2013-03-19T08:25:20Z</cp:lastPrinted>
  <dcterms:created xsi:type="dcterms:W3CDTF">2013-03-13T12:13:36Z</dcterms:created>
  <dcterms:modified xsi:type="dcterms:W3CDTF">2016-10-12T11:13:30Z</dcterms:modified>
</cp:coreProperties>
</file>