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38"/>
  </p:notesMasterIdLst>
  <p:sldIdLst>
    <p:sldId id="290" r:id="rId5"/>
    <p:sldId id="387" r:id="rId6"/>
    <p:sldId id="388" r:id="rId7"/>
    <p:sldId id="389" r:id="rId8"/>
    <p:sldId id="390" r:id="rId9"/>
    <p:sldId id="391" r:id="rId10"/>
    <p:sldId id="392" r:id="rId11"/>
    <p:sldId id="393" r:id="rId12"/>
    <p:sldId id="394" r:id="rId13"/>
    <p:sldId id="395" r:id="rId14"/>
    <p:sldId id="396" r:id="rId15"/>
    <p:sldId id="397" r:id="rId16"/>
    <p:sldId id="398" r:id="rId17"/>
    <p:sldId id="399" r:id="rId18"/>
    <p:sldId id="400" r:id="rId19"/>
    <p:sldId id="401" r:id="rId20"/>
    <p:sldId id="402" r:id="rId21"/>
    <p:sldId id="403" r:id="rId22"/>
    <p:sldId id="404" r:id="rId23"/>
    <p:sldId id="385" r:id="rId24"/>
    <p:sldId id="405" r:id="rId25"/>
    <p:sldId id="406" r:id="rId26"/>
    <p:sldId id="407" r:id="rId27"/>
    <p:sldId id="408" r:id="rId28"/>
    <p:sldId id="409" r:id="rId29"/>
    <p:sldId id="410" r:id="rId30"/>
    <p:sldId id="411" r:id="rId31"/>
    <p:sldId id="412" r:id="rId32"/>
    <p:sldId id="413" r:id="rId33"/>
    <p:sldId id="414" r:id="rId34"/>
    <p:sldId id="415" r:id="rId35"/>
    <p:sldId id="416" r:id="rId36"/>
    <p:sldId id="417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87715" autoAdjust="0"/>
  </p:normalViewPr>
  <p:slideViewPr>
    <p:cSldViewPr>
      <p:cViewPr varScale="1">
        <p:scale>
          <a:sx n="73" d="100"/>
          <a:sy n="73" d="100"/>
        </p:scale>
        <p:origin x="97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1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0AEC9-4753-44AC-A24F-1563BCC2D867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71526-150B-4DDD-BFA7-8B8764D6896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9610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https://www.youtube.com/watch?v=JopB9M_AUKI </a:t>
            </a:r>
          </a:p>
          <a:p>
            <a:r>
              <a:rPr lang="nl-NL" dirty="0" smtClean="0"/>
              <a:t>https://www.youtube.com/watch?v=M_S-ojGgklA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71526-150B-4DDD-BFA7-8B8764D6896D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8957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dirty="0" smtClean="0"/>
              <a:t>Schrijf op bord: (leg via deze </a:t>
            </a:r>
            <a:r>
              <a:rPr lang="nl-NL" dirty="0" err="1" smtClean="0"/>
              <a:t>powerpoint</a:t>
            </a:r>
            <a:r>
              <a:rPr lang="nl-NL" baseline="0" dirty="0" smtClean="0"/>
              <a:t> uit wat al deze begrippen betekenen.</a:t>
            </a:r>
            <a:endParaRPr lang="nl-NL" dirty="0" smtClean="0"/>
          </a:p>
          <a:p>
            <a:pPr eaLnBrk="1" hangingPunct="1">
              <a:spcBef>
                <a:spcPct val="0"/>
              </a:spcBef>
            </a:pPr>
            <a:r>
              <a:rPr lang="nl-NL" dirty="0" smtClean="0"/>
              <a:t>Emissiekoers</a:t>
            </a:r>
          </a:p>
          <a:p>
            <a:pPr eaLnBrk="1" hangingPunct="1">
              <a:spcBef>
                <a:spcPct val="0"/>
              </a:spcBef>
            </a:pPr>
            <a:r>
              <a:rPr lang="nl-NL" dirty="0" smtClean="0"/>
              <a:t>Beurskoers</a:t>
            </a:r>
          </a:p>
          <a:p>
            <a:pPr eaLnBrk="1" hangingPunct="1">
              <a:spcBef>
                <a:spcPct val="0"/>
              </a:spcBef>
            </a:pPr>
            <a:r>
              <a:rPr lang="nl-NL" dirty="0" smtClean="0"/>
              <a:t>Nominale waarde</a:t>
            </a:r>
          </a:p>
          <a:p>
            <a:pPr eaLnBrk="1" hangingPunct="1">
              <a:spcBef>
                <a:spcPct val="0"/>
              </a:spcBef>
            </a:pPr>
            <a:r>
              <a:rPr lang="nl-NL" dirty="0" smtClean="0"/>
              <a:t>Creatie</a:t>
            </a:r>
          </a:p>
          <a:p>
            <a:pPr eaLnBrk="1" hangingPunct="1">
              <a:spcBef>
                <a:spcPct val="0"/>
              </a:spcBef>
            </a:pPr>
            <a:r>
              <a:rPr lang="nl-NL" dirty="0" smtClean="0"/>
              <a:t>Emissie</a:t>
            </a:r>
          </a:p>
          <a:p>
            <a:pPr eaLnBrk="1" hangingPunct="1">
              <a:spcBef>
                <a:spcPct val="0"/>
              </a:spcBef>
            </a:pPr>
            <a:r>
              <a:rPr lang="nl-NL" dirty="0" smtClean="0"/>
              <a:t>Maatschappelijk</a:t>
            </a:r>
            <a:r>
              <a:rPr lang="nl-NL" baseline="0" dirty="0" smtClean="0"/>
              <a:t> aandelenkapitaal</a:t>
            </a:r>
          </a:p>
          <a:p>
            <a:pPr eaLnBrk="1" hangingPunct="1">
              <a:spcBef>
                <a:spcPct val="0"/>
              </a:spcBef>
            </a:pPr>
            <a:r>
              <a:rPr lang="nl-NL" baseline="0" dirty="0" smtClean="0"/>
              <a:t>Geplaatst aandelen kapitaal</a:t>
            </a:r>
          </a:p>
          <a:p>
            <a:pPr eaLnBrk="1" hangingPunct="1">
              <a:spcBef>
                <a:spcPct val="0"/>
              </a:spcBef>
            </a:pPr>
            <a:r>
              <a:rPr lang="nl-NL" baseline="0" dirty="0" smtClean="0"/>
              <a:t>Aandelen in portefeuille</a:t>
            </a:r>
          </a:p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1946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95987F-C580-457D-B1D6-B3ADFE82B916}" type="slidenum">
              <a:rPr lang="nl-NL" smtClean="0"/>
              <a:pPr/>
              <a:t>20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572475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BAEA43-4534-4849-A465-B5F87D7A7289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D18AD-EF70-4271-B56D-D3FBFB1B6E59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855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BD5077-510D-49CE-AFB3-2FDE3F363BDE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0FB51-0DBD-4100-ABA7-7B0D3ECF2CA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039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D6A067-B034-45E1-A2E0-73420E27313B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ACB98-91AF-4E9E-B62D-EAB35BE908CF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910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EF09B6-3BA4-4336-9BCC-6CE8CED1C5CD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66A92-602B-4835-B029-CE8ACDD3B49F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2097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6C9778-45AF-4691-88A4-4F66F3D59496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C56089-93F2-4EB0-99B3-2AFF44F6A76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562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84C357-D8EC-4616-A784-5088639C6F29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3BD060-EBFA-4DE0-B0B1-C8082FE6C53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7661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B204D4-96AD-4C48-88D6-D3470E841DC3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345205-A21E-4753-AA25-A2B6119A464E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870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E49CDC-4EAE-4A47-9D96-D5CB14858DCD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9241FA-B377-4203-BA02-411903DD68D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86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E54377-1A5E-4323-B4FC-F7E9C89DDFDB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7E850-279B-4594-BB9A-0F1B1800E7A1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472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9C857C-3164-4992-83F5-025E97BB4C2D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E332A1-E835-4AF8-A33F-9B4F9ED519B7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70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4E1C59-C2A9-49A8-B955-D373058152CA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4CB52A-6A39-453E-8C31-29C952D9884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033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6A52D9-4295-4AAD-A817-4ACD639C1825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CDDABF-EF26-47A3-9C9D-EA9196DF6083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047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kstvak 8"/>
          <p:cNvSpPr txBox="1">
            <a:spLocks noChangeArrowheads="1"/>
          </p:cNvSpPr>
          <p:nvPr/>
        </p:nvSpPr>
        <p:spPr bwMode="auto">
          <a:xfrm>
            <a:off x="695400" y="11232"/>
            <a:ext cx="105851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7200" dirty="0" smtClean="0">
                <a:solidFill>
                  <a:srgbClr val="C00000"/>
                </a:solidFill>
                <a:latin typeface="Calibri" pitchFamily="34" charset="0"/>
              </a:rPr>
              <a:t>Break-evenanalyse</a:t>
            </a:r>
            <a:endParaRPr lang="nl-NL" sz="72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" name="Tekstvak 5">
            <a:hlinkClick r:id="rId3" action="ppaction://hlinksldjump"/>
          </p:cNvPr>
          <p:cNvSpPr txBox="1"/>
          <p:nvPr/>
        </p:nvSpPr>
        <p:spPr>
          <a:xfrm>
            <a:off x="995993" y="1463676"/>
            <a:ext cx="4850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Les 1:	</a:t>
            </a:r>
            <a:r>
              <a:rPr lang="nl-NL" sz="2400" dirty="0" smtClean="0"/>
              <a:t>Variabele en constante kosten</a:t>
            </a:r>
            <a:endParaRPr lang="nl-NL" sz="2400" dirty="0"/>
          </a:p>
        </p:txBody>
      </p:sp>
      <p:sp>
        <p:nvSpPr>
          <p:cNvPr id="7" name="Tekstvak 6">
            <a:hlinkClick r:id="" action="ppaction://noaction"/>
          </p:cNvPr>
          <p:cNvSpPr txBox="1"/>
          <p:nvPr/>
        </p:nvSpPr>
        <p:spPr>
          <a:xfrm>
            <a:off x="995992" y="2327772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Les 2:	</a:t>
            </a:r>
            <a:r>
              <a:rPr lang="nl-NL" sz="2400" dirty="0" smtClean="0"/>
              <a:t>Break-evenanalyse</a:t>
            </a:r>
            <a:endParaRPr lang="nl-NL" sz="2400" dirty="0"/>
          </a:p>
        </p:txBody>
      </p:sp>
      <p:sp>
        <p:nvSpPr>
          <p:cNvPr id="5" name="Tekstvak 4">
            <a:hlinkClick r:id="" action="ppaction://noaction"/>
          </p:cNvPr>
          <p:cNvSpPr txBox="1"/>
          <p:nvPr/>
        </p:nvSpPr>
        <p:spPr>
          <a:xfrm>
            <a:off x="995992" y="3184426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Les </a:t>
            </a:r>
            <a:r>
              <a:rPr lang="nl-NL" sz="2400" dirty="0" smtClean="0"/>
              <a:t>3:</a:t>
            </a:r>
            <a:r>
              <a:rPr lang="nl-NL" sz="2400" dirty="0"/>
              <a:t>	</a:t>
            </a:r>
            <a:r>
              <a:rPr lang="nl-NL" sz="2400" dirty="0" smtClean="0"/>
              <a:t>Grafieken van de break-evenanalyse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3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057400" y="1219201"/>
            <a:ext cx="8935144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De totale constante kosten zijn € 200.000,-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De brutowinst is 20%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 smtClean="0"/>
              <a:t>Variabele </a:t>
            </a:r>
            <a:r>
              <a:rPr lang="nl-NL" altLang="nl-NL" sz="1800" dirty="0"/>
              <a:t>kosten </a:t>
            </a:r>
            <a:r>
              <a:rPr lang="nl-NL" altLang="nl-NL" sz="1800" dirty="0" smtClean="0"/>
              <a:t>(</a:t>
            </a:r>
            <a:r>
              <a:rPr lang="nl-NL" altLang="nl-NL" sz="1800" b="1" dirty="0" smtClean="0"/>
              <a:t>exclusief de inkoopprijs</a:t>
            </a:r>
            <a:r>
              <a:rPr lang="nl-NL" altLang="nl-NL" sz="1800" dirty="0" smtClean="0"/>
              <a:t>) zijn </a:t>
            </a:r>
            <a:r>
              <a:rPr lang="nl-NL" altLang="nl-NL" sz="1800" dirty="0"/>
              <a:t>15%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Bereken de break-even omzet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057400" y="3429001"/>
            <a:ext cx="33528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Inkoopwaarde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Brutowinst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Constante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Nettowinst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114800" y="4267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114800" y="5486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260726" y="4191001"/>
            <a:ext cx="625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352800" y="42672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20%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810000" y="46482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15%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3810000" y="36576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4191000" y="3657600"/>
            <a:ext cx="76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343400" y="51054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€ 200.000,-</a:t>
            </a:r>
          </a:p>
        </p:txBody>
      </p:sp>
    </p:spTree>
    <p:extLst>
      <p:ext uri="{BB962C8B-B14F-4D97-AF65-F5344CB8AC3E}">
        <p14:creationId xmlns:p14="http://schemas.microsoft.com/office/powerpoint/2010/main" val="270078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3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057400" y="1219201"/>
            <a:ext cx="62484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totale constante kosten zijn € 200.000,-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brutowinst is 20%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zijn 15%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Bereken de break-even omzet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057400" y="3429001"/>
            <a:ext cx="33528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Inkoopwaarde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Brutowinst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Constante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Nettowinst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4114800" y="4267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114800" y="5486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260726" y="4191001"/>
            <a:ext cx="625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352800" y="42672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20%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810000" y="46482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15%</a:t>
            </a: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V="1">
            <a:off x="3810000" y="36576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V="1">
            <a:off x="4191000" y="3657600"/>
            <a:ext cx="76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4343400" y="51054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€ 200.000,-</a:t>
            </a:r>
          </a:p>
        </p:txBody>
      </p:sp>
      <p:sp>
        <p:nvSpPr>
          <p:cNvPr id="11277" name="Text Box 14"/>
          <p:cNvSpPr txBox="1">
            <a:spLocks noChangeArrowheads="1"/>
          </p:cNvSpPr>
          <p:nvPr/>
        </p:nvSpPr>
        <p:spPr bwMode="auto">
          <a:xfrm>
            <a:off x="5791200" y="3429001"/>
            <a:ext cx="12192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100%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20%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15%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  0%</a:t>
            </a:r>
          </a:p>
        </p:txBody>
      </p:sp>
      <p:sp>
        <p:nvSpPr>
          <p:cNvPr id="11278" name="Line 15"/>
          <p:cNvSpPr>
            <a:spLocks noChangeShapeType="1"/>
          </p:cNvSpPr>
          <p:nvPr/>
        </p:nvSpPr>
        <p:spPr bwMode="auto">
          <a:xfrm>
            <a:off x="57150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1279" name="Line 16"/>
          <p:cNvSpPr>
            <a:spLocks noChangeShapeType="1"/>
          </p:cNvSpPr>
          <p:nvPr/>
        </p:nvSpPr>
        <p:spPr bwMode="auto">
          <a:xfrm>
            <a:off x="5715000" y="548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1280" name="Text Box 17"/>
          <p:cNvSpPr txBox="1">
            <a:spLocks noChangeArrowheads="1"/>
          </p:cNvSpPr>
          <p:nvPr/>
        </p:nvSpPr>
        <p:spPr bwMode="auto">
          <a:xfrm>
            <a:off x="5257800" y="5486401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16560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3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057400" y="1219201"/>
            <a:ext cx="62484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totale constante kosten zijn € 200.000,-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brutowinst is 20%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zijn 15%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Bereken de break-even omzet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057400" y="3429001"/>
            <a:ext cx="33528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Inkoopwaarde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Brutowinst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Constante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Nettowinst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4114800" y="4267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4114800" y="5486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260726" y="4191001"/>
            <a:ext cx="625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352800" y="42672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20%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810000" y="46482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15%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V="1">
            <a:off x="3810000" y="36576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V="1">
            <a:off x="4191000" y="3657600"/>
            <a:ext cx="76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343400" y="51054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€ 200.000,-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791200" y="3429001"/>
            <a:ext cx="12192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100%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20%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15%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  0%</a:t>
            </a: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57150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5715000" y="548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5257800" y="5486401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0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5791200" y="3886201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80%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5791200" y="5105401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  5%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5257800" y="64912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1981200" y="6096001"/>
            <a:ext cx="7315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Break-even omzet is € 200.000,- / 5% x 100% = € 4.000.000,-</a:t>
            </a:r>
          </a:p>
        </p:txBody>
      </p:sp>
    </p:spTree>
    <p:extLst>
      <p:ext uri="{BB962C8B-B14F-4D97-AF65-F5344CB8AC3E}">
        <p14:creationId xmlns:p14="http://schemas.microsoft.com/office/powerpoint/2010/main" val="22307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4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057400" y="1219201"/>
            <a:ext cx="68580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totale constante kosten zijn € 200.000,-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brutowinst is 15% van de inkoopwaarde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zijn 10% van de inkoopwaarde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Bereken de break-even omzet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057400" y="3429001"/>
            <a:ext cx="33528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Inkoopwaarde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Brutowinst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Constante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Nettowinst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4114800" y="4267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4114800" y="5486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352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4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2057400" y="3429001"/>
            <a:ext cx="33528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Inkoopwaarde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Brutowinst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Constante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Nettowinst</a:t>
            </a:r>
          </a:p>
        </p:txBody>
      </p:sp>
      <p:sp>
        <p:nvSpPr>
          <p:cNvPr id="14340" name="Line 5"/>
          <p:cNvSpPr>
            <a:spLocks noChangeShapeType="1"/>
          </p:cNvSpPr>
          <p:nvPr/>
        </p:nvSpPr>
        <p:spPr bwMode="auto">
          <a:xfrm>
            <a:off x="4114800" y="4267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4114800" y="5486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3260726" y="4191001"/>
            <a:ext cx="625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3352800" y="42672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15%</a:t>
            </a:r>
          </a:p>
        </p:txBody>
      </p:sp>
      <p:sp>
        <p:nvSpPr>
          <p:cNvPr id="14344" name="Text Box 9"/>
          <p:cNvSpPr txBox="1">
            <a:spLocks noChangeArrowheads="1"/>
          </p:cNvSpPr>
          <p:nvPr/>
        </p:nvSpPr>
        <p:spPr bwMode="auto">
          <a:xfrm>
            <a:off x="3810000" y="46482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10%</a:t>
            </a:r>
          </a:p>
        </p:txBody>
      </p:sp>
      <p:sp>
        <p:nvSpPr>
          <p:cNvPr id="14345" name="Line 10"/>
          <p:cNvSpPr>
            <a:spLocks noChangeShapeType="1"/>
          </p:cNvSpPr>
          <p:nvPr/>
        </p:nvSpPr>
        <p:spPr bwMode="auto">
          <a:xfrm flipV="1">
            <a:off x="3810000" y="41910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4346" name="Line 11"/>
          <p:cNvSpPr>
            <a:spLocks noChangeShapeType="1"/>
          </p:cNvSpPr>
          <p:nvPr/>
        </p:nvSpPr>
        <p:spPr bwMode="auto">
          <a:xfrm flipV="1">
            <a:off x="4191000" y="4191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4347" name="Text Box 12"/>
          <p:cNvSpPr txBox="1">
            <a:spLocks noChangeArrowheads="1"/>
          </p:cNvSpPr>
          <p:nvPr/>
        </p:nvSpPr>
        <p:spPr bwMode="auto">
          <a:xfrm>
            <a:off x="4343400" y="51054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€ 200.000,-</a:t>
            </a:r>
          </a:p>
        </p:txBody>
      </p:sp>
      <p:sp>
        <p:nvSpPr>
          <p:cNvPr id="14348" name="Text Box 13"/>
          <p:cNvSpPr txBox="1">
            <a:spLocks noChangeArrowheads="1"/>
          </p:cNvSpPr>
          <p:nvPr/>
        </p:nvSpPr>
        <p:spPr bwMode="auto">
          <a:xfrm>
            <a:off x="2057400" y="1219201"/>
            <a:ext cx="68580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totale constante kosten zijn € 200.000,-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brutowinst is 15% van de inkoopwaarde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zijn 10% van de inkoopwaarde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Bereken de break-even omzet</a:t>
            </a:r>
          </a:p>
        </p:txBody>
      </p:sp>
    </p:spTree>
    <p:extLst>
      <p:ext uri="{BB962C8B-B14F-4D97-AF65-F5344CB8AC3E}">
        <p14:creationId xmlns:p14="http://schemas.microsoft.com/office/powerpoint/2010/main" val="352077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4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2057400" y="3429001"/>
            <a:ext cx="33528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Inkoopwaarde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Brutowinst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Constante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Nettowinst</a:t>
            </a:r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>
            <a:off x="4114800" y="4267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>
            <a:off x="4114800" y="5486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3260726" y="4191001"/>
            <a:ext cx="625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5367" name="Text Box 8"/>
          <p:cNvSpPr txBox="1">
            <a:spLocks noChangeArrowheads="1"/>
          </p:cNvSpPr>
          <p:nvPr/>
        </p:nvSpPr>
        <p:spPr bwMode="auto">
          <a:xfrm>
            <a:off x="3352800" y="42672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15%</a:t>
            </a:r>
          </a:p>
        </p:txBody>
      </p:sp>
      <p:sp>
        <p:nvSpPr>
          <p:cNvPr id="15368" name="Text Box 9"/>
          <p:cNvSpPr txBox="1">
            <a:spLocks noChangeArrowheads="1"/>
          </p:cNvSpPr>
          <p:nvPr/>
        </p:nvSpPr>
        <p:spPr bwMode="auto">
          <a:xfrm>
            <a:off x="3810000" y="46482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10%</a:t>
            </a:r>
          </a:p>
        </p:txBody>
      </p:sp>
      <p:sp>
        <p:nvSpPr>
          <p:cNvPr id="15369" name="Text Box 12"/>
          <p:cNvSpPr txBox="1">
            <a:spLocks noChangeArrowheads="1"/>
          </p:cNvSpPr>
          <p:nvPr/>
        </p:nvSpPr>
        <p:spPr bwMode="auto">
          <a:xfrm>
            <a:off x="4343400" y="51054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€ 200.000,-</a:t>
            </a:r>
          </a:p>
        </p:txBody>
      </p:sp>
      <p:sp>
        <p:nvSpPr>
          <p:cNvPr id="15370" name="Text Box 13"/>
          <p:cNvSpPr txBox="1">
            <a:spLocks noChangeArrowheads="1"/>
          </p:cNvSpPr>
          <p:nvPr/>
        </p:nvSpPr>
        <p:spPr bwMode="auto">
          <a:xfrm>
            <a:off x="5791200" y="3429001"/>
            <a:ext cx="12192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100%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15%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10%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  0%</a:t>
            </a:r>
          </a:p>
        </p:txBody>
      </p:sp>
      <p:sp>
        <p:nvSpPr>
          <p:cNvPr id="15371" name="Line 14"/>
          <p:cNvSpPr>
            <a:spLocks noChangeShapeType="1"/>
          </p:cNvSpPr>
          <p:nvPr/>
        </p:nvSpPr>
        <p:spPr bwMode="auto">
          <a:xfrm>
            <a:off x="57150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2" name="Line 15"/>
          <p:cNvSpPr>
            <a:spLocks noChangeShapeType="1"/>
          </p:cNvSpPr>
          <p:nvPr/>
        </p:nvSpPr>
        <p:spPr bwMode="auto">
          <a:xfrm>
            <a:off x="5715000" y="548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3" name="Text Box 16"/>
          <p:cNvSpPr txBox="1">
            <a:spLocks noChangeArrowheads="1"/>
          </p:cNvSpPr>
          <p:nvPr/>
        </p:nvSpPr>
        <p:spPr bwMode="auto">
          <a:xfrm>
            <a:off x="5257800" y="5486401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0</a:t>
            </a:r>
          </a:p>
        </p:txBody>
      </p:sp>
      <p:sp>
        <p:nvSpPr>
          <p:cNvPr id="15374" name="Text Box 17"/>
          <p:cNvSpPr txBox="1">
            <a:spLocks noChangeArrowheads="1"/>
          </p:cNvSpPr>
          <p:nvPr/>
        </p:nvSpPr>
        <p:spPr bwMode="auto">
          <a:xfrm>
            <a:off x="2057400" y="1219201"/>
            <a:ext cx="68580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totale constante kosten zijn € 200.000,-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brutowinst is 15% van de inkoopwaarde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zijn 10% van de inkoopwaarde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Bereken de break-even omzet</a:t>
            </a:r>
          </a:p>
        </p:txBody>
      </p:sp>
      <p:sp>
        <p:nvSpPr>
          <p:cNvPr id="15375" name="Line 18"/>
          <p:cNvSpPr>
            <a:spLocks noChangeShapeType="1"/>
          </p:cNvSpPr>
          <p:nvPr/>
        </p:nvSpPr>
        <p:spPr bwMode="auto">
          <a:xfrm flipV="1">
            <a:off x="3810000" y="41910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6" name="Line 19"/>
          <p:cNvSpPr>
            <a:spLocks noChangeShapeType="1"/>
          </p:cNvSpPr>
          <p:nvPr/>
        </p:nvSpPr>
        <p:spPr bwMode="auto">
          <a:xfrm flipV="1">
            <a:off x="4191000" y="4191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092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4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2057400" y="3429001"/>
            <a:ext cx="33528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Inkoopwaarde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Brutowinst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Constante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Nettowinst</a:t>
            </a:r>
          </a:p>
        </p:txBody>
      </p:sp>
      <p:sp>
        <p:nvSpPr>
          <p:cNvPr id="16388" name="Line 5"/>
          <p:cNvSpPr>
            <a:spLocks noChangeShapeType="1"/>
          </p:cNvSpPr>
          <p:nvPr/>
        </p:nvSpPr>
        <p:spPr bwMode="auto">
          <a:xfrm>
            <a:off x="4114800" y="4267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389" name="Line 6"/>
          <p:cNvSpPr>
            <a:spLocks noChangeShapeType="1"/>
          </p:cNvSpPr>
          <p:nvPr/>
        </p:nvSpPr>
        <p:spPr bwMode="auto">
          <a:xfrm>
            <a:off x="4114800" y="5486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3260726" y="4191001"/>
            <a:ext cx="625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3352800" y="42672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15%</a:t>
            </a:r>
          </a:p>
        </p:txBody>
      </p:sp>
      <p:sp>
        <p:nvSpPr>
          <p:cNvPr id="16392" name="Text Box 9"/>
          <p:cNvSpPr txBox="1">
            <a:spLocks noChangeArrowheads="1"/>
          </p:cNvSpPr>
          <p:nvPr/>
        </p:nvSpPr>
        <p:spPr bwMode="auto">
          <a:xfrm>
            <a:off x="3810000" y="46482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10%</a:t>
            </a:r>
          </a:p>
        </p:txBody>
      </p:sp>
      <p:sp>
        <p:nvSpPr>
          <p:cNvPr id="16393" name="Text Box 12"/>
          <p:cNvSpPr txBox="1">
            <a:spLocks noChangeArrowheads="1"/>
          </p:cNvSpPr>
          <p:nvPr/>
        </p:nvSpPr>
        <p:spPr bwMode="auto">
          <a:xfrm>
            <a:off x="4343400" y="51054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€ 200.000,-</a:t>
            </a:r>
          </a:p>
        </p:txBody>
      </p:sp>
      <p:sp>
        <p:nvSpPr>
          <p:cNvPr id="16394" name="Text Box 13"/>
          <p:cNvSpPr txBox="1">
            <a:spLocks noChangeArrowheads="1"/>
          </p:cNvSpPr>
          <p:nvPr/>
        </p:nvSpPr>
        <p:spPr bwMode="auto">
          <a:xfrm>
            <a:off x="5791200" y="3429001"/>
            <a:ext cx="12192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100%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15%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10%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  0%</a:t>
            </a:r>
          </a:p>
        </p:txBody>
      </p:sp>
      <p:sp>
        <p:nvSpPr>
          <p:cNvPr id="16395" name="Line 14"/>
          <p:cNvSpPr>
            <a:spLocks noChangeShapeType="1"/>
          </p:cNvSpPr>
          <p:nvPr/>
        </p:nvSpPr>
        <p:spPr bwMode="auto">
          <a:xfrm>
            <a:off x="57150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>
            <a:off x="5715000" y="548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397" name="Text Box 16"/>
          <p:cNvSpPr txBox="1">
            <a:spLocks noChangeArrowheads="1"/>
          </p:cNvSpPr>
          <p:nvPr/>
        </p:nvSpPr>
        <p:spPr bwMode="auto">
          <a:xfrm>
            <a:off x="5257800" y="5486401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0</a:t>
            </a:r>
          </a:p>
        </p:txBody>
      </p:sp>
      <p:sp>
        <p:nvSpPr>
          <p:cNvPr id="16398" name="Text Box 17"/>
          <p:cNvSpPr txBox="1">
            <a:spLocks noChangeArrowheads="1"/>
          </p:cNvSpPr>
          <p:nvPr/>
        </p:nvSpPr>
        <p:spPr bwMode="auto">
          <a:xfrm>
            <a:off x="5791200" y="3443288"/>
            <a:ext cx="1295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115%</a:t>
            </a:r>
          </a:p>
        </p:txBody>
      </p:sp>
      <p:sp>
        <p:nvSpPr>
          <p:cNvPr id="16399" name="Text Box 18"/>
          <p:cNvSpPr txBox="1">
            <a:spLocks noChangeArrowheads="1"/>
          </p:cNvSpPr>
          <p:nvPr/>
        </p:nvSpPr>
        <p:spPr bwMode="auto">
          <a:xfrm>
            <a:off x="5791200" y="5105401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  5%</a:t>
            </a:r>
          </a:p>
        </p:txBody>
      </p:sp>
      <p:sp>
        <p:nvSpPr>
          <p:cNvPr id="16400" name="Text Box 19"/>
          <p:cNvSpPr txBox="1">
            <a:spLocks noChangeArrowheads="1"/>
          </p:cNvSpPr>
          <p:nvPr/>
        </p:nvSpPr>
        <p:spPr bwMode="auto">
          <a:xfrm>
            <a:off x="5257800" y="64912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1981200" y="6096001"/>
            <a:ext cx="7315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Break-even omzet is € 200.000,- / 5% x 115% = € 4.600.000,-</a:t>
            </a:r>
          </a:p>
        </p:txBody>
      </p:sp>
      <p:sp>
        <p:nvSpPr>
          <p:cNvPr id="16402" name="Text Box 22"/>
          <p:cNvSpPr txBox="1">
            <a:spLocks noChangeArrowheads="1"/>
          </p:cNvSpPr>
          <p:nvPr/>
        </p:nvSpPr>
        <p:spPr bwMode="auto">
          <a:xfrm>
            <a:off x="2057400" y="1219201"/>
            <a:ext cx="68580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totale constante kosten zijn € 200.000,-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brutowinst is 15% van de inkoopwaarde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zijn 10% van de inkoopwaarde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Bereken de break-even omzet</a:t>
            </a:r>
          </a:p>
        </p:txBody>
      </p:sp>
      <p:sp>
        <p:nvSpPr>
          <p:cNvPr id="16403" name="Line 23"/>
          <p:cNvSpPr>
            <a:spLocks noChangeShapeType="1"/>
          </p:cNvSpPr>
          <p:nvPr/>
        </p:nvSpPr>
        <p:spPr bwMode="auto">
          <a:xfrm flipV="1">
            <a:off x="3810000" y="41910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404" name="Line 24"/>
          <p:cNvSpPr>
            <a:spLocks noChangeShapeType="1"/>
          </p:cNvSpPr>
          <p:nvPr/>
        </p:nvSpPr>
        <p:spPr bwMode="auto">
          <a:xfrm flipV="1">
            <a:off x="4191000" y="4191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71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5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057400" y="1074738"/>
            <a:ext cx="8153400" cy="243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totale constante kosten zijn € 150.000,-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brutowinst is 25%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zijn 5%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gewenste nettowinst is € 100.000,-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Hoe groot moet de omzet zijn om een nettowinst van € 100.000,- te halen?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057400" y="3817938"/>
            <a:ext cx="3352800" cy="243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Inkoopwaarde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Brutowinst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Constante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Nettowinst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4114800" y="4724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4114800" y="5867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386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  <p:bldP spid="2970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5</a:t>
            </a:r>
          </a:p>
        </p:txBody>
      </p:sp>
      <p:sp>
        <p:nvSpPr>
          <p:cNvPr id="18435" name="Text Box 7"/>
          <p:cNvSpPr txBox="1">
            <a:spLocks noChangeArrowheads="1"/>
          </p:cNvSpPr>
          <p:nvPr/>
        </p:nvSpPr>
        <p:spPr bwMode="auto">
          <a:xfrm>
            <a:off x="3260726" y="4191001"/>
            <a:ext cx="625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8436" name="Text Box 8"/>
          <p:cNvSpPr txBox="1">
            <a:spLocks noChangeArrowheads="1"/>
          </p:cNvSpPr>
          <p:nvPr/>
        </p:nvSpPr>
        <p:spPr bwMode="auto">
          <a:xfrm>
            <a:off x="3352800" y="4662488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25%</a:t>
            </a:r>
          </a:p>
        </p:txBody>
      </p:sp>
      <p:sp>
        <p:nvSpPr>
          <p:cNvPr id="18437" name="Text Box 9"/>
          <p:cNvSpPr txBox="1">
            <a:spLocks noChangeArrowheads="1"/>
          </p:cNvSpPr>
          <p:nvPr/>
        </p:nvSpPr>
        <p:spPr bwMode="auto">
          <a:xfrm>
            <a:off x="3810000" y="50292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5%</a:t>
            </a:r>
          </a:p>
        </p:txBody>
      </p:sp>
      <p:sp>
        <p:nvSpPr>
          <p:cNvPr id="18438" name="Line 10"/>
          <p:cNvSpPr>
            <a:spLocks noChangeShapeType="1"/>
          </p:cNvSpPr>
          <p:nvPr/>
        </p:nvSpPr>
        <p:spPr bwMode="auto">
          <a:xfrm flipV="1">
            <a:off x="3733800" y="40386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8439" name="Line 11"/>
          <p:cNvSpPr>
            <a:spLocks noChangeShapeType="1"/>
          </p:cNvSpPr>
          <p:nvPr/>
        </p:nvSpPr>
        <p:spPr bwMode="auto">
          <a:xfrm flipV="1">
            <a:off x="4038600" y="4114800"/>
            <a:ext cx="76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8440" name="Text Box 12"/>
          <p:cNvSpPr txBox="1">
            <a:spLocks noChangeArrowheads="1"/>
          </p:cNvSpPr>
          <p:nvPr/>
        </p:nvSpPr>
        <p:spPr bwMode="auto">
          <a:xfrm>
            <a:off x="4343400" y="54864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€ 150.000,-</a:t>
            </a:r>
          </a:p>
        </p:txBody>
      </p:sp>
      <p:sp>
        <p:nvSpPr>
          <p:cNvPr id="18441" name="Text Box 13"/>
          <p:cNvSpPr txBox="1">
            <a:spLocks noChangeArrowheads="1"/>
          </p:cNvSpPr>
          <p:nvPr/>
        </p:nvSpPr>
        <p:spPr bwMode="auto">
          <a:xfrm>
            <a:off x="2057400" y="1074738"/>
            <a:ext cx="8153400" cy="243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totale constante kosten zijn € 150.000,-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brutowinst is 25%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zijn 5%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gewenste nettowinst is € 100.000,-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Hoe groot moet de omzet zijn om een nettowinst van € 100.000,- te halen?</a:t>
            </a:r>
          </a:p>
        </p:txBody>
      </p:sp>
      <p:sp>
        <p:nvSpPr>
          <p:cNvPr id="18442" name="Text Box 14"/>
          <p:cNvSpPr txBox="1">
            <a:spLocks noChangeArrowheads="1"/>
          </p:cNvSpPr>
          <p:nvPr/>
        </p:nvSpPr>
        <p:spPr bwMode="auto">
          <a:xfrm>
            <a:off x="2057400" y="3817938"/>
            <a:ext cx="3352800" cy="243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Inkoopwaarde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Brutowinst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Constante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Nettowinst</a:t>
            </a:r>
          </a:p>
        </p:txBody>
      </p:sp>
      <p:sp>
        <p:nvSpPr>
          <p:cNvPr id="18443" name="Line 16"/>
          <p:cNvSpPr>
            <a:spLocks noChangeShapeType="1"/>
          </p:cNvSpPr>
          <p:nvPr/>
        </p:nvSpPr>
        <p:spPr bwMode="auto">
          <a:xfrm>
            <a:off x="4114800" y="4724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8444" name="Line 17"/>
          <p:cNvSpPr>
            <a:spLocks noChangeShapeType="1"/>
          </p:cNvSpPr>
          <p:nvPr/>
        </p:nvSpPr>
        <p:spPr bwMode="auto">
          <a:xfrm>
            <a:off x="4114800" y="5867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4343400" y="58674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€ 100.000,-</a:t>
            </a:r>
          </a:p>
        </p:txBody>
      </p:sp>
    </p:spTree>
    <p:extLst>
      <p:ext uri="{BB962C8B-B14F-4D97-AF65-F5344CB8AC3E}">
        <p14:creationId xmlns:p14="http://schemas.microsoft.com/office/powerpoint/2010/main" val="346349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5</a:t>
            </a:r>
          </a:p>
        </p:txBody>
      </p:sp>
      <p:sp>
        <p:nvSpPr>
          <p:cNvPr id="19459" name="Text Box 13"/>
          <p:cNvSpPr txBox="1">
            <a:spLocks noChangeArrowheads="1"/>
          </p:cNvSpPr>
          <p:nvPr/>
        </p:nvSpPr>
        <p:spPr bwMode="auto">
          <a:xfrm>
            <a:off x="5791200" y="3886201"/>
            <a:ext cx="12192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100%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25%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  5%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20%</a:t>
            </a:r>
          </a:p>
        </p:txBody>
      </p:sp>
      <p:sp>
        <p:nvSpPr>
          <p:cNvPr id="19460" name="Line 14"/>
          <p:cNvSpPr>
            <a:spLocks noChangeShapeType="1"/>
          </p:cNvSpPr>
          <p:nvPr/>
        </p:nvSpPr>
        <p:spPr bwMode="auto">
          <a:xfrm>
            <a:off x="5715000" y="4724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9461" name="Line 15"/>
          <p:cNvSpPr>
            <a:spLocks noChangeShapeType="1"/>
          </p:cNvSpPr>
          <p:nvPr/>
        </p:nvSpPr>
        <p:spPr bwMode="auto">
          <a:xfrm>
            <a:off x="5715000" y="548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9462" name="Text Box 17"/>
          <p:cNvSpPr txBox="1">
            <a:spLocks noChangeArrowheads="1"/>
          </p:cNvSpPr>
          <p:nvPr/>
        </p:nvSpPr>
        <p:spPr bwMode="auto">
          <a:xfrm>
            <a:off x="3260726" y="4191001"/>
            <a:ext cx="625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9463" name="Text Box 18"/>
          <p:cNvSpPr txBox="1">
            <a:spLocks noChangeArrowheads="1"/>
          </p:cNvSpPr>
          <p:nvPr/>
        </p:nvSpPr>
        <p:spPr bwMode="auto">
          <a:xfrm>
            <a:off x="3352800" y="4662488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25%</a:t>
            </a:r>
          </a:p>
        </p:txBody>
      </p:sp>
      <p:sp>
        <p:nvSpPr>
          <p:cNvPr id="19464" name="Text Box 19"/>
          <p:cNvSpPr txBox="1">
            <a:spLocks noChangeArrowheads="1"/>
          </p:cNvSpPr>
          <p:nvPr/>
        </p:nvSpPr>
        <p:spPr bwMode="auto">
          <a:xfrm>
            <a:off x="3810000" y="50292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5%</a:t>
            </a:r>
          </a:p>
        </p:txBody>
      </p:sp>
      <p:sp>
        <p:nvSpPr>
          <p:cNvPr id="19465" name="Line 20"/>
          <p:cNvSpPr>
            <a:spLocks noChangeShapeType="1"/>
          </p:cNvSpPr>
          <p:nvPr/>
        </p:nvSpPr>
        <p:spPr bwMode="auto">
          <a:xfrm flipV="1">
            <a:off x="3733800" y="40386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9466" name="Line 21"/>
          <p:cNvSpPr>
            <a:spLocks noChangeShapeType="1"/>
          </p:cNvSpPr>
          <p:nvPr/>
        </p:nvSpPr>
        <p:spPr bwMode="auto">
          <a:xfrm flipV="1">
            <a:off x="4038600" y="4114800"/>
            <a:ext cx="76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9467" name="Text Box 22"/>
          <p:cNvSpPr txBox="1">
            <a:spLocks noChangeArrowheads="1"/>
          </p:cNvSpPr>
          <p:nvPr/>
        </p:nvSpPr>
        <p:spPr bwMode="auto">
          <a:xfrm>
            <a:off x="4343400" y="54864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€ 150.000,-</a:t>
            </a:r>
          </a:p>
        </p:txBody>
      </p:sp>
      <p:sp>
        <p:nvSpPr>
          <p:cNvPr id="19468" name="Text Box 23"/>
          <p:cNvSpPr txBox="1">
            <a:spLocks noChangeArrowheads="1"/>
          </p:cNvSpPr>
          <p:nvPr/>
        </p:nvSpPr>
        <p:spPr bwMode="auto">
          <a:xfrm>
            <a:off x="2057400" y="3817938"/>
            <a:ext cx="3352800" cy="243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Inkoopwaarde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Brutowinst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Constante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Nettowinst</a:t>
            </a:r>
          </a:p>
        </p:txBody>
      </p:sp>
      <p:sp>
        <p:nvSpPr>
          <p:cNvPr id="19469" name="Line 24"/>
          <p:cNvSpPr>
            <a:spLocks noChangeShapeType="1"/>
          </p:cNvSpPr>
          <p:nvPr/>
        </p:nvSpPr>
        <p:spPr bwMode="auto">
          <a:xfrm>
            <a:off x="4114800" y="4724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9470" name="Line 25"/>
          <p:cNvSpPr>
            <a:spLocks noChangeShapeType="1"/>
          </p:cNvSpPr>
          <p:nvPr/>
        </p:nvSpPr>
        <p:spPr bwMode="auto">
          <a:xfrm>
            <a:off x="4114800" y="5867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9471" name="Text Box 26"/>
          <p:cNvSpPr txBox="1">
            <a:spLocks noChangeArrowheads="1"/>
          </p:cNvSpPr>
          <p:nvPr/>
        </p:nvSpPr>
        <p:spPr bwMode="auto">
          <a:xfrm>
            <a:off x="4343400" y="58674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€ 100.000,-</a:t>
            </a:r>
          </a:p>
        </p:txBody>
      </p:sp>
      <p:sp>
        <p:nvSpPr>
          <p:cNvPr id="19472" name="AutoShape 27"/>
          <p:cNvSpPr>
            <a:spLocks/>
          </p:cNvSpPr>
          <p:nvPr/>
        </p:nvSpPr>
        <p:spPr bwMode="auto">
          <a:xfrm>
            <a:off x="5638800" y="5486400"/>
            <a:ext cx="76200" cy="762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9473" name="Text Box 28"/>
          <p:cNvSpPr txBox="1">
            <a:spLocks noChangeArrowheads="1"/>
          </p:cNvSpPr>
          <p:nvPr/>
        </p:nvSpPr>
        <p:spPr bwMode="auto">
          <a:xfrm>
            <a:off x="5791200" y="4343401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75%</a:t>
            </a:r>
          </a:p>
        </p:txBody>
      </p:sp>
      <p:sp>
        <p:nvSpPr>
          <p:cNvPr id="19474" name="Text Box 29"/>
          <p:cNvSpPr txBox="1">
            <a:spLocks noChangeArrowheads="1"/>
          </p:cNvSpPr>
          <p:nvPr/>
        </p:nvSpPr>
        <p:spPr bwMode="auto">
          <a:xfrm>
            <a:off x="2057400" y="1074738"/>
            <a:ext cx="8153400" cy="243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totale constante kosten zijn € 150.000,-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brutowinst is 25%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zijn 5%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gewenste nettowinst is € 100.000,-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Hoe groot moet de omzet zijn om een nettowinst van € 100.000,- te halen?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7086600" y="4191000"/>
            <a:ext cx="31242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Omzet is: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€ 250.000,- / 20% x 100% =                € 1.250.000,-</a:t>
            </a:r>
          </a:p>
        </p:txBody>
      </p:sp>
    </p:spTree>
    <p:extLst>
      <p:ext uri="{BB962C8B-B14F-4D97-AF65-F5344CB8AC3E}">
        <p14:creationId xmlns:p14="http://schemas.microsoft.com/office/powerpoint/2010/main" val="271601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381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altLang="nl-NL" sz="3600"/>
              <a:t/>
            </a:r>
            <a:br>
              <a:rPr lang="nl-NL" altLang="nl-NL" sz="3600"/>
            </a:br>
            <a:r>
              <a:rPr lang="nl-NL" altLang="nl-NL" sz="3600"/>
              <a:t>Break-even </a:t>
            </a:r>
            <a:br>
              <a:rPr lang="nl-NL" altLang="nl-NL" sz="3600"/>
            </a:br>
            <a:r>
              <a:rPr lang="nl-NL" altLang="nl-NL" sz="3600"/>
              <a:t/>
            </a:r>
            <a:br>
              <a:rPr lang="nl-NL" altLang="nl-NL" sz="3600"/>
            </a:br>
            <a:endParaRPr lang="nl-NL" altLang="nl-NL" sz="3600"/>
          </a:p>
        </p:txBody>
      </p:sp>
      <p:pic>
        <p:nvPicPr>
          <p:cNvPr id="2051" name="Picture 52" descr="[breakeven.jpg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1981201"/>
            <a:ext cx="6264275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kstvak 1"/>
          <p:cNvSpPr txBox="1">
            <a:spLocks noChangeArrowheads="1"/>
          </p:cNvSpPr>
          <p:nvPr/>
        </p:nvSpPr>
        <p:spPr bwMode="auto">
          <a:xfrm>
            <a:off x="3048000" y="3352801"/>
            <a:ext cx="833438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/>
              <a:t>BEO</a:t>
            </a:r>
          </a:p>
        </p:txBody>
      </p:sp>
      <p:sp>
        <p:nvSpPr>
          <p:cNvPr id="3" name="Rechthoek 2"/>
          <p:cNvSpPr/>
          <p:nvPr/>
        </p:nvSpPr>
        <p:spPr>
          <a:xfrm>
            <a:off x="3352800" y="23622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346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1524000" y="1"/>
            <a:ext cx="9144000" cy="10001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Wat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gaan</a:t>
            </a:r>
            <a:r>
              <a:rPr lang="en-US" dirty="0" smtClean="0">
                <a:latin typeface="Arial" charset="0"/>
                <a:cs typeface="Arial" charset="0"/>
              </a:rPr>
              <a:t> we </a:t>
            </a:r>
            <a:r>
              <a:rPr lang="en-US" dirty="0" err="1" smtClean="0">
                <a:latin typeface="Arial" charset="0"/>
                <a:cs typeface="Arial" charset="0"/>
              </a:rPr>
              <a:t>deze</a:t>
            </a:r>
            <a:r>
              <a:rPr lang="en-US" dirty="0" smtClean="0">
                <a:latin typeface="Arial" charset="0"/>
                <a:cs typeface="Arial" charset="0"/>
              </a:rPr>
              <a:t> les </a:t>
            </a:r>
            <a:r>
              <a:rPr lang="en-US" dirty="0" err="1" smtClean="0">
                <a:latin typeface="Arial" charset="0"/>
                <a:cs typeface="Arial" charset="0"/>
              </a:rPr>
              <a:t>doen</a:t>
            </a:r>
            <a:r>
              <a:rPr lang="en-US" dirty="0" smtClean="0">
                <a:latin typeface="Arial" charset="0"/>
                <a:cs typeface="Arial" charset="0"/>
              </a:rPr>
              <a:t>?</a:t>
            </a:r>
            <a:endParaRPr lang="nl-NL" dirty="0" smtClean="0">
              <a:latin typeface="Arial" charset="0"/>
              <a:cs typeface="Arial" charset="0"/>
            </a:endParaRPr>
          </a:p>
        </p:txBody>
      </p:sp>
      <p:sp>
        <p:nvSpPr>
          <p:cNvPr id="5123" name="Tijdelijke aanduiding voor inhoud 2"/>
          <p:cNvSpPr>
            <a:spLocks noGrp="1"/>
          </p:cNvSpPr>
          <p:nvPr>
            <p:ph idx="1"/>
          </p:nvPr>
        </p:nvSpPr>
        <p:spPr>
          <a:xfrm>
            <a:off x="1775521" y="908720"/>
            <a:ext cx="9865095" cy="4951412"/>
          </a:xfrm>
        </p:spPr>
        <p:txBody>
          <a:bodyPr/>
          <a:lstStyle/>
          <a:p>
            <a:pPr eaLnBrk="1" hangingPunct="1"/>
            <a:r>
              <a:rPr lang="nl-NL" sz="3600" dirty="0" smtClean="0"/>
              <a:t>Intro: </a:t>
            </a:r>
            <a:r>
              <a:rPr lang="nl-NL" sz="3600" dirty="0"/>
              <a:t>	</a:t>
            </a:r>
            <a:r>
              <a:rPr lang="nl-NL" sz="3600" b="1" dirty="0" smtClean="0">
                <a:solidFill>
                  <a:srgbClr val="C00000"/>
                </a:solidFill>
              </a:rPr>
              <a:t>Grafieken van de break-evenanalyse</a:t>
            </a:r>
            <a:endParaRPr lang="nl-NL" sz="3600" b="1" dirty="0">
              <a:solidFill>
                <a:srgbClr val="C00000"/>
              </a:solidFill>
            </a:endParaRPr>
          </a:p>
          <a:p>
            <a:pPr eaLnBrk="1" hangingPunct="1"/>
            <a:r>
              <a:rPr lang="nl-NL" sz="3600" dirty="0" smtClean="0"/>
              <a:t>Lezen:	Bladzijde 90 t/m 93</a:t>
            </a:r>
            <a:endParaRPr lang="nl-NL" sz="3600" dirty="0"/>
          </a:p>
          <a:p>
            <a:pPr eaLnBrk="1" hangingPunct="1"/>
            <a:r>
              <a:rPr lang="nl-NL" sz="3600" dirty="0" smtClean="0"/>
              <a:t>Maken:	Opgave 27.17 t/m 26.19</a:t>
            </a:r>
            <a:endParaRPr lang="nl-NL" sz="3600" dirty="0"/>
          </a:p>
          <a:p>
            <a:pPr eaLnBrk="1" hangingPunct="1"/>
            <a:r>
              <a:rPr lang="en-US" sz="3600" dirty="0" err="1"/>
              <a:t>Afsluiten</a:t>
            </a:r>
            <a:endParaRPr lang="en-US" sz="3600" dirty="0"/>
          </a:p>
        </p:txBody>
      </p:sp>
      <p:sp>
        <p:nvSpPr>
          <p:cNvPr id="4" name="Tekstvak 3"/>
          <p:cNvSpPr txBox="1"/>
          <p:nvPr/>
        </p:nvSpPr>
        <p:spPr>
          <a:xfrm>
            <a:off x="299356" y="5445224"/>
            <a:ext cx="11593287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b="1" dirty="0"/>
              <a:t>Aan het einde van deze les kun je: </a:t>
            </a:r>
          </a:p>
          <a:p>
            <a:pPr marL="274638" indent="-274638">
              <a:buFontTx/>
              <a:buChar char="-"/>
            </a:pPr>
            <a:r>
              <a:rPr lang="nl-NL" sz="2400" dirty="0" smtClean="0"/>
              <a:t>Je kunt de break-</a:t>
            </a:r>
            <a:r>
              <a:rPr lang="nl-NL" sz="2400" dirty="0" err="1" smtClean="0"/>
              <a:t>evenafzet</a:t>
            </a:r>
            <a:r>
              <a:rPr lang="nl-NL" sz="2400" dirty="0" smtClean="0"/>
              <a:t> en de break-</a:t>
            </a:r>
            <a:r>
              <a:rPr lang="nl-NL" sz="2400" dirty="0" err="1" smtClean="0"/>
              <a:t>evenomzet</a:t>
            </a:r>
            <a:r>
              <a:rPr lang="nl-NL" sz="2400" dirty="0" smtClean="0"/>
              <a:t> grafisch uitleggen met behulp van de totale opbrengstenlijn en de totale kostenlijn.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48901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8100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000"/>
              <a:t>Het break-evenpunt kan op twee manieren grafisch worden weergegeven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409700"/>
            <a:ext cx="8229600" cy="2819400"/>
          </a:xfrm>
        </p:spPr>
        <p:txBody>
          <a:bodyPr/>
          <a:lstStyle/>
          <a:p>
            <a:pPr eaLnBrk="1" hangingPunct="1"/>
            <a:r>
              <a:rPr lang="nl-NL" altLang="nl-NL" sz="1800"/>
              <a:t>Door de totale opbrengst en totale kostenlijn</a:t>
            </a:r>
          </a:p>
          <a:p>
            <a:pPr eaLnBrk="1" hangingPunct="1"/>
            <a:r>
              <a:rPr lang="nl-NL" altLang="nl-NL" sz="1800"/>
              <a:t>Door de totale constante kostenlijn en de dekkingsbijdrage </a:t>
            </a:r>
          </a:p>
        </p:txBody>
      </p:sp>
      <p:pic>
        <p:nvPicPr>
          <p:cNvPr id="20484" name="Picture 52" descr="[breakeven.jpg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2590801"/>
            <a:ext cx="6264275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13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133600" y="533401"/>
            <a:ext cx="40386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Verkoopprijs € 20,-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per stuk € 10,-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Totale constante kosten € 20.000,-</a:t>
            </a:r>
          </a:p>
        </p:txBody>
      </p:sp>
      <p:graphicFrame>
        <p:nvGraphicFramePr>
          <p:cNvPr id="34819" name="Group 3"/>
          <p:cNvGraphicFramePr>
            <a:graphicFrameLocks noGrp="1"/>
          </p:cNvGraphicFramePr>
          <p:nvPr/>
        </p:nvGraphicFramePr>
        <p:xfrm>
          <a:off x="7315200" y="838200"/>
          <a:ext cx="1524000" cy="288925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43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133600" y="533401"/>
            <a:ext cx="40386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Verkoopprijs € 20,-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per stuk € 10,-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Totale constante kosten € 20.000,-</a:t>
            </a:r>
          </a:p>
        </p:txBody>
      </p:sp>
      <p:graphicFrame>
        <p:nvGraphicFramePr>
          <p:cNvPr id="35843" name="Group 3"/>
          <p:cNvGraphicFramePr>
            <a:graphicFrameLocks noGrp="1"/>
          </p:cNvGraphicFramePr>
          <p:nvPr/>
        </p:nvGraphicFramePr>
        <p:xfrm>
          <a:off x="7315200" y="838200"/>
          <a:ext cx="1524000" cy="288925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89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133600" y="533401"/>
            <a:ext cx="40386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Verkoopprijs € 20,-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per stuk € 10,-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Totale constante kosten € 20.000,-</a:t>
            </a:r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1792289" y="2051050"/>
          <a:ext cx="6315075" cy="488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Grafiek" r:id="rId3" imgW="7917534" imgH="5905697" progId="MSGraph.Chart.8">
                  <p:embed followColorScheme="full"/>
                </p:oleObj>
              </mc:Choice>
              <mc:Fallback>
                <p:oleObj name="Grafiek" r:id="rId3" imgW="7917534" imgH="5905697" progId="MSGraph.Chart.8">
                  <p:embed followColorScheme="full"/>
                  <p:pic>
                    <p:nvPicPr>
                      <p:cNvPr id="3686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289" y="2051050"/>
                        <a:ext cx="6315075" cy="488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Group 4"/>
          <p:cNvGraphicFramePr>
            <a:graphicFrameLocks noGrp="1"/>
          </p:cNvGraphicFramePr>
          <p:nvPr/>
        </p:nvGraphicFramePr>
        <p:xfrm>
          <a:off x="7315200" y="838200"/>
          <a:ext cx="1524000" cy="288925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14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686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133600" y="533401"/>
            <a:ext cx="40386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Verkoopprijs € 20,-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per stuk € 10,-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Totale constante kosten € 20.000,-</a:t>
            </a: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1792289" y="2051050"/>
          <a:ext cx="6315075" cy="488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Grafiek" r:id="rId3" imgW="7917534" imgH="5905697" progId="MSGraph.Chart.8">
                  <p:embed followColorScheme="full"/>
                </p:oleObj>
              </mc:Choice>
              <mc:Fallback>
                <p:oleObj name="Grafiek" r:id="rId3" imgW="7917534" imgH="5905697" progId="MSGraph.Chart.8">
                  <p:embed followColorScheme="full"/>
                  <p:pic>
                    <p:nvPicPr>
                      <p:cNvPr id="245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289" y="2051050"/>
                        <a:ext cx="6315075" cy="488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Group 4"/>
          <p:cNvGraphicFramePr>
            <a:graphicFrameLocks noGrp="1"/>
          </p:cNvGraphicFramePr>
          <p:nvPr/>
        </p:nvGraphicFramePr>
        <p:xfrm>
          <a:off x="7315200" y="838200"/>
          <a:ext cx="2362200" cy="288925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83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133600" y="533401"/>
            <a:ext cx="40386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Verkoopprijs € 20,-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per stuk € 10,-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Totale constante kosten € 20.000,-</a:t>
            </a: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792289" y="2051050"/>
          <a:ext cx="6315075" cy="488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Grafiek" r:id="rId3" imgW="7917534" imgH="5905697" progId="MSGraph.Chart.8">
                  <p:embed followColorScheme="full"/>
                </p:oleObj>
              </mc:Choice>
              <mc:Fallback>
                <p:oleObj name="Grafiek" r:id="rId3" imgW="7917534" imgH="5905697" progId="MSGraph.Chart.8">
                  <p:embed followColorScheme="full"/>
                  <p:pic>
                    <p:nvPicPr>
                      <p:cNvPr id="256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289" y="2051050"/>
                        <a:ext cx="6315075" cy="488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Group 4"/>
          <p:cNvGraphicFramePr>
            <a:graphicFrameLocks noGrp="1"/>
          </p:cNvGraphicFramePr>
          <p:nvPr/>
        </p:nvGraphicFramePr>
        <p:xfrm>
          <a:off x="7315200" y="838200"/>
          <a:ext cx="2362200" cy="288925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32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133600" y="533401"/>
            <a:ext cx="40386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Verkoopprijs € 20,-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per stuk € 10,-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Totale constante kosten € 20.000,-</a:t>
            </a: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1792289" y="2051050"/>
          <a:ext cx="6315075" cy="488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Grafiek" r:id="rId3" imgW="7917534" imgH="5905697" progId="MSGraph.Chart.8">
                  <p:embed followColorScheme="full"/>
                </p:oleObj>
              </mc:Choice>
              <mc:Fallback>
                <p:oleObj name="Grafiek" r:id="rId3" imgW="7917534" imgH="5905697" progId="MSGraph.Chart.8">
                  <p:embed followColorScheme="full"/>
                  <p:pic>
                    <p:nvPicPr>
                      <p:cNvPr id="266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289" y="2051050"/>
                        <a:ext cx="6315075" cy="488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0" name="Group 4"/>
          <p:cNvGraphicFramePr>
            <a:graphicFrameLocks noGrp="1"/>
          </p:cNvGraphicFramePr>
          <p:nvPr/>
        </p:nvGraphicFramePr>
        <p:xfrm>
          <a:off x="7315200" y="838200"/>
          <a:ext cx="2362200" cy="288925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9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133600" y="533401"/>
            <a:ext cx="40386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Verkoopprijs € 20,-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per stuk € 10,-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Totale constante kosten € 20.000,-</a:t>
            </a:r>
          </a:p>
        </p:txBody>
      </p:sp>
      <p:graphicFrame>
        <p:nvGraphicFramePr>
          <p:cNvPr id="40963" name="Group 3"/>
          <p:cNvGraphicFramePr>
            <a:graphicFrameLocks noGrp="1"/>
          </p:cNvGraphicFramePr>
          <p:nvPr/>
        </p:nvGraphicFramePr>
        <p:xfrm>
          <a:off x="7315200" y="838200"/>
          <a:ext cx="1524000" cy="288925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70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133600" y="533401"/>
            <a:ext cx="40386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Verkoopprijs € 20,-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per stuk € 10,-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Totale constante kosten € 20.000,-</a:t>
            </a:r>
          </a:p>
        </p:txBody>
      </p:sp>
      <p:graphicFrame>
        <p:nvGraphicFramePr>
          <p:cNvPr id="41987" name="Group 3"/>
          <p:cNvGraphicFramePr>
            <a:graphicFrameLocks noGrp="1"/>
          </p:cNvGraphicFramePr>
          <p:nvPr/>
        </p:nvGraphicFramePr>
        <p:xfrm>
          <a:off x="7315200" y="838200"/>
          <a:ext cx="1524000" cy="288925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9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1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057400" y="1219201"/>
            <a:ext cx="62484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totale constante kosten zijn € 120.000,-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variabele kosten zijn € 6,- per stuk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verkoopprijs per stuk is € 12,-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nl-NL" altLang="nl-NL" sz="1800"/>
              <a:t>Bereken de break-even afzet 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nl-NL" altLang="nl-NL" sz="1800"/>
              <a:t>Bereken de break-even omzet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133600" y="3810001"/>
            <a:ext cx="70866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Oplossing: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nl-NL" altLang="nl-NL" sz="1800" u="sng"/>
              <a:t>           Totale constante kosten              </a:t>
            </a:r>
            <a:r>
              <a:rPr lang="nl-NL" altLang="nl-NL" sz="1800"/>
              <a:t>   = break-even afzet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     verkoopprijs – variabele kosten per stuk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209800" y="5105401"/>
            <a:ext cx="70866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   </a:t>
            </a:r>
            <a:r>
              <a:rPr lang="nl-NL" altLang="nl-NL" sz="1800" u="sng"/>
              <a:t>     € 120.000,-    </a:t>
            </a:r>
            <a:r>
              <a:rPr lang="nl-NL" altLang="nl-NL" sz="1800"/>
              <a:t>  = 20.000 stuks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      € 12,- – € 6,-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133600" y="3810001"/>
            <a:ext cx="70866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Oplossing: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nl-NL" altLang="nl-NL" sz="1800" u="sng"/>
              <a:t>           Totale constante kosten              </a:t>
            </a:r>
            <a:r>
              <a:rPr lang="nl-NL" altLang="nl-NL" sz="1800"/>
              <a:t>   = break-even afzet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                    dekkingsbijdrage</a:t>
            </a:r>
          </a:p>
        </p:txBody>
      </p:sp>
    </p:spTree>
    <p:extLst>
      <p:ext uri="{BB962C8B-B14F-4D97-AF65-F5344CB8AC3E}">
        <p14:creationId xmlns:p14="http://schemas.microsoft.com/office/powerpoint/2010/main" val="202205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  <p:bldP spid="28676" grpId="0"/>
      <p:bldP spid="28676" grpId="1"/>
      <p:bldP spid="28677" grpId="0"/>
      <p:bldP spid="2867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2133600" y="533401"/>
            <a:ext cx="40386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Verkoopprijs € 20,-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per stuk € 10,-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Totale constante kosten € 20.000,-</a:t>
            </a:r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1944688" y="1819276"/>
          <a:ext cx="6818312" cy="526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Grafiek" r:id="rId3" imgW="7572508" imgH="5917424" progId="MSGraph.Chart.8">
                  <p:embed followColorScheme="full"/>
                </p:oleObj>
              </mc:Choice>
              <mc:Fallback>
                <p:oleObj name="Grafiek" r:id="rId3" imgW="7572508" imgH="5917424" progId="MSGraph.Chart.8">
                  <p:embed followColorScheme="full"/>
                  <p:pic>
                    <p:nvPicPr>
                      <p:cNvPr id="430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1819276"/>
                        <a:ext cx="6818312" cy="526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2" name="Group 4"/>
          <p:cNvGraphicFramePr>
            <a:graphicFrameLocks noGrp="1"/>
          </p:cNvGraphicFramePr>
          <p:nvPr/>
        </p:nvGraphicFramePr>
        <p:xfrm>
          <a:off x="7315200" y="838200"/>
          <a:ext cx="1524000" cy="288925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18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30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133600" y="533401"/>
            <a:ext cx="40386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Verkoopprijs € 20,-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per stuk € 10,-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Totale constante kosten € 20.000,-</a:t>
            </a:r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1944688" y="1819276"/>
          <a:ext cx="6818312" cy="526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Grafiek" r:id="rId3" imgW="7572508" imgH="5917424" progId="MSGraph.Chart.8">
                  <p:embed followColorScheme="full"/>
                </p:oleObj>
              </mc:Choice>
              <mc:Fallback>
                <p:oleObj name="Grafiek" r:id="rId3" imgW="7572508" imgH="5917424" progId="MSGraph.Chart.8">
                  <p:embed followColorScheme="full"/>
                  <p:pic>
                    <p:nvPicPr>
                      <p:cNvPr id="307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1819276"/>
                        <a:ext cx="6818312" cy="526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6" name="Group 4"/>
          <p:cNvGraphicFramePr>
            <a:graphicFrameLocks noGrp="1"/>
          </p:cNvGraphicFramePr>
          <p:nvPr/>
        </p:nvGraphicFramePr>
        <p:xfrm>
          <a:off x="7315200" y="838200"/>
          <a:ext cx="2667000" cy="3017837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1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TCK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Dekkings-bijdrage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07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133600" y="533401"/>
            <a:ext cx="40386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Verkoopprijs € 20,-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per stuk € 10,-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Totale constante kosten € 20.000,-</a:t>
            </a:r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1944688" y="1819276"/>
          <a:ext cx="6818312" cy="526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Grafiek" r:id="rId3" imgW="7572508" imgH="5917424" progId="MSGraph.Chart.8">
                  <p:embed followColorScheme="full"/>
                </p:oleObj>
              </mc:Choice>
              <mc:Fallback>
                <p:oleObj name="Grafiek" r:id="rId3" imgW="7572508" imgH="5917424" progId="MSGraph.Chart.8">
                  <p:embed followColorScheme="full"/>
                  <p:pic>
                    <p:nvPicPr>
                      <p:cNvPr id="317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1819276"/>
                        <a:ext cx="6818312" cy="526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0" name="Group 4"/>
          <p:cNvGraphicFramePr>
            <a:graphicFrameLocks noGrp="1"/>
          </p:cNvGraphicFramePr>
          <p:nvPr/>
        </p:nvGraphicFramePr>
        <p:xfrm>
          <a:off x="7315200" y="838200"/>
          <a:ext cx="2667000" cy="3017837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1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TCK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Dekkings-bijdrage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48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133600" y="533401"/>
            <a:ext cx="40386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Verkoopprijs € 20,-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 per stuk € 10,-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Totale constante kosten € 20.000,-</a:t>
            </a:r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1944688" y="1819276"/>
          <a:ext cx="6818312" cy="526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Grafiek" r:id="rId3" imgW="7572508" imgH="5917424" progId="MSGraph.Chart.8">
                  <p:embed followColorScheme="full"/>
                </p:oleObj>
              </mc:Choice>
              <mc:Fallback>
                <p:oleObj name="Grafiek" r:id="rId3" imgW="7572508" imgH="5917424" progId="MSGraph.Chart.8">
                  <p:embed followColorScheme="full"/>
                  <p:pic>
                    <p:nvPicPr>
                      <p:cNvPr id="327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1819276"/>
                        <a:ext cx="6818312" cy="526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4" name="Group 4"/>
          <p:cNvGraphicFramePr>
            <a:graphicFrameLocks noGrp="1"/>
          </p:cNvGraphicFramePr>
          <p:nvPr/>
        </p:nvGraphicFramePr>
        <p:xfrm>
          <a:off x="7315200" y="838201"/>
          <a:ext cx="2667000" cy="3017837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1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TCK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Dekkings-bijdrage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45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1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1219201"/>
            <a:ext cx="62484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De totale constante kosten zijn € 120.000,-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De variabele kosten zijn € 6,- per stuk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De verkoopprijs per stuk is € 12,-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nl-NL" altLang="nl-NL" sz="1800" dirty="0"/>
              <a:t>Bereken de break-even afzet </a:t>
            </a:r>
            <a:r>
              <a:rPr lang="nl-NL" altLang="nl-NL" sz="1800" dirty="0" smtClean="0"/>
              <a:t>   </a:t>
            </a:r>
            <a:r>
              <a:rPr lang="nl-NL" altLang="nl-NL" sz="1800" dirty="0" smtClean="0">
                <a:sym typeface="Wingdings" panose="05000000000000000000" pitchFamily="2" charset="2"/>
              </a:rPr>
              <a:t> 20.000 stuks</a:t>
            </a:r>
            <a:endParaRPr lang="nl-NL" altLang="nl-NL" sz="1800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nl-NL" altLang="nl-NL" sz="1800" dirty="0"/>
              <a:t>Bereken de break-even omzet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133600" y="3810001"/>
            <a:ext cx="85344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Oplossing: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2.   </a:t>
            </a:r>
            <a:r>
              <a:rPr lang="nl-NL" altLang="nl-NL" sz="1800" u="sng"/>
              <a:t>           Totale constante kosten              </a:t>
            </a:r>
            <a:r>
              <a:rPr lang="nl-NL" altLang="nl-NL" sz="1800"/>
              <a:t>   x verkoopprijs = break-even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     verkoopprijs – variabele kosten per stuk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09800" y="5105401"/>
            <a:ext cx="70866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   </a:t>
            </a:r>
            <a:r>
              <a:rPr lang="nl-NL" altLang="nl-NL" sz="1800" u="sng"/>
              <a:t>     € 120.000,-    </a:t>
            </a:r>
            <a:r>
              <a:rPr lang="nl-NL" altLang="nl-NL" sz="1800"/>
              <a:t>  x € 12,- = € 240.000 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      € 12,- – € 6,-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133600" y="3810001"/>
            <a:ext cx="82296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Oplossing: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2. </a:t>
            </a:r>
            <a:r>
              <a:rPr lang="nl-NL" altLang="nl-NL" sz="1800" u="sng"/>
              <a:t>           Totale constante kosten              </a:t>
            </a:r>
            <a:r>
              <a:rPr lang="nl-NL" altLang="nl-NL" sz="1800"/>
              <a:t>   x verkoopprijs = break-even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                    dekkingsbijdrage</a:t>
            </a:r>
          </a:p>
        </p:txBody>
      </p:sp>
    </p:spTree>
    <p:extLst>
      <p:ext uri="{BB962C8B-B14F-4D97-AF65-F5344CB8AC3E}">
        <p14:creationId xmlns:p14="http://schemas.microsoft.com/office/powerpoint/2010/main" val="13401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2" grpId="1"/>
      <p:bldP spid="7173" grpId="0"/>
      <p:bldP spid="71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2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057400" y="1219201"/>
            <a:ext cx="62484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totale constante kosten zijn € 150.000,-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variabele kosten zijn 25%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Bereken de break-even omzet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057400" y="3429001"/>
            <a:ext cx="33528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Constante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Nettowinst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3886200" y="4572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27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2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057400" y="1219201"/>
            <a:ext cx="62484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totale constante kosten zijn € 150.000,-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variabele kosten zijn 25%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Bereken de break-even omzet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057400" y="3429001"/>
            <a:ext cx="33528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Constante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Nettowinst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3886200" y="4572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810000" y="3810001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25%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4343400" y="3657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191000" y="4191001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€ 150.000,-</a:t>
            </a:r>
          </a:p>
        </p:txBody>
      </p:sp>
    </p:spTree>
    <p:extLst>
      <p:ext uri="{BB962C8B-B14F-4D97-AF65-F5344CB8AC3E}">
        <p14:creationId xmlns:p14="http://schemas.microsoft.com/office/powerpoint/2010/main" val="369002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2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057400" y="1219201"/>
            <a:ext cx="62484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totale constante kosten zijn € 150.000,-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variabele kosten zijn 25%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Bereken de break-even omzet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057400" y="3429001"/>
            <a:ext cx="33528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Constante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Nettowinst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3886200" y="4572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810000" y="3810001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25%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V="1">
            <a:off x="4343400" y="3657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410200" y="3429001"/>
            <a:ext cx="10668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100%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 25%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419600" y="4648201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       0      =       0%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191000" y="4191001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€ 150.000,-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5486400" y="4572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744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2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057400" y="1219201"/>
            <a:ext cx="62484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totale constante kosten zijn € 150.000,-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De variabele kosten zijn 25% van 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Bereken de break-even omzet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057400" y="3429001"/>
            <a:ext cx="33528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Constante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Nettowinst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886200" y="4572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810000" y="3810001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25%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4343400" y="3657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410200" y="3429001"/>
            <a:ext cx="10668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100%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=    25%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419600" y="4648201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       0      =       0%</a:t>
            </a: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4191000" y="4191001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€ 150.000,-</a:t>
            </a: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5334000" y="4191001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 =    75%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2057400" y="5638801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Break-even omzet € 150.000,- / 75% x 100% = € 200.000,-</a:t>
            </a:r>
          </a:p>
        </p:txBody>
      </p:sp>
      <p:sp>
        <p:nvSpPr>
          <p:cNvPr id="8205" name="Line 14"/>
          <p:cNvSpPr>
            <a:spLocks noChangeShapeType="1"/>
          </p:cNvSpPr>
          <p:nvPr/>
        </p:nvSpPr>
        <p:spPr bwMode="auto">
          <a:xfrm>
            <a:off x="5486400" y="4572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956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57400" y="7620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Voorbeeld 3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057400" y="1219200"/>
            <a:ext cx="75438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Gegeven: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De totale constante kosten zijn € 200.000,-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De brutowinst is 20% van de omzet</a:t>
            </a:r>
          </a:p>
          <a:p>
            <a:pPr>
              <a:spcBef>
                <a:spcPct val="50000"/>
              </a:spcBef>
              <a:buNone/>
            </a:pPr>
            <a:r>
              <a:rPr lang="nl-NL" altLang="nl-NL" sz="1800" dirty="0"/>
              <a:t>Variabele kosten </a:t>
            </a:r>
            <a:r>
              <a:rPr lang="nl-NL" altLang="nl-NL" sz="1800" b="1" dirty="0" smtClean="0"/>
              <a:t>(exclusief de </a:t>
            </a:r>
            <a:r>
              <a:rPr lang="nl-NL" altLang="nl-NL" sz="1800" b="1" dirty="0"/>
              <a:t>inkoopprijs) </a:t>
            </a:r>
            <a:r>
              <a:rPr lang="nl-NL" altLang="nl-NL" sz="1800" dirty="0"/>
              <a:t>zijn 15% </a:t>
            </a:r>
            <a:r>
              <a:rPr lang="nl-NL" altLang="nl-NL" sz="1800" dirty="0" smtClean="0"/>
              <a:t>van </a:t>
            </a:r>
            <a:r>
              <a:rPr lang="nl-NL" altLang="nl-NL" sz="1800" dirty="0"/>
              <a:t>de 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Bereken de break-even omzet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057400" y="3429001"/>
            <a:ext cx="33528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Omzet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Inkoopwaarde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Brutowinst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Variabele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Constante kosten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/>
              <a:t>Nettowinst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4114800" y="4267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4114800" y="5486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501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8" grpId="0"/>
    </p:bld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819167-28B7-4E5E-A819-12B4AEA6F3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6c6cae-abb4-4a06-bc8f-18f813001c24"/>
    <ds:schemaRef ds:uri="37a32fcf-6030-4bba-9360-2912b9a14f06"/>
    <ds:schemaRef ds:uri="d26e5506-11bb-4226-8e79-b11ca7fbba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FD104A-2A4E-442A-AF4C-1A49D188E2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37ED10-B11E-44BD-8276-00446083F7AC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76c6cae-abb4-4a06-bc8f-18f813001c24"/>
    <ds:schemaRef ds:uri="37a32fcf-6030-4bba-9360-2912b9a14f06"/>
    <ds:schemaRef ds:uri="http://purl.org/dc/terms/"/>
    <ds:schemaRef ds:uri="d26e5506-11bb-4226-8e79-b11ca7fbbaef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3886</TotalTime>
  <Words>1617</Words>
  <Application>Microsoft Office PowerPoint</Application>
  <PresentationFormat>Breedbeeld</PresentationFormat>
  <Paragraphs>570</Paragraphs>
  <Slides>33</Slides>
  <Notes>2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Kantoorthema</vt:lpstr>
      <vt:lpstr>Grafiek</vt:lpstr>
      <vt:lpstr>PowerPoint-presentatie</vt:lpstr>
      <vt:lpstr> Break-even  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Wat gaan we deze les doen?</vt:lpstr>
      <vt:lpstr>Het break-evenpunt kan op twee manieren grafisch worden weergegeven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Lesbrief</dc:title>
  <dc:creator>Hans</dc:creator>
  <cp:lastModifiedBy>Ruiter, J.P. de (RtH)</cp:lastModifiedBy>
  <cp:revision>170</cp:revision>
  <dcterms:created xsi:type="dcterms:W3CDTF">2011-04-09T08:48:47Z</dcterms:created>
  <dcterms:modified xsi:type="dcterms:W3CDTF">2019-12-13T14:23:41Z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