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77" r:id="rId12"/>
    <p:sldId id="276" r:id="rId13"/>
    <p:sldId id="263" r:id="rId14"/>
    <p:sldId id="271" r:id="rId15"/>
    <p:sldId id="272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3" r:id="rId24"/>
    <p:sldId id="274" r:id="rId25"/>
    <p:sldId id="275" r:id="rId26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2310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3893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22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8431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835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52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5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marketingmannen-tv.nl/marketingmodellen/adoptiecurve-roger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5" Type="http://schemas.microsoft.com/office/2007/relationships/hdphoto" Target="../media/hdphoto2.wdp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r>
              <a:rPr lang="nl-NL" dirty="0" smtClean="0"/>
              <a:t>Doelgroepanalyse (deel 2)</a:t>
            </a:r>
            <a:endParaRPr lang="nl-NL" dirty="0"/>
          </a:p>
        </p:txBody>
      </p:sp>
      <p:pic>
        <p:nvPicPr>
          <p:cNvPr id="1032" name="Picture 8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424" y="2233987"/>
            <a:ext cx="7987152" cy="339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4322591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pagina 43 t/m 51</a:t>
            </a:r>
          </a:p>
          <a:p>
            <a:pPr marL="0" indent="0">
              <a:buNone/>
            </a:pPr>
            <a:r>
              <a:rPr lang="nl-NL" sz="4000" dirty="0" smtClean="0"/>
              <a:t>11, 16, 20, 21, 26 en 32</a:t>
            </a:r>
            <a:endParaRPr lang="nl-NL" sz="40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Picture 4" descr="https://s.s-bol.com/imgbase0/imagebase3/large/FC/3/7/3/1/92000000224713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5" y="2005006"/>
            <a:ext cx="2804886" cy="40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47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205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1879374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40666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11) </a:t>
            </a:r>
            <a:r>
              <a:rPr lang="nl-NL" sz="3200" dirty="0" smtClean="0"/>
              <a:t>Brutowinst als % van de Inkoopwaarde van de omzet (IWO) </a:t>
            </a:r>
            <a:endParaRPr lang="nl-NL" sz="2000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411617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125.000,- 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        ?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30 %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1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11)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476218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125.000,- 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130 %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 96.153,85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100 %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28.846,15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30 %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16) </a:t>
            </a:r>
            <a:r>
              <a:rPr lang="nl-NL" dirty="0"/>
              <a:t>Brutowinst als % van de </a:t>
            </a:r>
            <a:r>
              <a:rPr lang="nl-NL" dirty="0" smtClean="0"/>
              <a:t>omzet</a:t>
            </a:r>
            <a:endParaRPr lang="nl-NL" sz="18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1314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125.000,-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40 %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5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16)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80626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125.000,-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100  %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75.000,-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60 %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50.000,-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40 %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3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20</a:t>
            </a:r>
            <a:r>
              <a:rPr lang="nl-NL" sz="4000" dirty="0" smtClean="0"/>
              <a:t>) </a:t>
            </a:r>
            <a:r>
              <a:rPr lang="nl-NL" dirty="0"/>
              <a:t>Brutowinst als % van de </a:t>
            </a:r>
            <a:r>
              <a:rPr lang="nl-NL" dirty="0" smtClean="0"/>
              <a:t>omzet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36335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348.798,-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33 %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20</a:t>
            </a:r>
            <a:r>
              <a:rPr lang="nl-NL" sz="4000" dirty="0" smtClean="0"/>
              <a:t>)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89731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348.798,-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100 %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€ 233.694,66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67 %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€ 115.103,34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33 %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7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21) </a:t>
            </a:r>
            <a:r>
              <a:rPr lang="nl-NL" dirty="0">
                <a:solidFill>
                  <a:prstClr val="black"/>
                </a:solidFill>
              </a:rPr>
              <a:t>Brutowinst als % van de omzet</a:t>
            </a:r>
            <a:endParaRPr lang="nl-NL" sz="4000" dirty="0"/>
          </a:p>
          <a:p>
            <a:pPr marL="0" indent="0">
              <a:buNone/>
            </a:pPr>
            <a:r>
              <a:rPr lang="nl-NL" sz="4000" dirty="0" smtClean="0"/>
              <a:t>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56406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€ 74.525,-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€ 35,772,-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2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r>
              <a:rPr lang="nl-NL" dirty="0" smtClean="0"/>
              <a:t>Doelgroepanalyse (deel 2)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653" y="3450303"/>
            <a:ext cx="9998669" cy="18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21</a:t>
            </a:r>
            <a:r>
              <a:rPr lang="nl-NL" sz="4000" dirty="0" smtClean="0"/>
              <a:t>)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63354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€ 74.525,-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100 %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€ 35,772,-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 48 %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€ 38.753,-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52 %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7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lvl="0" indent="0">
              <a:buNone/>
            </a:pPr>
            <a:r>
              <a:rPr lang="nl-NL" sz="4000" dirty="0" smtClean="0"/>
              <a:t>32</a:t>
            </a:r>
            <a:r>
              <a:rPr lang="nl-NL" sz="4000" smtClean="0"/>
              <a:t>) </a:t>
            </a:r>
            <a:r>
              <a:rPr lang="nl-NL" sz="3200">
                <a:solidFill>
                  <a:prstClr val="black"/>
                </a:solidFill>
              </a:rPr>
              <a:t>Brutowinst als % van de Inkoopwaarde van de omzet (IWO) </a:t>
            </a:r>
            <a:endParaRPr lang="nl-NL" sz="200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97315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€ 123.175,-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98.540,-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3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32) 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683778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€ 123.175,-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125 %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98.540,-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100 %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€  </a:t>
                      </a:r>
                      <a:r>
                        <a:rPr lang="nl-NL" dirty="0" smtClean="0"/>
                        <a:t>24.635,-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25 %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8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+mj-lt"/>
              </a:rPr>
              <a:t>Doelgroepanalyse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+mj-lt"/>
              </a:rPr>
              <a:t>Analyseer </a:t>
            </a:r>
            <a:r>
              <a:rPr lang="nl-NL" sz="2000" dirty="0">
                <a:latin typeface="+mj-lt"/>
              </a:rPr>
              <a:t>jullie doelgroep op basis van:</a:t>
            </a:r>
          </a:p>
          <a:p>
            <a:endParaRPr lang="nl-NL" sz="2000" dirty="0">
              <a:latin typeface="+mj-lt"/>
            </a:endParaRPr>
          </a:p>
          <a:p>
            <a:pPr lvl="1"/>
            <a:r>
              <a:rPr lang="nl-NL" sz="2000" b="1" i="1" dirty="0">
                <a:latin typeface="+mj-lt"/>
              </a:rPr>
              <a:t>Geografische factoren </a:t>
            </a:r>
            <a:r>
              <a:rPr lang="nl-NL" sz="2000" dirty="0">
                <a:latin typeface="+mj-lt"/>
              </a:rPr>
              <a:t>(bijv. woonplaats, buurt en regio)</a:t>
            </a:r>
          </a:p>
          <a:p>
            <a:pPr lvl="1"/>
            <a:r>
              <a:rPr lang="nl-NL" sz="2000" b="1" i="1" dirty="0">
                <a:latin typeface="+mj-lt"/>
              </a:rPr>
              <a:t>Demografische factoren </a:t>
            </a:r>
            <a:r>
              <a:rPr lang="nl-NL" sz="2000" dirty="0">
                <a:latin typeface="+mj-lt"/>
              </a:rPr>
              <a:t>(bijv. leeftijd, geslacht, nationaliteit en gezinssamenstelling)</a:t>
            </a:r>
          </a:p>
          <a:p>
            <a:pPr lvl="1"/>
            <a:r>
              <a:rPr lang="nl-NL" sz="2000" b="1" i="1" dirty="0" smtClean="0">
                <a:latin typeface="+mj-lt"/>
              </a:rPr>
              <a:t>Psychografische factoren </a:t>
            </a:r>
            <a:r>
              <a:rPr lang="nl-NL" sz="2000" dirty="0" smtClean="0">
                <a:latin typeface="+mj-lt"/>
              </a:rPr>
              <a:t>(bijv</a:t>
            </a:r>
            <a:r>
              <a:rPr lang="nl-NL" sz="2000" dirty="0">
                <a:latin typeface="+mj-lt"/>
              </a:rPr>
              <a:t>. trendgevoelig, sportief, vegetarisch en milieubewust</a:t>
            </a:r>
            <a:r>
              <a:rPr lang="nl-NL" sz="2000" dirty="0" smtClean="0">
                <a:latin typeface="+mj-lt"/>
              </a:rPr>
              <a:t>)</a:t>
            </a:r>
            <a:endParaRPr lang="nl-NL" sz="2000" dirty="0"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95399" y="3275215"/>
            <a:ext cx="9152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nl-NL" dirty="0"/>
              <a:t>In welke categorie van de </a:t>
            </a:r>
            <a:r>
              <a:rPr lang="nl-NL" b="1" i="1" dirty="0"/>
              <a:t>adoptiecurve</a:t>
            </a:r>
            <a:r>
              <a:rPr lang="nl-NL" dirty="0"/>
              <a:t> behoort jullie doelgroep?  </a:t>
            </a:r>
            <a:r>
              <a:rPr lang="nl-NL" dirty="0">
                <a:hlinkClick r:id="rId4"/>
              </a:rPr>
              <a:t>Meer info</a:t>
            </a:r>
            <a:endParaRPr lang="nl-NL" dirty="0"/>
          </a:p>
        </p:txBody>
      </p:sp>
      <p:pic>
        <p:nvPicPr>
          <p:cNvPr id="7" name="Picture 2" descr="Afbeeldingsresultaat voor adoptiecurv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778" y="4103171"/>
            <a:ext cx="4474615" cy="171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63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+mj-lt"/>
              </a:rPr>
              <a:t>Adoptiecurve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pic>
        <p:nvPicPr>
          <p:cNvPr id="2052" name="Picture 4" descr="Afbeeldingsresultaat voor aida mod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937" y="1296784"/>
            <a:ext cx="4546165" cy="370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4715012" y="4642770"/>
            <a:ext cx="5793331" cy="1308087"/>
            <a:chOff x="4715012" y="4642770"/>
            <a:chExt cx="5793331" cy="1308087"/>
          </a:xfrm>
        </p:grpSpPr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47313" y="4998662"/>
              <a:ext cx="1569488" cy="419566"/>
            </a:xfrm>
            <a:prstGeom prst="rect">
              <a:avLst/>
            </a:prstGeom>
          </p:spPr>
        </p:pic>
        <p:pic>
          <p:nvPicPr>
            <p:cNvPr id="2054" name="Picture 6" descr="Afbeeldingsresultaat voor repurchase ico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5012" y="4642770"/>
              <a:ext cx="1308087" cy="1308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kstvak 6"/>
            <p:cNvSpPr txBox="1"/>
            <p:nvPr/>
          </p:nvSpPr>
          <p:spPr>
            <a:xfrm>
              <a:off x="7416800" y="4883549"/>
              <a:ext cx="30915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 b="1" dirty="0" smtClean="0">
                  <a:latin typeface="Bradley Hand ITC" panose="03070402050302030203" pitchFamily="66" charset="0"/>
                </a:rPr>
                <a:t>Adoptie</a:t>
              </a:r>
              <a:endParaRPr lang="nl-NL" b="1" dirty="0"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22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+mj-lt"/>
              </a:rPr>
              <a:t>Adoptiecurve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 descr="Afbeeldingsresultaat voor adoptiecur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5625"/>
            <a:ext cx="9753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6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+mj-lt"/>
              </a:rPr>
              <a:t>Productlevenscyclus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pic>
        <p:nvPicPr>
          <p:cNvPr id="6" name="Picture 2" descr="http://www.vilia.nl/site/images/stories/IDOO_rapport/figuur_1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28286" y="1546956"/>
            <a:ext cx="7619925" cy="4682278"/>
          </a:xfrm>
          <a:prstGeom prst="rect">
            <a:avLst/>
          </a:prstGeom>
          <a:noFill/>
        </p:spPr>
      </p:pic>
      <p:pic>
        <p:nvPicPr>
          <p:cNvPr id="6146" name="Picture 2" descr="Afbeeldingsresultaat voor cybertru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746" y="3466209"/>
            <a:ext cx="1277321" cy="71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fbeeldingsresultaat voor cybertruck 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2"/>
          <a:stretch/>
        </p:blipFill>
        <p:spPr bwMode="auto">
          <a:xfrm>
            <a:off x="2869746" y="4281071"/>
            <a:ext cx="1279948" cy="52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justdrones.co.uk/media/wysiwyg/cx-20-dron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219" y="2394307"/>
            <a:ext cx="1504514" cy="85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www.heimweewinkel.nl/is-bin/intershop.static/WFS/org-hwshop-Site/org/nl_NL/L/872270046295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97639" y="1280645"/>
            <a:ext cx="1249392" cy="1249394"/>
          </a:xfrm>
          <a:prstGeom prst="rect">
            <a:avLst/>
          </a:prstGeom>
          <a:noFill/>
        </p:spPr>
      </p:pic>
      <p:pic>
        <p:nvPicPr>
          <p:cNvPr id="6150" name="Picture 6" descr="Afbeeldingsresultaat voor oordopjes 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3" r="12582" b="8085"/>
          <a:stretch/>
        </p:blipFill>
        <p:spPr bwMode="auto">
          <a:xfrm>
            <a:off x="8502153" y="1218650"/>
            <a:ext cx="1238246" cy="164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Afbeeldingsresultaat voor pet naar pret lamp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0" t="9092" r="29579" b="35374"/>
          <a:stretch/>
        </p:blipFill>
        <p:spPr bwMode="auto">
          <a:xfrm>
            <a:off x="4448229" y="2719732"/>
            <a:ext cx="1190171" cy="119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51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+mj-lt"/>
              </a:rPr>
              <a:t>Productlevenscyclus 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pic>
        <p:nvPicPr>
          <p:cNvPr id="6" name="Picture 2" descr="http://www.vilia.nl/site/images/stories/IDOO_rapport/figuur_1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20771" y="1355962"/>
            <a:ext cx="7619925" cy="4682278"/>
          </a:xfrm>
          <a:prstGeom prst="rect">
            <a:avLst/>
          </a:prstGeom>
          <a:noFill/>
        </p:spPr>
      </p:pic>
      <p:sp>
        <p:nvSpPr>
          <p:cNvPr id="2" name="Tekstvak 1"/>
          <p:cNvSpPr txBox="1"/>
          <p:nvPr/>
        </p:nvSpPr>
        <p:spPr>
          <a:xfrm>
            <a:off x="3136079" y="1904090"/>
            <a:ext cx="119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Ma</a:t>
            </a:r>
            <a:endParaRPr lang="nl-NL" sz="36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737056" y="1904089"/>
            <a:ext cx="715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Di</a:t>
            </a:r>
            <a:endParaRPr lang="nl-NL" sz="36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127142" y="1904088"/>
            <a:ext cx="946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Wo</a:t>
            </a:r>
            <a:endParaRPr lang="nl-NL" sz="36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7366548" y="1904087"/>
            <a:ext cx="80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Do</a:t>
            </a:r>
            <a:endParaRPr lang="nl-NL" sz="36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578847" y="1904086"/>
            <a:ext cx="652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Vr</a:t>
            </a:r>
            <a:endParaRPr lang="nl-NL" sz="36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01846" y="624819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+mj-lt"/>
              </a:rPr>
              <a:t>Productlevenscyclus en adoptiecurve 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pic>
        <p:nvPicPr>
          <p:cNvPr id="6" name="Picture 2" descr="http://www.vilia.nl/site/images/stories/IDOO_rapport/figuur_14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 t="21258" b="8996"/>
          <a:stretch/>
        </p:blipFill>
        <p:spPr bwMode="auto">
          <a:xfrm>
            <a:off x="3156613" y="1440774"/>
            <a:ext cx="6238813" cy="2673804"/>
          </a:xfrm>
          <a:prstGeom prst="rect">
            <a:avLst/>
          </a:prstGeom>
          <a:noFill/>
        </p:spPr>
      </p:pic>
      <p:pic>
        <p:nvPicPr>
          <p:cNvPr id="12" name="Picture 2" descr="Afbeeldingsresultaat voor adoptiecurv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9"/>
          <a:stretch/>
        </p:blipFill>
        <p:spPr bwMode="auto">
          <a:xfrm>
            <a:off x="4686704" y="4199390"/>
            <a:ext cx="5588000" cy="193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7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1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47a28104-336f-447d-946e-e305ac2bcd47"/>
    <ds:schemaRef ds:uri="http://schemas.openxmlformats.org/package/2006/metadata/core-properties"/>
    <ds:schemaRef ds:uri="34354c1b-6b8c-435b-ad50-990538c1955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3E73A63-C9CA-4CF1-A078-886A843897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4525</TotalTime>
  <Words>413</Words>
  <Application>Microsoft Office PowerPoint</Application>
  <PresentationFormat>Breedbeeld</PresentationFormat>
  <Paragraphs>202</Paragraphs>
  <Slides>22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8" baseType="lpstr">
      <vt:lpstr>Arial</vt:lpstr>
      <vt:lpstr>Bradley Hand ITC</vt:lpstr>
      <vt:lpstr>Calibri</vt:lpstr>
      <vt:lpstr>Calibri Light</vt:lpstr>
      <vt:lpstr>Wingdings</vt:lpstr>
      <vt:lpstr>Thema1</vt:lpstr>
      <vt:lpstr>Doelgroepanalyse (deel 2)</vt:lpstr>
      <vt:lpstr>Doelgroepanalyse (deel 2)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Exploitatiebegroting     </vt:lpstr>
      <vt:lpstr>Exploitatiebegroting     (pagina 36)</vt:lpstr>
      <vt:lpstr>Exploitatiebegroting     (pagina 36)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54</cp:revision>
  <dcterms:created xsi:type="dcterms:W3CDTF">2017-09-05T13:31:36Z</dcterms:created>
  <dcterms:modified xsi:type="dcterms:W3CDTF">2019-12-06T08:57:57Z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