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uisarts.nl/verkouden" TargetMode="External"/><Relationship Id="rId2" Type="http://schemas.openxmlformats.org/officeDocument/2006/relationships/hyperlink" Target="https://www.thuisarts.nl/keelpijn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thuisarts.nl/stoppen-met-roken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73A8A3-FBA3-4816-871E-4A4A20E9E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605001" cy="544260"/>
          </a:xfrm>
        </p:spPr>
        <p:txBody>
          <a:bodyPr anchor="ctr">
            <a:noAutofit/>
          </a:bodyPr>
          <a:lstStyle/>
          <a:p>
            <a:r>
              <a:rPr lang="nl-NL" sz="3200" dirty="0">
                <a:solidFill>
                  <a:srgbClr val="FEFFFF"/>
                </a:solidFill>
              </a:rPr>
              <a:t>Verkoudheid en heesheid</a:t>
            </a:r>
          </a:p>
        </p:txBody>
      </p:sp>
      <p:pic>
        <p:nvPicPr>
          <p:cNvPr id="1026" name="Picture 2" descr="Afbeeldingsresultaat voor verkouden">
            <a:extLst>
              <a:ext uri="{FF2B5EF4-FFF2-40B4-BE49-F238E27FC236}">
                <a16:creationId xmlns:a16="http://schemas.microsoft.com/office/drawing/2014/main" id="{80309153-7144-4469-9081-9D641CBE9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7994" y="1082442"/>
            <a:ext cx="5640502" cy="470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24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6C4872E4-EE81-47EE-8682-528C9E6E8C0B}"/>
              </a:ext>
            </a:extLst>
          </p:cNvPr>
          <p:cNvSpPr/>
          <p:nvPr/>
        </p:nvSpPr>
        <p:spPr>
          <a:xfrm>
            <a:off x="790575" y="1362075"/>
            <a:ext cx="83534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3E3E3E"/>
                </a:solidFill>
                <a:latin typeface="Century Gothic" panose="020B0502020202020204" pitchFamily="34" charset="0"/>
              </a:rPr>
              <a:t>Soms is verwijzing naar de keel-neus-oorarts (KNO-arts) nodig. De huisarts kan namelijk niet diep in de keel kijken naar de stembanden. De KNO-arts kan dit wel met een speciale camera (laryngoscoop).</a:t>
            </a:r>
          </a:p>
          <a:p>
            <a:endParaRPr lang="nl-NL" sz="2400" dirty="0">
              <a:solidFill>
                <a:srgbClr val="3E3E3E"/>
              </a:solidFill>
              <a:latin typeface="Century Gothic" panose="020B0502020202020204" pitchFamily="34" charset="0"/>
            </a:endParaRPr>
          </a:p>
          <a:p>
            <a:endParaRPr lang="nl-NL" sz="2400" dirty="0">
              <a:solidFill>
                <a:srgbClr val="3E3E3E"/>
              </a:solidFill>
              <a:latin typeface="Century Gothic" panose="020B0502020202020204" pitchFamily="34" charset="0"/>
            </a:endParaRPr>
          </a:p>
          <a:p>
            <a:endParaRPr lang="nl-NL" sz="2400" dirty="0">
              <a:solidFill>
                <a:srgbClr val="3E3E3E"/>
              </a:solidFill>
              <a:latin typeface="Century Gothic" panose="020B0502020202020204" pitchFamily="34" charset="0"/>
            </a:endParaRPr>
          </a:p>
          <a:p>
            <a:endParaRPr lang="nl-NL" sz="2400" dirty="0">
              <a:solidFill>
                <a:srgbClr val="3E3E3E"/>
              </a:solidFill>
              <a:latin typeface="Century Gothic" panose="020B0502020202020204" pitchFamily="34" charset="0"/>
            </a:endParaRPr>
          </a:p>
          <a:p>
            <a:endParaRPr lang="nl-NL" sz="2400" dirty="0">
              <a:solidFill>
                <a:srgbClr val="3E3E3E"/>
              </a:solidFill>
              <a:latin typeface="Century Gothic" panose="020B0502020202020204" pitchFamily="34" charset="0"/>
            </a:endParaRPr>
          </a:p>
          <a:p>
            <a:r>
              <a:rPr lang="nl-NL" sz="2400" dirty="0">
                <a:latin typeface="Century Gothic" panose="020B0502020202020204" pitchFamily="34" charset="0"/>
              </a:rPr>
              <a:t>Soms word je doorverwezen naar een logopedist, die helpt met stemoefeningen</a:t>
            </a:r>
          </a:p>
        </p:txBody>
      </p:sp>
      <p:pic>
        <p:nvPicPr>
          <p:cNvPr id="5122" name="Picture 2" descr="Afbeeldingsresultaat voor kno arts">
            <a:extLst>
              <a:ext uri="{FF2B5EF4-FFF2-40B4-BE49-F238E27FC236}">
                <a16:creationId xmlns:a16="http://schemas.microsoft.com/office/drawing/2014/main" id="{9424E899-6B78-4855-8B13-4D2D60A60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33413"/>
            <a:ext cx="2619375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fbeeldingsresultaat voor logopedist">
            <a:extLst>
              <a:ext uri="{FF2B5EF4-FFF2-40B4-BE49-F238E27FC236}">
                <a16:creationId xmlns:a16="http://schemas.microsoft.com/office/drawing/2014/main" id="{8C8E1B9E-2AF7-40B0-904F-D8512D2E9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075" y="4333875"/>
            <a:ext cx="32099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25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CF0DD0-A22C-452F-AF74-AD22D934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64635A-E5B6-4C11-BF9A-C52D990EAE7E}"/>
              </a:ext>
            </a:extLst>
          </p:cNvPr>
          <p:cNvSpPr txBox="1"/>
          <p:nvPr/>
        </p:nvSpPr>
        <p:spPr>
          <a:xfrm>
            <a:off x="2592925" y="1581150"/>
            <a:ext cx="89894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Wat is verkoudheid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Hoe vindt de besmetting plaats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Na hoeveel dagen ontstaan de eerste symptomen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Wat zijn de symptomen van verkoudheid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Hoelang duurt een verkoudheid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/>
              <a:t>Waaruit bestaat de behandeling</a:t>
            </a:r>
          </a:p>
        </p:txBody>
      </p:sp>
    </p:spTree>
    <p:extLst>
      <p:ext uri="{BB962C8B-B14F-4D97-AF65-F5344CB8AC3E}">
        <p14:creationId xmlns:p14="http://schemas.microsoft.com/office/powerpoint/2010/main" val="210291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E66BEC-3545-45ED-8B23-4BB0453C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Rhinosinusitis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B7FBA51-B73A-4D43-BADB-EF8559088EFF}"/>
              </a:ext>
            </a:extLst>
          </p:cNvPr>
          <p:cNvSpPr txBox="1"/>
          <p:nvPr/>
        </p:nvSpPr>
        <p:spPr>
          <a:xfrm>
            <a:off x="2790825" y="1905000"/>
            <a:ext cx="69056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Wat zijn de symptomen van een </a:t>
            </a:r>
            <a:r>
              <a:rPr lang="nl-NL" sz="2800" dirty="0" err="1"/>
              <a:t>rhinosinusitis</a:t>
            </a:r>
            <a:endParaRPr lang="nl-N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Waaruit bestaat de behandeling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Hoe heet de neusspray die gebruikt kan worden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/>
              <a:t>Hoelang mag deze neusspray gebruikt worden</a:t>
            </a:r>
          </a:p>
        </p:txBody>
      </p:sp>
    </p:spTree>
    <p:extLst>
      <p:ext uri="{BB962C8B-B14F-4D97-AF65-F5344CB8AC3E}">
        <p14:creationId xmlns:p14="http://schemas.microsoft.com/office/powerpoint/2010/main" val="303596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2165D3-131E-4E03-94E6-315C28576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 err="1"/>
              <a:t>Heesheid</a:t>
            </a:r>
            <a:endParaRPr lang="en-US" sz="32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52A5F73-EEC4-49AE-84A8-A2B164F7878B}"/>
              </a:ext>
            </a:extLst>
          </p:cNvPr>
          <p:cNvSpPr txBox="1"/>
          <p:nvPr/>
        </p:nvSpPr>
        <p:spPr>
          <a:xfrm>
            <a:off x="1683956" y="2133600"/>
            <a:ext cx="4140772" cy="3777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Bijna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iedereen</a:t>
            </a:r>
            <a:r>
              <a:rPr lang="en-US" sz="2400" dirty="0">
                <a:solidFill>
                  <a:srgbClr val="000000"/>
                </a:solidFill>
              </a:rPr>
              <a:t> is </a:t>
            </a:r>
            <a:r>
              <a:rPr lang="en-US" sz="2400" dirty="0" err="1">
                <a:solidFill>
                  <a:srgbClr val="000000"/>
                </a:solidFill>
              </a:rPr>
              <a:t>wel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eens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hees</a:t>
            </a:r>
            <a:r>
              <a:rPr lang="en-US" sz="2400" dirty="0">
                <a:solidFill>
                  <a:srgbClr val="000000"/>
                </a:solidFill>
              </a:rPr>
              <a:t>. We </a:t>
            </a:r>
            <a:r>
              <a:rPr lang="en-US" sz="2400" dirty="0" err="1">
                <a:solidFill>
                  <a:srgbClr val="000000"/>
                </a:solidFill>
              </a:rPr>
              <a:t>noemen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dit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ook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wel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stemklachten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Stem is </a:t>
            </a:r>
            <a:r>
              <a:rPr lang="en-US" sz="2400" dirty="0" err="1">
                <a:solidFill>
                  <a:srgbClr val="000000"/>
                </a:solidFill>
              </a:rPr>
              <a:t>schor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krakerig</a:t>
            </a:r>
            <a:r>
              <a:rPr lang="en-US" sz="2400" dirty="0">
                <a:solidFill>
                  <a:srgbClr val="000000"/>
                </a:solidFill>
              </a:rPr>
              <a:t> of </a:t>
            </a:r>
            <a:r>
              <a:rPr lang="en-US" sz="2400" dirty="0" err="1">
                <a:solidFill>
                  <a:srgbClr val="000000"/>
                </a:solidFill>
              </a:rPr>
              <a:t>niet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helder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Stem </a:t>
            </a:r>
            <a:r>
              <a:rPr lang="en-US" sz="2400" dirty="0" err="1">
                <a:solidFill>
                  <a:srgbClr val="000000"/>
                </a:solidFill>
              </a:rPr>
              <a:t>klinkt</a:t>
            </a:r>
            <a:r>
              <a:rPr lang="en-US" sz="2400" dirty="0">
                <a:solidFill>
                  <a:srgbClr val="000000"/>
                </a:solidFill>
              </a:rPr>
              <a:t> minder hard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Stem </a:t>
            </a:r>
            <a:r>
              <a:rPr lang="en-US" sz="2400" dirty="0" err="1">
                <a:solidFill>
                  <a:srgbClr val="000000"/>
                </a:solidFill>
              </a:rPr>
              <a:t>voelt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vermoeid</a:t>
            </a:r>
            <a:r>
              <a:rPr lang="en-US" sz="2400" dirty="0">
                <a:solidFill>
                  <a:srgbClr val="000000"/>
                </a:solidFill>
              </a:rPr>
              <a:t>. 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Soms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komt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helemaal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geen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geluid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meer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als</a:t>
            </a:r>
            <a:r>
              <a:rPr lang="en-US" sz="2400" dirty="0">
                <a:solidFill>
                  <a:srgbClr val="000000"/>
                </a:solidFill>
              </a:rPr>
              <a:t> je </a:t>
            </a:r>
            <a:r>
              <a:rPr lang="en-US" sz="2400" dirty="0" err="1">
                <a:solidFill>
                  <a:srgbClr val="000000"/>
                </a:solidFill>
              </a:rPr>
              <a:t>praat</a:t>
            </a:r>
            <a:r>
              <a:rPr lang="en-US" sz="2400" dirty="0">
                <a:solidFill>
                  <a:srgbClr val="000000"/>
                </a:solidFill>
              </a:rPr>
              <a:t>: je bent je stem </a:t>
            </a:r>
            <a:r>
              <a:rPr lang="en-US" sz="2400" dirty="0" err="1">
                <a:solidFill>
                  <a:srgbClr val="000000"/>
                </a:solidFill>
              </a:rPr>
              <a:t>kwijt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0" name="Picture 2" descr="Afbeeldingsresultaat voor stem kwijt">
            <a:extLst>
              <a:ext uri="{FF2B5EF4-FFF2-40B4-BE49-F238E27FC236}">
                <a16:creationId xmlns:a16="http://schemas.microsoft.com/office/drawing/2014/main" id="{C6971AD7-A2CC-4CCD-80F9-B8D39380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1916" y="1633491"/>
            <a:ext cx="5451627" cy="327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2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E2300-97B4-4B18-84F1-57D3116D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ontstaat heesheid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48FB3DEC-3468-4A20-9527-334516729087}"/>
              </a:ext>
            </a:extLst>
          </p:cNvPr>
          <p:cNvSpPr/>
          <p:nvPr/>
        </p:nvSpPr>
        <p:spPr>
          <a:xfrm>
            <a:off x="2486025" y="2413338"/>
            <a:ext cx="83057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3E3E3E"/>
                </a:solidFill>
                <a:latin typeface="Circular-Book"/>
              </a:rPr>
              <a:t>Heesheid komt doordat de stembanden niet goed trillen: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De stembanden liggen tussen de keel en de luchtpijp.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Ze trillen als er lucht langskomt. Dit veroorzaakt geluid: de stem.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Verschillende oorzaken kunnen de trilling van de stembanden verstoren.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Als de stembanden niet goed trillen, klink je hees.</a:t>
            </a:r>
            <a:endParaRPr lang="nl-NL" sz="2800" b="0" i="0" dirty="0">
              <a:solidFill>
                <a:srgbClr val="3E3E3E"/>
              </a:solidFill>
              <a:effectLst/>
              <a:latin typeface="Circular-Book"/>
            </a:endParaRPr>
          </a:p>
        </p:txBody>
      </p:sp>
    </p:spTree>
    <p:extLst>
      <p:ext uri="{BB962C8B-B14F-4D97-AF65-F5344CB8AC3E}">
        <p14:creationId xmlns:p14="http://schemas.microsoft.com/office/powerpoint/2010/main" val="3898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FC07B-5B99-48DD-AF71-B56BBE214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:</a:t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DAD7CA3-F696-4FFD-A4B7-70406ED2477F}"/>
              </a:ext>
            </a:extLst>
          </p:cNvPr>
          <p:cNvSpPr/>
          <p:nvPr/>
        </p:nvSpPr>
        <p:spPr>
          <a:xfrm>
            <a:off x="2432587" y="1720840"/>
            <a:ext cx="89116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3E3E3E"/>
                </a:solidFill>
                <a:latin typeface="Circular-Book"/>
              </a:rPr>
              <a:t>Heesheid komt vaak door: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551A8B"/>
                </a:solidFill>
                <a:latin typeface="Circular-Book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Keelontsteking</a:t>
            </a:r>
            <a:r>
              <a:rPr lang="nl-NL" sz="2400" dirty="0">
                <a:solidFill>
                  <a:srgbClr val="3E3E3E"/>
                </a:solidFill>
                <a:latin typeface="Circular-Book"/>
              </a:rPr>
              <a:t>, bijvoorbeeld door een </a:t>
            </a:r>
            <a:r>
              <a:rPr lang="nl-NL" sz="2400" b="1" dirty="0">
                <a:solidFill>
                  <a:srgbClr val="551A8B"/>
                </a:solidFill>
                <a:latin typeface="Circular-Boo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verkoudheid</a:t>
            </a:r>
            <a:r>
              <a:rPr lang="nl-NL" sz="2400" b="1" dirty="0">
                <a:solidFill>
                  <a:srgbClr val="3E3E3E"/>
                </a:solidFill>
                <a:latin typeface="Circular-Book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3E3E3E"/>
                </a:solidFill>
                <a:latin typeface="Circular-Book"/>
              </a:rPr>
              <a:t>Verkeerd of veel gebruik van de stem: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3E3E3E"/>
                </a:solidFill>
                <a:latin typeface="Circular-Book"/>
              </a:rPr>
              <a:t>schreeuwen en gillen bij een concert of sportveld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3E3E3E"/>
                </a:solidFill>
                <a:latin typeface="Circular-Book"/>
              </a:rPr>
              <a:t>veel fluisteren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3E3E3E"/>
                </a:solidFill>
                <a:latin typeface="Circular-Book"/>
              </a:rPr>
              <a:t>vaak de keel te schrapen of kuchen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3E3E3E"/>
                </a:solidFill>
                <a:latin typeface="Circular-Book"/>
              </a:rPr>
              <a:t>een beroep of hobby waarbij je je stem heel veel gebruikt. Bijvoorbeeld als zanger, docent, telefoniste of sportcoach.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3E3E3E"/>
                </a:solidFill>
                <a:latin typeface="Circular-Book"/>
              </a:rPr>
              <a:t>Roken. Sigarettenrook beschadigt de stembanden.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3E3E3E"/>
                </a:solidFill>
                <a:latin typeface="Circular-Book"/>
              </a:rPr>
              <a:t>Emoties, stress en spanning. Je lichaam is gespannen. De spieren in en rond jouw keel zijn dit dan ook. </a:t>
            </a:r>
          </a:p>
        </p:txBody>
      </p:sp>
    </p:spTree>
    <p:extLst>
      <p:ext uri="{BB962C8B-B14F-4D97-AF65-F5344CB8AC3E}">
        <p14:creationId xmlns:p14="http://schemas.microsoft.com/office/powerpoint/2010/main" val="157818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0A6F2-5CD7-4A46-B05E-A8935BD8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Nog meer oorzaken: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465003C7-4F09-4E0E-9953-15F1DB1E97C9}"/>
              </a:ext>
            </a:extLst>
          </p:cNvPr>
          <p:cNvSpPr/>
          <p:nvPr/>
        </p:nvSpPr>
        <p:spPr>
          <a:xfrm>
            <a:off x="2200275" y="1166843"/>
            <a:ext cx="86010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800" dirty="0">
              <a:solidFill>
                <a:srgbClr val="3E3E3E"/>
              </a:solidFill>
              <a:latin typeface="Circular-Book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Een knobbeltje of poliep op de stembanden.</a:t>
            </a:r>
          </a:p>
          <a:p>
            <a:r>
              <a:rPr lang="nl-NL" sz="2800" dirty="0">
                <a:solidFill>
                  <a:srgbClr val="3E3E3E"/>
                </a:solidFill>
                <a:latin typeface="Circular-Book"/>
              </a:rPr>
              <a:t> Dit zijn goedaardige verdikkingen op de stembanden.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Brandend maagzuur.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Astma of allergie.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Ouderdom.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Een keel- of </a:t>
            </a:r>
            <a:r>
              <a:rPr lang="nl-NL" sz="2800" dirty="0" err="1">
                <a:solidFill>
                  <a:srgbClr val="3E3E3E"/>
                </a:solidFill>
                <a:latin typeface="Circular-Book"/>
              </a:rPr>
              <a:t>halsoperatie</a:t>
            </a:r>
            <a:r>
              <a:rPr lang="nl-NL" sz="2800" dirty="0">
                <a:solidFill>
                  <a:srgbClr val="3E3E3E"/>
                </a:solidFill>
                <a:latin typeface="Circular-Book"/>
              </a:rPr>
              <a:t>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rgbClr val="3E3E3E"/>
                </a:solidFill>
                <a:latin typeface="Circular-Book"/>
              </a:rPr>
              <a:t>Medicijnen</a:t>
            </a:r>
          </a:p>
          <a:p>
            <a:endParaRPr lang="nl-NL" sz="2800" dirty="0">
              <a:solidFill>
                <a:srgbClr val="3E3E3E"/>
              </a:solidFill>
              <a:latin typeface="Circular-Book"/>
            </a:endParaRPr>
          </a:p>
          <a:p>
            <a:r>
              <a:rPr lang="nl-NL" sz="2800" dirty="0">
                <a:solidFill>
                  <a:srgbClr val="3E3E3E"/>
                </a:solidFill>
                <a:latin typeface="Circular-Book"/>
              </a:rPr>
              <a:t>Oorzaken die heel weinig voorkomen zijn onder andere keelkanker. Dit komt vooral voor bij mensen die roken en (veel) alcohol drinken</a:t>
            </a:r>
            <a:endParaRPr lang="nl-NL" sz="2800" b="0" i="0" dirty="0">
              <a:solidFill>
                <a:srgbClr val="3E3E3E"/>
              </a:solidFill>
              <a:effectLst/>
              <a:latin typeface="Circular-Book"/>
            </a:endParaRPr>
          </a:p>
        </p:txBody>
      </p:sp>
    </p:spTree>
    <p:extLst>
      <p:ext uri="{BB962C8B-B14F-4D97-AF65-F5344CB8AC3E}">
        <p14:creationId xmlns:p14="http://schemas.microsoft.com/office/powerpoint/2010/main" val="428163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CEC55F-F7F6-41D8-9561-7CFA4C80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Behandeling: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2A1D361-F0EE-4631-A1CA-623054D0D546}"/>
              </a:ext>
            </a:extLst>
          </p:cNvPr>
          <p:cNvSpPr/>
          <p:nvPr/>
        </p:nvSpPr>
        <p:spPr>
          <a:xfrm>
            <a:off x="1683956" y="1590675"/>
            <a:ext cx="7193344" cy="43205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Geef</a:t>
            </a:r>
            <a:r>
              <a:rPr lang="en-US" sz="2400" dirty="0">
                <a:solidFill>
                  <a:srgbClr val="000000"/>
                </a:solidFill>
              </a:rPr>
              <a:t> de stem rust. </a:t>
            </a:r>
            <a:r>
              <a:rPr lang="en-US" sz="2400" dirty="0" err="1">
                <a:solidFill>
                  <a:srgbClr val="000000"/>
                </a:solidFill>
              </a:rPr>
              <a:t>Praat</a:t>
            </a:r>
            <a:r>
              <a:rPr lang="en-US" sz="2400" dirty="0">
                <a:solidFill>
                  <a:srgbClr val="000000"/>
                </a:solidFill>
              </a:rPr>
              <a:t> zo </a:t>
            </a:r>
            <a:r>
              <a:rPr lang="en-US" sz="2400" dirty="0" err="1">
                <a:solidFill>
                  <a:srgbClr val="000000"/>
                </a:solidFill>
              </a:rPr>
              <a:t>weinig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mogelijk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err="1">
                <a:solidFill>
                  <a:srgbClr val="000000"/>
                </a:solidFill>
              </a:rPr>
              <a:t>Lukt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dit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niet</a:t>
            </a:r>
            <a:r>
              <a:rPr lang="en-US" sz="2400" dirty="0">
                <a:solidFill>
                  <a:srgbClr val="000000"/>
                </a:solidFill>
              </a:rPr>
              <a:t>? </a:t>
            </a:r>
            <a:r>
              <a:rPr lang="en-US" sz="2400" dirty="0" err="1">
                <a:solidFill>
                  <a:srgbClr val="000000"/>
                </a:solidFill>
              </a:rPr>
              <a:t>Praat</a:t>
            </a:r>
            <a:r>
              <a:rPr lang="en-US" sz="2400" dirty="0">
                <a:solidFill>
                  <a:srgbClr val="000000"/>
                </a:solidFill>
              </a:rPr>
              <a:t> dan </a:t>
            </a:r>
            <a:r>
              <a:rPr lang="en-US" sz="2400" dirty="0" err="1">
                <a:solidFill>
                  <a:srgbClr val="000000"/>
                </a:solidFill>
              </a:rPr>
              <a:t>gewoon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rustig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Fluister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schreeuw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niet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Probeer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niet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te</a:t>
            </a:r>
            <a:r>
              <a:rPr lang="en-US" sz="2400" dirty="0">
                <a:solidFill>
                  <a:srgbClr val="000000"/>
                </a:solidFill>
              </a:rPr>
              <a:t> kuchen </a:t>
            </a:r>
            <a:r>
              <a:rPr lang="en-US" sz="2400" dirty="0" err="1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hoesten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Adem</a:t>
            </a:r>
            <a:r>
              <a:rPr lang="en-US" sz="2400" dirty="0">
                <a:solidFill>
                  <a:srgbClr val="000000"/>
                </a:solidFill>
              </a:rPr>
              <a:t> zo </a:t>
            </a:r>
            <a:r>
              <a:rPr lang="en-US" sz="2400" dirty="0" err="1">
                <a:solidFill>
                  <a:srgbClr val="000000"/>
                </a:solidFill>
              </a:rPr>
              <a:t>veel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mogelijk</a:t>
            </a:r>
            <a:r>
              <a:rPr lang="en-US" sz="2400" dirty="0">
                <a:solidFill>
                  <a:srgbClr val="000000"/>
                </a:solidFill>
              </a:rPr>
              <a:t> door je </a:t>
            </a:r>
            <a:r>
              <a:rPr lang="en-US" sz="2400" dirty="0" err="1">
                <a:solidFill>
                  <a:srgbClr val="000000"/>
                </a:solidFill>
              </a:rPr>
              <a:t>neus</a:t>
            </a:r>
            <a:r>
              <a:rPr lang="en-US" sz="2400" dirty="0">
                <a:solidFill>
                  <a:srgbClr val="000000"/>
                </a:solidFill>
              </a:rPr>
              <a:t>. Het </a:t>
            </a:r>
            <a:r>
              <a:rPr lang="en-US" sz="2400" dirty="0" err="1">
                <a:solidFill>
                  <a:srgbClr val="000000"/>
                </a:solidFill>
              </a:rPr>
              <a:t>slijmvlies</a:t>
            </a:r>
            <a:r>
              <a:rPr lang="en-US" sz="2400" dirty="0">
                <a:solidFill>
                  <a:srgbClr val="000000"/>
                </a:solidFill>
              </a:rPr>
              <a:t> in je keel </a:t>
            </a:r>
            <a:r>
              <a:rPr lang="en-US" sz="2400" dirty="0" err="1">
                <a:solidFill>
                  <a:srgbClr val="000000"/>
                </a:solidFill>
              </a:rPr>
              <a:t>droogt</a:t>
            </a:r>
            <a:r>
              <a:rPr lang="en-US" sz="2400" dirty="0">
                <a:solidFill>
                  <a:srgbClr val="000000"/>
                </a:solidFill>
              </a:rPr>
              <a:t> dan minder </a:t>
            </a:r>
            <a:r>
              <a:rPr lang="en-US" sz="2400" dirty="0" err="1">
                <a:solidFill>
                  <a:srgbClr val="000000"/>
                </a:solidFill>
              </a:rPr>
              <a:t>uit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Als</a:t>
            </a:r>
            <a:r>
              <a:rPr lang="en-US" sz="2400" dirty="0">
                <a:solidFill>
                  <a:srgbClr val="000000"/>
                </a:solidFill>
              </a:rPr>
              <a:t> je </a:t>
            </a:r>
            <a:r>
              <a:rPr lang="en-US" sz="2400" dirty="0" err="1">
                <a:solidFill>
                  <a:srgbClr val="000000"/>
                </a:solidFill>
              </a:rPr>
              <a:t>rookt</a:t>
            </a:r>
            <a:r>
              <a:rPr lang="en-US" sz="2400" dirty="0">
                <a:solidFill>
                  <a:srgbClr val="000000"/>
                </a:solidFill>
              </a:rPr>
              <a:t>: </a:t>
            </a:r>
            <a:r>
              <a:rPr lang="en-US" sz="2400" b="1" dirty="0" err="1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probeer</a:t>
            </a:r>
            <a:r>
              <a:rPr lang="en-US" sz="2400" b="1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</a:t>
            </a:r>
            <a:r>
              <a:rPr lang="en-US" sz="2400" b="1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stoppen</a:t>
            </a:r>
            <a:r>
              <a:rPr lang="en-US" sz="2400" b="1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Zorg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dat</a:t>
            </a:r>
            <a:r>
              <a:rPr lang="en-US" sz="2400" dirty="0">
                <a:solidFill>
                  <a:srgbClr val="000000"/>
                </a:solidFill>
              </a:rPr>
              <a:t> je </a:t>
            </a:r>
            <a:r>
              <a:rPr lang="en-US" sz="2400" dirty="0" err="1">
                <a:solidFill>
                  <a:srgbClr val="000000"/>
                </a:solidFill>
              </a:rPr>
              <a:t>niet</a:t>
            </a:r>
            <a:r>
              <a:rPr lang="en-US" sz="2400" dirty="0">
                <a:solidFill>
                  <a:srgbClr val="000000"/>
                </a:solidFill>
              </a:rPr>
              <a:t> in </a:t>
            </a:r>
            <a:r>
              <a:rPr lang="en-US" sz="2400" dirty="0" err="1">
                <a:solidFill>
                  <a:srgbClr val="000000"/>
                </a:solidFill>
              </a:rPr>
              <a:t>rokerige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ruimtes</a:t>
            </a:r>
            <a:r>
              <a:rPr lang="en-US" sz="2400" dirty="0">
                <a:solidFill>
                  <a:srgbClr val="000000"/>
                </a:solidFill>
              </a:rPr>
              <a:t> bent. 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Drink </a:t>
            </a:r>
            <a:r>
              <a:rPr lang="en-US" sz="2400" dirty="0" err="1">
                <a:solidFill>
                  <a:srgbClr val="000000"/>
                </a:solidFill>
              </a:rPr>
              <a:t>liever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geen</a:t>
            </a:r>
            <a:r>
              <a:rPr lang="en-US" sz="2400" dirty="0">
                <a:solidFill>
                  <a:srgbClr val="000000"/>
                </a:solidFill>
              </a:rPr>
              <a:t> alcohol.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Soms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helpt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gorgelen</a:t>
            </a:r>
            <a:r>
              <a:rPr lang="en-US" sz="2400" dirty="0">
                <a:solidFill>
                  <a:srgbClr val="000000"/>
                </a:solidFill>
              </a:rPr>
              <a:t> met </a:t>
            </a:r>
            <a:r>
              <a:rPr lang="en-US" sz="2400" dirty="0" err="1">
                <a:solidFill>
                  <a:srgbClr val="000000"/>
                </a:solidFill>
              </a:rPr>
              <a:t>zout</a:t>
            </a:r>
            <a:r>
              <a:rPr lang="en-US" sz="2400" dirty="0">
                <a:solidFill>
                  <a:srgbClr val="000000"/>
                </a:solidFill>
              </a:rPr>
              <a:t> water</a:t>
            </a:r>
          </a:p>
        </p:txBody>
      </p:sp>
      <p:pic>
        <p:nvPicPr>
          <p:cNvPr id="3074" name="Picture 2" descr="Afbeeldingsresultaat voor behandeling heesheid">
            <a:extLst>
              <a:ext uri="{FF2B5EF4-FFF2-40B4-BE49-F238E27FC236}">
                <a16:creationId xmlns:a16="http://schemas.microsoft.com/office/drawing/2014/main" id="{F0092EAC-F8AD-4077-8D4F-D2F8642E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13297" y="3013382"/>
            <a:ext cx="2510800" cy="201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22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53D073-5B72-49DF-B4D4-98EA3DAA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Wanneer naar de huisarts?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8867E16E-FD63-4576-A0FD-E442BB633CB2}"/>
              </a:ext>
            </a:extLst>
          </p:cNvPr>
          <p:cNvSpPr/>
          <p:nvPr/>
        </p:nvSpPr>
        <p:spPr>
          <a:xfrm>
            <a:off x="1683956" y="2109011"/>
            <a:ext cx="7368604" cy="3777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3 </a:t>
            </a:r>
            <a:r>
              <a:rPr lang="en-US" sz="2400" dirty="0" err="1">
                <a:solidFill>
                  <a:srgbClr val="000000"/>
                </a:solidFill>
              </a:rPr>
              <a:t>weken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hees</a:t>
            </a:r>
            <a:r>
              <a:rPr lang="en-US" sz="2400" dirty="0">
                <a:solidFill>
                  <a:srgbClr val="000000"/>
                </a:solidFill>
              </a:rPr>
              <a:t> bent </a:t>
            </a:r>
            <a:r>
              <a:rPr lang="en-US" sz="2400" dirty="0" err="1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ouder</a:t>
            </a:r>
            <a:r>
              <a:rPr lang="en-US" sz="2400" dirty="0">
                <a:solidFill>
                  <a:srgbClr val="000000"/>
                </a:solidFill>
              </a:rPr>
              <a:t> dan 50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3 </a:t>
            </a:r>
            <a:r>
              <a:rPr lang="en-US" sz="2400" dirty="0" err="1">
                <a:solidFill>
                  <a:srgbClr val="000000"/>
                </a:solidFill>
              </a:rPr>
              <a:t>weken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hees</a:t>
            </a:r>
            <a:r>
              <a:rPr lang="en-US" sz="2400" dirty="0">
                <a:solidFill>
                  <a:srgbClr val="000000"/>
                </a:solidFill>
              </a:rPr>
              <a:t> bent </a:t>
            </a:r>
            <a:r>
              <a:rPr lang="en-US" sz="2400" dirty="0" err="1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 err="1">
                <a:solidFill>
                  <a:srgbClr val="000000"/>
                </a:solidFill>
              </a:rPr>
              <a:t>rookt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3 </a:t>
            </a:r>
            <a:r>
              <a:rPr lang="en-US" sz="2400" dirty="0" err="1">
                <a:solidFill>
                  <a:srgbClr val="000000"/>
                </a:solidFill>
              </a:rPr>
              <a:t>weken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hees</a:t>
            </a:r>
            <a:r>
              <a:rPr lang="en-US" sz="2400" dirty="0">
                <a:solidFill>
                  <a:srgbClr val="000000"/>
                </a:solidFill>
              </a:rPr>
              <a:t> bent </a:t>
            </a:r>
            <a:r>
              <a:rPr lang="en-US" sz="2400" dirty="0" err="1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  <a:r>
              <a:rPr lang="en-US" sz="2400" dirty="0" err="1">
                <a:solidFill>
                  <a:srgbClr val="000000"/>
                </a:solidFill>
              </a:rPr>
              <a:t>veel</a:t>
            </a:r>
            <a:r>
              <a:rPr lang="en-US" sz="2400" dirty="0">
                <a:solidFill>
                  <a:srgbClr val="000000"/>
                </a:solidFill>
              </a:rPr>
              <a:t> alcohol </a:t>
            </a:r>
            <a:r>
              <a:rPr lang="en-US" sz="2400" dirty="0" err="1">
                <a:solidFill>
                  <a:srgbClr val="000000"/>
                </a:solidFill>
              </a:rPr>
              <a:t>drinkt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>
                <a:solidFill>
                  <a:srgbClr val="000000"/>
                </a:solidFill>
              </a:rPr>
              <a:t>Neem </a:t>
            </a:r>
            <a:r>
              <a:rPr lang="en-US" sz="2400" dirty="0" err="1">
                <a:solidFill>
                  <a:srgbClr val="000000"/>
                </a:solidFill>
              </a:rPr>
              <a:t>ook</a:t>
            </a:r>
            <a:r>
              <a:rPr lang="en-US" sz="2400" dirty="0">
                <a:solidFill>
                  <a:srgbClr val="000000"/>
                </a:solidFill>
              </a:rPr>
              <a:t> contact op met de </a:t>
            </a:r>
            <a:r>
              <a:rPr lang="en-US" sz="2400" dirty="0" err="1">
                <a:solidFill>
                  <a:srgbClr val="000000"/>
                </a:solidFill>
              </a:rPr>
              <a:t>huisarts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als</a:t>
            </a:r>
            <a:r>
              <a:rPr lang="en-US" sz="2400" dirty="0">
                <a:solidFill>
                  <a:srgbClr val="000000"/>
                </a:solidFill>
              </a:rPr>
              <a:t> je </a:t>
            </a:r>
            <a:r>
              <a:rPr lang="en-US" sz="2400" dirty="0" err="1">
                <a:solidFill>
                  <a:srgbClr val="000000"/>
                </a:solidFill>
              </a:rPr>
              <a:t>denkt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dat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heesheid</a:t>
            </a:r>
            <a:r>
              <a:rPr lang="en-US" sz="2400" dirty="0">
                <a:solidFill>
                  <a:srgbClr val="000000"/>
                </a:solidFill>
              </a:rPr>
              <a:t> door </a:t>
            </a:r>
            <a:r>
              <a:rPr lang="en-US" sz="2400" dirty="0" err="1">
                <a:solidFill>
                  <a:srgbClr val="000000"/>
                </a:solidFill>
              </a:rPr>
              <a:t>medicijnen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komt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als</a:t>
            </a:r>
            <a:r>
              <a:rPr lang="en-US" sz="2400" dirty="0">
                <a:solidFill>
                  <a:srgbClr val="000000"/>
                </a:solidFill>
              </a:rPr>
              <a:t> je 6 </a:t>
            </a:r>
            <a:r>
              <a:rPr lang="en-US" sz="2400" dirty="0" err="1">
                <a:solidFill>
                  <a:srgbClr val="000000"/>
                </a:solidFill>
              </a:rPr>
              <a:t>weken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hees</a:t>
            </a:r>
            <a:r>
              <a:rPr lang="en-US" sz="2400" dirty="0">
                <a:solidFill>
                  <a:srgbClr val="000000"/>
                </a:solidFill>
              </a:rPr>
              <a:t> bent </a:t>
            </a:r>
            <a:r>
              <a:rPr lang="en-US" sz="2400" dirty="0" err="1">
                <a:solidFill>
                  <a:srgbClr val="000000"/>
                </a:solidFill>
              </a:rPr>
              <a:t>zonder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dat</a:t>
            </a:r>
            <a:r>
              <a:rPr lang="en-US" sz="2400" dirty="0">
                <a:solidFill>
                  <a:srgbClr val="000000"/>
                </a:solidFill>
              </a:rPr>
              <a:t> je </a:t>
            </a:r>
            <a:r>
              <a:rPr lang="en-US" sz="2400" dirty="0" err="1">
                <a:solidFill>
                  <a:srgbClr val="000000"/>
                </a:solidFill>
              </a:rPr>
              <a:t>weet</a:t>
            </a:r>
            <a:r>
              <a:rPr lang="en-US" sz="2400" dirty="0">
                <a:solidFill>
                  <a:srgbClr val="000000"/>
                </a:solidFill>
              </a:rPr>
              <a:t> hoe het </a:t>
            </a:r>
            <a:r>
              <a:rPr lang="en-US" sz="2400" dirty="0" err="1">
                <a:solidFill>
                  <a:srgbClr val="000000"/>
                </a:solidFill>
              </a:rPr>
              <a:t>komt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2400" dirty="0" err="1">
                <a:solidFill>
                  <a:srgbClr val="000000"/>
                </a:solidFill>
              </a:rPr>
              <a:t>als</a:t>
            </a:r>
            <a:r>
              <a:rPr lang="en-US" sz="2400" dirty="0">
                <a:solidFill>
                  <a:srgbClr val="000000"/>
                </a:solidFill>
              </a:rPr>
              <a:t> je 6 </a:t>
            </a:r>
            <a:r>
              <a:rPr lang="en-US" sz="2400" dirty="0" err="1">
                <a:solidFill>
                  <a:srgbClr val="000000"/>
                </a:solidFill>
              </a:rPr>
              <a:t>weken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hees</a:t>
            </a:r>
            <a:r>
              <a:rPr lang="en-US" sz="2400" dirty="0">
                <a:solidFill>
                  <a:srgbClr val="000000"/>
                </a:solidFill>
              </a:rPr>
              <a:t> bent </a:t>
            </a:r>
            <a:r>
              <a:rPr lang="en-US" sz="2400" dirty="0" err="1">
                <a:solidFill>
                  <a:srgbClr val="000000"/>
                </a:solidFill>
              </a:rPr>
              <a:t>en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adviezen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niet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helpen</a:t>
            </a:r>
            <a:endParaRPr lang="en-US" sz="24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4098" name="Picture 2" descr="Afbeeldingsresultaat voor huisarts">
            <a:extLst>
              <a:ext uri="{FF2B5EF4-FFF2-40B4-BE49-F238E27FC236}">
                <a16:creationId xmlns:a16="http://schemas.microsoft.com/office/drawing/2014/main" id="{3ED067C8-793C-4E53-A44A-C59D3BB48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200" y="2575043"/>
            <a:ext cx="2582423" cy="20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47165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164</Words>
  <Application>Microsoft Office PowerPoint</Application>
  <PresentationFormat>Breedbeeld</PresentationFormat>
  <Paragraphs>71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Circular-Book</vt:lpstr>
      <vt:lpstr>Wingdings 3</vt:lpstr>
      <vt:lpstr>Sliert</vt:lpstr>
      <vt:lpstr>PowerPoint-presentatie</vt:lpstr>
      <vt:lpstr>Terugblik:</vt:lpstr>
      <vt:lpstr>Rhinosinusitis</vt:lpstr>
      <vt:lpstr>Heesheid</vt:lpstr>
      <vt:lpstr>Hoe ontstaat heesheid</vt:lpstr>
      <vt:lpstr>Oorzaken : </vt:lpstr>
      <vt:lpstr>Nog meer oorzaken:</vt:lpstr>
      <vt:lpstr>Behandeling:</vt:lpstr>
      <vt:lpstr>Wanneer naar de huisarts?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Eke Postma - Eisma</dc:creator>
  <cp:lastModifiedBy>Eke Postma - Eisma</cp:lastModifiedBy>
  <cp:revision>4</cp:revision>
  <dcterms:created xsi:type="dcterms:W3CDTF">2019-11-28T08:16:33Z</dcterms:created>
  <dcterms:modified xsi:type="dcterms:W3CDTF">2019-11-28T08:47:37Z</dcterms:modified>
</cp:coreProperties>
</file>