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96" r:id="rId4"/>
    <p:sldId id="330" r:id="rId5"/>
    <p:sldId id="329" r:id="rId6"/>
    <p:sldId id="339" r:id="rId7"/>
    <p:sldId id="336" r:id="rId8"/>
    <p:sldId id="327" r:id="rId9"/>
    <p:sldId id="337" r:id="rId10"/>
    <p:sldId id="341" r:id="rId11"/>
    <p:sldId id="338" r:id="rId12"/>
    <p:sldId id="32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3" autoAdjust="0"/>
    <p:restoredTop sz="80657" autoAdjust="0"/>
  </p:normalViewPr>
  <p:slideViewPr>
    <p:cSldViewPr snapToGrid="0">
      <p:cViewPr varScale="1">
        <p:scale>
          <a:sx n="59" d="100"/>
          <a:sy n="59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BC91F-16E5-42BD-9C37-D379A23374C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DA515AA-6DAF-4DF9-A285-4BF7197C1F6B}">
      <dgm:prSet phldrT="[Tekst]"/>
      <dgm:spPr/>
      <dgm:t>
        <a:bodyPr/>
        <a:lstStyle/>
        <a:p>
          <a:r>
            <a:rPr lang="nl-NL" dirty="0" smtClean="0"/>
            <a:t>Afwijkend Gedrag &amp; Houding</a:t>
          </a:r>
          <a:endParaRPr lang="nl-NL" dirty="0"/>
        </a:p>
      </dgm:t>
    </dgm:pt>
    <dgm:pt modelId="{D130368F-8979-4A92-81DA-6B5A94707C84}" type="parTrans" cxnId="{4F3D7AA7-74B6-4BE7-86E1-71CF1BBCA2B2}">
      <dgm:prSet/>
      <dgm:spPr/>
      <dgm:t>
        <a:bodyPr/>
        <a:lstStyle/>
        <a:p>
          <a:endParaRPr lang="nl-NL"/>
        </a:p>
      </dgm:t>
    </dgm:pt>
    <dgm:pt modelId="{DB207440-678C-454E-9E16-9DB264E34D0B}" type="sibTrans" cxnId="{4F3D7AA7-74B6-4BE7-86E1-71CF1BBCA2B2}">
      <dgm:prSet/>
      <dgm:spPr/>
      <dgm:t>
        <a:bodyPr/>
        <a:lstStyle/>
        <a:p>
          <a:endParaRPr lang="nl-NL"/>
        </a:p>
      </dgm:t>
    </dgm:pt>
    <dgm:pt modelId="{6137E678-56BD-467A-95E4-7E3392F8A636}">
      <dgm:prSet phldrT="[Tekst]"/>
      <dgm:spPr/>
      <dgm:t>
        <a:bodyPr/>
        <a:lstStyle/>
        <a:p>
          <a:r>
            <a:rPr lang="nl-NL" dirty="0" smtClean="0"/>
            <a:t>Afwijkende voeropname en ontlasting</a:t>
          </a:r>
          <a:endParaRPr lang="nl-NL" dirty="0"/>
        </a:p>
      </dgm:t>
    </dgm:pt>
    <dgm:pt modelId="{7A6A54E7-E401-4C88-9549-2CF171DCC23A}" type="parTrans" cxnId="{27B1C0FF-DEC5-4CC0-BD87-C1CEDBDFE38B}">
      <dgm:prSet/>
      <dgm:spPr/>
      <dgm:t>
        <a:bodyPr/>
        <a:lstStyle/>
        <a:p>
          <a:endParaRPr lang="nl-NL"/>
        </a:p>
      </dgm:t>
    </dgm:pt>
    <dgm:pt modelId="{03AF8F12-6EA2-4867-8D14-4EEB8B53761F}" type="sibTrans" cxnId="{27B1C0FF-DEC5-4CC0-BD87-C1CEDBDFE38B}">
      <dgm:prSet/>
      <dgm:spPr/>
      <dgm:t>
        <a:bodyPr/>
        <a:lstStyle/>
        <a:p>
          <a:endParaRPr lang="nl-NL"/>
        </a:p>
      </dgm:t>
    </dgm:pt>
    <dgm:pt modelId="{27A1EEC0-ECCF-4302-A692-100C611B4579}">
      <dgm:prSet phldrT="[Tekst]"/>
      <dgm:spPr/>
      <dgm:t>
        <a:bodyPr/>
        <a:lstStyle/>
        <a:p>
          <a:r>
            <a:rPr lang="nl-NL" dirty="0" smtClean="0"/>
            <a:t>Aanwezigheid</a:t>
          </a:r>
          <a:r>
            <a:rPr lang="nl-NL" baseline="0" dirty="0" smtClean="0"/>
            <a:t> ziekten, afwijkingen en verwondingen</a:t>
          </a:r>
          <a:endParaRPr lang="nl-NL" dirty="0"/>
        </a:p>
      </dgm:t>
    </dgm:pt>
    <dgm:pt modelId="{E710B336-F6B2-4ED3-8094-F2311177EA81}" type="parTrans" cxnId="{55CD3FE1-70D6-4710-A4AF-DE3171F00372}">
      <dgm:prSet/>
      <dgm:spPr/>
      <dgm:t>
        <a:bodyPr/>
        <a:lstStyle/>
        <a:p>
          <a:endParaRPr lang="nl-NL"/>
        </a:p>
      </dgm:t>
    </dgm:pt>
    <dgm:pt modelId="{3109198D-F1BD-4190-A470-BD6F0DDE5E54}" type="sibTrans" cxnId="{55CD3FE1-70D6-4710-A4AF-DE3171F00372}">
      <dgm:prSet/>
      <dgm:spPr/>
      <dgm:t>
        <a:bodyPr/>
        <a:lstStyle/>
        <a:p>
          <a:endParaRPr lang="nl-NL"/>
        </a:p>
      </dgm:t>
    </dgm:pt>
    <dgm:pt modelId="{6DEE6FE9-5EED-4A38-99E0-C2E97C5663D8}" type="pres">
      <dgm:prSet presAssocID="{DE0BC91F-16E5-42BD-9C37-D379A23374CD}" presName="compositeShape" presStyleCnt="0">
        <dgm:presLayoutVars>
          <dgm:chMax val="7"/>
          <dgm:dir/>
          <dgm:resizeHandles val="exact"/>
        </dgm:presLayoutVars>
      </dgm:prSet>
      <dgm:spPr/>
    </dgm:pt>
    <dgm:pt modelId="{F4A36ED5-0B83-485E-8EAB-F4D7DD3B6A49}" type="pres">
      <dgm:prSet presAssocID="{3DA515AA-6DAF-4DF9-A285-4BF7197C1F6B}" presName="circ1" presStyleLbl="vennNode1" presStyleIdx="0" presStyleCnt="3"/>
      <dgm:spPr/>
      <dgm:t>
        <a:bodyPr/>
        <a:lstStyle/>
        <a:p>
          <a:endParaRPr lang="nl-NL"/>
        </a:p>
      </dgm:t>
    </dgm:pt>
    <dgm:pt modelId="{C1351F3E-3B12-4FEA-86F3-F4E32E99D8F6}" type="pres">
      <dgm:prSet presAssocID="{3DA515AA-6DAF-4DF9-A285-4BF7197C1F6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041F9F-F369-441A-A823-84F16F25FFF1}" type="pres">
      <dgm:prSet presAssocID="{6137E678-56BD-467A-95E4-7E3392F8A636}" presName="circ2" presStyleLbl="vennNode1" presStyleIdx="1" presStyleCnt="3"/>
      <dgm:spPr/>
      <dgm:t>
        <a:bodyPr/>
        <a:lstStyle/>
        <a:p>
          <a:endParaRPr lang="nl-NL"/>
        </a:p>
      </dgm:t>
    </dgm:pt>
    <dgm:pt modelId="{04720697-7DBA-4A89-B158-4B7FCBFD7B85}" type="pres">
      <dgm:prSet presAssocID="{6137E678-56BD-467A-95E4-7E3392F8A63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1A9722-B447-4937-8828-08A7FBABECAB}" type="pres">
      <dgm:prSet presAssocID="{27A1EEC0-ECCF-4302-A692-100C611B4579}" presName="circ3" presStyleLbl="vennNode1" presStyleIdx="2" presStyleCnt="3" custLinFactNeighborY="-1413"/>
      <dgm:spPr/>
      <dgm:t>
        <a:bodyPr/>
        <a:lstStyle/>
        <a:p>
          <a:endParaRPr lang="nl-NL"/>
        </a:p>
      </dgm:t>
    </dgm:pt>
    <dgm:pt modelId="{AEC6EC12-D335-4B9F-BA1B-F8E8D2EA3049}" type="pres">
      <dgm:prSet presAssocID="{27A1EEC0-ECCF-4302-A692-100C611B457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6970A47-11C4-4987-8AD0-6911946D687C}" type="presOf" srcId="{3DA515AA-6DAF-4DF9-A285-4BF7197C1F6B}" destId="{C1351F3E-3B12-4FEA-86F3-F4E32E99D8F6}" srcOrd="1" destOrd="0" presId="urn:microsoft.com/office/officeart/2005/8/layout/venn1"/>
    <dgm:cxn modelId="{27B1C0FF-DEC5-4CC0-BD87-C1CEDBDFE38B}" srcId="{DE0BC91F-16E5-42BD-9C37-D379A23374CD}" destId="{6137E678-56BD-467A-95E4-7E3392F8A636}" srcOrd="1" destOrd="0" parTransId="{7A6A54E7-E401-4C88-9549-2CF171DCC23A}" sibTransId="{03AF8F12-6EA2-4867-8D14-4EEB8B53761F}"/>
    <dgm:cxn modelId="{55CD3FE1-70D6-4710-A4AF-DE3171F00372}" srcId="{DE0BC91F-16E5-42BD-9C37-D379A23374CD}" destId="{27A1EEC0-ECCF-4302-A692-100C611B4579}" srcOrd="2" destOrd="0" parTransId="{E710B336-F6B2-4ED3-8094-F2311177EA81}" sibTransId="{3109198D-F1BD-4190-A470-BD6F0DDE5E54}"/>
    <dgm:cxn modelId="{A25EB965-9369-45C9-84FD-2E5A3E2A33A0}" type="presOf" srcId="{27A1EEC0-ECCF-4302-A692-100C611B4579}" destId="{AEC6EC12-D335-4B9F-BA1B-F8E8D2EA3049}" srcOrd="1" destOrd="0" presId="urn:microsoft.com/office/officeart/2005/8/layout/venn1"/>
    <dgm:cxn modelId="{D4BF1439-0713-49BE-A53B-4435DF06F208}" type="presOf" srcId="{DE0BC91F-16E5-42BD-9C37-D379A23374CD}" destId="{6DEE6FE9-5EED-4A38-99E0-C2E97C5663D8}" srcOrd="0" destOrd="0" presId="urn:microsoft.com/office/officeart/2005/8/layout/venn1"/>
    <dgm:cxn modelId="{D7CDBAA0-A3DA-49AC-A454-540920C1C09D}" type="presOf" srcId="{27A1EEC0-ECCF-4302-A692-100C611B4579}" destId="{DD1A9722-B447-4937-8828-08A7FBABECAB}" srcOrd="0" destOrd="0" presId="urn:microsoft.com/office/officeart/2005/8/layout/venn1"/>
    <dgm:cxn modelId="{04EA6E3E-92DF-46AB-B2A2-45F86A9A456C}" type="presOf" srcId="{3DA515AA-6DAF-4DF9-A285-4BF7197C1F6B}" destId="{F4A36ED5-0B83-485E-8EAB-F4D7DD3B6A49}" srcOrd="0" destOrd="0" presId="urn:microsoft.com/office/officeart/2005/8/layout/venn1"/>
    <dgm:cxn modelId="{B6DE4FBC-1A39-4698-BEA4-458940C71A73}" type="presOf" srcId="{6137E678-56BD-467A-95E4-7E3392F8A636}" destId="{04720697-7DBA-4A89-B158-4B7FCBFD7B85}" srcOrd="1" destOrd="0" presId="urn:microsoft.com/office/officeart/2005/8/layout/venn1"/>
    <dgm:cxn modelId="{4F3D7AA7-74B6-4BE7-86E1-71CF1BBCA2B2}" srcId="{DE0BC91F-16E5-42BD-9C37-D379A23374CD}" destId="{3DA515AA-6DAF-4DF9-A285-4BF7197C1F6B}" srcOrd="0" destOrd="0" parTransId="{D130368F-8979-4A92-81DA-6B5A94707C84}" sibTransId="{DB207440-678C-454E-9E16-9DB264E34D0B}"/>
    <dgm:cxn modelId="{2D3727B5-CEEF-4C5C-80CE-DA10FC815AA8}" type="presOf" srcId="{6137E678-56BD-467A-95E4-7E3392F8A636}" destId="{CA041F9F-F369-441A-A823-84F16F25FFF1}" srcOrd="0" destOrd="0" presId="urn:microsoft.com/office/officeart/2005/8/layout/venn1"/>
    <dgm:cxn modelId="{9C67B222-B69D-445E-97FD-DD5D7FB84EF7}" type="presParOf" srcId="{6DEE6FE9-5EED-4A38-99E0-C2E97C5663D8}" destId="{F4A36ED5-0B83-485E-8EAB-F4D7DD3B6A49}" srcOrd="0" destOrd="0" presId="urn:microsoft.com/office/officeart/2005/8/layout/venn1"/>
    <dgm:cxn modelId="{3AAD637D-5739-4213-B3C7-D48407E93D88}" type="presParOf" srcId="{6DEE6FE9-5EED-4A38-99E0-C2E97C5663D8}" destId="{C1351F3E-3B12-4FEA-86F3-F4E32E99D8F6}" srcOrd="1" destOrd="0" presId="urn:microsoft.com/office/officeart/2005/8/layout/venn1"/>
    <dgm:cxn modelId="{2342E7F1-51D6-4F66-9982-91D177AEF14C}" type="presParOf" srcId="{6DEE6FE9-5EED-4A38-99E0-C2E97C5663D8}" destId="{CA041F9F-F369-441A-A823-84F16F25FFF1}" srcOrd="2" destOrd="0" presId="urn:microsoft.com/office/officeart/2005/8/layout/venn1"/>
    <dgm:cxn modelId="{CC16F368-DF6B-4CED-9AB5-7A9B5F7F77BF}" type="presParOf" srcId="{6DEE6FE9-5EED-4A38-99E0-C2E97C5663D8}" destId="{04720697-7DBA-4A89-B158-4B7FCBFD7B85}" srcOrd="3" destOrd="0" presId="urn:microsoft.com/office/officeart/2005/8/layout/venn1"/>
    <dgm:cxn modelId="{94BBE606-56D1-49F4-9724-06CF33BE783F}" type="presParOf" srcId="{6DEE6FE9-5EED-4A38-99E0-C2E97C5663D8}" destId="{DD1A9722-B447-4937-8828-08A7FBABECAB}" srcOrd="4" destOrd="0" presId="urn:microsoft.com/office/officeart/2005/8/layout/venn1"/>
    <dgm:cxn modelId="{C3A428B1-93BC-4FEC-88D8-E5EA8D9A0848}" type="presParOf" srcId="{6DEE6FE9-5EED-4A38-99E0-C2E97C5663D8}" destId="{AEC6EC12-D335-4B9F-BA1B-F8E8D2EA304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36ED5-0B83-485E-8EAB-F4D7DD3B6A49}">
      <dsp:nvSpPr>
        <dsp:cNvPr id="0" name=""/>
        <dsp:cNvSpPr/>
      </dsp:nvSpPr>
      <dsp:spPr>
        <a:xfrm>
          <a:off x="2030185" y="48154"/>
          <a:ext cx="2311399" cy="23113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Afwijkend Gedrag &amp; Houding</a:t>
          </a:r>
          <a:endParaRPr lang="nl-NL" sz="1700" kern="1200" dirty="0"/>
        </a:p>
      </dsp:txBody>
      <dsp:txXfrm>
        <a:off x="2338372" y="452649"/>
        <a:ext cx="1695026" cy="1040129"/>
      </dsp:txXfrm>
    </dsp:sp>
    <dsp:sp modelId="{CA041F9F-F369-441A-A823-84F16F25FFF1}">
      <dsp:nvSpPr>
        <dsp:cNvPr id="0" name=""/>
        <dsp:cNvSpPr/>
      </dsp:nvSpPr>
      <dsp:spPr>
        <a:xfrm>
          <a:off x="2864215" y="1492779"/>
          <a:ext cx="2311399" cy="23113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Afwijkende voeropname en ontlasting</a:t>
          </a:r>
          <a:endParaRPr lang="nl-NL" sz="1700" kern="1200" dirty="0"/>
        </a:p>
      </dsp:txBody>
      <dsp:txXfrm>
        <a:off x="3571118" y="2089890"/>
        <a:ext cx="1386839" cy="1271269"/>
      </dsp:txXfrm>
    </dsp:sp>
    <dsp:sp modelId="{DD1A9722-B447-4937-8828-08A7FBABECAB}">
      <dsp:nvSpPr>
        <dsp:cNvPr id="0" name=""/>
        <dsp:cNvSpPr/>
      </dsp:nvSpPr>
      <dsp:spPr>
        <a:xfrm>
          <a:off x="1196155" y="1460118"/>
          <a:ext cx="2311399" cy="23113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Aanwezigheid</a:t>
          </a:r>
          <a:r>
            <a:rPr lang="nl-NL" sz="1700" kern="1200" baseline="0" dirty="0" smtClean="0"/>
            <a:t> ziekten, afwijkingen en verwondingen</a:t>
          </a:r>
          <a:endParaRPr lang="nl-NL" sz="1700" kern="1200" dirty="0"/>
        </a:p>
      </dsp:txBody>
      <dsp:txXfrm>
        <a:off x="1413812" y="2057230"/>
        <a:ext cx="1386839" cy="127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6C5CF-117A-42A3-987C-1FA1908FB7F9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12B84-2D85-4369-BCD4-55C5E6E268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99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https://www.youtube.com/watch?v=CIc4qp222Hg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12B84-2D85-4369-BCD4-55C5E6E2680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51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6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06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67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31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296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34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53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49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710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88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93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68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277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839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911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744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394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507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026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64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13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53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1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09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97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66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03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F7B97-692C-4828-A1C0-6D42C56B3895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58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fBsZ3BfDdY" TargetMode="External"/><Relationship Id="rId3" Type="http://schemas.openxmlformats.org/officeDocument/2006/relationships/hyperlink" Target="https://www.youtube.com/watch?v=m891te7Nwag" TargetMode="External"/><Relationship Id="rId7" Type="http://schemas.openxmlformats.org/officeDocument/2006/relationships/hyperlink" Target="https://www.youtube.com/watch?v=GX1LQZPy7hk" TargetMode="External"/><Relationship Id="rId2" Type="http://schemas.openxmlformats.org/officeDocument/2006/relationships/hyperlink" Target="https://www.youtube.com/watch?v=s1QRxPL1ixk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vyys1bGadew" TargetMode="External"/><Relationship Id="rId5" Type="http://schemas.openxmlformats.org/officeDocument/2006/relationships/hyperlink" Target="https://www.youtube.com/watch?v=BrgAAEdN0pU" TargetMode="External"/><Relationship Id="rId4" Type="http://schemas.openxmlformats.org/officeDocument/2006/relationships/hyperlink" Target="https://www.youtube.com/watch?v=fPbQ9U6Dz2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7200" b="1" dirty="0" smtClean="0">
                <a:solidFill>
                  <a:schemeClr val="tx2"/>
                </a:solidFill>
              </a:rPr>
              <a:t>Gezondheid</a:t>
            </a:r>
            <a:endParaRPr lang="nl-NL" sz="7200" b="1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Diersoortverdieping honden en katten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47" y="537633"/>
            <a:ext cx="3231696" cy="245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BCS &gt; Voedingstoestand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2497545"/>
            <a:ext cx="11785600" cy="26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Opdracht voor volgende les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602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1</a:t>
            </a:r>
            <a:r>
              <a:rPr lang="nl-NL" b="1" dirty="0" smtClean="0"/>
              <a:t>. Gezondheidscontrole van de hond en de kat</a:t>
            </a:r>
          </a:p>
          <a:p>
            <a:r>
              <a:rPr lang="nl-NL" dirty="0" smtClean="0"/>
              <a:t>Noteer minimaal zes parameters waar je op let</a:t>
            </a:r>
          </a:p>
          <a:p>
            <a:r>
              <a:rPr lang="nl-NL" dirty="0" smtClean="0"/>
              <a:t>Noteer daarvan de normaalwaarden en signalen van afwijkingen. </a:t>
            </a:r>
          </a:p>
          <a:p>
            <a:r>
              <a:rPr lang="nl-NL" dirty="0" smtClean="0"/>
              <a:t>Gebruik daarvoor een tabel, zoals hieronder: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19995"/>
              </p:ext>
            </p:extLst>
          </p:nvPr>
        </p:nvGraphicFramePr>
        <p:xfrm>
          <a:off x="1820817" y="4495052"/>
          <a:ext cx="8127999" cy="101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293182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997430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91171202"/>
                    </a:ext>
                  </a:extLst>
                </a:gridCol>
              </a:tblGrid>
              <a:tr h="297930">
                <a:tc>
                  <a:txBody>
                    <a:bodyPr/>
                    <a:lstStyle/>
                    <a:p>
                      <a:r>
                        <a:rPr lang="nl-NL" dirty="0" smtClean="0"/>
                        <a:t>Parameter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Normaal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Afwijkend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31305"/>
                  </a:ext>
                </a:extLst>
              </a:tr>
              <a:tr h="653142">
                <a:tc>
                  <a:txBody>
                    <a:bodyPr/>
                    <a:lstStyle/>
                    <a:p>
                      <a:r>
                        <a:rPr lang="nl-NL" dirty="0" smtClean="0"/>
                        <a:t>Temperatuur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38-39</a:t>
                      </a:r>
                      <a:r>
                        <a:rPr lang="nl-NL" baseline="0" dirty="0" smtClean="0"/>
                        <a:t> graden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Onder de 38 graden en boven de 39 graden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306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0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>
                    <a:lumMod val="50000"/>
                  </a:schemeClr>
                </a:solidFill>
              </a:rPr>
              <a:t>Leerdoelen Gezondheid</a:t>
            </a:r>
            <a:endParaRPr lang="nl-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400" b="1" dirty="0"/>
              <a:t>De (</a:t>
            </a:r>
            <a:r>
              <a:rPr lang="en-US" sz="3400" b="1" dirty="0" err="1"/>
              <a:t>beginnend</a:t>
            </a:r>
            <a:r>
              <a:rPr lang="en-US" sz="3400" b="1" dirty="0"/>
              <a:t>) </a:t>
            </a:r>
            <a:r>
              <a:rPr lang="en-US" sz="3400" b="1" dirty="0" err="1"/>
              <a:t>beroepsbeoefenaar</a:t>
            </a:r>
            <a:r>
              <a:rPr lang="en-US" sz="3400" b="1" dirty="0"/>
              <a:t>:</a:t>
            </a:r>
            <a:endParaRPr lang="nl-NL" sz="3400" b="1" dirty="0"/>
          </a:p>
          <a:p>
            <a:pPr lvl="0"/>
            <a:r>
              <a:rPr lang="nl-NL" dirty="0"/>
              <a:t>heeft kennis van preventieve en curatieve gezondheidszorg;</a:t>
            </a:r>
          </a:p>
          <a:p>
            <a:pPr lvl="0"/>
            <a:r>
              <a:rPr lang="nl-NL" dirty="0"/>
              <a:t>heeft kennis van ziektebeelden, </a:t>
            </a:r>
            <a:r>
              <a:rPr lang="nl-NL" dirty="0" err="1"/>
              <a:t>zoönosen</a:t>
            </a:r>
            <a:r>
              <a:rPr lang="nl-NL" dirty="0"/>
              <a:t>, fysieke en gedragsmatige afwijkingen bij honden en/of katten;</a:t>
            </a:r>
          </a:p>
          <a:p>
            <a:pPr lvl="0"/>
            <a:r>
              <a:rPr lang="nl-NL" dirty="0"/>
              <a:t>heeft kennis van de huisvesting van zieke en van (besmettelijke) ziekte verdachte dieren;</a:t>
            </a:r>
          </a:p>
          <a:p>
            <a:pPr lvl="0"/>
            <a:r>
              <a:rPr lang="nl-NL" dirty="0"/>
              <a:t>kan hygiënische maatregelen nemen, ook t.a.v. persoonlijke hygiëne;</a:t>
            </a:r>
          </a:p>
          <a:p>
            <a:pPr lvl="0"/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dode</a:t>
            </a:r>
            <a:r>
              <a:rPr lang="en-US" dirty="0"/>
              <a:t> </a:t>
            </a:r>
            <a:r>
              <a:rPr lang="en-US" dirty="0" err="1"/>
              <a:t>dieren</a:t>
            </a:r>
            <a:r>
              <a:rPr lang="en-US" dirty="0"/>
              <a:t> </a:t>
            </a:r>
            <a:r>
              <a:rPr lang="en-US" dirty="0" err="1"/>
              <a:t>afvoeren</a:t>
            </a:r>
            <a:r>
              <a:rPr lang="en-US" dirty="0"/>
              <a:t>;</a:t>
            </a:r>
            <a:endParaRPr lang="nl-NL" dirty="0"/>
          </a:p>
          <a:p>
            <a:pPr lvl="0"/>
            <a:r>
              <a:rPr lang="nl-NL" dirty="0"/>
              <a:t>kan dieren in de ziekenboeg, quarantaine of isolatie plaatsen;</a:t>
            </a:r>
          </a:p>
          <a:p>
            <a:pPr lvl="0"/>
            <a:r>
              <a:rPr lang="nl-NL" dirty="0"/>
              <a:t>kan het gedrag monitoren en registreren;</a:t>
            </a:r>
          </a:p>
          <a:p>
            <a:pPr lvl="0"/>
            <a:r>
              <a:rPr lang="nl-NL" dirty="0"/>
              <a:t>kan adequaat reageren op ziekte en afwijkend gedrag;</a:t>
            </a:r>
          </a:p>
          <a:p>
            <a:pPr lvl="0"/>
            <a:r>
              <a:rPr lang="nl-NL" dirty="0"/>
              <a:t>kan zieke en gewonde dieren transporteren;</a:t>
            </a:r>
          </a:p>
          <a:p>
            <a:pPr lvl="0"/>
            <a:r>
              <a:rPr lang="nl-NL" dirty="0"/>
              <a:t>kan tijdig een deskundige inschakelen en assisteren.</a:t>
            </a:r>
          </a:p>
          <a:p>
            <a:pPr marL="0" indent="0">
              <a:spcAft>
                <a:spcPts val="0"/>
              </a:spcAft>
              <a:buNone/>
            </a:pPr>
            <a:endParaRPr lang="nl-NL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296" y="417685"/>
            <a:ext cx="2548881" cy="16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8866414" cy="66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Gezond of ziek?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Je herkent een ziek dier pas als je weet hoe een gezond dier eruit ziet</a:t>
            </a:r>
            <a:endParaRPr lang="nl-NL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3337921"/>
              </p:ext>
            </p:extLst>
          </p:nvPr>
        </p:nvGraphicFramePr>
        <p:xfrm>
          <a:off x="6531428" y="2666735"/>
          <a:ext cx="6371771" cy="385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7"/>
          <a:srcRect l="50307" t="50247"/>
          <a:stretch/>
        </p:blipFill>
        <p:spPr>
          <a:xfrm>
            <a:off x="1570470" y="2812635"/>
            <a:ext cx="4960958" cy="37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0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Algemene indruk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 smtClean="0"/>
              <a:t>Hier start je mee:</a:t>
            </a:r>
          </a:p>
          <a:p>
            <a:r>
              <a:rPr lang="nl-NL" sz="2400" dirty="0" smtClean="0"/>
              <a:t>Signalement</a:t>
            </a:r>
          </a:p>
          <a:p>
            <a:r>
              <a:rPr lang="nl-NL" sz="2400" dirty="0" smtClean="0"/>
              <a:t>Bewustzijnsniveau</a:t>
            </a:r>
          </a:p>
          <a:p>
            <a:r>
              <a:rPr lang="nl-NL" sz="2400" dirty="0" smtClean="0"/>
              <a:t>Gedrag</a:t>
            </a:r>
          </a:p>
          <a:p>
            <a:r>
              <a:rPr lang="nl-NL" sz="2400" dirty="0" smtClean="0"/>
              <a:t>Houding</a:t>
            </a:r>
          </a:p>
          <a:p>
            <a:r>
              <a:rPr lang="nl-NL" sz="2400" dirty="0" smtClean="0"/>
              <a:t>Voedingstoestand</a:t>
            </a:r>
          </a:p>
          <a:p>
            <a:r>
              <a:rPr lang="nl-NL" sz="2400" dirty="0" smtClean="0"/>
              <a:t>Verzorging</a:t>
            </a:r>
          </a:p>
          <a:p>
            <a:r>
              <a:rPr lang="nl-NL" sz="2400" dirty="0" smtClean="0"/>
              <a:t>In het oog springende afwijkingen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541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Gezondheids-parameters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71895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Waar let je </a:t>
            </a:r>
            <a:r>
              <a:rPr lang="nl-NL" sz="2000" u="sng" dirty="0" smtClean="0"/>
              <a:t>als eerste </a:t>
            </a:r>
            <a:r>
              <a:rPr lang="nl-NL" sz="2000" dirty="0" smtClean="0"/>
              <a:t>op bij de gezondheidscontrole?</a:t>
            </a:r>
          </a:p>
          <a:p>
            <a:r>
              <a:rPr lang="nl-NL" sz="2000" dirty="0" smtClean="0"/>
              <a:t>En wat nog meer?</a:t>
            </a:r>
          </a:p>
          <a:p>
            <a:r>
              <a:rPr lang="nl-NL" sz="2000" dirty="0" smtClean="0"/>
              <a:t>De dierenarts controleert meestal:</a:t>
            </a:r>
          </a:p>
          <a:p>
            <a:pPr lvl="1"/>
            <a:r>
              <a:rPr lang="nl-NL" sz="2000" dirty="0"/>
              <a:t>de ademhaling</a:t>
            </a:r>
          </a:p>
          <a:p>
            <a:pPr lvl="1"/>
            <a:r>
              <a:rPr lang="nl-NL" sz="2000" dirty="0"/>
              <a:t>de pols</a:t>
            </a:r>
          </a:p>
          <a:p>
            <a:pPr lvl="1"/>
            <a:r>
              <a:rPr lang="nl-NL" sz="2000" dirty="0"/>
              <a:t>de temperatuur</a:t>
            </a:r>
          </a:p>
          <a:p>
            <a:pPr lvl="1"/>
            <a:r>
              <a:rPr lang="nl-NL" sz="2000" dirty="0"/>
              <a:t>de slijmvliezen</a:t>
            </a:r>
          </a:p>
          <a:p>
            <a:pPr lvl="1"/>
            <a:r>
              <a:rPr lang="nl-NL" sz="2000" dirty="0"/>
              <a:t>de lymfekopen</a:t>
            </a:r>
          </a:p>
          <a:p>
            <a:pPr lvl="1"/>
            <a:r>
              <a:rPr lang="nl-NL" sz="2000" dirty="0"/>
              <a:t>de huid en de beharing</a:t>
            </a:r>
          </a:p>
          <a:p>
            <a:pPr lvl="1"/>
            <a:r>
              <a:rPr lang="nl-NL" sz="2000" dirty="0"/>
              <a:t>de buikholte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17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Het uitvoeren van een gezondheidscontrole bij hond en kat </a:t>
            </a:r>
            <a:br>
              <a:rPr lang="nl-NL" b="1" dirty="0" smtClean="0">
                <a:solidFill>
                  <a:schemeClr val="tx2"/>
                </a:solidFill>
              </a:rPr>
            </a:b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000" dirty="0" smtClean="0"/>
              <a:t>Filmpjes:</a:t>
            </a:r>
          </a:p>
          <a:p>
            <a:pPr marL="0" indent="0">
              <a:buNone/>
            </a:pPr>
            <a:r>
              <a:rPr lang="nl-NL" sz="2000" dirty="0">
                <a:hlinkClick r:id="rId2"/>
              </a:rPr>
              <a:t>https://</a:t>
            </a:r>
            <a:r>
              <a:rPr lang="nl-NL" sz="2000" dirty="0" smtClean="0">
                <a:hlinkClick r:id="rId2"/>
              </a:rPr>
              <a:t>www.youtube.com/watch?v=s1QRxPL1ixk</a:t>
            </a:r>
            <a:endParaRPr lang="nl-NL" sz="2000" dirty="0" smtClean="0"/>
          </a:p>
          <a:p>
            <a:pPr marL="0" indent="0">
              <a:buNone/>
            </a:pPr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www.youtube.com/watch?v=m891te7Nwag</a:t>
            </a:r>
            <a:endParaRPr lang="nl-NL" dirty="0" smtClean="0"/>
          </a:p>
          <a:p>
            <a:pPr marL="0" indent="0">
              <a:buNone/>
            </a:pPr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www.youtube.com/watch?v=fPbQ9U6Dz2I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5"/>
              </a:rPr>
              <a:t>https://</a:t>
            </a:r>
            <a:r>
              <a:rPr lang="nl-NL" dirty="0" smtClean="0">
                <a:hlinkClick r:id="rId5"/>
              </a:rPr>
              <a:t>www.youtube.com/watch?v=BrgAAEdN0pU</a:t>
            </a:r>
            <a:endParaRPr lang="nl-NL" dirty="0" smtClean="0"/>
          </a:p>
          <a:p>
            <a:pPr marL="0" indent="0">
              <a:buNone/>
            </a:pPr>
            <a:r>
              <a:rPr lang="nl-NL" dirty="0">
                <a:hlinkClick r:id="rId6"/>
              </a:rPr>
              <a:t>https://</a:t>
            </a:r>
            <a:r>
              <a:rPr lang="nl-NL" dirty="0" smtClean="0">
                <a:hlinkClick r:id="rId6"/>
              </a:rPr>
              <a:t>www.youtube.com/watch?v=vyys1bGadew</a:t>
            </a:r>
            <a:endParaRPr lang="nl-NL" dirty="0" smtClean="0"/>
          </a:p>
          <a:p>
            <a:pPr marL="0" indent="0">
              <a:buNone/>
            </a:pPr>
            <a:r>
              <a:rPr lang="nl-NL" dirty="0">
                <a:hlinkClick r:id="rId7"/>
              </a:rPr>
              <a:t>https://</a:t>
            </a:r>
            <a:r>
              <a:rPr lang="nl-NL" dirty="0" smtClean="0">
                <a:hlinkClick r:id="rId7"/>
              </a:rPr>
              <a:t>www.youtube.com/watch?v=GX1LQZPy7hk</a:t>
            </a:r>
            <a:endParaRPr lang="nl-NL" dirty="0" smtClean="0"/>
          </a:p>
          <a:p>
            <a:pPr marL="0" indent="0">
              <a:buNone/>
            </a:pPr>
            <a:r>
              <a:rPr lang="nl-NL" dirty="0">
                <a:hlinkClick r:id="rId8"/>
              </a:rPr>
              <a:t>https://</a:t>
            </a:r>
            <a:r>
              <a:rPr lang="nl-NL" dirty="0" smtClean="0">
                <a:hlinkClick r:id="rId8"/>
              </a:rPr>
              <a:t>www.youtube.com/watch?v=1fBsZ3BfDdY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27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Gezondheidscontrole uitvoeren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Ga nu de aanwezige honden op hun gezondheid beoordelen aan de hand van de parameters die je hebt genoteerd</a:t>
            </a:r>
          </a:p>
          <a:p>
            <a:r>
              <a:rPr lang="nl-NL" sz="2400" dirty="0" smtClean="0"/>
              <a:t>Je krijgt hier 20 minuten de tijd voor</a:t>
            </a:r>
          </a:p>
          <a:p>
            <a:r>
              <a:rPr lang="nl-NL" sz="2400" dirty="0" smtClean="0"/>
              <a:t>Niet teveel mensen bij elkaar (wacht op je beurt)!</a:t>
            </a:r>
          </a:p>
          <a:p>
            <a:r>
              <a:rPr lang="nl-NL" sz="2400" dirty="0" smtClean="0"/>
              <a:t>Daarna bespreken we het klassikaal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428" y="2927576"/>
            <a:ext cx="2690551" cy="36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40195" cy="1320800"/>
          </a:xfrm>
        </p:spPr>
        <p:txBody>
          <a:bodyPr/>
          <a:lstStyle/>
          <a:p>
            <a:r>
              <a:rPr lang="nl-NL" b="1" smtClean="0">
                <a:solidFill>
                  <a:schemeClr val="tx1"/>
                </a:solidFill>
              </a:rPr>
              <a:t>Oefenen gezondheidscontroles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je thuis (of bij familie, vrienden, BPV) een kat hebt is het handig om thuis te oefenen met het uitvoeren van een gezondheidscontrole</a:t>
            </a:r>
          </a:p>
          <a:p>
            <a:r>
              <a:rPr lang="nl-NL" dirty="0" smtClean="0"/>
              <a:t>Katten zijn over het algemeen minder meewerkend dan honden…</a:t>
            </a:r>
          </a:p>
          <a:p>
            <a:r>
              <a:rPr lang="nl-NL" dirty="0" smtClean="0"/>
              <a:t>Hoe meer je de gezondheidscontroles (thuis, BPV) kunt oefenen, des te vaardiger je wordt.</a:t>
            </a:r>
          </a:p>
          <a:p>
            <a:r>
              <a:rPr lang="nl-NL" dirty="0" smtClean="0"/>
              <a:t>Op het vaardigheidsexamen CE honden en katten moet je zelfstandig bij zowel een hond als een kat een gezondheidscontrole kunnen uitvoeren en je bevindingen doorgeven (en registreren)!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2190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3737</TotalTime>
  <Words>425</Words>
  <Application>Microsoft Office PowerPoint</Application>
  <PresentationFormat>Breedbeeld</PresentationFormat>
  <Paragraphs>80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Wingdings 2</vt:lpstr>
      <vt:lpstr>Wingdings 3</vt:lpstr>
      <vt:lpstr>HDOfficeLightV0</vt:lpstr>
      <vt:lpstr>Facet</vt:lpstr>
      <vt:lpstr>Gezondheid</vt:lpstr>
      <vt:lpstr>Leerdoelen Gezondheid</vt:lpstr>
      <vt:lpstr>PowerPoint-presentatie</vt:lpstr>
      <vt:lpstr>Gezond of ziek?</vt:lpstr>
      <vt:lpstr>Algemene indruk</vt:lpstr>
      <vt:lpstr>Gezondheids-parameters</vt:lpstr>
      <vt:lpstr>Het uitvoeren van een gezondheidscontrole bij hond en kat  </vt:lpstr>
      <vt:lpstr>Gezondheidscontrole uitvoeren</vt:lpstr>
      <vt:lpstr>Oefenen gezondheidscontroles</vt:lpstr>
      <vt:lpstr>BCS &gt; Voedingstoestand</vt:lpstr>
      <vt:lpstr>Opdracht voor volgende les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Hond &amp; Kat</dc:title>
  <dc:creator>Weijden, Yorike van der</dc:creator>
  <cp:lastModifiedBy>Sophie Witschge</cp:lastModifiedBy>
  <cp:revision>68</cp:revision>
  <dcterms:created xsi:type="dcterms:W3CDTF">2017-11-05T11:50:58Z</dcterms:created>
  <dcterms:modified xsi:type="dcterms:W3CDTF">2019-11-26T13:51:24Z</dcterms:modified>
</cp:coreProperties>
</file>