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5" r:id="rId3"/>
    <p:sldId id="258" r:id="rId4"/>
    <p:sldId id="259" r:id="rId5"/>
    <p:sldId id="269" r:id="rId6"/>
    <p:sldId id="270" r:id="rId7"/>
    <p:sldId id="260" r:id="rId8"/>
    <p:sldId id="261" r:id="rId9"/>
    <p:sldId id="271" r:id="rId10"/>
    <p:sldId id="264" r:id="rId11"/>
    <p:sldId id="262" r:id="rId12"/>
    <p:sldId id="272" r:id="rId13"/>
    <p:sldId id="273" r:id="rId14"/>
    <p:sldId id="263" r:id="rId15"/>
    <p:sldId id="265" r:id="rId16"/>
    <p:sldId id="266" r:id="rId17"/>
    <p:sldId id="274" r:id="rId18"/>
    <p:sldId id="267" r:id="rId19"/>
    <p:sldId id="268"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BBD8350-8A10-4BA1-A633-FE4C7FCD8E0A}"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1154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54911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837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411876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515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312718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BD8350-8A10-4BA1-A633-FE4C7FCD8E0A}"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4677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BD8350-8A10-4BA1-A633-FE4C7FCD8E0A}"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90629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BD8350-8A10-4BA1-A633-FE4C7FCD8E0A}"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76020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BBD8350-8A10-4BA1-A633-FE4C7FCD8E0A}" type="datetimeFigureOut">
              <a:rPr lang="nl-NL" smtClean="0"/>
              <a:t>24-11-2019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05130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BBD8350-8A10-4BA1-A633-FE4C7FCD8E0A}" type="datetimeFigureOut">
              <a:rPr lang="nl-NL" smtClean="0"/>
              <a:t>24-11-2019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2818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BBD8350-8A10-4BA1-A633-FE4C7FCD8E0A}" type="datetimeFigureOut">
              <a:rPr lang="nl-NL" smtClean="0"/>
              <a:t>24-11-2019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65263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BBD8350-8A10-4BA1-A633-FE4C7FCD8E0A}" type="datetimeFigureOut">
              <a:rPr lang="nl-NL" smtClean="0"/>
              <a:t>24-11-2019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46024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D8350-8A10-4BA1-A633-FE4C7FCD8E0A}" type="datetimeFigureOut">
              <a:rPr lang="nl-NL" smtClean="0"/>
              <a:t>24-11-2019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1814947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BBD8350-8A10-4BA1-A633-FE4C7FCD8E0A}" type="datetimeFigureOut">
              <a:rPr lang="nl-NL" smtClean="0"/>
              <a:t>24-11-2019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420101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BBD8350-8A10-4BA1-A633-FE4C7FCD8E0A}" type="datetimeFigureOut">
              <a:rPr lang="nl-NL" smtClean="0"/>
              <a:t>24-11-2019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CBE7CB6-B25E-4401-9A52-93FB01D44F55}" type="slidenum">
              <a:rPr lang="nl-NL" smtClean="0"/>
              <a:t>‹nr.›</a:t>
            </a:fld>
            <a:endParaRPr lang="nl-NL"/>
          </a:p>
        </p:txBody>
      </p:sp>
    </p:spTree>
    <p:extLst>
      <p:ext uri="{BB962C8B-B14F-4D97-AF65-F5344CB8AC3E}">
        <p14:creationId xmlns:p14="http://schemas.microsoft.com/office/powerpoint/2010/main" val="383604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BD8350-8A10-4BA1-A633-FE4C7FCD8E0A}" type="datetimeFigureOut">
              <a:rPr lang="nl-NL" smtClean="0"/>
              <a:t>24-11-2019</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BE7CB6-B25E-4401-9A52-93FB01D44F55}" type="slidenum">
              <a:rPr lang="nl-NL" smtClean="0"/>
              <a:t>‹nr.›</a:t>
            </a:fld>
            <a:endParaRPr lang="nl-NL"/>
          </a:p>
        </p:txBody>
      </p:sp>
    </p:spTree>
    <p:extLst>
      <p:ext uri="{BB962C8B-B14F-4D97-AF65-F5344CB8AC3E}">
        <p14:creationId xmlns:p14="http://schemas.microsoft.com/office/powerpoint/2010/main" val="3179698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11215" y="2274198"/>
            <a:ext cx="8859328" cy="2392692"/>
          </a:xfrm>
        </p:spPr>
        <p:txBody>
          <a:bodyPr>
            <a:normAutofit/>
          </a:bodyPr>
          <a:lstStyle/>
          <a:p>
            <a:pPr marL="0" indent="0">
              <a:buNone/>
            </a:pPr>
            <a:endParaRPr lang="nl-NL" sz="3600" dirty="0"/>
          </a:p>
          <a:p>
            <a:r>
              <a:rPr lang="nl-NL" sz="6600" b="1" dirty="0"/>
              <a:t>Klimaten</a:t>
            </a:r>
          </a:p>
        </p:txBody>
      </p:sp>
    </p:spTree>
    <p:extLst>
      <p:ext uri="{BB962C8B-B14F-4D97-AF65-F5344CB8AC3E}">
        <p14:creationId xmlns:p14="http://schemas.microsoft.com/office/powerpoint/2010/main" val="351162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232819" y="2386806"/>
            <a:ext cx="5486400" cy="3429000"/>
          </a:xfrm>
          <a:prstGeom prst="rect">
            <a:avLst/>
          </a:prstGeom>
        </p:spPr>
      </p:pic>
      <p:pic>
        <p:nvPicPr>
          <p:cNvPr id="6" name="Afbeelding 5"/>
          <p:cNvPicPr>
            <a:picLocks noChangeAspect="1"/>
          </p:cNvPicPr>
          <p:nvPr/>
        </p:nvPicPr>
        <p:blipFill>
          <a:blip r:embed="rId3"/>
          <a:stretch>
            <a:fillRect/>
          </a:stretch>
        </p:blipFill>
        <p:spPr>
          <a:xfrm>
            <a:off x="8362950" y="0"/>
            <a:ext cx="3838575" cy="5648325"/>
          </a:xfrm>
          <a:prstGeom prst="rect">
            <a:avLst/>
          </a:prstGeom>
        </p:spPr>
      </p:pic>
      <p:pic>
        <p:nvPicPr>
          <p:cNvPr id="7" name="Afbeelding 6"/>
          <p:cNvPicPr>
            <a:picLocks noChangeAspect="1"/>
          </p:cNvPicPr>
          <p:nvPr/>
        </p:nvPicPr>
        <p:blipFill>
          <a:blip r:embed="rId4"/>
          <a:stretch>
            <a:fillRect/>
          </a:stretch>
        </p:blipFill>
        <p:spPr>
          <a:xfrm>
            <a:off x="-9525" y="0"/>
            <a:ext cx="6296025" cy="4543425"/>
          </a:xfrm>
          <a:prstGeom prst="rect">
            <a:avLst/>
          </a:prstGeom>
        </p:spPr>
      </p:pic>
      <p:pic>
        <p:nvPicPr>
          <p:cNvPr id="8" name="Afbeelding 7"/>
          <p:cNvPicPr>
            <a:picLocks noChangeAspect="1"/>
          </p:cNvPicPr>
          <p:nvPr/>
        </p:nvPicPr>
        <p:blipFill>
          <a:blip r:embed="rId5"/>
          <a:stretch>
            <a:fillRect/>
          </a:stretch>
        </p:blipFill>
        <p:spPr>
          <a:xfrm>
            <a:off x="155185" y="4615919"/>
            <a:ext cx="3743955" cy="2242082"/>
          </a:xfrm>
          <a:prstGeom prst="rect">
            <a:avLst/>
          </a:prstGeom>
        </p:spPr>
      </p:pic>
    </p:spTree>
    <p:extLst>
      <p:ext uri="{BB962C8B-B14F-4D97-AF65-F5344CB8AC3E}">
        <p14:creationId xmlns:p14="http://schemas.microsoft.com/office/powerpoint/2010/main" val="3736933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250166"/>
            <a:ext cx="10515600" cy="6374921"/>
          </a:xfrm>
        </p:spPr>
        <p:txBody>
          <a:bodyPr>
            <a:normAutofit fontScale="55000" lnSpcReduction="20000"/>
          </a:bodyPr>
          <a:lstStyle/>
          <a:p>
            <a:pPr marL="0" indent="0">
              <a:buNone/>
            </a:pPr>
            <a:r>
              <a:rPr lang="nl-NL" sz="6000" b="1" i="0" u="sng" dirty="0">
                <a:solidFill>
                  <a:srgbClr val="333333"/>
                </a:solidFill>
                <a:effectLst/>
              </a:rPr>
              <a:t>Gematigd klimaat</a:t>
            </a:r>
          </a:p>
          <a:p>
            <a:pPr marL="0" indent="0">
              <a:buNone/>
            </a:pPr>
            <a:endParaRPr lang="nl-NL" sz="2500" b="0" i="0" u="sng" dirty="0">
              <a:solidFill>
                <a:srgbClr val="333333"/>
              </a:solidFill>
              <a:effectLst/>
            </a:endParaRPr>
          </a:p>
          <a:p>
            <a:pPr marL="0" indent="0">
              <a:buNone/>
            </a:pPr>
            <a:r>
              <a:rPr lang="nl-NL" sz="3500" b="0" i="0" dirty="0">
                <a:solidFill>
                  <a:srgbClr val="333333"/>
                </a:solidFill>
                <a:effectLst/>
              </a:rPr>
              <a:t>Het gematigd klimaat komt voor op:</a:t>
            </a:r>
          </a:p>
          <a:p>
            <a:pPr>
              <a:buFontTx/>
              <a:buChar char="-"/>
            </a:pPr>
            <a:r>
              <a:rPr lang="nl-NL" sz="3500" b="0" i="0" dirty="0">
                <a:solidFill>
                  <a:srgbClr val="333333"/>
                </a:solidFill>
                <a:effectLst/>
              </a:rPr>
              <a:t>het noordelijk halfrond (Noord-Europa, noordelijk deel van de VS, oostelijk Canada en het noordoosten van China, Korea en Japan) </a:t>
            </a:r>
          </a:p>
          <a:p>
            <a:pPr>
              <a:buFontTx/>
              <a:buChar char="-"/>
            </a:pPr>
            <a:r>
              <a:rPr lang="nl-NL" sz="3500" b="0" i="0" dirty="0">
                <a:solidFill>
                  <a:srgbClr val="333333"/>
                </a:solidFill>
                <a:effectLst/>
              </a:rPr>
              <a:t>het zuidelijk halfrond (Zuid-Chili, Zuidoost-</a:t>
            </a:r>
            <a:r>
              <a:rPr lang="nl-NL" sz="3500" b="0" i="0" dirty="0" err="1">
                <a:solidFill>
                  <a:srgbClr val="333333"/>
                </a:solidFill>
                <a:effectLst/>
              </a:rPr>
              <a:t>Australie</a:t>
            </a:r>
            <a:r>
              <a:rPr lang="nl-NL" sz="3500" b="0" i="0" dirty="0">
                <a:solidFill>
                  <a:srgbClr val="333333"/>
                </a:solidFill>
                <a:effectLst/>
              </a:rPr>
              <a:t> en Nieuw-Zeeland).</a:t>
            </a:r>
          </a:p>
          <a:p>
            <a:pPr marL="0" indent="0">
              <a:buNone/>
            </a:pPr>
            <a:endParaRPr lang="nl-NL" sz="1300" b="0" i="0" dirty="0">
              <a:solidFill>
                <a:srgbClr val="333333"/>
              </a:solidFill>
              <a:effectLst/>
            </a:endParaRPr>
          </a:p>
          <a:p>
            <a:pPr marL="0" indent="0">
              <a:buNone/>
            </a:pPr>
            <a:r>
              <a:rPr lang="nl-NL" sz="3500" b="0" i="0" dirty="0">
                <a:solidFill>
                  <a:srgbClr val="333333"/>
                </a:solidFill>
                <a:effectLst/>
              </a:rPr>
              <a:t>Al deze gebieden kennen </a:t>
            </a:r>
            <a:r>
              <a:rPr lang="nl-NL" sz="3500" b="0" i="0" u="sng" dirty="0">
                <a:solidFill>
                  <a:srgbClr val="333333"/>
                </a:solidFill>
                <a:effectLst/>
              </a:rPr>
              <a:t>vier duidelijke seizoenen:</a:t>
            </a:r>
            <a:r>
              <a:rPr lang="nl-NL" sz="3500" b="0" i="0" dirty="0">
                <a:solidFill>
                  <a:srgbClr val="333333"/>
                </a:solidFill>
                <a:effectLst/>
              </a:rPr>
              <a:t> </a:t>
            </a:r>
            <a:r>
              <a:rPr lang="nl-NL" sz="3500" dirty="0">
                <a:solidFill>
                  <a:srgbClr val="333333"/>
                </a:solidFill>
              </a:rPr>
              <a:t>  </a:t>
            </a:r>
            <a:r>
              <a:rPr lang="nl-NL" sz="3500" b="1" i="0" u="sng" dirty="0">
                <a:solidFill>
                  <a:srgbClr val="333333"/>
                </a:solidFill>
                <a:effectLst/>
              </a:rPr>
              <a:t>lente, zomer, herfst </a:t>
            </a:r>
            <a:r>
              <a:rPr lang="nl-NL" sz="3500" i="0" u="sng" dirty="0">
                <a:solidFill>
                  <a:srgbClr val="333333"/>
                </a:solidFill>
                <a:effectLst/>
              </a:rPr>
              <a:t>en</a:t>
            </a:r>
            <a:r>
              <a:rPr lang="nl-NL" sz="3500" b="1" i="0" u="sng" dirty="0">
                <a:solidFill>
                  <a:srgbClr val="333333"/>
                </a:solidFill>
                <a:effectLst/>
              </a:rPr>
              <a:t> winter</a:t>
            </a:r>
            <a:r>
              <a:rPr lang="nl-NL" sz="3500" b="0" i="0" dirty="0">
                <a:solidFill>
                  <a:srgbClr val="333333"/>
                </a:solidFill>
                <a:effectLst/>
              </a:rPr>
              <a:t>. </a:t>
            </a:r>
          </a:p>
          <a:p>
            <a:pPr marL="0" indent="0">
              <a:buNone/>
            </a:pPr>
            <a:endParaRPr lang="nl-NL" sz="1300" dirty="0">
              <a:solidFill>
                <a:srgbClr val="333333"/>
              </a:solidFill>
            </a:endParaRPr>
          </a:p>
          <a:p>
            <a:pPr marL="0" indent="0">
              <a:buNone/>
            </a:pPr>
            <a:r>
              <a:rPr lang="nl-NL" sz="3500" b="0" i="0" dirty="0">
                <a:solidFill>
                  <a:srgbClr val="333333"/>
                </a:solidFill>
                <a:effectLst/>
              </a:rPr>
              <a:t>Het </a:t>
            </a:r>
            <a:r>
              <a:rPr lang="nl-NL" sz="3500" b="0" i="0" u="sng" dirty="0">
                <a:solidFill>
                  <a:srgbClr val="333333"/>
                </a:solidFill>
                <a:effectLst/>
              </a:rPr>
              <a:t>klimaat en weer is stabiel </a:t>
            </a:r>
            <a:r>
              <a:rPr lang="nl-NL" sz="3500" b="0" i="0" dirty="0">
                <a:solidFill>
                  <a:srgbClr val="333333"/>
                </a:solidFill>
                <a:effectLst/>
              </a:rPr>
              <a:t>en kent nauwelijks extreme temperatuur- of weersomstandigheden. De temperatuur ligt vier tot acht maanden per jaar boven de 10C. Er zijn </a:t>
            </a:r>
            <a:r>
              <a:rPr lang="nl-NL" sz="3500" b="0" i="0" u="sng" dirty="0">
                <a:solidFill>
                  <a:srgbClr val="333333"/>
                </a:solidFill>
                <a:effectLst/>
              </a:rPr>
              <a:t>milde natte winters en warme natte zomers</a:t>
            </a:r>
            <a:r>
              <a:rPr lang="nl-NL" sz="3500" b="0" i="0" dirty="0">
                <a:solidFill>
                  <a:srgbClr val="333333"/>
                </a:solidFill>
                <a:effectLst/>
              </a:rPr>
              <a:t>. </a:t>
            </a:r>
          </a:p>
          <a:p>
            <a:pPr marL="0" indent="0">
              <a:buNone/>
            </a:pPr>
            <a:endParaRPr lang="nl-NL" sz="1500" dirty="0">
              <a:solidFill>
                <a:srgbClr val="333333"/>
              </a:solidFill>
            </a:endParaRPr>
          </a:p>
          <a:p>
            <a:pPr marL="0" indent="0">
              <a:buNone/>
            </a:pPr>
            <a:r>
              <a:rPr lang="nl-NL" sz="3500" b="0" i="0" dirty="0">
                <a:solidFill>
                  <a:srgbClr val="333333"/>
                </a:solidFill>
                <a:effectLst/>
              </a:rPr>
              <a:t>Hoe streng de winter is hangt ervan af hoe dicht het bij de zee ligt. Langs de westkust van de continenten veroorzaken de overheersende oceaanwinden vaak een gematigd klimaat. De laagste maandtemperaturen komen dan zelden onder het vriespunt en er ligt vaak geen sneeuwlaag. Elders hebben gematigde continenten soms een of twee maanden aanhoudende sneeuw.</a:t>
            </a:r>
            <a:br>
              <a:rPr lang="nl-NL" sz="3500" b="0" i="0" dirty="0">
                <a:solidFill>
                  <a:srgbClr val="333333"/>
                </a:solidFill>
                <a:effectLst/>
              </a:rPr>
            </a:br>
            <a:br>
              <a:rPr lang="nl-NL" sz="3500" b="0" i="0" dirty="0">
                <a:solidFill>
                  <a:srgbClr val="333333"/>
                </a:solidFill>
                <a:effectLst/>
              </a:rPr>
            </a:br>
            <a:r>
              <a:rPr lang="nl-NL" sz="3500" b="1" i="0" dirty="0">
                <a:solidFill>
                  <a:srgbClr val="333333"/>
                </a:solidFill>
                <a:effectLst/>
              </a:rPr>
              <a:t>Mediterraan klimaat (Middellands Zeeklimaat)</a:t>
            </a:r>
            <a:br>
              <a:rPr lang="nl-NL" sz="3500" b="0" i="0" dirty="0">
                <a:solidFill>
                  <a:srgbClr val="333333"/>
                </a:solidFill>
                <a:effectLst/>
              </a:rPr>
            </a:br>
            <a:br>
              <a:rPr lang="nl-NL" sz="3500" b="0" i="0" dirty="0">
                <a:solidFill>
                  <a:srgbClr val="333333"/>
                </a:solidFill>
                <a:effectLst/>
              </a:rPr>
            </a:br>
            <a:r>
              <a:rPr lang="nl-NL" sz="3500" b="1" i="0" dirty="0">
                <a:solidFill>
                  <a:srgbClr val="333333"/>
                </a:solidFill>
                <a:effectLst/>
              </a:rPr>
              <a:t>Zeeklimaat</a:t>
            </a:r>
            <a:endParaRPr lang="nl-NL" dirty="0"/>
          </a:p>
        </p:txBody>
      </p:sp>
    </p:spTree>
    <p:extLst>
      <p:ext uri="{BB962C8B-B14F-4D97-AF65-F5344CB8AC3E}">
        <p14:creationId xmlns:p14="http://schemas.microsoft.com/office/powerpoint/2010/main" val="3026245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41811" y="328543"/>
            <a:ext cx="10515600" cy="6374921"/>
          </a:xfrm>
        </p:spPr>
        <p:txBody>
          <a:bodyPr>
            <a:normAutofit fontScale="70000" lnSpcReduction="20000"/>
          </a:bodyPr>
          <a:lstStyle/>
          <a:p>
            <a:pPr marL="0" indent="0">
              <a:buNone/>
            </a:pPr>
            <a:r>
              <a:rPr lang="nl-NL" sz="3500" b="1" i="0" dirty="0">
                <a:solidFill>
                  <a:srgbClr val="333333"/>
                </a:solidFill>
                <a:effectLst/>
              </a:rPr>
              <a:t>Mediterraan klimaat (Middellands zeeklimaat):</a:t>
            </a:r>
          </a:p>
          <a:p>
            <a:pPr marL="0" indent="0">
              <a:buNone/>
            </a:pPr>
            <a:br>
              <a:rPr lang="nl-NL" sz="900" b="0" i="0" dirty="0">
                <a:solidFill>
                  <a:srgbClr val="333333"/>
                </a:solidFill>
                <a:effectLst/>
              </a:rPr>
            </a:br>
            <a:r>
              <a:rPr lang="nl-NL" sz="3500" b="0" i="0" dirty="0">
                <a:solidFill>
                  <a:srgbClr val="333333"/>
                </a:solidFill>
                <a:effectLst/>
              </a:rPr>
              <a:t>Het mediterraan klimaat is slechts een kleine zone en bestaat uit enkele gebieden op aarde. Hieronder vallen Californië, centraal Chili, de Zuid-Afrikaanse Kaap, stukken van Zuidwest- en Zuid-Australië en de landen rond de Middellandse Zee en de Zwarte Zee. </a:t>
            </a:r>
          </a:p>
          <a:p>
            <a:pPr marL="0" indent="0">
              <a:buNone/>
            </a:pPr>
            <a:endParaRPr lang="nl-NL" sz="900" dirty="0">
              <a:solidFill>
                <a:srgbClr val="333333"/>
              </a:solidFill>
            </a:endParaRPr>
          </a:p>
          <a:p>
            <a:pPr marL="0" indent="0">
              <a:buNone/>
            </a:pPr>
            <a:r>
              <a:rPr lang="nl-NL" sz="3500" b="0" i="0" dirty="0">
                <a:solidFill>
                  <a:srgbClr val="333333"/>
                </a:solidFill>
                <a:effectLst/>
              </a:rPr>
              <a:t>Het mediterraan klimaat heeft milde, natte winters en warme, droge zomers. De gemiddelde januaritemperatuur ligt tussen de 10-15°C. In de zomer ligt de gemiddelde temperatuur tussen 21-27°C, met uitschieters naar 28-38°C. </a:t>
            </a:r>
          </a:p>
          <a:p>
            <a:pPr marL="0" indent="0">
              <a:buNone/>
            </a:pPr>
            <a:endParaRPr lang="nl-NL" sz="1000" dirty="0">
              <a:solidFill>
                <a:srgbClr val="333333"/>
              </a:solidFill>
            </a:endParaRPr>
          </a:p>
          <a:p>
            <a:pPr marL="0" indent="0">
              <a:buNone/>
            </a:pPr>
            <a:r>
              <a:rPr lang="nl-NL" sz="3500" b="0" i="0" dirty="0">
                <a:solidFill>
                  <a:srgbClr val="333333"/>
                </a:solidFill>
                <a:effectLst/>
              </a:rPr>
              <a:t>Op sommige plekken kunnen hete, droge woestijnwinden voor een sterke temperatuurstijging zorgen. De overgang tussen de zomer en de winter komt meestal vrij plotseling. </a:t>
            </a:r>
          </a:p>
          <a:p>
            <a:pPr marL="0" indent="0">
              <a:buNone/>
            </a:pPr>
            <a:endParaRPr lang="nl-NL" sz="1100" dirty="0">
              <a:solidFill>
                <a:srgbClr val="333333"/>
              </a:solidFill>
            </a:endParaRPr>
          </a:p>
          <a:p>
            <a:pPr marL="0" indent="0">
              <a:buNone/>
            </a:pPr>
            <a:r>
              <a:rPr lang="nl-NL" sz="3500" b="0" i="0" dirty="0">
                <a:solidFill>
                  <a:srgbClr val="333333"/>
                </a:solidFill>
                <a:effectLst/>
              </a:rPr>
              <a:t>De nabijheid van oceanen hebben grote invloed op de temperatuur. In de meeste mediterrane gebieden geldt; hoe verder van de oceanen, hoe hoger de temperatuur.</a:t>
            </a:r>
            <a:br>
              <a:rPr lang="nl-NL" sz="3500" b="0" i="0" dirty="0">
                <a:solidFill>
                  <a:srgbClr val="333333"/>
                </a:solidFill>
                <a:effectLst/>
              </a:rPr>
            </a:br>
            <a:endParaRPr lang="nl-NL" sz="3500" b="0" i="0" dirty="0">
              <a:solidFill>
                <a:srgbClr val="333333"/>
              </a:solidFill>
              <a:effectLst/>
            </a:endParaRPr>
          </a:p>
          <a:p>
            <a:endParaRPr lang="nl-NL" dirty="0"/>
          </a:p>
        </p:txBody>
      </p:sp>
    </p:spTree>
    <p:extLst>
      <p:ext uri="{BB962C8B-B14F-4D97-AF65-F5344CB8AC3E}">
        <p14:creationId xmlns:p14="http://schemas.microsoft.com/office/powerpoint/2010/main" val="361572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94657" y="67286"/>
            <a:ext cx="10515600" cy="6607834"/>
          </a:xfrm>
        </p:spPr>
        <p:txBody>
          <a:bodyPr>
            <a:normAutofit fontScale="62500" lnSpcReduction="20000"/>
          </a:bodyPr>
          <a:lstStyle/>
          <a:p>
            <a:pPr marL="0" indent="0">
              <a:buNone/>
            </a:pPr>
            <a:br>
              <a:rPr lang="nl-NL" sz="3500" b="0" i="0" dirty="0">
                <a:solidFill>
                  <a:srgbClr val="333333"/>
                </a:solidFill>
                <a:effectLst/>
              </a:rPr>
            </a:br>
            <a:r>
              <a:rPr lang="nl-NL" sz="3500" b="1" i="0" u="sng" dirty="0">
                <a:solidFill>
                  <a:srgbClr val="333333"/>
                </a:solidFill>
                <a:effectLst/>
              </a:rPr>
              <a:t>Zeeklimaat</a:t>
            </a:r>
            <a:r>
              <a:rPr lang="nl-NL" sz="3500" b="1" i="0" dirty="0">
                <a:solidFill>
                  <a:srgbClr val="333333"/>
                </a:solidFill>
                <a:effectLst/>
              </a:rPr>
              <a:t>:</a:t>
            </a:r>
          </a:p>
          <a:p>
            <a:pPr marL="0" indent="0">
              <a:buNone/>
            </a:pPr>
            <a:br>
              <a:rPr lang="nl-NL" sz="1000" b="0" i="0" dirty="0">
                <a:solidFill>
                  <a:srgbClr val="333333"/>
                </a:solidFill>
                <a:effectLst/>
              </a:rPr>
            </a:br>
            <a:r>
              <a:rPr lang="nl-NL" sz="3500" b="0" i="0" dirty="0">
                <a:solidFill>
                  <a:srgbClr val="333333"/>
                </a:solidFill>
                <a:effectLst/>
              </a:rPr>
              <a:t>Zeeklimaten komen voor langs de oceaankusten. Langs de kust van een oceaan of langs een andere grote watermassa is het klimaat heel anders dan een klein eindje het binnenland in. </a:t>
            </a:r>
          </a:p>
          <a:p>
            <a:pPr marL="0" indent="0">
              <a:buNone/>
            </a:pPr>
            <a:endParaRPr lang="nl-NL" sz="1000" dirty="0">
              <a:solidFill>
                <a:srgbClr val="333333"/>
              </a:solidFill>
            </a:endParaRPr>
          </a:p>
          <a:p>
            <a:pPr marL="0" indent="0">
              <a:buNone/>
            </a:pPr>
            <a:r>
              <a:rPr lang="nl-NL" sz="3500" b="0" i="0" dirty="0">
                <a:solidFill>
                  <a:srgbClr val="333333"/>
                </a:solidFill>
                <a:effectLst/>
              </a:rPr>
              <a:t>Omdat de watertemperatuur het hele jaar langzaam verandert, worden de verschillen in de temperatuur langs de kust vertraagd. Hierdoor ontstaat er een </a:t>
            </a:r>
            <a:r>
              <a:rPr lang="nl-NL" sz="3500" b="0" i="0" u="sng" dirty="0">
                <a:solidFill>
                  <a:srgbClr val="333333"/>
                </a:solidFill>
                <a:effectLst/>
              </a:rPr>
              <a:t>stabiel</a:t>
            </a:r>
            <a:r>
              <a:rPr lang="nl-NL" sz="3500" b="0" i="0" dirty="0">
                <a:solidFill>
                  <a:srgbClr val="333333"/>
                </a:solidFill>
                <a:effectLst/>
              </a:rPr>
              <a:t> klimaat met </a:t>
            </a:r>
            <a:r>
              <a:rPr lang="nl-NL" sz="3500" b="0" i="0" u="sng" dirty="0">
                <a:solidFill>
                  <a:srgbClr val="333333"/>
                </a:solidFill>
                <a:effectLst/>
              </a:rPr>
              <a:t>weinig temperatuurverschillen</a:t>
            </a:r>
            <a:r>
              <a:rPr lang="nl-NL" sz="3500" b="0" i="0" dirty="0">
                <a:solidFill>
                  <a:srgbClr val="333333"/>
                </a:solidFill>
                <a:effectLst/>
              </a:rPr>
              <a:t>. </a:t>
            </a:r>
          </a:p>
          <a:p>
            <a:pPr marL="0" indent="0">
              <a:buNone/>
            </a:pPr>
            <a:r>
              <a:rPr lang="nl-NL" sz="3500" b="0" i="0" dirty="0">
                <a:solidFill>
                  <a:srgbClr val="333333"/>
                </a:solidFill>
                <a:effectLst/>
              </a:rPr>
              <a:t>Een zeeklimaat is milder dan een landklimaat, de gemiddelde temperatuur over het hele jaar is 0°C of hoger. </a:t>
            </a:r>
          </a:p>
          <a:p>
            <a:pPr marL="0" indent="0">
              <a:buNone/>
            </a:pPr>
            <a:endParaRPr lang="nl-NL" sz="1100" dirty="0">
              <a:solidFill>
                <a:srgbClr val="333333"/>
              </a:solidFill>
            </a:endParaRPr>
          </a:p>
          <a:p>
            <a:pPr marL="0" indent="0">
              <a:buNone/>
            </a:pPr>
            <a:r>
              <a:rPr lang="nl-NL" sz="3500" b="0" i="0" dirty="0">
                <a:solidFill>
                  <a:srgbClr val="333333"/>
                </a:solidFill>
                <a:effectLst/>
              </a:rPr>
              <a:t>Plaatsen met een zeeklimaat hebben </a:t>
            </a:r>
            <a:r>
              <a:rPr lang="nl-NL" sz="3500" b="0" i="0" u="sng" dirty="0">
                <a:solidFill>
                  <a:srgbClr val="333333"/>
                </a:solidFill>
                <a:effectLst/>
              </a:rPr>
              <a:t>wisselvallig weer</a:t>
            </a:r>
            <a:r>
              <a:rPr lang="nl-NL" sz="3500" b="0" i="0" dirty="0">
                <a:solidFill>
                  <a:srgbClr val="333333"/>
                </a:solidFill>
                <a:effectLst/>
              </a:rPr>
              <a:t>, met veel bewolking, wind en regen. Het wisselvallige weer wordt veroorzaakt door de voortdurend verschuivende grens van warme, tropische lucht en koude polaire lucht. Dan weer bepaalt de ene luchtmassa het weer, dan weer de andere. In een zeeklimaat varieert de neerslag naar gelang de ligging. Aan de Engelse westkust valt ongeveer 1000 mm regen per jaar, in bergachtige gebieden kan het oplopen tot 3000 mm per jaar. In gebieden die in de regenschaduw aan de oostkant van de bergen liggen, valt aanzienlijk minder regen.</a:t>
            </a:r>
          </a:p>
        </p:txBody>
      </p:sp>
    </p:spTree>
    <p:extLst>
      <p:ext uri="{BB962C8B-B14F-4D97-AF65-F5344CB8AC3E}">
        <p14:creationId xmlns:p14="http://schemas.microsoft.com/office/powerpoint/2010/main" val="180781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8266981" y="0"/>
            <a:ext cx="3925019" cy="2570366"/>
          </a:xfrm>
          <a:prstGeom prst="rect">
            <a:avLst/>
          </a:prstGeom>
        </p:spPr>
      </p:pic>
      <p:pic>
        <p:nvPicPr>
          <p:cNvPr id="5" name="Afbeelding 4"/>
          <p:cNvPicPr>
            <a:picLocks noChangeAspect="1"/>
          </p:cNvPicPr>
          <p:nvPr/>
        </p:nvPicPr>
        <p:blipFill>
          <a:blip r:embed="rId3"/>
          <a:stretch>
            <a:fillRect/>
          </a:stretch>
        </p:blipFill>
        <p:spPr>
          <a:xfrm>
            <a:off x="0" y="1908212"/>
            <a:ext cx="8600536" cy="4949788"/>
          </a:xfrm>
          <a:prstGeom prst="rect">
            <a:avLst/>
          </a:prstGeom>
        </p:spPr>
      </p:pic>
    </p:spTree>
    <p:extLst>
      <p:ext uri="{BB962C8B-B14F-4D97-AF65-F5344CB8AC3E}">
        <p14:creationId xmlns:p14="http://schemas.microsoft.com/office/powerpoint/2010/main" val="327565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stretch>
            <a:fillRect/>
          </a:stretch>
        </p:blipFill>
        <p:spPr>
          <a:xfrm>
            <a:off x="8805862" y="4362450"/>
            <a:ext cx="3448050" cy="2495550"/>
          </a:xfrm>
          <a:prstGeom prst="rect">
            <a:avLst/>
          </a:prstGeom>
        </p:spPr>
      </p:pic>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a:stretch>
            <a:fillRect/>
          </a:stretch>
        </p:blipFill>
        <p:spPr>
          <a:xfrm>
            <a:off x="0" y="0"/>
            <a:ext cx="9087292" cy="4773883"/>
          </a:xfrm>
          <a:prstGeom prst="rect">
            <a:avLst/>
          </a:prstGeom>
        </p:spPr>
      </p:pic>
    </p:spTree>
    <p:extLst>
      <p:ext uri="{BB962C8B-B14F-4D97-AF65-F5344CB8AC3E}">
        <p14:creationId xmlns:p14="http://schemas.microsoft.com/office/powerpoint/2010/main" val="122109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84685" y="907856"/>
            <a:ext cx="10515600" cy="5580030"/>
          </a:xfrm>
        </p:spPr>
        <p:txBody>
          <a:bodyPr>
            <a:normAutofit/>
          </a:bodyPr>
          <a:lstStyle/>
          <a:p>
            <a:pPr marL="0" indent="0">
              <a:buNone/>
            </a:pPr>
            <a:r>
              <a:rPr lang="nl-NL" sz="3200" b="1" i="0" u="sng" dirty="0">
                <a:solidFill>
                  <a:srgbClr val="333333"/>
                </a:solidFill>
                <a:effectLst/>
              </a:rPr>
              <a:t>Landklimaat</a:t>
            </a:r>
          </a:p>
          <a:p>
            <a:pPr marL="0" indent="0">
              <a:buNone/>
            </a:pPr>
            <a:endParaRPr lang="nl-NL" sz="800" b="0" i="0" u="sng" dirty="0">
              <a:solidFill>
                <a:srgbClr val="333333"/>
              </a:solidFill>
              <a:effectLst/>
            </a:endParaRPr>
          </a:p>
          <a:p>
            <a:pPr marL="0" indent="0">
              <a:buNone/>
            </a:pPr>
            <a:r>
              <a:rPr lang="nl-NL" b="0" i="0" dirty="0">
                <a:solidFill>
                  <a:srgbClr val="333333"/>
                </a:solidFill>
                <a:effectLst/>
              </a:rPr>
              <a:t>Het landklimaat komt voor in het Midden-Oosten van de VS en Oost-Europa. Dus </a:t>
            </a:r>
            <a:r>
              <a:rPr lang="nl-NL" b="0" i="0" u="sng" dirty="0">
                <a:solidFill>
                  <a:srgbClr val="333333"/>
                </a:solidFill>
                <a:effectLst/>
              </a:rPr>
              <a:t>alleen op het noordelijk halfrond</a:t>
            </a:r>
            <a:r>
              <a:rPr lang="nl-NL" b="0" i="0" dirty="0">
                <a:solidFill>
                  <a:srgbClr val="333333"/>
                </a:solidFill>
                <a:effectLst/>
              </a:rPr>
              <a:t>. </a:t>
            </a:r>
          </a:p>
          <a:p>
            <a:pPr marL="0" indent="0">
              <a:buNone/>
            </a:pPr>
            <a:endParaRPr lang="nl-NL" sz="900" dirty="0">
              <a:solidFill>
                <a:srgbClr val="333333"/>
              </a:solidFill>
            </a:endParaRPr>
          </a:p>
          <a:p>
            <a:pPr marL="0" indent="0">
              <a:buNone/>
            </a:pPr>
            <a:r>
              <a:rPr lang="nl-NL" b="0" i="0" dirty="0">
                <a:solidFill>
                  <a:srgbClr val="333333"/>
                </a:solidFill>
                <a:effectLst/>
              </a:rPr>
              <a:t>Grote temperatuurverschillen tussen de seizoenen. </a:t>
            </a:r>
            <a:r>
              <a:rPr lang="nl-NL" b="0" i="0" u="sng" dirty="0">
                <a:solidFill>
                  <a:srgbClr val="333333"/>
                </a:solidFill>
                <a:effectLst/>
              </a:rPr>
              <a:t>'s Winters kan het heel koud zijn en 's zomers ontzettend warm</a:t>
            </a:r>
            <a:r>
              <a:rPr lang="nl-NL" b="0" i="0" dirty="0">
                <a:solidFill>
                  <a:srgbClr val="333333"/>
                </a:solidFill>
                <a:effectLst/>
              </a:rPr>
              <a:t>. </a:t>
            </a:r>
          </a:p>
          <a:p>
            <a:pPr marL="0" indent="0">
              <a:buNone/>
            </a:pPr>
            <a:r>
              <a:rPr lang="nl-NL" b="0" i="0" dirty="0">
                <a:solidFill>
                  <a:srgbClr val="333333"/>
                </a:solidFill>
                <a:effectLst/>
              </a:rPr>
              <a:t>De winters worden sterker naarmate je verder naar het noorden gaat en meer landinwaarts komt. </a:t>
            </a:r>
          </a:p>
          <a:p>
            <a:pPr marL="0" indent="0">
              <a:buNone/>
            </a:pPr>
            <a:endParaRPr lang="nl-NL" sz="800" dirty="0">
              <a:solidFill>
                <a:srgbClr val="333333"/>
              </a:solidFill>
            </a:endParaRPr>
          </a:p>
          <a:p>
            <a:pPr marL="0" indent="0">
              <a:buNone/>
            </a:pPr>
            <a:r>
              <a:rPr lang="nl-NL" b="0" i="0" dirty="0">
                <a:solidFill>
                  <a:srgbClr val="333333"/>
                </a:solidFill>
                <a:effectLst/>
              </a:rPr>
              <a:t>Het klimaat is erg aangenaam door de lange, warme zomers. </a:t>
            </a:r>
            <a:r>
              <a:rPr lang="nl-NL" dirty="0">
                <a:solidFill>
                  <a:srgbClr val="333333"/>
                </a:solidFill>
              </a:rPr>
              <a:t>Er is een </a:t>
            </a:r>
            <a:r>
              <a:rPr lang="nl-NL" u="sng" dirty="0">
                <a:solidFill>
                  <a:srgbClr val="333333"/>
                </a:solidFill>
              </a:rPr>
              <a:t>vorstvrije</a:t>
            </a:r>
            <a:r>
              <a:rPr lang="nl-NL" dirty="0">
                <a:solidFill>
                  <a:srgbClr val="333333"/>
                </a:solidFill>
              </a:rPr>
              <a:t> periode van 150-200 dagen.</a:t>
            </a:r>
            <a:endParaRPr lang="nl-NL" b="0" i="0" dirty="0">
              <a:solidFill>
                <a:srgbClr val="333333"/>
              </a:solidFill>
              <a:effectLst/>
            </a:endParaRPr>
          </a:p>
          <a:p>
            <a:endParaRPr lang="nl-NL" dirty="0"/>
          </a:p>
        </p:txBody>
      </p:sp>
    </p:spTree>
    <p:extLst>
      <p:ext uri="{BB962C8B-B14F-4D97-AF65-F5344CB8AC3E}">
        <p14:creationId xmlns:p14="http://schemas.microsoft.com/office/powerpoint/2010/main" val="2110783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5" name="Tijdelijke aanduiding voor inhoud 4"/>
          <p:cNvPicPr>
            <a:picLocks noGrp="1" noChangeAspect="1"/>
          </p:cNvPicPr>
          <p:nvPr>
            <p:ph idx="1"/>
          </p:nvPr>
        </p:nvPicPr>
        <p:blipFill>
          <a:blip r:embed="rId2"/>
          <a:stretch>
            <a:fillRect/>
          </a:stretch>
        </p:blipFill>
        <p:spPr>
          <a:xfrm>
            <a:off x="7562927" y="478971"/>
            <a:ext cx="4629074" cy="5470725"/>
          </a:xfrm>
          <a:prstGeom prst="rect">
            <a:avLst/>
          </a:prstGeom>
        </p:spPr>
      </p:pic>
      <p:pic>
        <p:nvPicPr>
          <p:cNvPr id="4" name="Afbeelding 3"/>
          <p:cNvPicPr>
            <a:picLocks noChangeAspect="1"/>
          </p:cNvPicPr>
          <p:nvPr/>
        </p:nvPicPr>
        <p:blipFill>
          <a:blip r:embed="rId3"/>
          <a:stretch>
            <a:fillRect/>
          </a:stretch>
        </p:blipFill>
        <p:spPr>
          <a:xfrm>
            <a:off x="0" y="2244199"/>
            <a:ext cx="7347922" cy="3705497"/>
          </a:xfrm>
          <a:prstGeom prst="rect">
            <a:avLst/>
          </a:prstGeom>
        </p:spPr>
      </p:pic>
    </p:spTree>
    <p:extLst>
      <p:ext uri="{BB962C8B-B14F-4D97-AF65-F5344CB8AC3E}">
        <p14:creationId xmlns:p14="http://schemas.microsoft.com/office/powerpoint/2010/main" val="364988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75627" y="96890"/>
            <a:ext cx="10515600" cy="6761110"/>
          </a:xfrm>
        </p:spPr>
        <p:txBody>
          <a:bodyPr>
            <a:normAutofit fontScale="55000" lnSpcReduction="20000"/>
          </a:bodyPr>
          <a:lstStyle/>
          <a:p>
            <a:pPr marL="0" indent="0">
              <a:buNone/>
            </a:pPr>
            <a:r>
              <a:rPr lang="nl-NL" sz="5100" b="1" i="0" u="sng" dirty="0">
                <a:solidFill>
                  <a:srgbClr val="333333"/>
                </a:solidFill>
                <a:effectLst/>
              </a:rPr>
              <a:t>Poolklimaat</a:t>
            </a:r>
          </a:p>
          <a:p>
            <a:pPr marL="0" indent="0">
              <a:buNone/>
            </a:pPr>
            <a:endParaRPr lang="nl-NL" sz="1100" b="1" i="0" u="sng" dirty="0">
              <a:solidFill>
                <a:srgbClr val="333333"/>
              </a:solidFill>
              <a:effectLst/>
            </a:endParaRPr>
          </a:p>
          <a:p>
            <a:pPr marL="0" indent="0">
              <a:buNone/>
            </a:pPr>
            <a:r>
              <a:rPr lang="nl-NL" sz="3600" b="0" i="0" dirty="0">
                <a:solidFill>
                  <a:srgbClr val="333333"/>
                </a:solidFill>
                <a:effectLst/>
              </a:rPr>
              <a:t>De polaire zones bevinden zich </a:t>
            </a:r>
            <a:r>
              <a:rPr lang="nl-NL" sz="3600" b="0" i="0" u="sng" dirty="0">
                <a:solidFill>
                  <a:srgbClr val="333333"/>
                </a:solidFill>
                <a:effectLst/>
              </a:rPr>
              <a:t>boven de noordpoolcirkel </a:t>
            </a:r>
            <a:r>
              <a:rPr lang="nl-NL" sz="3600" b="0" i="0" dirty="0">
                <a:solidFill>
                  <a:srgbClr val="333333"/>
                </a:solidFill>
                <a:effectLst/>
              </a:rPr>
              <a:t>en </a:t>
            </a:r>
            <a:r>
              <a:rPr lang="nl-NL" sz="3600" b="0" i="0" u="sng" dirty="0">
                <a:solidFill>
                  <a:srgbClr val="333333"/>
                </a:solidFill>
                <a:effectLst/>
              </a:rPr>
              <a:t>beneden de zuidpoolcirkel.</a:t>
            </a:r>
            <a:r>
              <a:rPr lang="nl-NL" sz="3600" b="0" i="0" dirty="0">
                <a:solidFill>
                  <a:srgbClr val="333333"/>
                </a:solidFill>
                <a:effectLst/>
              </a:rPr>
              <a:t> </a:t>
            </a:r>
          </a:p>
          <a:p>
            <a:pPr marL="0" indent="0">
              <a:buNone/>
            </a:pPr>
            <a:r>
              <a:rPr lang="nl-NL" sz="3600" b="0" i="0" dirty="0">
                <a:solidFill>
                  <a:srgbClr val="333333"/>
                </a:solidFill>
                <a:effectLst/>
              </a:rPr>
              <a:t>Op het noordelijk halfrond bevindt het land om de Noordelijke IJszee zich in de polaire zone. </a:t>
            </a:r>
          </a:p>
          <a:p>
            <a:pPr marL="0" indent="0">
              <a:buNone/>
            </a:pPr>
            <a:r>
              <a:rPr lang="nl-NL" sz="3600" b="0" i="0" dirty="0">
                <a:solidFill>
                  <a:srgbClr val="333333"/>
                </a:solidFill>
                <a:effectLst/>
              </a:rPr>
              <a:t>Op het zuidelijke halfrond bevindt Antarctica zich in deze zone. </a:t>
            </a:r>
          </a:p>
          <a:p>
            <a:pPr marL="0" indent="0">
              <a:buNone/>
            </a:pPr>
            <a:endParaRPr lang="nl-NL" sz="1300" dirty="0">
              <a:solidFill>
                <a:srgbClr val="333333"/>
              </a:solidFill>
            </a:endParaRPr>
          </a:p>
          <a:p>
            <a:pPr marL="0" indent="0">
              <a:buNone/>
            </a:pPr>
            <a:r>
              <a:rPr lang="nl-NL" sz="3600" b="0" i="0" dirty="0">
                <a:solidFill>
                  <a:srgbClr val="333333"/>
                </a:solidFill>
                <a:effectLst/>
              </a:rPr>
              <a:t>Deze gebieden worden gekenmerkt door </a:t>
            </a:r>
            <a:r>
              <a:rPr lang="nl-NL" sz="3600" b="0" i="0" u="sng" dirty="0">
                <a:solidFill>
                  <a:srgbClr val="333333"/>
                </a:solidFill>
                <a:effectLst/>
              </a:rPr>
              <a:t>extreme kou en wind en heel weinig neerslag</a:t>
            </a:r>
            <a:r>
              <a:rPr lang="nl-NL" sz="3600" b="0" i="0" dirty="0">
                <a:solidFill>
                  <a:srgbClr val="333333"/>
                </a:solidFill>
                <a:effectLst/>
              </a:rPr>
              <a:t>. Het is zo koud in de poolstreken omdat de </a:t>
            </a:r>
            <a:r>
              <a:rPr lang="nl-NL" sz="3600" b="0" i="0" u="sng" dirty="0">
                <a:solidFill>
                  <a:srgbClr val="333333"/>
                </a:solidFill>
                <a:effectLst/>
              </a:rPr>
              <a:t>zon nooit hoog aan de hemel staat</a:t>
            </a:r>
            <a:r>
              <a:rPr lang="nl-NL" sz="3600" b="0" i="0" dirty="0">
                <a:solidFill>
                  <a:srgbClr val="333333"/>
                </a:solidFill>
                <a:effectLst/>
              </a:rPr>
              <a:t>, ook niet in de zomer. </a:t>
            </a:r>
          </a:p>
          <a:p>
            <a:pPr marL="0" indent="0">
              <a:buNone/>
            </a:pPr>
            <a:r>
              <a:rPr lang="nl-NL" sz="3600" b="0" i="0" u="sng" dirty="0">
                <a:solidFill>
                  <a:srgbClr val="333333"/>
                </a:solidFill>
                <a:effectLst/>
              </a:rPr>
              <a:t>Door het wit van de sneeuw en het ijs worden de zonnestralen meteen teruggekaatst, hierdoor kan het aardoppervlak nooit opwarmen</a:t>
            </a:r>
            <a:r>
              <a:rPr lang="nl-NL" sz="3600" b="0" i="0" dirty="0">
                <a:solidFill>
                  <a:srgbClr val="333333"/>
                </a:solidFill>
                <a:effectLst/>
              </a:rPr>
              <a:t>. </a:t>
            </a:r>
          </a:p>
          <a:p>
            <a:pPr marL="0" indent="0">
              <a:buNone/>
            </a:pPr>
            <a:r>
              <a:rPr lang="nl-NL" sz="3600" b="0" i="0" dirty="0">
                <a:solidFill>
                  <a:srgbClr val="333333"/>
                </a:solidFill>
                <a:effectLst/>
              </a:rPr>
              <a:t>In de winter komt de zon helemaal niet boven de horizon. </a:t>
            </a:r>
          </a:p>
          <a:p>
            <a:pPr>
              <a:buFontTx/>
              <a:buChar char="-"/>
            </a:pPr>
            <a:r>
              <a:rPr lang="nl-NL" sz="3600" b="0" i="0" dirty="0">
                <a:solidFill>
                  <a:srgbClr val="333333"/>
                </a:solidFill>
                <a:effectLst/>
              </a:rPr>
              <a:t>Op de Zuidpool is de gemiddelde temperatuur in januari, de warmste maand, -29°C. In juli, de koudste maand, is dat -60°C. Door de ijzige wind voelt de temperatuur nog lager aan. </a:t>
            </a:r>
          </a:p>
          <a:p>
            <a:pPr>
              <a:buFontTx/>
              <a:buChar char="-"/>
            </a:pPr>
            <a:r>
              <a:rPr lang="nl-NL" sz="3600" b="0" i="0" u="sng" dirty="0">
                <a:solidFill>
                  <a:srgbClr val="333333"/>
                </a:solidFill>
                <a:effectLst/>
              </a:rPr>
              <a:t>Op de Noordpool is het minder koud</a:t>
            </a:r>
            <a:r>
              <a:rPr lang="nl-NL" sz="3600" b="0" i="0" dirty="0">
                <a:solidFill>
                  <a:srgbClr val="333333"/>
                </a:solidFill>
                <a:effectLst/>
              </a:rPr>
              <a:t>, de gemiddelde temperatuur is 's winters -30°C. In de zomer bevindt de temperatuur zich net onder het vriespunt en smelt het ijs langzaam. In de midzomer wil de temperatuur net iets boven nul liggen, als er aanhoudende zonneschijn is. Er valt jaarlijks 10-40 mm neerslag, in de vorm van sneeuw.</a:t>
            </a:r>
          </a:p>
        </p:txBody>
      </p:sp>
    </p:spTree>
    <p:extLst>
      <p:ext uri="{BB962C8B-B14F-4D97-AF65-F5344CB8AC3E}">
        <p14:creationId xmlns:p14="http://schemas.microsoft.com/office/powerpoint/2010/main" val="3079069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762656" y="2246812"/>
            <a:ext cx="10542057" cy="3930152"/>
          </a:xfrm>
          <a:prstGeom prst="rect">
            <a:avLst/>
          </a:prstGeom>
        </p:spPr>
      </p:pic>
    </p:spTree>
    <p:extLst>
      <p:ext uri="{BB962C8B-B14F-4D97-AF65-F5344CB8AC3E}">
        <p14:creationId xmlns:p14="http://schemas.microsoft.com/office/powerpoint/2010/main" val="2732855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357051"/>
            <a:ext cx="8596668" cy="1320800"/>
          </a:xfrm>
        </p:spPr>
        <p:txBody>
          <a:bodyPr/>
          <a:lstStyle/>
          <a:p>
            <a:r>
              <a:rPr lang="nl-NL" b="1" u="sng" dirty="0"/>
              <a:t>Verdeling klimaten:</a:t>
            </a:r>
          </a:p>
        </p:txBody>
      </p:sp>
      <p:sp>
        <p:nvSpPr>
          <p:cNvPr id="3" name="Tijdelijke aanduiding voor inhoud 2"/>
          <p:cNvSpPr>
            <a:spLocks noGrp="1"/>
          </p:cNvSpPr>
          <p:nvPr>
            <p:ph idx="1"/>
          </p:nvPr>
        </p:nvSpPr>
        <p:spPr>
          <a:xfrm>
            <a:off x="838200" y="1607911"/>
            <a:ext cx="10515600" cy="4862558"/>
          </a:xfrm>
        </p:spPr>
        <p:txBody>
          <a:bodyPr>
            <a:normAutofit fontScale="92500" lnSpcReduction="10000"/>
          </a:bodyPr>
          <a:lstStyle/>
          <a:p>
            <a:r>
              <a:rPr lang="nl-NL" sz="3600" dirty="0"/>
              <a:t>Tropisch klimaat</a:t>
            </a:r>
          </a:p>
          <a:p>
            <a:r>
              <a:rPr lang="nl-NL" sz="3600" dirty="0"/>
              <a:t>Subtropisch klimaat</a:t>
            </a:r>
          </a:p>
          <a:p>
            <a:r>
              <a:rPr lang="nl-NL" sz="3600" dirty="0"/>
              <a:t>Gematigd klimaat </a:t>
            </a:r>
            <a:r>
              <a:rPr lang="nl-NL" sz="3600" dirty="0">
                <a:sym typeface="Wingdings" panose="05000000000000000000" pitchFamily="2" charset="2"/>
              </a:rPr>
              <a:t> Gematigd zeeklimaat</a:t>
            </a:r>
          </a:p>
          <a:p>
            <a:pPr marL="0" indent="0">
              <a:buNone/>
            </a:pPr>
            <a:r>
              <a:rPr lang="nl-NL" sz="3600" dirty="0">
                <a:sym typeface="Wingdings" panose="05000000000000000000" pitchFamily="2" charset="2"/>
              </a:rPr>
              <a:t>			   Mediterraan of Middellands zeeklimaat</a:t>
            </a:r>
            <a:endParaRPr lang="nl-NL" sz="3600" dirty="0"/>
          </a:p>
          <a:p>
            <a:r>
              <a:rPr lang="nl-NL" sz="3600" dirty="0"/>
              <a:t>Landklimaat</a:t>
            </a:r>
          </a:p>
          <a:p>
            <a:r>
              <a:rPr lang="nl-NL" sz="3600" dirty="0"/>
              <a:t>Droog klimaat of Woestijn klimaat </a:t>
            </a:r>
          </a:p>
          <a:p>
            <a:pPr marL="0" indent="0">
              <a:buNone/>
            </a:pPr>
            <a:r>
              <a:rPr lang="nl-NL" sz="3600" dirty="0"/>
              <a:t>							(of Savanne klimaat)</a:t>
            </a:r>
          </a:p>
          <a:p>
            <a:r>
              <a:rPr lang="nl-NL" sz="3600" dirty="0"/>
              <a:t>Poolklimaat</a:t>
            </a:r>
          </a:p>
          <a:p>
            <a:endParaRPr lang="nl-NL" dirty="0"/>
          </a:p>
        </p:txBody>
      </p:sp>
    </p:spTree>
    <p:extLst>
      <p:ext uri="{BB962C8B-B14F-4D97-AF65-F5344CB8AC3E}">
        <p14:creationId xmlns:p14="http://schemas.microsoft.com/office/powerpoint/2010/main" val="3158553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524781" y="278861"/>
            <a:ext cx="11000110" cy="6021505"/>
          </a:xfrm>
          <a:prstGeom prst="rect">
            <a:avLst/>
          </a:prstGeom>
        </p:spPr>
      </p:pic>
      <p:sp>
        <p:nvSpPr>
          <p:cNvPr id="5" name="Rechthoek 4"/>
          <p:cNvSpPr/>
          <p:nvPr/>
        </p:nvSpPr>
        <p:spPr>
          <a:xfrm>
            <a:off x="9307902" y="365125"/>
            <a:ext cx="1742536" cy="273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4209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43310" y="600673"/>
            <a:ext cx="10515600" cy="5964029"/>
          </a:xfrm>
        </p:spPr>
        <p:txBody>
          <a:bodyPr>
            <a:normAutofit fontScale="62500" lnSpcReduction="20000"/>
          </a:bodyPr>
          <a:lstStyle/>
          <a:p>
            <a:pPr marL="0" indent="0">
              <a:buNone/>
            </a:pPr>
            <a:r>
              <a:rPr lang="nl-NL" sz="5100" b="1" i="0" u="sng" dirty="0">
                <a:solidFill>
                  <a:srgbClr val="333333"/>
                </a:solidFill>
                <a:effectLst/>
              </a:rPr>
              <a:t>Tropisch klimaat</a:t>
            </a:r>
          </a:p>
          <a:p>
            <a:endParaRPr lang="nl-NL" sz="3400" b="0" i="0" dirty="0">
              <a:solidFill>
                <a:srgbClr val="333333"/>
              </a:solidFill>
              <a:effectLst/>
            </a:endParaRPr>
          </a:p>
          <a:p>
            <a:pPr marL="0" indent="0">
              <a:buNone/>
            </a:pPr>
            <a:r>
              <a:rPr lang="nl-NL" sz="3400" b="0" i="0" dirty="0">
                <a:solidFill>
                  <a:srgbClr val="333333"/>
                </a:solidFill>
                <a:effectLst/>
              </a:rPr>
              <a:t>Delen van Noord- en Zuid-Amerika, Afrika, </a:t>
            </a:r>
            <a:r>
              <a:rPr lang="nl-NL" sz="3400" b="0" i="0" dirty="0" err="1">
                <a:solidFill>
                  <a:srgbClr val="333333"/>
                </a:solidFill>
                <a:effectLst/>
              </a:rPr>
              <a:t>Zuid-en</a:t>
            </a:r>
            <a:r>
              <a:rPr lang="nl-NL" sz="3400" b="0" i="0" dirty="0">
                <a:solidFill>
                  <a:srgbClr val="333333"/>
                </a:solidFill>
                <a:effectLst/>
              </a:rPr>
              <a:t> Zuidoost-Azië en Australië liggen in de tropen en hebben een tropisch klimaat. </a:t>
            </a:r>
          </a:p>
          <a:p>
            <a:pPr marL="0" indent="0">
              <a:buNone/>
            </a:pPr>
            <a:endParaRPr lang="nl-NL" sz="1100" b="0" i="0" dirty="0">
              <a:solidFill>
                <a:srgbClr val="333333"/>
              </a:solidFill>
              <a:effectLst/>
            </a:endParaRPr>
          </a:p>
          <a:p>
            <a:pPr marL="0" indent="0">
              <a:buNone/>
            </a:pPr>
            <a:r>
              <a:rPr lang="nl-NL" sz="3400" b="0" i="0" dirty="0">
                <a:solidFill>
                  <a:srgbClr val="333333"/>
                </a:solidFill>
                <a:effectLst/>
              </a:rPr>
              <a:t>Omdat er weinig variatie bestaat in de intensiteit van het zonlicht blijven de temperaturen hoog. </a:t>
            </a:r>
            <a:r>
              <a:rPr lang="nl-NL" sz="3400" b="0" i="0" u="sng" dirty="0">
                <a:solidFill>
                  <a:srgbClr val="333333"/>
                </a:solidFill>
                <a:effectLst/>
              </a:rPr>
              <a:t>De gemiddelde temperatuur bedraagt het hele jaar tussen de 25 en 30°C</a:t>
            </a:r>
            <a:r>
              <a:rPr lang="nl-NL" sz="3400" b="0" i="0" dirty="0">
                <a:solidFill>
                  <a:srgbClr val="333333"/>
                </a:solidFill>
                <a:effectLst/>
              </a:rPr>
              <a:t>. De </a:t>
            </a:r>
            <a:r>
              <a:rPr lang="nl-NL" sz="3400" b="0" i="0" u="sng" dirty="0">
                <a:solidFill>
                  <a:srgbClr val="333333"/>
                </a:solidFill>
                <a:effectLst/>
              </a:rPr>
              <a:t>temperatuur ligt altijd boven de 18°C</a:t>
            </a:r>
            <a:r>
              <a:rPr lang="nl-NL" sz="3400" b="0" i="0" dirty="0">
                <a:solidFill>
                  <a:srgbClr val="333333"/>
                </a:solidFill>
                <a:effectLst/>
              </a:rPr>
              <a:t>. In de tropische regenwouden </a:t>
            </a:r>
            <a:r>
              <a:rPr lang="nl-NL" sz="3400" b="0" i="0" u="sng" dirty="0">
                <a:solidFill>
                  <a:srgbClr val="333333"/>
                </a:solidFill>
                <a:effectLst/>
              </a:rPr>
              <a:t>regent het </a:t>
            </a:r>
            <a:r>
              <a:rPr lang="nl-NL" sz="3400" b="0" i="0" u="sng" dirty="0" err="1">
                <a:solidFill>
                  <a:srgbClr val="333333"/>
                </a:solidFill>
                <a:effectLst/>
              </a:rPr>
              <a:t>het</a:t>
            </a:r>
            <a:r>
              <a:rPr lang="nl-NL" sz="3400" b="0" i="0" u="sng" dirty="0">
                <a:solidFill>
                  <a:srgbClr val="333333"/>
                </a:solidFill>
                <a:effectLst/>
              </a:rPr>
              <a:t> hele jaar </a:t>
            </a:r>
            <a:r>
              <a:rPr lang="nl-NL" sz="3400" b="0" i="0" dirty="0">
                <a:solidFill>
                  <a:srgbClr val="333333"/>
                </a:solidFill>
                <a:effectLst/>
              </a:rPr>
              <a:t>door. </a:t>
            </a:r>
            <a:r>
              <a:rPr lang="nl-NL" sz="3400" b="0" i="0" u="sng" dirty="0">
                <a:solidFill>
                  <a:srgbClr val="333333"/>
                </a:solidFill>
                <a:effectLst/>
              </a:rPr>
              <a:t>Veel bewolking</a:t>
            </a:r>
            <a:r>
              <a:rPr lang="nl-NL" sz="3400" b="0" i="0" dirty="0">
                <a:solidFill>
                  <a:srgbClr val="333333"/>
                </a:solidFill>
                <a:effectLst/>
              </a:rPr>
              <a:t>.</a:t>
            </a:r>
          </a:p>
          <a:p>
            <a:pPr marL="0" indent="0">
              <a:buNone/>
            </a:pPr>
            <a:endParaRPr lang="nl-NL" sz="1300" b="0" i="0" dirty="0">
              <a:solidFill>
                <a:srgbClr val="333333"/>
              </a:solidFill>
              <a:effectLst/>
            </a:endParaRPr>
          </a:p>
          <a:p>
            <a:pPr marL="0" indent="0">
              <a:buNone/>
            </a:pPr>
            <a:r>
              <a:rPr lang="nl-NL" sz="3400" b="0" i="0" dirty="0">
                <a:solidFill>
                  <a:srgbClr val="333333"/>
                </a:solidFill>
                <a:effectLst/>
              </a:rPr>
              <a:t>Er is </a:t>
            </a:r>
            <a:r>
              <a:rPr lang="nl-NL" sz="3400" b="0" i="0" u="sng" dirty="0">
                <a:solidFill>
                  <a:srgbClr val="333333"/>
                </a:solidFill>
                <a:effectLst/>
              </a:rPr>
              <a:t>geen droogseizoen </a:t>
            </a:r>
            <a:r>
              <a:rPr lang="nl-NL" sz="3400" b="0" i="0" dirty="0">
                <a:solidFill>
                  <a:srgbClr val="333333"/>
                </a:solidFill>
                <a:effectLst/>
              </a:rPr>
              <a:t>en de gemiddelde neerslag is hoog, met maandelijks minstens 100 mm regen. Omdat tropische gebieden </a:t>
            </a:r>
            <a:r>
              <a:rPr lang="nl-NL" sz="3400" b="0" i="0" u="sng" dirty="0">
                <a:solidFill>
                  <a:srgbClr val="333333"/>
                </a:solidFill>
                <a:effectLst/>
              </a:rPr>
              <a:t>voortdurend licht, warm en vochtig </a:t>
            </a:r>
            <a:r>
              <a:rPr lang="nl-NL" sz="3400" b="0" i="0" dirty="0">
                <a:solidFill>
                  <a:srgbClr val="333333"/>
                </a:solidFill>
                <a:effectLst/>
              </a:rPr>
              <a:t>zijn, zijn de levensomstandigheden ideaal en bestaan er weelderige regenwouden en een grote variëteit aan soorten. </a:t>
            </a:r>
          </a:p>
          <a:p>
            <a:pPr marL="0" indent="0">
              <a:buNone/>
            </a:pPr>
            <a:endParaRPr lang="nl-NL" sz="1300" b="0" i="0" dirty="0">
              <a:solidFill>
                <a:srgbClr val="333333"/>
              </a:solidFill>
              <a:effectLst/>
            </a:endParaRPr>
          </a:p>
          <a:p>
            <a:pPr marL="0" indent="0">
              <a:buNone/>
            </a:pPr>
            <a:r>
              <a:rPr lang="nl-NL" sz="3400" b="0" i="0" dirty="0">
                <a:solidFill>
                  <a:srgbClr val="333333"/>
                </a:solidFill>
                <a:effectLst/>
              </a:rPr>
              <a:t>Tropische regenwouden omvatten </a:t>
            </a:r>
            <a:r>
              <a:rPr lang="nl-NL" sz="3400" b="0" i="0" u="sng" dirty="0">
                <a:solidFill>
                  <a:srgbClr val="333333"/>
                </a:solidFill>
                <a:effectLst/>
              </a:rPr>
              <a:t>50% van alle planten- en dierensoorten </a:t>
            </a:r>
            <a:r>
              <a:rPr lang="nl-NL" sz="3400" b="0" i="0" dirty="0">
                <a:solidFill>
                  <a:srgbClr val="333333"/>
                </a:solidFill>
                <a:effectLst/>
              </a:rPr>
              <a:t>ter wereld.</a:t>
            </a:r>
            <a:br>
              <a:rPr lang="nl-NL" sz="3400" b="0" i="0" dirty="0">
                <a:solidFill>
                  <a:srgbClr val="333333"/>
                </a:solidFill>
                <a:effectLst/>
                <a:latin typeface="Verdana" panose="020B0604030504040204" pitchFamily="34" charset="0"/>
              </a:rPr>
            </a:br>
            <a:endParaRPr lang="nl-NL" dirty="0"/>
          </a:p>
        </p:txBody>
      </p:sp>
    </p:spTree>
    <p:extLst>
      <p:ext uri="{BB962C8B-B14F-4D97-AF65-F5344CB8AC3E}">
        <p14:creationId xmlns:p14="http://schemas.microsoft.com/office/powerpoint/2010/main" val="340287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04503"/>
            <a:ext cx="10515600" cy="6583680"/>
          </a:xfrm>
        </p:spPr>
        <p:txBody>
          <a:bodyPr>
            <a:normAutofit/>
          </a:bodyPr>
          <a:lstStyle/>
          <a:p>
            <a:pPr marL="0" lvl="0" indent="0">
              <a:buNone/>
            </a:pPr>
            <a:br>
              <a:rPr lang="nl-NL" sz="2000" dirty="0">
                <a:solidFill>
                  <a:srgbClr val="333333"/>
                </a:solidFill>
                <a:latin typeface="Verdana" panose="020B0604030504040204" pitchFamily="34" charset="0"/>
              </a:rPr>
            </a:br>
            <a:r>
              <a:rPr lang="nl-NL" sz="3200" b="1" u="sng" dirty="0">
                <a:solidFill>
                  <a:srgbClr val="333333"/>
                </a:solidFill>
              </a:rPr>
              <a:t>Subtropisch klimaat</a:t>
            </a:r>
          </a:p>
          <a:p>
            <a:pPr marL="0" lvl="0" indent="0">
              <a:buNone/>
            </a:pPr>
            <a:br>
              <a:rPr lang="nl-NL" sz="2000" dirty="0">
                <a:solidFill>
                  <a:srgbClr val="333333"/>
                </a:solidFill>
              </a:rPr>
            </a:br>
            <a:r>
              <a:rPr lang="nl-NL" dirty="0">
                <a:solidFill>
                  <a:srgbClr val="333333"/>
                </a:solidFill>
              </a:rPr>
              <a:t>Dit klimaat komt voor in Zuid-Amerika, Centraal-Afrika, Zuid- en Oost-Azië en Noord-Australië. </a:t>
            </a:r>
          </a:p>
          <a:p>
            <a:pPr marL="0" lvl="0" indent="0">
              <a:buNone/>
            </a:pPr>
            <a:endParaRPr lang="nl-NL" sz="800" dirty="0">
              <a:solidFill>
                <a:srgbClr val="333333"/>
              </a:solidFill>
            </a:endParaRPr>
          </a:p>
          <a:p>
            <a:pPr marL="0" lvl="0" indent="0">
              <a:buNone/>
            </a:pPr>
            <a:r>
              <a:rPr lang="nl-NL" dirty="0">
                <a:solidFill>
                  <a:srgbClr val="333333"/>
                </a:solidFill>
              </a:rPr>
              <a:t>Subtropische klimaten hebben een duidelijk </a:t>
            </a:r>
            <a:r>
              <a:rPr lang="nl-NL" u="sng" dirty="0">
                <a:solidFill>
                  <a:srgbClr val="333333"/>
                </a:solidFill>
              </a:rPr>
              <a:t>nat en droog seizoen</a:t>
            </a:r>
            <a:r>
              <a:rPr lang="nl-NL" dirty="0">
                <a:solidFill>
                  <a:srgbClr val="333333"/>
                </a:solidFill>
              </a:rPr>
              <a:t>, met het hele jaar betrekkelijk </a:t>
            </a:r>
            <a:r>
              <a:rPr lang="nl-NL" u="sng" dirty="0">
                <a:solidFill>
                  <a:srgbClr val="333333"/>
                </a:solidFill>
              </a:rPr>
              <a:t>hoge temperaturen</a:t>
            </a:r>
            <a:r>
              <a:rPr lang="nl-NL" dirty="0">
                <a:solidFill>
                  <a:srgbClr val="333333"/>
                </a:solidFill>
              </a:rPr>
              <a:t>. </a:t>
            </a:r>
          </a:p>
          <a:p>
            <a:pPr marL="0" lvl="0" indent="0">
              <a:buNone/>
            </a:pPr>
            <a:r>
              <a:rPr lang="nl-NL" dirty="0">
                <a:solidFill>
                  <a:srgbClr val="333333"/>
                </a:solidFill>
              </a:rPr>
              <a:t>De </a:t>
            </a:r>
            <a:r>
              <a:rPr lang="nl-NL" u="sng" dirty="0">
                <a:solidFill>
                  <a:srgbClr val="333333"/>
                </a:solidFill>
              </a:rPr>
              <a:t>temperaturen zijn lager dan in de tropen en de neerslag is meer seizoensgebonden</a:t>
            </a:r>
            <a:r>
              <a:rPr lang="nl-NL" dirty="0">
                <a:solidFill>
                  <a:srgbClr val="333333"/>
                </a:solidFill>
              </a:rPr>
              <a:t>. Het verschil tussen de warmste en koudste maanden bedraagt maar drie of vier graden, maar het natte seizoen wordt gekenmerkt door </a:t>
            </a:r>
            <a:r>
              <a:rPr lang="nl-NL" u="sng" dirty="0">
                <a:solidFill>
                  <a:srgbClr val="333333"/>
                </a:solidFill>
              </a:rPr>
              <a:t>hoge vochtigheidsgraad</a:t>
            </a:r>
            <a:r>
              <a:rPr lang="nl-NL" dirty="0">
                <a:solidFill>
                  <a:srgbClr val="333333"/>
                </a:solidFill>
              </a:rPr>
              <a:t>. </a:t>
            </a:r>
          </a:p>
          <a:p>
            <a:pPr marL="0" lvl="0" indent="0">
              <a:buNone/>
            </a:pPr>
            <a:endParaRPr lang="nl-NL" sz="800" dirty="0">
              <a:solidFill>
                <a:srgbClr val="333333"/>
              </a:solidFill>
            </a:endParaRPr>
          </a:p>
          <a:p>
            <a:pPr marL="0" lvl="0" indent="0">
              <a:buNone/>
            </a:pPr>
            <a:r>
              <a:rPr lang="nl-NL" dirty="0">
                <a:solidFill>
                  <a:srgbClr val="333333"/>
                </a:solidFill>
              </a:rPr>
              <a:t>De subtropische seizoenen worden veroorzaakt door de beweging van hogedrukgebieden, die 's zomers naar de polen trekken en 's winters weer terug naar de evenaar trekken.</a:t>
            </a:r>
            <a:endParaRPr lang="nl-NL" dirty="0"/>
          </a:p>
        </p:txBody>
      </p:sp>
    </p:spTree>
    <p:extLst>
      <p:ext uri="{BB962C8B-B14F-4D97-AF65-F5344CB8AC3E}">
        <p14:creationId xmlns:p14="http://schemas.microsoft.com/office/powerpoint/2010/main" val="300105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38200" y="104503"/>
            <a:ext cx="10515600" cy="6583680"/>
          </a:xfrm>
        </p:spPr>
        <p:txBody>
          <a:bodyPr>
            <a:normAutofit/>
          </a:bodyPr>
          <a:lstStyle/>
          <a:p>
            <a:pPr marL="0" lvl="0" indent="0">
              <a:buNone/>
            </a:pPr>
            <a:br>
              <a:rPr lang="nl-NL" sz="2000" dirty="0">
                <a:solidFill>
                  <a:srgbClr val="333333"/>
                </a:solidFill>
                <a:latin typeface="Verdana" panose="020B0604030504040204" pitchFamily="34" charset="0"/>
              </a:rPr>
            </a:br>
            <a:r>
              <a:rPr lang="nl-NL" sz="3200" b="1" dirty="0">
                <a:solidFill>
                  <a:srgbClr val="333333"/>
                </a:solidFill>
              </a:rPr>
              <a:t>Moesson</a:t>
            </a:r>
          </a:p>
          <a:p>
            <a:pPr marL="0" lvl="0" indent="0">
              <a:buNone/>
            </a:pPr>
            <a:br>
              <a:rPr lang="nl-NL" sz="2000" dirty="0">
                <a:solidFill>
                  <a:srgbClr val="333333"/>
                </a:solidFill>
              </a:rPr>
            </a:br>
            <a:r>
              <a:rPr lang="nl-NL" dirty="0">
                <a:solidFill>
                  <a:srgbClr val="333333"/>
                </a:solidFill>
              </a:rPr>
              <a:t>Het natte seizoen wordt de </a:t>
            </a:r>
            <a:r>
              <a:rPr lang="nl-NL" u="sng" dirty="0">
                <a:solidFill>
                  <a:srgbClr val="333333"/>
                </a:solidFill>
              </a:rPr>
              <a:t>moesson</a:t>
            </a:r>
            <a:r>
              <a:rPr lang="nl-NL" dirty="0">
                <a:solidFill>
                  <a:srgbClr val="333333"/>
                </a:solidFill>
              </a:rPr>
              <a:t> genoemd. In het zuidwesten van de VS en Chili komt de moesson voor. Maar de sterkste moessons doen zich voor in het zuiden van Azië, het noorden van Australië en voor de kust van West-Afrika. </a:t>
            </a:r>
          </a:p>
          <a:p>
            <a:pPr marL="0" lvl="0" indent="0">
              <a:buNone/>
            </a:pPr>
            <a:endParaRPr lang="nl-NL" sz="900" dirty="0">
              <a:solidFill>
                <a:srgbClr val="333333"/>
              </a:solidFill>
            </a:endParaRPr>
          </a:p>
          <a:p>
            <a:pPr marL="0" lvl="0" indent="0">
              <a:buNone/>
            </a:pPr>
            <a:r>
              <a:rPr lang="nl-NL" dirty="0">
                <a:solidFill>
                  <a:srgbClr val="333333"/>
                </a:solidFill>
              </a:rPr>
              <a:t>Tussen maart en mei warmt de zon het land sterk op. Er ontstaat dan een groot lagedrukgebied door de warme opstijgende lucht. </a:t>
            </a:r>
          </a:p>
          <a:p>
            <a:pPr marL="0" lvl="0" indent="0">
              <a:buNone/>
            </a:pPr>
            <a:r>
              <a:rPr lang="nl-NL" dirty="0">
                <a:solidFill>
                  <a:srgbClr val="333333"/>
                </a:solidFill>
              </a:rPr>
              <a:t>In juni worden de zuidoostenwinden vanuit de Indische Oceaan naar dit lagedrukgebied gezogen. </a:t>
            </a:r>
          </a:p>
          <a:p>
            <a:pPr marL="0" lvl="0" indent="0">
              <a:buNone/>
            </a:pPr>
            <a:r>
              <a:rPr lang="nl-NL" dirty="0">
                <a:solidFill>
                  <a:srgbClr val="333333"/>
                </a:solidFill>
              </a:rPr>
              <a:t>Deze winden bevatten een warme en vochtige lucht die zorgen voor enorme buien. </a:t>
            </a:r>
          </a:p>
          <a:p>
            <a:pPr marL="0" lvl="0" indent="0">
              <a:buNone/>
            </a:pPr>
            <a:endParaRPr lang="nl-NL" sz="900" dirty="0">
              <a:solidFill>
                <a:srgbClr val="333333"/>
              </a:solidFill>
            </a:endParaRPr>
          </a:p>
          <a:p>
            <a:pPr marL="0" lvl="0" indent="0">
              <a:buNone/>
            </a:pPr>
            <a:r>
              <a:rPr lang="nl-NL" dirty="0">
                <a:solidFill>
                  <a:srgbClr val="333333"/>
                </a:solidFill>
              </a:rPr>
              <a:t>De moesson begint meestal in </a:t>
            </a:r>
            <a:r>
              <a:rPr lang="nl-NL" u="sng" dirty="0">
                <a:solidFill>
                  <a:srgbClr val="333333"/>
                </a:solidFill>
              </a:rPr>
              <a:t>juni en eindigt in september</a:t>
            </a:r>
            <a:r>
              <a:rPr lang="nl-NL" dirty="0">
                <a:solidFill>
                  <a:srgbClr val="333333"/>
                </a:solidFill>
              </a:rPr>
              <a:t>. Soms komt de moesson enkele weken later of helemaal niet.</a:t>
            </a:r>
          </a:p>
          <a:p>
            <a:pPr marL="0" indent="0">
              <a:buNone/>
            </a:pPr>
            <a:endParaRPr lang="nl-NL" sz="2000" dirty="0"/>
          </a:p>
        </p:txBody>
      </p:sp>
    </p:spTree>
    <p:extLst>
      <p:ext uri="{BB962C8B-B14F-4D97-AF65-F5344CB8AC3E}">
        <p14:creationId xmlns:p14="http://schemas.microsoft.com/office/powerpoint/2010/main" val="205987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9" name="Tijdelijke aanduiding voor inhoud 8"/>
          <p:cNvPicPr>
            <a:picLocks noGrp="1" noChangeAspect="1"/>
          </p:cNvPicPr>
          <p:nvPr>
            <p:ph idx="1"/>
          </p:nvPr>
        </p:nvPicPr>
        <p:blipFill>
          <a:blip r:embed="rId2"/>
          <a:stretch>
            <a:fillRect/>
          </a:stretch>
        </p:blipFill>
        <p:spPr>
          <a:xfrm>
            <a:off x="7581453" y="497284"/>
            <a:ext cx="4610547" cy="5743575"/>
          </a:xfrm>
          <a:prstGeom prst="rect">
            <a:avLst/>
          </a:prstGeom>
        </p:spPr>
      </p:pic>
      <p:pic>
        <p:nvPicPr>
          <p:cNvPr id="6" name="Afbeelding 5"/>
          <p:cNvPicPr>
            <a:picLocks noChangeAspect="1"/>
          </p:cNvPicPr>
          <p:nvPr/>
        </p:nvPicPr>
        <p:blipFill>
          <a:blip r:embed="rId3"/>
          <a:stretch>
            <a:fillRect/>
          </a:stretch>
        </p:blipFill>
        <p:spPr>
          <a:xfrm>
            <a:off x="-189781" y="497284"/>
            <a:ext cx="7648575" cy="5743575"/>
          </a:xfrm>
          <a:prstGeom prst="rect">
            <a:avLst/>
          </a:prstGeom>
        </p:spPr>
      </p:pic>
    </p:spTree>
    <p:extLst>
      <p:ext uri="{BB962C8B-B14F-4D97-AF65-F5344CB8AC3E}">
        <p14:creationId xmlns:p14="http://schemas.microsoft.com/office/powerpoint/2010/main" val="371514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03694" y="704190"/>
            <a:ext cx="10515600" cy="6027536"/>
          </a:xfrm>
        </p:spPr>
        <p:txBody>
          <a:bodyPr>
            <a:normAutofit fontScale="85000" lnSpcReduction="20000"/>
          </a:bodyPr>
          <a:lstStyle/>
          <a:p>
            <a:pPr marL="0" indent="0">
              <a:buNone/>
            </a:pPr>
            <a:r>
              <a:rPr lang="nl-NL" sz="4400" b="1" i="0" u="sng" dirty="0">
                <a:solidFill>
                  <a:srgbClr val="333333"/>
                </a:solidFill>
                <a:effectLst/>
              </a:rPr>
              <a:t>Droog klimaat</a:t>
            </a:r>
          </a:p>
          <a:p>
            <a:pPr marL="0" indent="0">
              <a:buNone/>
            </a:pPr>
            <a:endParaRPr lang="nl-NL" sz="2000" b="0" i="0" u="sng" dirty="0">
              <a:solidFill>
                <a:srgbClr val="333333"/>
              </a:solidFill>
              <a:effectLst/>
            </a:endParaRPr>
          </a:p>
          <a:p>
            <a:pPr marL="0" indent="0">
              <a:buNone/>
            </a:pPr>
            <a:r>
              <a:rPr lang="nl-NL" sz="3000" b="0" i="0" dirty="0">
                <a:solidFill>
                  <a:srgbClr val="333333"/>
                </a:solidFill>
                <a:effectLst/>
              </a:rPr>
              <a:t>Droge klimaten veroorzaken vaak woestijnen. Grote woestijnen komen voor in Afrika, Zuidwest-Azië en Australië. </a:t>
            </a:r>
          </a:p>
          <a:p>
            <a:pPr marL="0" indent="0">
              <a:buNone/>
            </a:pPr>
            <a:endParaRPr lang="nl-NL" sz="900" dirty="0">
              <a:solidFill>
                <a:srgbClr val="333333"/>
              </a:solidFill>
            </a:endParaRPr>
          </a:p>
          <a:p>
            <a:pPr marL="0" indent="0">
              <a:buNone/>
            </a:pPr>
            <a:r>
              <a:rPr lang="nl-NL" sz="3000" b="0" i="0" dirty="0">
                <a:solidFill>
                  <a:srgbClr val="333333"/>
                </a:solidFill>
                <a:effectLst/>
              </a:rPr>
              <a:t>Ongeveer een vijfde van al het land op aarde bestaat uit woestijnen en </a:t>
            </a:r>
            <a:r>
              <a:rPr lang="nl-NL" sz="3000" b="0" i="0" dirty="0" err="1">
                <a:solidFill>
                  <a:srgbClr val="333333"/>
                </a:solidFill>
                <a:effectLst/>
              </a:rPr>
              <a:t>halfwoestijnen</a:t>
            </a:r>
            <a:r>
              <a:rPr lang="nl-NL" sz="3000" b="0" i="0" dirty="0">
                <a:solidFill>
                  <a:srgbClr val="333333"/>
                </a:solidFill>
                <a:effectLst/>
              </a:rPr>
              <a:t>. Woestijnen zijn droge gebieden waar minder dan 250 mm regen per jaar valt. </a:t>
            </a:r>
            <a:endParaRPr lang="nl-NL" sz="900" dirty="0">
              <a:solidFill>
                <a:srgbClr val="333333"/>
              </a:solidFill>
            </a:endParaRPr>
          </a:p>
          <a:p>
            <a:pPr marL="0" indent="0">
              <a:buNone/>
            </a:pPr>
            <a:r>
              <a:rPr lang="nl-NL" sz="3000" b="0" i="0" dirty="0">
                <a:solidFill>
                  <a:srgbClr val="333333"/>
                </a:solidFill>
                <a:effectLst/>
              </a:rPr>
              <a:t>Door de hoge temperaturen is de verdamping hoger van de neerslag. In de woestijnen komen vaak grote temperatuurverschillen voor. </a:t>
            </a:r>
          </a:p>
          <a:p>
            <a:pPr marL="0" indent="0">
              <a:buNone/>
            </a:pPr>
            <a:endParaRPr lang="nl-NL" sz="900" dirty="0">
              <a:solidFill>
                <a:srgbClr val="333333"/>
              </a:solidFill>
            </a:endParaRPr>
          </a:p>
          <a:p>
            <a:pPr marL="0" indent="0">
              <a:buNone/>
            </a:pPr>
            <a:r>
              <a:rPr lang="nl-NL" sz="3000" b="0" i="0" dirty="0">
                <a:solidFill>
                  <a:srgbClr val="333333"/>
                </a:solidFill>
                <a:effectLst/>
              </a:rPr>
              <a:t>Overdag is het extreem heet, omdat er nauwelijks of geen bewolking is. De temperaturen kunnen dan oplopen tot 50°C en hoger. Omdat er geen wolken zijn die de warmte kunnen vasthouden kan de temperatuur 's nachts dalen tot onder het vriespunt.</a:t>
            </a:r>
            <a:br>
              <a:rPr lang="nl-NL" sz="3000" b="0" i="0" dirty="0">
                <a:solidFill>
                  <a:srgbClr val="333333"/>
                </a:solidFill>
                <a:effectLst/>
              </a:rPr>
            </a:br>
            <a:endParaRPr lang="nl-NL" sz="3000" dirty="0"/>
          </a:p>
        </p:txBody>
      </p:sp>
    </p:spTree>
    <p:extLst>
      <p:ext uri="{BB962C8B-B14F-4D97-AF65-F5344CB8AC3E}">
        <p14:creationId xmlns:p14="http://schemas.microsoft.com/office/powerpoint/2010/main" val="70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60151" y="286178"/>
            <a:ext cx="10515600" cy="6571822"/>
          </a:xfrm>
        </p:spPr>
        <p:txBody>
          <a:bodyPr>
            <a:noAutofit/>
          </a:bodyPr>
          <a:lstStyle/>
          <a:p>
            <a:pPr marL="0" indent="0">
              <a:buNone/>
            </a:pPr>
            <a:r>
              <a:rPr lang="nl-NL" b="1" i="0" u="sng" dirty="0">
                <a:solidFill>
                  <a:srgbClr val="333333"/>
                </a:solidFill>
                <a:effectLst/>
              </a:rPr>
              <a:t>Halfdroog klimaat</a:t>
            </a:r>
          </a:p>
          <a:p>
            <a:pPr marL="0" indent="0">
              <a:buNone/>
            </a:pPr>
            <a:endParaRPr lang="nl-NL" sz="800" b="1" i="0" u="sng" dirty="0">
              <a:solidFill>
                <a:srgbClr val="333333"/>
              </a:solidFill>
              <a:effectLst/>
            </a:endParaRPr>
          </a:p>
          <a:p>
            <a:pPr marL="0" indent="0">
              <a:buNone/>
            </a:pPr>
            <a:r>
              <a:rPr lang="nl-NL" sz="2400" b="0" i="0" dirty="0">
                <a:solidFill>
                  <a:srgbClr val="333333"/>
                </a:solidFill>
                <a:effectLst/>
              </a:rPr>
              <a:t>De halfdroge klimaatzone bestaat uit </a:t>
            </a:r>
            <a:r>
              <a:rPr lang="nl-NL" sz="2400" b="0" i="0" u="sng" dirty="0">
                <a:solidFill>
                  <a:srgbClr val="333333"/>
                </a:solidFill>
                <a:effectLst/>
              </a:rPr>
              <a:t>grasvlaktes</a:t>
            </a:r>
            <a:r>
              <a:rPr lang="nl-NL" sz="2400" b="0" i="0" dirty="0">
                <a:solidFill>
                  <a:srgbClr val="333333"/>
                </a:solidFill>
                <a:effectLst/>
              </a:rPr>
              <a:t> en </a:t>
            </a:r>
            <a:r>
              <a:rPr lang="nl-NL" sz="2400" b="0" i="0" u="sng" dirty="0">
                <a:solidFill>
                  <a:srgbClr val="333333"/>
                </a:solidFill>
                <a:effectLst/>
              </a:rPr>
              <a:t>savannes</a:t>
            </a:r>
            <a:r>
              <a:rPr lang="nl-NL" sz="2400" b="0" i="0" dirty="0">
                <a:solidFill>
                  <a:srgbClr val="333333"/>
                </a:solidFill>
                <a:effectLst/>
              </a:rPr>
              <a:t> in het hart van de continenten op het noordelijk halfrond. Halfdroge graslanden komen in Afrika voor, waar ze '</a:t>
            </a:r>
            <a:r>
              <a:rPr lang="nl-NL" sz="2400" b="0" i="0" dirty="0" err="1">
                <a:solidFill>
                  <a:srgbClr val="333333"/>
                </a:solidFill>
                <a:effectLst/>
              </a:rPr>
              <a:t>veldt</a:t>
            </a:r>
            <a:r>
              <a:rPr lang="nl-NL" sz="2400" b="0" i="0" dirty="0">
                <a:solidFill>
                  <a:srgbClr val="333333"/>
                </a:solidFill>
                <a:effectLst/>
              </a:rPr>
              <a:t>' genoemd worden. In het westen van Noord-Amerika worden deze grasvlaktes de </a:t>
            </a:r>
            <a:r>
              <a:rPr lang="nl-NL" sz="2400" b="0" i="0" u="sng" dirty="0">
                <a:solidFill>
                  <a:srgbClr val="333333"/>
                </a:solidFill>
                <a:effectLst/>
              </a:rPr>
              <a:t>'prairie</a:t>
            </a:r>
            <a:r>
              <a:rPr lang="nl-NL" sz="2400" b="0" i="0" dirty="0">
                <a:solidFill>
                  <a:srgbClr val="333333"/>
                </a:solidFill>
                <a:effectLst/>
              </a:rPr>
              <a:t>' genoemd. In Zuid-Rusland worden ze </a:t>
            </a:r>
            <a:r>
              <a:rPr lang="nl-NL" sz="2400" b="0" i="0" u="sng" dirty="0">
                <a:solidFill>
                  <a:srgbClr val="333333"/>
                </a:solidFill>
                <a:effectLst/>
              </a:rPr>
              <a:t>'steppe</a:t>
            </a:r>
            <a:r>
              <a:rPr lang="nl-NL" sz="2400" b="0" i="0" dirty="0">
                <a:solidFill>
                  <a:srgbClr val="333333"/>
                </a:solidFill>
                <a:effectLst/>
              </a:rPr>
              <a:t>' genoemd en in Zuid-Amerika 'pampa'. </a:t>
            </a:r>
          </a:p>
          <a:p>
            <a:pPr marL="0" indent="0">
              <a:buNone/>
            </a:pPr>
            <a:endParaRPr lang="nl-NL" sz="800" dirty="0">
              <a:solidFill>
                <a:srgbClr val="333333"/>
              </a:solidFill>
            </a:endParaRPr>
          </a:p>
          <a:p>
            <a:pPr marL="0" indent="0">
              <a:buNone/>
            </a:pPr>
            <a:r>
              <a:rPr lang="nl-NL" sz="2400" b="0" i="0" dirty="0">
                <a:solidFill>
                  <a:srgbClr val="333333"/>
                </a:solidFill>
                <a:effectLst/>
              </a:rPr>
              <a:t>Ze liggen meestal zo ver landinwaarts dat de wind nauwelijks regen brengt. De jaarlijkse neerslag varieert van 250 tot 760 mm, dit is net genoeg water voor wat vegetatie, maar te weinig om hele bossen te laten groeien. Alleen langs meren en rivieren is er voldoende water voor bomen. </a:t>
            </a:r>
          </a:p>
          <a:p>
            <a:pPr marL="0" indent="0">
              <a:buNone/>
            </a:pPr>
            <a:r>
              <a:rPr lang="nl-NL" sz="2400" b="0" i="0" dirty="0">
                <a:solidFill>
                  <a:srgbClr val="333333"/>
                </a:solidFill>
                <a:effectLst/>
              </a:rPr>
              <a:t>De zomers zijn droog en warm en 's winters kan het er flink koud worden. De graslanden worden onderhouden door de enorme </a:t>
            </a:r>
            <a:r>
              <a:rPr lang="nl-NL" sz="2400" b="0" i="0" dirty="0" err="1">
                <a:solidFill>
                  <a:srgbClr val="333333"/>
                </a:solidFill>
                <a:effectLst/>
              </a:rPr>
              <a:t>seizoensbranden</a:t>
            </a:r>
            <a:r>
              <a:rPr lang="nl-NL" sz="2400" b="0" i="0" dirty="0">
                <a:solidFill>
                  <a:srgbClr val="333333"/>
                </a:solidFill>
                <a:effectLst/>
              </a:rPr>
              <a:t> en door begrazing door de kuddedieren. Aan het eind van de zomer is het zo droog op de grasvlakte dat er vaak branden ontstaan, die door de wind verspreid wordt. Omdat deze vlaktes vaak vlakke, onbeschutte gebieden zijn met weinig bomen, staat er veel wind.</a:t>
            </a:r>
          </a:p>
        </p:txBody>
      </p:sp>
    </p:spTree>
    <p:extLst>
      <p:ext uri="{BB962C8B-B14F-4D97-AF65-F5344CB8AC3E}">
        <p14:creationId xmlns:p14="http://schemas.microsoft.com/office/powerpoint/2010/main" val="25319488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113</TotalTime>
  <Words>1522</Words>
  <Application>Microsoft Office PowerPoint</Application>
  <PresentationFormat>Breedbeeld</PresentationFormat>
  <Paragraphs>94</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Trebuchet MS</vt:lpstr>
      <vt:lpstr>Verdana</vt:lpstr>
      <vt:lpstr>Wingdings 3</vt:lpstr>
      <vt:lpstr>Facet</vt:lpstr>
      <vt:lpstr>PowerPoint-presentatie</vt:lpstr>
      <vt:lpstr>Verdeling klimaten: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Herkomst</dc:title>
  <dc:creator>Jacintha Westerink</dc:creator>
  <cp:lastModifiedBy>Jacintha Westerink</cp:lastModifiedBy>
  <cp:revision>17</cp:revision>
  <dcterms:created xsi:type="dcterms:W3CDTF">2017-09-06T19:59:45Z</dcterms:created>
  <dcterms:modified xsi:type="dcterms:W3CDTF">2019-11-24T13:44:23Z</dcterms:modified>
</cp:coreProperties>
</file>