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C588239-DBDC-47BC-BCAB-FD20A96D377B}" v="4" dt="2019-11-18T13:53:35.7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29" autoAdjust="0"/>
    <p:restoredTop sz="98261" autoAdjust="0"/>
  </p:normalViewPr>
  <p:slideViewPr>
    <p:cSldViewPr>
      <p:cViewPr varScale="1">
        <p:scale>
          <a:sx n="73" d="100"/>
          <a:sy n="73" d="100"/>
        </p:scale>
        <p:origin x="135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84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eke Drabbe" userId="b9b1a049-6b87-453c-9d4e-1b3ea0ffd634" providerId="ADAL" clId="{4C588239-DBDC-47BC-BCAB-FD20A96D377B}"/>
    <pc:docChg chg="custSel modSld">
      <pc:chgData name="Marieke Drabbe" userId="b9b1a049-6b87-453c-9d4e-1b3ea0ffd634" providerId="ADAL" clId="{4C588239-DBDC-47BC-BCAB-FD20A96D377B}" dt="2019-11-18T13:53:59.117" v="250" actId="20577"/>
      <pc:docMkLst>
        <pc:docMk/>
      </pc:docMkLst>
      <pc:sldChg chg="modSp">
        <pc:chgData name="Marieke Drabbe" userId="b9b1a049-6b87-453c-9d4e-1b3ea0ffd634" providerId="ADAL" clId="{4C588239-DBDC-47BC-BCAB-FD20A96D377B}" dt="2019-11-18T13:53:59.117" v="250" actId="20577"/>
        <pc:sldMkLst>
          <pc:docMk/>
          <pc:sldMk cId="0" sldId="256"/>
        </pc:sldMkLst>
        <pc:spChg chg="mod">
          <ac:chgData name="Marieke Drabbe" userId="b9b1a049-6b87-453c-9d4e-1b3ea0ffd634" providerId="ADAL" clId="{4C588239-DBDC-47BC-BCAB-FD20A96D377B}" dt="2019-11-04T13:00:22.954" v="12" actId="14100"/>
          <ac:spMkLst>
            <pc:docMk/>
            <pc:sldMk cId="0" sldId="256"/>
            <ac:spMk id="4" creationId="{00000000-0000-0000-0000-000000000000}"/>
          </ac:spMkLst>
        </pc:spChg>
        <pc:spChg chg="mod">
          <ac:chgData name="Marieke Drabbe" userId="b9b1a049-6b87-453c-9d4e-1b3ea0ffd634" providerId="ADAL" clId="{4C588239-DBDC-47BC-BCAB-FD20A96D377B}" dt="2019-11-18T13:38:30.804" v="75" actId="1076"/>
          <ac:spMkLst>
            <pc:docMk/>
            <pc:sldMk cId="0" sldId="256"/>
            <ac:spMk id="17" creationId="{00000000-0000-0000-0000-000000000000}"/>
          </ac:spMkLst>
        </pc:spChg>
        <pc:spChg chg="mod">
          <ac:chgData name="Marieke Drabbe" userId="b9b1a049-6b87-453c-9d4e-1b3ea0ffd634" providerId="ADAL" clId="{4C588239-DBDC-47BC-BCAB-FD20A96D377B}" dt="2019-11-18T13:43:40.201" v="155" actId="20577"/>
          <ac:spMkLst>
            <pc:docMk/>
            <pc:sldMk cId="0" sldId="256"/>
            <ac:spMk id="26" creationId="{00000000-0000-0000-0000-000000000000}"/>
          </ac:spMkLst>
        </pc:spChg>
        <pc:spChg chg="mod">
          <ac:chgData name="Marieke Drabbe" userId="b9b1a049-6b87-453c-9d4e-1b3ea0ffd634" providerId="ADAL" clId="{4C588239-DBDC-47BC-BCAB-FD20A96D377B}" dt="2019-11-18T13:43:50.592" v="157" actId="1076"/>
          <ac:spMkLst>
            <pc:docMk/>
            <pc:sldMk cId="0" sldId="256"/>
            <ac:spMk id="14339" creationId="{00000000-0000-0000-0000-000000000000}"/>
          </ac:spMkLst>
        </pc:spChg>
        <pc:spChg chg="mod">
          <ac:chgData name="Marieke Drabbe" userId="b9b1a049-6b87-453c-9d4e-1b3ea0ffd634" providerId="ADAL" clId="{4C588239-DBDC-47BC-BCAB-FD20A96D377B}" dt="2019-11-18T13:43:53.633" v="158" actId="1076"/>
          <ac:spMkLst>
            <pc:docMk/>
            <pc:sldMk cId="0" sldId="256"/>
            <ac:spMk id="14340" creationId="{00000000-0000-0000-0000-000000000000}"/>
          </ac:spMkLst>
        </pc:spChg>
        <pc:spChg chg="mod">
          <ac:chgData name="Marieke Drabbe" userId="b9b1a049-6b87-453c-9d4e-1b3ea0ffd634" providerId="ADAL" clId="{4C588239-DBDC-47BC-BCAB-FD20A96D377B}" dt="2019-11-18T13:52:18.348" v="183" actId="1076"/>
          <ac:spMkLst>
            <pc:docMk/>
            <pc:sldMk cId="0" sldId="256"/>
            <ac:spMk id="14342" creationId="{00000000-0000-0000-0000-000000000000}"/>
          </ac:spMkLst>
        </pc:spChg>
        <pc:spChg chg="mod">
          <ac:chgData name="Marieke Drabbe" userId="b9b1a049-6b87-453c-9d4e-1b3ea0ffd634" providerId="ADAL" clId="{4C588239-DBDC-47BC-BCAB-FD20A96D377B}" dt="2019-11-18T13:53:59.117" v="250" actId="20577"/>
          <ac:spMkLst>
            <pc:docMk/>
            <pc:sldMk cId="0" sldId="256"/>
            <ac:spMk id="14344" creationId="{00000000-0000-0000-0000-000000000000}"/>
          </ac:spMkLst>
        </pc:spChg>
        <pc:spChg chg="mod">
          <ac:chgData name="Marieke Drabbe" userId="b9b1a049-6b87-453c-9d4e-1b3ea0ffd634" providerId="ADAL" clId="{4C588239-DBDC-47BC-BCAB-FD20A96D377B}" dt="2019-11-18T13:53:18.275" v="198" actId="20577"/>
          <ac:spMkLst>
            <pc:docMk/>
            <pc:sldMk cId="0" sldId="256"/>
            <ac:spMk id="14346" creationId="{00000000-0000-0000-0000-000000000000}"/>
          </ac:spMkLst>
        </pc:spChg>
        <pc:spChg chg="mod">
          <ac:chgData name="Marieke Drabbe" userId="b9b1a049-6b87-453c-9d4e-1b3ea0ffd634" providerId="ADAL" clId="{4C588239-DBDC-47BC-BCAB-FD20A96D377B}" dt="2019-11-18T13:15:43.716" v="74" actId="20577"/>
          <ac:spMkLst>
            <pc:docMk/>
            <pc:sldMk cId="0" sldId="256"/>
            <ac:spMk id="14348" creationId="{00000000-0000-0000-0000-000000000000}"/>
          </ac:spMkLst>
        </pc:spChg>
        <pc:picChg chg="mod">
          <ac:chgData name="Marieke Drabbe" userId="b9b1a049-6b87-453c-9d4e-1b3ea0ffd634" providerId="ADAL" clId="{4C588239-DBDC-47BC-BCAB-FD20A96D377B}" dt="2019-11-18T13:52:59.631" v="190" actId="1076"/>
          <ac:picMkLst>
            <pc:docMk/>
            <pc:sldMk cId="0" sldId="256"/>
            <ac:picMk id="2" creationId="{00000000-0000-0000-0000-000000000000}"/>
          </ac:picMkLst>
        </pc:picChg>
        <pc:picChg chg="mod">
          <ac:chgData name="Marieke Drabbe" userId="b9b1a049-6b87-453c-9d4e-1b3ea0ffd634" providerId="ADAL" clId="{4C588239-DBDC-47BC-BCAB-FD20A96D377B}" dt="2019-11-18T13:43:57.180" v="160" actId="1076"/>
          <ac:picMkLst>
            <pc:docMk/>
            <pc:sldMk cId="0" sldId="256"/>
            <ac:picMk id="19" creationId="{00000000-0000-0000-0000-000000000000}"/>
          </ac:picMkLst>
        </pc:picChg>
        <pc:picChg chg="mod">
          <ac:chgData name="Marieke Drabbe" userId="b9b1a049-6b87-453c-9d4e-1b3ea0ffd634" providerId="ADAL" clId="{4C588239-DBDC-47BC-BCAB-FD20A96D377B}" dt="2019-11-18T13:43:55.401" v="159" actId="1076"/>
          <ac:picMkLst>
            <pc:docMk/>
            <pc:sldMk cId="0" sldId="256"/>
            <ac:picMk id="20" creationId="{00000000-0000-0000-0000-000000000000}"/>
          </ac:picMkLst>
        </pc:picChg>
        <pc:picChg chg="mod">
          <ac:chgData name="Marieke Drabbe" userId="b9b1a049-6b87-453c-9d4e-1b3ea0ffd634" providerId="ADAL" clId="{4C588239-DBDC-47BC-BCAB-FD20A96D377B}" dt="2019-11-18T13:45:19.018" v="161" actId="1076"/>
          <ac:picMkLst>
            <pc:docMk/>
            <pc:sldMk cId="0" sldId="256"/>
            <ac:picMk id="22" creationId="{00000000-0000-0000-0000-000000000000}"/>
          </ac:picMkLst>
        </pc:picChg>
        <pc:picChg chg="mod">
          <ac:chgData name="Marieke Drabbe" userId="b9b1a049-6b87-453c-9d4e-1b3ea0ffd634" providerId="ADAL" clId="{4C588239-DBDC-47BC-BCAB-FD20A96D377B}" dt="2019-11-18T13:52:20.090" v="184" actId="1076"/>
          <ac:picMkLst>
            <pc:docMk/>
            <pc:sldMk cId="0" sldId="256"/>
            <ac:picMk id="23" creationId="{00000000-0000-0000-0000-000000000000}"/>
          </ac:picMkLst>
        </pc:picChg>
        <pc:picChg chg="mod">
          <ac:chgData name="Marieke Drabbe" userId="b9b1a049-6b87-453c-9d4e-1b3ea0ffd634" providerId="ADAL" clId="{4C588239-DBDC-47BC-BCAB-FD20A96D377B}" dt="2019-11-18T13:52:33.523" v="188" actId="1076"/>
          <ac:picMkLst>
            <pc:docMk/>
            <pc:sldMk cId="0" sldId="256"/>
            <ac:picMk id="24" creationId="{00000000-0000-0000-0000-000000000000}"/>
          </ac:picMkLst>
        </pc:picChg>
        <pc:picChg chg="mod">
          <ac:chgData name="Marieke Drabbe" userId="b9b1a049-6b87-453c-9d4e-1b3ea0ffd634" providerId="ADAL" clId="{4C588239-DBDC-47BC-BCAB-FD20A96D377B}" dt="2019-11-18T13:52:28.563" v="186" actId="1076"/>
          <ac:picMkLst>
            <pc:docMk/>
            <pc:sldMk cId="0" sldId="256"/>
            <ac:picMk id="25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88E9ECD-6405-44DE-9E53-7B955851BC2F}" type="datetimeFigureOut">
              <a:rPr lang="nl-NL"/>
              <a:pPr>
                <a:defRPr/>
              </a:pPr>
              <a:t>21-11-2019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noProof="0"/>
              <a:t>Klik om de modelstijlen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8DA1466-8AD2-43AF-AC58-1E27EE4C921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14299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dirty="0"/>
          </a:p>
        </p:txBody>
      </p:sp>
      <p:sp>
        <p:nvSpPr>
          <p:cNvPr id="15363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2ACFFE4-AE8B-499D-916C-0C6C9F16697B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8914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C0CB79-0957-4442-91FC-2F3137F49DB6}" type="datetimeFigureOut">
              <a:rPr lang="nl-NL"/>
              <a:pPr>
                <a:defRPr/>
              </a:pPr>
              <a:t>21-11-2019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A25EDC-6C7A-4BB4-925F-4F3A77E712B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D89DC1-8CD2-49D4-B559-EBDAC5DA6E75}" type="datetimeFigureOut">
              <a:rPr lang="nl-NL"/>
              <a:pPr>
                <a:defRPr/>
              </a:pPr>
              <a:t>21-11-2019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9D9DB4-A07C-412A-BDC9-1742DFB6B82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ED79E0-8DBF-4DEB-970C-2DBC66EA06CC}" type="datetimeFigureOut">
              <a:rPr lang="nl-NL"/>
              <a:pPr>
                <a:defRPr/>
              </a:pPr>
              <a:t>21-11-2019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A57F21-5C84-4CBA-8009-7B1FCDDFE6D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02C50C-F525-4971-94D3-88F90DA7164A}" type="datetimeFigureOut">
              <a:rPr lang="nl-NL"/>
              <a:pPr>
                <a:defRPr/>
              </a:pPr>
              <a:t>21-11-2019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CDCCE-DF12-4EEB-9E84-7DCBDD2901F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52FC6F-3B7C-4F67-9678-CE1BF2F50575}" type="datetimeFigureOut">
              <a:rPr lang="nl-NL"/>
              <a:pPr>
                <a:defRPr/>
              </a:pPr>
              <a:t>21-11-2019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0105A9-6D46-4D7A-B6B2-D64D6A53EC0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E0494-4530-4C4A-8AB5-FD341F136C01}" type="datetimeFigureOut">
              <a:rPr lang="nl-NL"/>
              <a:pPr>
                <a:defRPr/>
              </a:pPr>
              <a:t>21-11-2019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52D4C8-0455-4A27-8EA1-9E318755D19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0262D-55BC-4AC2-95F3-83A49ABA819C}" type="datetimeFigureOut">
              <a:rPr lang="nl-NL"/>
              <a:pPr>
                <a:defRPr/>
              </a:pPr>
              <a:t>21-11-2019</a:t>
            </a:fld>
            <a:endParaRPr lang="nl-NL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5DB68-4EB5-4D55-BFB5-3B4A363F94D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5E995-2385-4803-99AB-106C5D64AB74}" type="datetimeFigureOut">
              <a:rPr lang="nl-NL"/>
              <a:pPr>
                <a:defRPr/>
              </a:pPr>
              <a:t>21-11-2019</a:t>
            </a:fld>
            <a:endParaRPr lang="nl-NL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6128C9-1CCC-459E-94F5-FC4F97B600E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2A378-9ED8-4E77-AB48-0CBCEE8E6B34}" type="datetimeFigureOut">
              <a:rPr lang="nl-NL"/>
              <a:pPr>
                <a:defRPr/>
              </a:pPr>
              <a:t>21-11-2019</a:t>
            </a:fld>
            <a:endParaRPr lang="nl-NL"/>
          </a:p>
        </p:txBody>
      </p:sp>
      <p:sp>
        <p:nvSpPr>
          <p:cNvPr id="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765DB3-8282-4222-9933-9FC7E21E9AE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63ECB-8479-41F6-A826-62E5D4300F4C}" type="datetimeFigureOut">
              <a:rPr lang="nl-NL"/>
              <a:pPr>
                <a:defRPr/>
              </a:pPr>
              <a:t>21-11-2019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59CA9-36B1-4A53-AB43-2D107809232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34C7C0-04D9-431C-87BE-C2B8B012A994}" type="datetimeFigureOut">
              <a:rPr lang="nl-NL"/>
              <a:pPr>
                <a:defRPr/>
              </a:pPr>
              <a:t>21-11-2019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28056B-B8AF-4C06-8C9F-CC7D3C8B12F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2C2D7A5-6971-4C1E-8DAF-E01E4A5FD6A8}" type="datetimeFigureOut">
              <a:rPr lang="nl-NL"/>
              <a:pPr>
                <a:defRPr/>
              </a:pPr>
              <a:t>21-11-2019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00DEF0D-D9F2-44A1-B5FD-C85DB236A05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8.jpeg"/><Relationship Id="rId3" Type="http://schemas.openxmlformats.org/officeDocument/2006/relationships/hyperlink" Target="http://www.businessmodelgeneration.com/" TargetMode="External"/><Relationship Id="rId7" Type="http://schemas.openxmlformats.org/officeDocument/2006/relationships/image" Target="../media/image2.png"/><Relationship Id="rId12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11" Type="http://schemas.openxmlformats.org/officeDocument/2006/relationships/image" Target="../media/image6.png"/><Relationship Id="rId5" Type="http://schemas.openxmlformats.org/officeDocument/2006/relationships/hyperlink" Target="https://maken.wikiwijs.nl/?id=15&amp;arrangement=143305#!page-5646144" TargetMode="External"/><Relationship Id="rId10" Type="http://schemas.openxmlformats.org/officeDocument/2006/relationships/image" Target="../media/image5.png"/><Relationship Id="rId4" Type="http://schemas.openxmlformats.org/officeDocument/2006/relationships/hyperlink" Target="https://www.strategyzer.com/" TargetMode="External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0" y="0"/>
            <a:ext cx="343227" cy="6858000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825825" y="898514"/>
            <a:ext cx="4050342" cy="110799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Leerdoelen</a:t>
            </a:r>
            <a:endParaRPr lang="nl-NL" sz="1100" dirty="0">
              <a:ea typeface="Calibri" pitchFamily="34" charset="0"/>
              <a:cs typeface="Arial" charset="0"/>
            </a:endParaRPr>
          </a:p>
          <a:p>
            <a:r>
              <a:rPr lang="nl-NL" sz="1100" dirty="0">
                <a:latin typeface="+mn-lt"/>
                <a:ea typeface="Calibri" pitchFamily="34" charset="0"/>
                <a:cs typeface="Arial" charset="0"/>
              </a:rPr>
              <a:t>Na het maken van dit leerarrangement kun je: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nl-NL" sz="1100" dirty="0">
                <a:latin typeface="+mn-lt"/>
                <a:ea typeface="Calibri" pitchFamily="34" charset="0"/>
                <a:cs typeface="Arial" charset="0"/>
              </a:rPr>
              <a:t>De verschillende bouwstenen van het BMC benoemen.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nl-NL" sz="1100" dirty="0">
                <a:latin typeface="+mn-lt"/>
              </a:rPr>
              <a:t>Elke bouwsteen invullen in samenhang met jouw onderneming.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nl-NL" sz="1100" dirty="0">
                <a:latin typeface="+mn-lt"/>
                <a:ea typeface="Calibri" pitchFamily="34" charset="0"/>
                <a:cs typeface="Arial" charset="0"/>
              </a:rPr>
              <a:t>De ontwikkeling van je BMC monitoren en daarop reflecteren.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nl-NL" sz="1100" dirty="0">
                <a:latin typeface="+mn-lt"/>
                <a:ea typeface="Calibri" pitchFamily="34" charset="0"/>
                <a:cs typeface="Arial" charset="0"/>
              </a:rPr>
              <a:t>Aan de hand van je BMC je bedrijf opstarten.  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818160" y="2257898"/>
            <a:ext cx="4065672" cy="60016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/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Leerproduct</a:t>
            </a:r>
            <a:r>
              <a:rPr lang="nl-NL" sz="1100" b="1" dirty="0">
                <a:solidFill>
                  <a:srgbClr val="FF0000"/>
                </a:solidFill>
                <a:ea typeface="Calibri" pitchFamily="34" charset="0"/>
                <a:cs typeface="Arial" charset="0"/>
              </a:rPr>
              <a:t>	</a:t>
            </a:r>
          </a:p>
          <a:p>
            <a:pPr eaLnBrk="0" hangingPunct="0"/>
            <a:r>
              <a:rPr lang="nl-NL" sz="1100" dirty="0">
                <a:latin typeface="+mn-lt"/>
              </a:rPr>
              <a:t>Een verslag met daarin een volledig ingevuld BMC zoals de bouwstenen in de reader beschreven zijn.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5586680" y="891415"/>
            <a:ext cx="3313830" cy="1446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Samenwerken</a:t>
            </a:r>
            <a:endParaRPr lang="nl-NL" sz="1100" dirty="0">
              <a:ea typeface="Calibri" pitchFamily="34" charset="0"/>
              <a:cs typeface="Arial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100" dirty="0">
                <a:latin typeface="+mn-lt"/>
                <a:ea typeface="Calibri" pitchFamily="34" charset="0"/>
                <a:cs typeface="Arial" charset="0"/>
              </a:rPr>
              <a:t>Plaats je product op het Leerplatform en vraag om feedback.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100" dirty="0">
                <a:latin typeface="+mn-lt"/>
                <a:ea typeface="Calibri" pitchFamily="34" charset="0"/>
                <a:cs typeface="Arial" charset="0"/>
              </a:rPr>
              <a:t>Bekijk leerproducten van anderen en geef feedback.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100" dirty="0">
                <a:latin typeface="+mn-lt"/>
                <a:ea typeface="Calibri" pitchFamily="34" charset="0"/>
                <a:cs typeface="Arial" charset="0"/>
              </a:rPr>
              <a:t>Verbeter je leerproduct en plaats versie 2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100" dirty="0">
                <a:latin typeface="+mn-lt"/>
              </a:rPr>
              <a:t>Deze opdracht maak je in je groep.</a:t>
            </a:r>
            <a:endParaRPr lang="nl-NL" sz="1100" dirty="0">
              <a:latin typeface="+mn-lt"/>
              <a:ea typeface="Calibri" pitchFamily="34" charset="0"/>
              <a:cs typeface="Arial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100" dirty="0">
                <a:latin typeface="+mn-lt"/>
                <a:ea typeface="Calibri" pitchFamily="34" charset="0"/>
                <a:cs typeface="Arial" charset="0"/>
              </a:rPr>
              <a:t>Versie 1 </a:t>
            </a:r>
            <a:r>
              <a:rPr lang="nl-NL" sz="1100" dirty="0" smtClean="0">
                <a:latin typeface="+mn-lt"/>
                <a:ea typeface="Calibri" pitchFamily="34" charset="0"/>
                <a:cs typeface="Arial" charset="0"/>
              </a:rPr>
              <a:t>09-01-2020</a:t>
            </a:r>
            <a:endParaRPr lang="nl-NL" sz="1100" dirty="0">
              <a:latin typeface="+mn-lt"/>
              <a:ea typeface="Calibri" pitchFamily="34" charset="0"/>
              <a:cs typeface="Arial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100" dirty="0">
                <a:latin typeface="+mn-lt"/>
                <a:ea typeface="Calibri" pitchFamily="34" charset="0"/>
                <a:cs typeface="Arial" charset="0"/>
              </a:rPr>
              <a:t>Versie 2 16-01-2020</a:t>
            </a:r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5586680" y="2529800"/>
            <a:ext cx="3313830" cy="60016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Bijeenkomsten</a:t>
            </a:r>
            <a:r>
              <a:rPr lang="nl-NL" sz="1100" b="1" dirty="0">
                <a:ea typeface="Calibri" pitchFamily="34" charset="0"/>
                <a:cs typeface="Arial" charset="0"/>
              </a:rPr>
              <a:t>		</a:t>
            </a:r>
            <a:endParaRPr lang="nl-NL" sz="1100" dirty="0">
              <a:ea typeface="Calibri" pitchFamily="34" charset="0"/>
              <a:cs typeface="Arial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nl-NL" sz="1100" dirty="0">
                <a:latin typeface="+mn-lt"/>
                <a:ea typeface="Calibri" pitchFamily="34" charset="0"/>
                <a:cs typeface="Arial" charset="0"/>
              </a:rPr>
              <a:t>IBS lessen over BMC en de Nieuwe economie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nl-NL" sz="1100" dirty="0">
                <a:latin typeface="+mn-lt"/>
                <a:ea typeface="Calibri" pitchFamily="34" charset="0"/>
                <a:cs typeface="Arial" charset="0"/>
              </a:rPr>
              <a:t>Projecturen </a:t>
            </a:r>
          </a:p>
        </p:txBody>
      </p:sp>
      <p:sp>
        <p:nvSpPr>
          <p:cNvPr id="14346" name="Rectangle 8"/>
          <p:cNvSpPr>
            <a:spLocks noChangeArrowheads="1"/>
          </p:cNvSpPr>
          <p:nvPr/>
        </p:nvSpPr>
        <p:spPr bwMode="auto">
          <a:xfrm>
            <a:off x="5586680" y="3353153"/>
            <a:ext cx="3328066" cy="110799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176213" indent="-176213" defTabSz="457200">
              <a:lnSpc>
                <a:spcPct val="80000"/>
              </a:lnSpc>
              <a:spcBef>
                <a:spcPct val="50000"/>
              </a:spcBef>
              <a:buFontTx/>
              <a:buChar char="•"/>
              <a:tabLst>
                <a:tab pos="176213" algn="l"/>
                <a:tab pos="1163638" algn="l"/>
              </a:tabLst>
            </a:pPr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Bronnen</a:t>
            </a:r>
          </a:p>
          <a:p>
            <a:pPr marL="176213" indent="-176213" defTabSz="457200">
              <a:lnSpc>
                <a:spcPct val="80000"/>
              </a:lnSpc>
              <a:spcBef>
                <a:spcPct val="50000"/>
              </a:spcBef>
              <a:buFontTx/>
              <a:buChar char="•"/>
              <a:tabLst>
                <a:tab pos="176213" algn="l"/>
                <a:tab pos="1163638" algn="l"/>
              </a:tabLst>
            </a:pPr>
            <a:r>
              <a:rPr lang="nl-NL" sz="1100" dirty="0">
                <a:latin typeface="+mn-lt"/>
              </a:rPr>
              <a:t>Reader BMC (op Wikiwijs)</a:t>
            </a:r>
          </a:p>
          <a:p>
            <a:pPr marL="176213" indent="-176213" defTabSz="457200">
              <a:lnSpc>
                <a:spcPct val="80000"/>
              </a:lnSpc>
              <a:spcBef>
                <a:spcPct val="50000"/>
              </a:spcBef>
              <a:buFontTx/>
              <a:buChar char="•"/>
              <a:tabLst>
                <a:tab pos="176213" algn="l"/>
                <a:tab pos="1163638" algn="l"/>
              </a:tabLst>
            </a:pPr>
            <a:r>
              <a:rPr lang="nl-NL" sz="1100" dirty="0">
                <a:latin typeface="+mn-lt"/>
              </a:rPr>
              <a:t>E-Campus Qredits (login.e-campus.nl)</a:t>
            </a:r>
            <a:endParaRPr lang="nl-NL" sz="1100" dirty="0">
              <a:latin typeface="+mn-lt"/>
              <a:hlinkClick r:id="rId3"/>
            </a:endParaRPr>
          </a:p>
          <a:p>
            <a:pPr marL="176213" indent="-176213" defTabSz="457200">
              <a:lnSpc>
                <a:spcPct val="80000"/>
              </a:lnSpc>
              <a:spcBef>
                <a:spcPct val="50000"/>
              </a:spcBef>
              <a:buFontTx/>
              <a:buChar char="•"/>
              <a:tabLst>
                <a:tab pos="176213" algn="l"/>
                <a:tab pos="1163638" algn="l"/>
              </a:tabLst>
            </a:pPr>
            <a:r>
              <a:rPr lang="nl-NL" sz="1100" dirty="0">
                <a:hlinkClick r:id="rId4"/>
              </a:rPr>
              <a:t>https://www.strategyzer.com/</a:t>
            </a:r>
            <a:endParaRPr lang="nl-NL" sz="1100" dirty="0"/>
          </a:p>
          <a:p>
            <a:pPr marL="176213" indent="-176213" defTabSz="457200">
              <a:lnSpc>
                <a:spcPct val="80000"/>
              </a:lnSpc>
              <a:spcBef>
                <a:spcPct val="50000"/>
              </a:spcBef>
              <a:buFontTx/>
              <a:buChar char="•"/>
              <a:tabLst>
                <a:tab pos="176213" algn="l"/>
                <a:tab pos="1163638" algn="l"/>
              </a:tabLst>
            </a:pPr>
            <a:r>
              <a:rPr lang="nl-NL" sz="1100" dirty="0">
                <a:hlinkClick r:id="rId5"/>
              </a:rPr>
              <a:t>Wikiwijs</a:t>
            </a:r>
            <a:endParaRPr lang="nl-NL" sz="1100" dirty="0"/>
          </a:p>
        </p:txBody>
      </p:sp>
      <p:sp>
        <p:nvSpPr>
          <p:cNvPr id="14348" name="Tekstvak 23"/>
          <p:cNvSpPr txBox="1">
            <a:spLocks noChangeArrowheads="1"/>
          </p:cNvSpPr>
          <p:nvPr/>
        </p:nvSpPr>
        <p:spPr bwMode="auto">
          <a:xfrm>
            <a:off x="1313088" y="123906"/>
            <a:ext cx="785213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nl-NL" sz="2800" dirty="0">
                <a:latin typeface="Calibri" pitchFamily="34" charset="0"/>
              </a:rPr>
              <a:t>1920_MON_4_Business Model Canvas</a:t>
            </a:r>
          </a:p>
        </p:txBody>
      </p:sp>
      <p:sp>
        <p:nvSpPr>
          <p:cNvPr id="17" name="Rechthoek 16"/>
          <p:cNvSpPr/>
          <p:nvPr/>
        </p:nvSpPr>
        <p:spPr>
          <a:xfrm>
            <a:off x="335901" y="6671163"/>
            <a:ext cx="8829324" cy="192427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pic>
        <p:nvPicPr>
          <p:cNvPr id="18" name="Afbeelding 17"/>
          <p:cNvPicPr>
            <a:picLocks noChangeAspect="1"/>
          </p:cNvPicPr>
          <p:nvPr/>
        </p:nvPicPr>
        <p:blipFill rotWithShape="1">
          <a:blip r:embed="rId6" cstate="print"/>
          <a:srcRect b="24341"/>
          <a:stretch/>
        </p:blipFill>
        <p:spPr>
          <a:xfrm>
            <a:off x="0" y="0"/>
            <a:ext cx="1275008" cy="692696"/>
          </a:xfrm>
          <a:prstGeom prst="rect">
            <a:avLst/>
          </a:prstGeom>
        </p:spPr>
      </p:pic>
      <p:pic>
        <p:nvPicPr>
          <p:cNvPr id="19" name="Afbeelding 18"/>
          <p:cNvPicPr>
            <a:picLocks noChangeAspect="1"/>
          </p:cNvPicPr>
          <p:nvPr/>
        </p:nvPicPr>
        <p:blipFill rotWithShape="1">
          <a:blip r:embed="rId7" cstate="print"/>
          <a:srcRect l="21805" r="10840"/>
          <a:stretch/>
        </p:blipFill>
        <p:spPr>
          <a:xfrm>
            <a:off x="426808" y="880085"/>
            <a:ext cx="299335" cy="412425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454706" y="2270621"/>
            <a:ext cx="263290" cy="321303"/>
          </a:xfrm>
          <a:prstGeom prst="rect">
            <a:avLst/>
          </a:prstGeom>
        </p:spPr>
      </p:pic>
      <p:pic>
        <p:nvPicPr>
          <p:cNvPr id="22" name="Afbeelding 21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463488" y="3239882"/>
            <a:ext cx="266283" cy="416301"/>
          </a:xfrm>
          <a:prstGeom prst="rect">
            <a:avLst/>
          </a:prstGeom>
        </p:spPr>
      </p:pic>
      <p:pic>
        <p:nvPicPr>
          <p:cNvPr id="23" name="Afbeelding 22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117287" y="880085"/>
            <a:ext cx="385812" cy="263054"/>
          </a:xfrm>
          <a:prstGeom prst="rect">
            <a:avLst/>
          </a:prstGeom>
        </p:spPr>
      </p:pic>
      <p:pic>
        <p:nvPicPr>
          <p:cNvPr id="24" name="Afbeelding 23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5240951" y="3347470"/>
            <a:ext cx="299225" cy="290796"/>
          </a:xfrm>
          <a:prstGeom prst="rect">
            <a:avLst/>
          </a:prstGeom>
        </p:spPr>
      </p:pic>
      <p:pic>
        <p:nvPicPr>
          <p:cNvPr id="25" name="Afbeelding 24"/>
          <p:cNvPicPr>
            <a:picLocks noChangeAspect="1"/>
          </p:cNvPicPr>
          <p:nvPr/>
        </p:nvPicPr>
        <p:blipFill rotWithShape="1">
          <a:blip r:embed="rId12" cstate="print"/>
          <a:srcRect l="17050" t="33024" r="61669" b="30375"/>
          <a:stretch/>
        </p:blipFill>
        <p:spPr>
          <a:xfrm>
            <a:off x="5205996" y="2529305"/>
            <a:ext cx="269390" cy="260485"/>
          </a:xfrm>
          <a:prstGeom prst="rect">
            <a:avLst/>
          </a:prstGeom>
        </p:spPr>
      </p:pic>
      <p:sp>
        <p:nvSpPr>
          <p:cNvPr id="26" name="Rectangle 4"/>
          <p:cNvSpPr>
            <a:spLocks noChangeArrowheads="1"/>
          </p:cNvSpPr>
          <p:nvPr/>
        </p:nvSpPr>
        <p:spPr bwMode="auto">
          <a:xfrm>
            <a:off x="829476" y="3239882"/>
            <a:ext cx="4074839" cy="280076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/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Stappen				</a:t>
            </a:r>
            <a:endParaRPr lang="nl-NL" sz="1100" dirty="0">
              <a:ea typeface="Calibri" pitchFamily="34" charset="0"/>
              <a:cs typeface="Arial" charset="0"/>
            </a:endParaRP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100" dirty="0">
                <a:latin typeface="+mn-lt"/>
                <a:ea typeface="Calibri" pitchFamily="34" charset="0"/>
                <a:cs typeface="Arial" charset="0"/>
              </a:rPr>
              <a:t>Vul voor je onderneming de 1ste versie in van het BMC, dit is je </a:t>
            </a:r>
            <a:r>
              <a:rPr lang="nl-NL" sz="1100" b="1" dirty="0">
                <a:latin typeface="+mn-lt"/>
                <a:ea typeface="Calibri" pitchFamily="34" charset="0"/>
                <a:cs typeface="Arial" charset="0"/>
              </a:rPr>
              <a:t>prototype</a:t>
            </a:r>
            <a:r>
              <a:rPr lang="nl-NL" sz="1100" dirty="0">
                <a:latin typeface="+mn-lt"/>
                <a:ea typeface="Calibri" pitchFamily="34" charset="0"/>
                <a:cs typeface="Arial" charset="0"/>
              </a:rPr>
              <a:t>. Dit doe je op basis van je eerste verwachtingen. Gebruik hiervoor het </a:t>
            </a:r>
            <a:r>
              <a:rPr lang="nl-NL" sz="1100" i="1" dirty="0">
                <a:latin typeface="+mn-lt"/>
                <a:ea typeface="Calibri" pitchFamily="34" charset="0"/>
                <a:cs typeface="Arial" charset="0"/>
              </a:rPr>
              <a:t>Business Model Canvas format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100" dirty="0">
                <a:latin typeface="+mn-lt"/>
                <a:ea typeface="Calibri" pitchFamily="34" charset="0"/>
                <a:cs typeface="Arial" charset="0"/>
              </a:rPr>
              <a:t>Zorg voor een duidelijke en realistische samenhang tussen de bouwstenen.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100" dirty="0">
                <a:latin typeface="+mn-lt"/>
                <a:ea typeface="Calibri" pitchFamily="34" charset="0"/>
                <a:cs typeface="Arial" charset="0"/>
              </a:rPr>
              <a:t>Aan de hand van de lessen ga je iedere bouwsteen uitlichten en </a:t>
            </a:r>
            <a:r>
              <a:rPr lang="nl-NL" sz="1100" b="1" dirty="0">
                <a:latin typeface="+mn-lt"/>
                <a:ea typeface="Calibri" pitchFamily="34" charset="0"/>
                <a:cs typeface="Arial" charset="0"/>
              </a:rPr>
              <a:t>verbeteren/versterken</a:t>
            </a:r>
            <a:r>
              <a:rPr lang="nl-NL" sz="1100" dirty="0">
                <a:latin typeface="+mn-lt"/>
                <a:ea typeface="Calibri" pitchFamily="34" charset="0"/>
                <a:cs typeface="Arial" charset="0"/>
              </a:rPr>
              <a:t>. 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100" dirty="0">
                <a:latin typeface="+mn-lt"/>
                <a:ea typeface="Calibri" pitchFamily="34" charset="0"/>
                <a:cs typeface="Arial" charset="0"/>
              </a:rPr>
              <a:t>Wees </a:t>
            </a:r>
            <a:r>
              <a:rPr lang="nl-NL" sz="1100" b="1" dirty="0">
                <a:latin typeface="+mn-lt"/>
                <a:ea typeface="Calibri" pitchFamily="34" charset="0"/>
                <a:cs typeface="Arial" charset="0"/>
              </a:rPr>
              <a:t>kritisch</a:t>
            </a:r>
            <a:r>
              <a:rPr lang="nl-NL" sz="1100" dirty="0">
                <a:latin typeface="+mn-lt"/>
                <a:ea typeface="Calibri" pitchFamily="34" charset="0"/>
                <a:cs typeface="Arial" charset="0"/>
              </a:rPr>
              <a:t> op de veranderingen die je aanbrengt; wat heeft een verandering in een bouwsteen voor gevolg op de andere bouwstenen?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100" dirty="0">
                <a:latin typeface="+mn-lt"/>
                <a:ea typeface="Calibri" pitchFamily="34" charset="0"/>
                <a:cs typeface="Arial" charset="0"/>
              </a:rPr>
              <a:t>Aan de hand van je BMC ga je aan de slag met de uitvoering van jullie eerste “bedrijfshandeling”. Je onderneemt volgens de principes van “de nieuwe economie”.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100" dirty="0">
                <a:latin typeface="+mn-lt"/>
                <a:ea typeface="Calibri" pitchFamily="34" charset="0"/>
                <a:cs typeface="Arial" charset="0"/>
              </a:rPr>
              <a:t>De “bedrijfshandeling” dient voor de Dragons’ Den uitgevoerd te zijn. </a:t>
            </a: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20" y="4707636"/>
            <a:ext cx="3929696" cy="188477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0" ma:contentTypeDescription="Een nieuw document maken." ma:contentTypeScope="" ma:versionID="d642efe41fcea88d5f514d462b90a26a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5a1ffd1461ecf3d7dc907e04825cc141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CFC678A-C805-46A6-81DF-A11FEB2E11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9AFFC49-2607-4393-979A-9268E05D76B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00C178C-5012-4D8D-8F66-D2B5187A0B30}">
  <ds:schemaRefs>
    <ds:schemaRef ds:uri="47a28104-336f-447d-946e-e305ac2bcd47"/>
    <ds:schemaRef ds:uri="http://www.w3.org/XML/1998/namespace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34354c1b-6b8c-435b-ad50-990538c19557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946</TotalTime>
  <Words>112</Words>
  <Application>Microsoft Office PowerPoint</Application>
  <PresentationFormat>Diavoorstelling (4:3)</PresentationFormat>
  <Paragraphs>32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Office-thema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vaka</dc:creator>
  <cp:lastModifiedBy>Thomas Noordeloos</cp:lastModifiedBy>
  <cp:revision>195</cp:revision>
  <dcterms:created xsi:type="dcterms:W3CDTF">2010-03-30T09:26:20Z</dcterms:created>
  <dcterms:modified xsi:type="dcterms:W3CDTF">2019-11-21T08:50:42Z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