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7" r:id="rId5"/>
    <p:sldId id="272" r:id="rId6"/>
    <p:sldId id="277" r:id="rId7"/>
    <p:sldId id="283" r:id="rId8"/>
    <p:sldId id="278" r:id="rId9"/>
    <p:sldId id="279" r:id="rId10"/>
    <p:sldId id="280" r:id="rId11"/>
    <p:sldId id="281"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van Heerde" initials="MvH" lastIdx="1" clrIdx="0">
    <p:extLst>
      <p:ext uri="{19B8F6BF-5375-455C-9EA6-DF929625EA0E}">
        <p15:presenceInfo xmlns:p15="http://schemas.microsoft.com/office/powerpoint/2012/main" userId="Monica van Heer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D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764" autoAdjust="0"/>
  </p:normalViewPr>
  <p:slideViewPr>
    <p:cSldViewPr snapToGrid="0">
      <p:cViewPr varScale="1">
        <p:scale>
          <a:sx n="67" d="100"/>
          <a:sy n="67" d="100"/>
        </p:scale>
        <p:origin x="129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0F237-DBD2-4338-8691-DECCA1076A56}" type="datetimeFigureOut">
              <a:rPr lang="nl-NL" smtClean="0"/>
              <a:t>13-11-2019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2FB96-6D51-4526-9BA9-5B30D75EF81A}" type="slidenum">
              <a:rPr lang="nl-NL" smtClean="0"/>
              <a:t>‹nr.›</a:t>
            </a:fld>
            <a:endParaRPr lang="nl-NL"/>
          </a:p>
        </p:txBody>
      </p:sp>
    </p:spTree>
    <p:extLst>
      <p:ext uri="{BB962C8B-B14F-4D97-AF65-F5344CB8AC3E}">
        <p14:creationId xmlns:p14="http://schemas.microsoft.com/office/powerpoint/2010/main" val="187522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FB2476-2C6F-4F4E-AE54-E85DCE61C086}" type="slidenum">
              <a:rPr kumimoji="0" lang="nl-NL" altLang="nl-NL"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40446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2844800" y="5410200"/>
            <a:ext cx="7918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800"/>
              </a:lnSpc>
              <a:defRPr/>
            </a:pPr>
            <a:endParaRPr lang="nl-NL" altLang="nl-NL" sz="1800">
              <a:latin typeface="Arial" panose="020B0604020202020204" pitchFamily="34" charset="0"/>
            </a:endParaRPr>
          </a:p>
          <a:p>
            <a:pPr eaLnBrk="1" hangingPunct="1">
              <a:lnSpc>
                <a:spcPts val="1800"/>
              </a:lnSpc>
              <a:defRPr/>
            </a:pPr>
            <a:endParaRPr lang="nl-NL" altLang="nl-NL" sz="1800">
              <a:latin typeface="Arial" panose="020B0604020202020204" pitchFamily="34" charset="0"/>
            </a:endParaRPr>
          </a:p>
        </p:txBody>
      </p:sp>
      <p:sp>
        <p:nvSpPr>
          <p:cNvPr id="5" name="Rectangle 8"/>
          <p:cNvSpPr>
            <a:spLocks noChangeArrowheads="1"/>
          </p:cNvSpPr>
          <p:nvPr/>
        </p:nvSpPr>
        <p:spPr bwMode="auto">
          <a:xfrm>
            <a:off x="2878667" y="5227638"/>
            <a:ext cx="7918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800"/>
              </a:lnSpc>
              <a:defRPr/>
            </a:pPr>
            <a:endParaRPr lang="nl-NL" altLang="nl-NL" sz="1800">
              <a:latin typeface="Arial" panose="020B0604020202020204" pitchFamily="34" charset="0"/>
            </a:endParaRPr>
          </a:p>
          <a:p>
            <a:pPr eaLnBrk="1" hangingPunct="1">
              <a:lnSpc>
                <a:spcPts val="1800"/>
              </a:lnSpc>
              <a:defRPr/>
            </a:pPr>
            <a:endParaRPr lang="nl-NL" altLang="nl-NL" sz="1800">
              <a:latin typeface="Arial" panose="020B0604020202020204" pitchFamily="34" charset="0"/>
            </a:endParaRPr>
          </a:p>
        </p:txBody>
      </p:sp>
      <p:sp>
        <p:nvSpPr>
          <p:cNvPr id="6" name="Rectangle 9"/>
          <p:cNvSpPr>
            <a:spLocks noChangeArrowheads="1"/>
          </p:cNvSpPr>
          <p:nvPr/>
        </p:nvSpPr>
        <p:spPr bwMode="auto">
          <a:xfrm>
            <a:off x="2878667" y="5227638"/>
            <a:ext cx="7918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800"/>
              </a:lnSpc>
              <a:defRPr/>
            </a:pPr>
            <a:endParaRPr lang="nl-NL" altLang="nl-NL" sz="1800">
              <a:latin typeface="Arial" panose="020B0604020202020204" pitchFamily="34" charset="0"/>
            </a:endParaRPr>
          </a:p>
          <a:p>
            <a:pPr eaLnBrk="1" hangingPunct="1">
              <a:lnSpc>
                <a:spcPts val="1800"/>
              </a:lnSpc>
              <a:defRPr/>
            </a:pPr>
            <a:endParaRPr lang="nl-NL" altLang="nl-NL" sz="1800">
              <a:latin typeface="Arial" panose="020B0604020202020204" pitchFamily="34" charset="0"/>
            </a:endParaRPr>
          </a:p>
        </p:txBody>
      </p:sp>
      <p:sp>
        <p:nvSpPr>
          <p:cNvPr id="3074" name="Rectangle 2"/>
          <p:cNvSpPr>
            <a:spLocks noGrp="1" noChangeArrowheads="1"/>
          </p:cNvSpPr>
          <p:nvPr>
            <p:ph type="ctrTitle"/>
          </p:nvPr>
        </p:nvSpPr>
        <p:spPr>
          <a:xfrm>
            <a:off x="2878667" y="3670301"/>
            <a:ext cx="7918451" cy="709613"/>
          </a:xfrm>
        </p:spPr>
        <p:txBody>
          <a:bodyPr lIns="0" tIns="0" rIns="0" bIns="0"/>
          <a:lstStyle>
            <a:lvl1pPr>
              <a:defRPr sz="3600"/>
            </a:lvl1pPr>
          </a:lstStyle>
          <a:p>
            <a:endParaRPr lang="nl-NL"/>
          </a:p>
        </p:txBody>
      </p:sp>
      <p:sp>
        <p:nvSpPr>
          <p:cNvPr id="3075" name="Rectangle 3"/>
          <p:cNvSpPr>
            <a:spLocks noGrp="1" noChangeArrowheads="1"/>
          </p:cNvSpPr>
          <p:nvPr>
            <p:ph type="subTitle" idx="1"/>
          </p:nvPr>
        </p:nvSpPr>
        <p:spPr>
          <a:xfrm>
            <a:off x="2878667" y="4724400"/>
            <a:ext cx="7918451" cy="457200"/>
          </a:xfrm>
        </p:spPr>
        <p:txBody>
          <a:bodyPr lIns="0" tIns="0" rIns="0" bIns="0" anchor="ctr"/>
          <a:lstStyle>
            <a:lvl1pPr>
              <a:lnSpc>
                <a:spcPts val="1800"/>
              </a:lnSpc>
              <a:defRPr sz="1800"/>
            </a:lvl1pPr>
          </a:lstStyle>
          <a:p>
            <a:endParaRPr lang="nl-NL"/>
          </a:p>
          <a:p>
            <a:endParaRPr lang="nl-NL"/>
          </a:p>
        </p:txBody>
      </p:sp>
      <p:sp>
        <p:nvSpPr>
          <p:cNvPr id="7" name="Rectangle 4"/>
          <p:cNvSpPr>
            <a:spLocks noGrp="1" noChangeArrowheads="1"/>
          </p:cNvSpPr>
          <p:nvPr>
            <p:ph type="dt" sz="half" idx="10"/>
          </p:nvPr>
        </p:nvSpPr>
        <p:spPr/>
        <p:txBody>
          <a:bodyPr/>
          <a:lstStyle>
            <a:lvl1pPr>
              <a:defRPr/>
            </a:lvl1pPr>
          </a:lstStyle>
          <a:p>
            <a:pPr>
              <a:defRPr/>
            </a:pPr>
            <a:endParaRPr lang="nl-NL"/>
          </a:p>
        </p:txBody>
      </p:sp>
      <p:sp>
        <p:nvSpPr>
          <p:cNvPr id="8" name="Rectangle 5"/>
          <p:cNvSpPr>
            <a:spLocks noGrp="1" noChangeArrowheads="1"/>
          </p:cNvSpPr>
          <p:nvPr>
            <p:ph type="ftr" sz="quarter" idx="11"/>
          </p:nvPr>
        </p:nvSpPr>
        <p:spPr/>
        <p:txBody>
          <a:bodyPr/>
          <a:lstStyle>
            <a:lvl1pPr>
              <a:defRPr/>
            </a:lvl1pPr>
          </a:lstStyle>
          <a:p>
            <a:pPr>
              <a:defRPr/>
            </a:pPr>
            <a:endParaRPr lang="nl-NL"/>
          </a:p>
        </p:txBody>
      </p:sp>
      <p:sp>
        <p:nvSpPr>
          <p:cNvPr id="9" name="Rectangle 6"/>
          <p:cNvSpPr>
            <a:spLocks noGrp="1" noChangeArrowheads="1"/>
          </p:cNvSpPr>
          <p:nvPr>
            <p:ph type="sldNum" sz="quarter" idx="12"/>
          </p:nvPr>
        </p:nvSpPr>
        <p:spPr/>
        <p:txBody>
          <a:bodyPr/>
          <a:lstStyle>
            <a:lvl1pPr>
              <a:defRPr/>
            </a:lvl1pPr>
          </a:lstStyle>
          <a:p>
            <a:pPr>
              <a:defRPr/>
            </a:pPr>
            <a:fld id="{D89D9CFF-6905-48D7-BFD4-5B50528C5D9D}" type="slidenum">
              <a:rPr lang="nl-NL" altLang="nl-NL"/>
              <a:pPr>
                <a:defRPr/>
              </a:pPr>
              <a:t>‹nr.›</a:t>
            </a:fld>
            <a:endParaRPr lang="nl-NL" altLang="nl-NL"/>
          </a:p>
        </p:txBody>
      </p:sp>
    </p:spTree>
    <p:extLst>
      <p:ext uri="{BB962C8B-B14F-4D97-AF65-F5344CB8AC3E}">
        <p14:creationId xmlns:p14="http://schemas.microsoft.com/office/powerpoint/2010/main" val="276218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DD76BA1-56A4-45D4-B2E6-359DC49D691E}" type="slidenum">
              <a:rPr lang="nl-NL" altLang="nl-NL"/>
              <a:pPr>
                <a:defRPr/>
              </a:pPr>
              <a:t>‹nr.›</a:t>
            </a:fld>
            <a:endParaRPr lang="nl-NL" altLang="nl-NL"/>
          </a:p>
        </p:txBody>
      </p:sp>
    </p:spTree>
    <p:extLst>
      <p:ext uri="{BB962C8B-B14F-4D97-AF65-F5344CB8AC3E}">
        <p14:creationId xmlns:p14="http://schemas.microsoft.com/office/powerpoint/2010/main" val="311309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089901" y="1143001"/>
            <a:ext cx="2408767" cy="450691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63601" y="1143001"/>
            <a:ext cx="7023100" cy="450691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55AD861-0F6D-4FCF-AE61-2CCB5AA1B115}" type="slidenum">
              <a:rPr lang="nl-NL" altLang="nl-NL"/>
              <a:pPr>
                <a:defRPr/>
              </a:pPr>
              <a:t>‹nr.›</a:t>
            </a:fld>
            <a:endParaRPr lang="nl-NL" altLang="nl-NL"/>
          </a:p>
        </p:txBody>
      </p:sp>
    </p:spTree>
    <p:extLst>
      <p:ext uri="{BB962C8B-B14F-4D97-AF65-F5344CB8AC3E}">
        <p14:creationId xmlns:p14="http://schemas.microsoft.com/office/powerpoint/2010/main" val="271756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541D7B3-0C6A-468C-8B2F-52E80BA4970A}" type="slidenum">
              <a:rPr lang="nl-NL" altLang="nl-NL"/>
              <a:pPr>
                <a:defRPr/>
              </a:pPr>
              <a:t>‹nr.›</a:t>
            </a:fld>
            <a:endParaRPr lang="nl-NL" altLang="nl-NL"/>
          </a:p>
        </p:txBody>
      </p:sp>
    </p:spTree>
    <p:extLst>
      <p:ext uri="{BB962C8B-B14F-4D97-AF65-F5344CB8AC3E}">
        <p14:creationId xmlns:p14="http://schemas.microsoft.com/office/powerpoint/2010/main" val="405124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75A6034-2212-46B1-88D7-6FB33F524B08}" type="slidenum">
              <a:rPr lang="nl-NL" altLang="nl-NL"/>
              <a:pPr>
                <a:defRPr/>
              </a:pPr>
              <a:t>‹nr.›</a:t>
            </a:fld>
            <a:endParaRPr lang="nl-NL" altLang="nl-NL"/>
          </a:p>
        </p:txBody>
      </p:sp>
    </p:spTree>
    <p:extLst>
      <p:ext uri="{BB962C8B-B14F-4D97-AF65-F5344CB8AC3E}">
        <p14:creationId xmlns:p14="http://schemas.microsoft.com/office/powerpoint/2010/main" val="186458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82651" y="2093913"/>
            <a:ext cx="4705349" cy="355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791200" y="2093913"/>
            <a:ext cx="4707467" cy="355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F449588-32F6-4E50-BF24-E5C132B2CA67}" type="slidenum">
              <a:rPr lang="nl-NL" altLang="nl-NL"/>
              <a:pPr>
                <a:defRPr/>
              </a:pPr>
              <a:t>‹nr.›</a:t>
            </a:fld>
            <a:endParaRPr lang="nl-NL" altLang="nl-NL"/>
          </a:p>
        </p:txBody>
      </p:sp>
    </p:spTree>
    <p:extLst>
      <p:ext uri="{BB962C8B-B14F-4D97-AF65-F5344CB8AC3E}">
        <p14:creationId xmlns:p14="http://schemas.microsoft.com/office/powerpoint/2010/main" val="309269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6076BAD4-636C-429A-A249-2B3A0A9BAD49}" type="slidenum">
              <a:rPr lang="nl-NL" altLang="nl-NL"/>
              <a:pPr>
                <a:defRPr/>
              </a:pPr>
              <a:t>‹nr.›</a:t>
            </a:fld>
            <a:endParaRPr lang="nl-NL" altLang="nl-NL"/>
          </a:p>
        </p:txBody>
      </p:sp>
    </p:spTree>
    <p:extLst>
      <p:ext uri="{BB962C8B-B14F-4D97-AF65-F5344CB8AC3E}">
        <p14:creationId xmlns:p14="http://schemas.microsoft.com/office/powerpoint/2010/main" val="83475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D8ED6F1-AEF4-48EF-BFD9-FC372C769EBE}" type="slidenum">
              <a:rPr lang="nl-NL" altLang="nl-NL"/>
              <a:pPr>
                <a:defRPr/>
              </a:pPr>
              <a:t>‹nr.›</a:t>
            </a:fld>
            <a:endParaRPr lang="nl-NL" altLang="nl-NL"/>
          </a:p>
        </p:txBody>
      </p:sp>
    </p:spTree>
    <p:extLst>
      <p:ext uri="{BB962C8B-B14F-4D97-AF65-F5344CB8AC3E}">
        <p14:creationId xmlns:p14="http://schemas.microsoft.com/office/powerpoint/2010/main" val="252715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5379F128-3F47-4E61-BBCD-52FCDAF4F6F9}" type="slidenum">
              <a:rPr lang="nl-NL" altLang="nl-NL"/>
              <a:pPr>
                <a:defRPr/>
              </a:pPr>
              <a:t>‹nr.›</a:t>
            </a:fld>
            <a:endParaRPr lang="nl-NL" altLang="nl-NL"/>
          </a:p>
        </p:txBody>
      </p:sp>
    </p:spTree>
    <p:extLst>
      <p:ext uri="{BB962C8B-B14F-4D97-AF65-F5344CB8AC3E}">
        <p14:creationId xmlns:p14="http://schemas.microsoft.com/office/powerpoint/2010/main" val="53654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F97156F-368A-4EB0-9AFC-B09EB374E833}" type="slidenum">
              <a:rPr lang="nl-NL" altLang="nl-NL"/>
              <a:pPr>
                <a:defRPr/>
              </a:pPr>
              <a:t>‹nr.›</a:t>
            </a:fld>
            <a:endParaRPr lang="nl-NL" altLang="nl-NL"/>
          </a:p>
        </p:txBody>
      </p:sp>
    </p:spTree>
    <p:extLst>
      <p:ext uri="{BB962C8B-B14F-4D97-AF65-F5344CB8AC3E}">
        <p14:creationId xmlns:p14="http://schemas.microsoft.com/office/powerpoint/2010/main" val="370387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2BDF585-1780-4E8F-9B4F-3C45783F61A2}" type="slidenum">
              <a:rPr lang="nl-NL" altLang="nl-NL"/>
              <a:pPr>
                <a:defRPr/>
              </a:pPr>
              <a:t>‹nr.›</a:t>
            </a:fld>
            <a:endParaRPr lang="nl-NL" altLang="nl-NL"/>
          </a:p>
        </p:txBody>
      </p:sp>
    </p:spTree>
    <p:extLst>
      <p:ext uri="{BB962C8B-B14F-4D97-AF65-F5344CB8AC3E}">
        <p14:creationId xmlns:p14="http://schemas.microsoft.com/office/powerpoint/2010/main" val="404808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63601" y="1143000"/>
            <a:ext cx="961601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van de modeltitel te bewerken</a:t>
            </a:r>
          </a:p>
        </p:txBody>
      </p:sp>
      <p:sp>
        <p:nvSpPr>
          <p:cNvPr id="1027" name="Rectangle 3"/>
          <p:cNvSpPr>
            <a:spLocks noGrp="1" noChangeArrowheads="1"/>
          </p:cNvSpPr>
          <p:nvPr>
            <p:ph type="body" idx="1"/>
          </p:nvPr>
        </p:nvSpPr>
        <p:spPr bwMode="auto">
          <a:xfrm>
            <a:off x="882651" y="2093913"/>
            <a:ext cx="9616016"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nl-NL"/>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nl-NL"/>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260DF54-7678-422D-8423-EE28647E928F}" type="slidenum">
              <a:rPr lang="nl-NL" altLang="nl-NL"/>
              <a:pPr>
                <a:defRPr/>
              </a:pPr>
              <a:t>‹nr.›</a:t>
            </a:fld>
            <a:endParaRPr lang="nl-NL" altLang="nl-NL"/>
          </a:p>
        </p:txBody>
      </p:sp>
    </p:spTree>
    <p:extLst>
      <p:ext uri="{BB962C8B-B14F-4D97-AF65-F5344CB8AC3E}">
        <p14:creationId xmlns:p14="http://schemas.microsoft.com/office/powerpoint/2010/main" val="3357435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400" b="1">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Arial" charset="0"/>
        </a:defRPr>
      </a:lvl2pPr>
      <a:lvl3pPr algn="l" rtl="0" eaLnBrk="0" fontAlgn="base" hangingPunct="0">
        <a:spcBef>
          <a:spcPct val="0"/>
        </a:spcBef>
        <a:spcAft>
          <a:spcPct val="0"/>
        </a:spcAft>
        <a:defRPr sz="3400" b="1">
          <a:solidFill>
            <a:schemeClr val="tx2"/>
          </a:solidFill>
          <a:latin typeface="Arial" charset="0"/>
        </a:defRPr>
      </a:lvl3pPr>
      <a:lvl4pPr algn="l" rtl="0" eaLnBrk="0" fontAlgn="base" hangingPunct="0">
        <a:spcBef>
          <a:spcPct val="0"/>
        </a:spcBef>
        <a:spcAft>
          <a:spcPct val="0"/>
        </a:spcAft>
        <a:defRPr sz="3400" b="1">
          <a:solidFill>
            <a:schemeClr val="tx2"/>
          </a:solidFill>
          <a:latin typeface="Arial" charset="0"/>
        </a:defRPr>
      </a:lvl4pPr>
      <a:lvl5pPr algn="l" rtl="0" eaLnBrk="0" fontAlgn="base" hangingPunct="0">
        <a:spcBef>
          <a:spcPct val="0"/>
        </a:spcBef>
        <a:spcAft>
          <a:spcPct val="0"/>
        </a:spcAft>
        <a:defRPr sz="3400" b="1">
          <a:solidFill>
            <a:schemeClr val="tx2"/>
          </a:solidFill>
          <a:latin typeface="Arial"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p:titleStyle>
    <p:bodyStyle>
      <a:lvl1pPr marL="342900" indent="-342900" algn="l" rtl="0" eaLnBrk="0" fontAlgn="base" hangingPunct="0">
        <a:lnSpc>
          <a:spcPts val="2200"/>
        </a:lnSpc>
        <a:spcBef>
          <a:spcPct val="0"/>
        </a:spcBef>
        <a:spcAft>
          <a:spcPct val="0"/>
        </a:spcAft>
        <a:defRPr sz="2000">
          <a:solidFill>
            <a:schemeClr val="tx1"/>
          </a:solidFill>
          <a:latin typeface="+mn-lt"/>
          <a:ea typeface="+mn-ea"/>
          <a:cs typeface="+mn-cs"/>
        </a:defRPr>
      </a:lvl1pPr>
      <a:lvl2pPr marL="382588" indent="-192088" algn="l" rtl="0" eaLnBrk="0" fontAlgn="base" hangingPunct="0">
        <a:lnSpc>
          <a:spcPts val="2200"/>
        </a:lnSpc>
        <a:spcBef>
          <a:spcPct val="0"/>
        </a:spcBef>
        <a:spcAft>
          <a:spcPct val="0"/>
        </a:spcAft>
        <a:buChar char="•"/>
        <a:defRPr sz="2000">
          <a:solidFill>
            <a:schemeClr val="tx1"/>
          </a:solidFill>
          <a:latin typeface="+mn-lt"/>
        </a:defRPr>
      </a:lvl2pPr>
      <a:lvl3pPr marL="801688" indent="-228600" algn="l" rtl="0" eaLnBrk="0" fontAlgn="base" hangingPunct="0">
        <a:lnSpc>
          <a:spcPts val="2200"/>
        </a:lnSpc>
        <a:spcBef>
          <a:spcPct val="0"/>
        </a:spcBef>
        <a:spcAft>
          <a:spcPct val="0"/>
        </a:spcAft>
        <a:buChar char="•"/>
        <a:defRPr sz="2000">
          <a:solidFill>
            <a:schemeClr val="tx1"/>
          </a:solidFill>
          <a:latin typeface="+mn-lt"/>
        </a:defRPr>
      </a:lvl3pPr>
      <a:lvl4pPr marL="1220788" indent="-228600" algn="l" rtl="0" eaLnBrk="0" fontAlgn="base" hangingPunct="0">
        <a:lnSpc>
          <a:spcPts val="2200"/>
        </a:lnSpc>
        <a:spcBef>
          <a:spcPct val="0"/>
        </a:spcBef>
        <a:spcAft>
          <a:spcPct val="0"/>
        </a:spcAft>
        <a:buChar char="•"/>
        <a:defRPr sz="2000">
          <a:solidFill>
            <a:schemeClr val="tx1"/>
          </a:solidFill>
          <a:latin typeface="+mn-lt"/>
        </a:defRPr>
      </a:lvl4pPr>
      <a:lvl5pPr marL="1639888" indent="-228600" algn="l" rtl="0" eaLnBrk="0" fontAlgn="base" hangingPunct="0">
        <a:lnSpc>
          <a:spcPts val="2200"/>
        </a:lnSpc>
        <a:spcBef>
          <a:spcPct val="0"/>
        </a:spcBef>
        <a:spcAft>
          <a:spcPct val="0"/>
        </a:spcAft>
        <a:buChar char="•"/>
        <a:defRPr sz="2000">
          <a:solidFill>
            <a:schemeClr val="tx1"/>
          </a:solidFill>
          <a:latin typeface="+mn-lt"/>
        </a:defRPr>
      </a:lvl5pPr>
      <a:lvl6pPr marL="2097088" indent="-228600" algn="l" rtl="0" fontAlgn="base">
        <a:lnSpc>
          <a:spcPts val="2200"/>
        </a:lnSpc>
        <a:spcBef>
          <a:spcPct val="0"/>
        </a:spcBef>
        <a:spcAft>
          <a:spcPct val="0"/>
        </a:spcAft>
        <a:buChar char="•"/>
        <a:defRPr sz="2000">
          <a:solidFill>
            <a:schemeClr val="tx1"/>
          </a:solidFill>
          <a:latin typeface="+mn-lt"/>
        </a:defRPr>
      </a:lvl6pPr>
      <a:lvl7pPr marL="2554288" indent="-228600" algn="l" rtl="0" fontAlgn="base">
        <a:lnSpc>
          <a:spcPts val="2200"/>
        </a:lnSpc>
        <a:spcBef>
          <a:spcPct val="0"/>
        </a:spcBef>
        <a:spcAft>
          <a:spcPct val="0"/>
        </a:spcAft>
        <a:buChar char="•"/>
        <a:defRPr sz="2000">
          <a:solidFill>
            <a:schemeClr val="tx1"/>
          </a:solidFill>
          <a:latin typeface="+mn-lt"/>
        </a:defRPr>
      </a:lvl7pPr>
      <a:lvl8pPr marL="3011488" indent="-228600" algn="l" rtl="0" fontAlgn="base">
        <a:lnSpc>
          <a:spcPts val="2200"/>
        </a:lnSpc>
        <a:spcBef>
          <a:spcPct val="0"/>
        </a:spcBef>
        <a:spcAft>
          <a:spcPct val="0"/>
        </a:spcAft>
        <a:buChar char="•"/>
        <a:defRPr sz="2000">
          <a:solidFill>
            <a:schemeClr val="tx1"/>
          </a:solidFill>
          <a:latin typeface="+mn-lt"/>
        </a:defRPr>
      </a:lvl8pPr>
      <a:lvl9pPr marL="3468688" indent="-228600" algn="l" rtl="0" fontAlgn="base">
        <a:lnSpc>
          <a:spcPts val="2200"/>
        </a:lnSpc>
        <a:spcBef>
          <a:spcPct val="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vak"/>
          <p:cNvSpPr txBox="1">
            <a:spLocks noChangeArrowheads="1"/>
          </p:cNvSpPr>
          <p:nvPr/>
        </p:nvSpPr>
        <p:spPr bwMode="auto">
          <a:xfrm>
            <a:off x="1775520" y="5526089"/>
            <a:ext cx="2376264"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gn="l" rtl="0" eaLnBrk="0" fontAlgn="base" hangingPunct="0">
              <a:lnSpc>
                <a:spcPts val="1800"/>
              </a:lnSpc>
              <a:spcBef>
                <a:spcPct val="0"/>
              </a:spcBef>
              <a:spcAft>
                <a:spcPct val="0"/>
              </a:spcAft>
              <a:defRPr sz="1800">
                <a:solidFill>
                  <a:schemeClr val="tx1"/>
                </a:solidFill>
                <a:latin typeface="+mn-lt"/>
                <a:ea typeface="+mn-ea"/>
                <a:cs typeface="+mn-cs"/>
              </a:defRPr>
            </a:lvl1pPr>
            <a:lvl2pPr marL="382588" indent="-192088" algn="l" rtl="0" eaLnBrk="0" fontAlgn="base" hangingPunct="0">
              <a:lnSpc>
                <a:spcPts val="2200"/>
              </a:lnSpc>
              <a:spcBef>
                <a:spcPct val="0"/>
              </a:spcBef>
              <a:spcAft>
                <a:spcPct val="0"/>
              </a:spcAft>
              <a:buChar char="•"/>
              <a:defRPr sz="2000">
                <a:solidFill>
                  <a:schemeClr val="tx1"/>
                </a:solidFill>
                <a:latin typeface="+mn-lt"/>
              </a:defRPr>
            </a:lvl2pPr>
            <a:lvl3pPr marL="801688" indent="-228600" algn="l" rtl="0" eaLnBrk="0" fontAlgn="base" hangingPunct="0">
              <a:lnSpc>
                <a:spcPts val="2200"/>
              </a:lnSpc>
              <a:spcBef>
                <a:spcPct val="0"/>
              </a:spcBef>
              <a:spcAft>
                <a:spcPct val="0"/>
              </a:spcAft>
              <a:buChar char="•"/>
              <a:defRPr sz="2000">
                <a:solidFill>
                  <a:schemeClr val="tx1"/>
                </a:solidFill>
                <a:latin typeface="+mn-lt"/>
              </a:defRPr>
            </a:lvl3pPr>
            <a:lvl4pPr marL="1220788" indent="-228600" algn="l" rtl="0" eaLnBrk="0" fontAlgn="base" hangingPunct="0">
              <a:lnSpc>
                <a:spcPts val="2200"/>
              </a:lnSpc>
              <a:spcBef>
                <a:spcPct val="0"/>
              </a:spcBef>
              <a:spcAft>
                <a:spcPct val="0"/>
              </a:spcAft>
              <a:buChar char="•"/>
              <a:defRPr sz="2000">
                <a:solidFill>
                  <a:schemeClr val="tx1"/>
                </a:solidFill>
                <a:latin typeface="+mn-lt"/>
              </a:defRPr>
            </a:lvl4pPr>
            <a:lvl5pPr marL="1639888" indent="-228600" algn="l" rtl="0" eaLnBrk="0" fontAlgn="base" hangingPunct="0">
              <a:lnSpc>
                <a:spcPts val="2200"/>
              </a:lnSpc>
              <a:spcBef>
                <a:spcPct val="0"/>
              </a:spcBef>
              <a:spcAft>
                <a:spcPct val="0"/>
              </a:spcAft>
              <a:buChar char="•"/>
              <a:defRPr sz="2000">
                <a:solidFill>
                  <a:schemeClr val="tx1"/>
                </a:solidFill>
                <a:latin typeface="+mn-lt"/>
              </a:defRPr>
            </a:lvl5pPr>
            <a:lvl6pPr marL="2097088" indent="-228600" algn="l" rtl="0" fontAlgn="base">
              <a:lnSpc>
                <a:spcPts val="2200"/>
              </a:lnSpc>
              <a:spcBef>
                <a:spcPct val="0"/>
              </a:spcBef>
              <a:spcAft>
                <a:spcPct val="0"/>
              </a:spcAft>
              <a:buChar char="•"/>
              <a:defRPr sz="2000">
                <a:solidFill>
                  <a:schemeClr val="tx1"/>
                </a:solidFill>
                <a:latin typeface="+mn-lt"/>
              </a:defRPr>
            </a:lvl6pPr>
            <a:lvl7pPr marL="2554288" indent="-228600" algn="l" rtl="0" fontAlgn="base">
              <a:lnSpc>
                <a:spcPts val="2200"/>
              </a:lnSpc>
              <a:spcBef>
                <a:spcPct val="0"/>
              </a:spcBef>
              <a:spcAft>
                <a:spcPct val="0"/>
              </a:spcAft>
              <a:buChar char="•"/>
              <a:defRPr sz="2000">
                <a:solidFill>
                  <a:schemeClr val="tx1"/>
                </a:solidFill>
                <a:latin typeface="+mn-lt"/>
              </a:defRPr>
            </a:lvl7pPr>
            <a:lvl8pPr marL="3011488" indent="-228600" algn="l" rtl="0" fontAlgn="base">
              <a:lnSpc>
                <a:spcPts val="2200"/>
              </a:lnSpc>
              <a:spcBef>
                <a:spcPct val="0"/>
              </a:spcBef>
              <a:spcAft>
                <a:spcPct val="0"/>
              </a:spcAft>
              <a:buChar char="•"/>
              <a:defRPr sz="2000">
                <a:solidFill>
                  <a:schemeClr val="tx1"/>
                </a:solidFill>
                <a:latin typeface="+mn-lt"/>
              </a:defRPr>
            </a:lvl8pPr>
            <a:lvl9pPr marL="3468688" indent="-228600" algn="l" rtl="0" fontAlgn="base">
              <a:lnSpc>
                <a:spcPts val="2200"/>
              </a:lnSpc>
              <a:spcBef>
                <a:spcPct val="0"/>
              </a:spcBef>
              <a:spcAft>
                <a:spcPct val="0"/>
              </a:spcAft>
              <a:buChar char="•"/>
              <a:defRPr sz="2000">
                <a:solidFill>
                  <a:schemeClr val="tx1"/>
                </a:solidFill>
                <a:latin typeface="+mn-lt"/>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endParaRPr kumimoji="0" lang="nl-NL" altLang="nl-NL" sz="1600" b="1" i="0" u="none" strike="noStrike" kern="0" cap="none" spc="0" normalizeH="0" baseline="0" noProof="0" dirty="0">
              <a:ln>
                <a:noFill/>
              </a:ln>
              <a:solidFill>
                <a:srgbClr val="000000"/>
              </a:solidFill>
              <a:effectLst/>
              <a:uLnTx/>
              <a:uFillTx/>
              <a:latin typeface="Arial"/>
              <a:ea typeface="+mn-ea"/>
              <a:cs typeface="+mn-cs"/>
            </a:endParaRPr>
          </a:p>
        </p:txBody>
      </p:sp>
      <p:pic>
        <p:nvPicPr>
          <p:cNvPr id="4" name="Afbeelding 3">
            <a:extLst>
              <a:ext uri="{FF2B5EF4-FFF2-40B4-BE49-F238E27FC236}">
                <a16:creationId xmlns:a16="http://schemas.microsoft.com/office/drawing/2014/main" id="{3352BD3E-5C69-4B52-808E-F1613CE82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1" y="1215548"/>
            <a:ext cx="3236418" cy="805390"/>
          </a:xfrm>
          <a:prstGeom prst="rect">
            <a:avLst/>
          </a:prstGeom>
        </p:spPr>
      </p:pic>
      <p:sp>
        <p:nvSpPr>
          <p:cNvPr id="2" name="Tekstvak 1">
            <a:extLst>
              <a:ext uri="{FF2B5EF4-FFF2-40B4-BE49-F238E27FC236}">
                <a16:creationId xmlns:a16="http://schemas.microsoft.com/office/drawing/2014/main" id="{D568771C-D0ED-4D51-AF68-9C0F34416187}"/>
              </a:ext>
            </a:extLst>
          </p:cNvPr>
          <p:cNvSpPr txBox="1"/>
          <p:nvPr/>
        </p:nvSpPr>
        <p:spPr>
          <a:xfrm flipH="1">
            <a:off x="1888643" y="1982455"/>
            <a:ext cx="4526282" cy="923330"/>
          </a:xfrm>
          <a:prstGeom prst="rect">
            <a:avLst/>
          </a:prstGeom>
          <a:noFill/>
        </p:spPr>
        <p:txBody>
          <a:bodyPr wrap="square" rtlCol="0">
            <a:spAutoFit/>
          </a:bodyPr>
          <a:lstStyle/>
          <a:p>
            <a:r>
              <a:rPr lang="nl-NL" sz="5400" b="1" dirty="0">
                <a:solidFill>
                  <a:schemeClr val="bg2">
                    <a:lumMod val="60000"/>
                    <a:lumOff val="40000"/>
                  </a:schemeClr>
                </a:solidFill>
              </a:rPr>
              <a:t>4Business</a:t>
            </a:r>
          </a:p>
        </p:txBody>
      </p:sp>
      <p:sp>
        <p:nvSpPr>
          <p:cNvPr id="3" name="Titel 2">
            <a:extLst>
              <a:ext uri="{FF2B5EF4-FFF2-40B4-BE49-F238E27FC236}">
                <a16:creationId xmlns:a16="http://schemas.microsoft.com/office/drawing/2014/main" id="{F6467ED8-6C13-465C-9D8D-CB0C9A7B5EBE}"/>
              </a:ext>
            </a:extLst>
          </p:cNvPr>
          <p:cNvSpPr>
            <a:spLocks noGrp="1"/>
          </p:cNvSpPr>
          <p:nvPr>
            <p:ph type="ctrTitle"/>
          </p:nvPr>
        </p:nvSpPr>
        <p:spPr>
          <a:xfrm>
            <a:off x="2798657" y="3429000"/>
            <a:ext cx="7918451" cy="1623060"/>
          </a:xfrm>
        </p:spPr>
        <p:txBody>
          <a:bodyPr/>
          <a:lstStyle/>
          <a:p>
            <a:r>
              <a:rPr lang="nl-NL" dirty="0"/>
              <a:t>Begeleiden van studenten: Openstaande acties </a:t>
            </a:r>
            <a:br>
              <a:rPr lang="nl-NL" dirty="0"/>
            </a:br>
            <a:r>
              <a:rPr lang="nl-NL" dirty="0"/>
              <a:t>Dossiers van stagiaires </a:t>
            </a:r>
          </a:p>
        </p:txBody>
      </p:sp>
    </p:spTree>
    <p:extLst>
      <p:ext uri="{BB962C8B-B14F-4D97-AF65-F5344CB8AC3E}">
        <p14:creationId xmlns:p14="http://schemas.microsoft.com/office/powerpoint/2010/main" val="332562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4BD86-0E49-4246-8299-6AEF09ED5B2A}"/>
              </a:ext>
            </a:extLst>
          </p:cNvPr>
          <p:cNvSpPr>
            <a:spLocks noGrp="1"/>
          </p:cNvSpPr>
          <p:nvPr>
            <p:ph type="title"/>
          </p:nvPr>
        </p:nvSpPr>
        <p:spPr/>
        <p:txBody>
          <a:bodyPr/>
          <a:lstStyle/>
          <a:p>
            <a:r>
              <a:rPr lang="nl-NL" dirty="0"/>
              <a:t>Wat kun je met OnStage4Busine​ss (O4B)?</a:t>
            </a:r>
          </a:p>
        </p:txBody>
      </p:sp>
      <p:sp>
        <p:nvSpPr>
          <p:cNvPr id="3" name="Tijdelijke aanduiding voor inhoud 2">
            <a:extLst>
              <a:ext uri="{FF2B5EF4-FFF2-40B4-BE49-F238E27FC236}">
                <a16:creationId xmlns:a16="http://schemas.microsoft.com/office/drawing/2014/main" id="{FCAE1EB0-D6C0-4BE9-A8E8-16B3930810AD}"/>
              </a:ext>
            </a:extLst>
          </p:cNvPr>
          <p:cNvSpPr>
            <a:spLocks noGrp="1"/>
          </p:cNvSpPr>
          <p:nvPr>
            <p:ph idx="1"/>
          </p:nvPr>
        </p:nvSpPr>
        <p:spPr/>
        <p:txBody>
          <a:bodyPr/>
          <a:lstStyle/>
          <a:p>
            <a:pPr>
              <a:buFont typeface="Courier New" panose="02070309020205020404" pitchFamily="49" charset="0"/>
              <a:buChar char="o"/>
            </a:pPr>
            <a:r>
              <a:rPr lang="nl-NL" dirty="0"/>
              <a:t>Dossiers van stagiaires bekijken</a:t>
            </a:r>
          </a:p>
          <a:p>
            <a:pPr>
              <a:buFont typeface="Courier New" panose="02070309020205020404" pitchFamily="49" charset="0"/>
              <a:buChar char="o"/>
            </a:pPr>
            <a:r>
              <a:rPr lang="nl-NL" dirty="0"/>
              <a:t>Opdrachten beoordelen / feedback geven op verslagen</a:t>
            </a:r>
          </a:p>
          <a:p>
            <a:pPr>
              <a:buFont typeface="Courier New" panose="02070309020205020404" pitchFamily="49" charset="0"/>
              <a:buChar char="o"/>
            </a:pPr>
            <a:r>
              <a:rPr lang="nl-NL" dirty="0"/>
              <a:t>Logboek accorderen</a:t>
            </a:r>
          </a:p>
          <a:p>
            <a:endParaRPr lang="nl-NL" dirty="0"/>
          </a:p>
          <a:p>
            <a:endParaRPr lang="nl-NL" dirty="0"/>
          </a:p>
          <a:p>
            <a:r>
              <a:rPr lang="nl-NL" dirty="0"/>
              <a:t>Maar ook bijvoorbeeld:</a:t>
            </a:r>
          </a:p>
          <a:p>
            <a:pPr>
              <a:buFont typeface="Courier New" panose="02070309020205020404" pitchFamily="49" charset="0"/>
              <a:buChar char="o"/>
            </a:pPr>
            <a:r>
              <a:rPr lang="nl-NL" dirty="0"/>
              <a:t>Vacatures opgeven</a:t>
            </a:r>
          </a:p>
          <a:p>
            <a:pPr>
              <a:buFont typeface="Courier New" panose="02070309020205020404" pitchFamily="49" charset="0"/>
              <a:buChar char="o"/>
            </a:pPr>
            <a:r>
              <a:rPr lang="nl-NL" dirty="0"/>
              <a:t>Stageperiodes verkennen</a:t>
            </a:r>
          </a:p>
          <a:p>
            <a:pPr>
              <a:buFont typeface="Courier New" panose="02070309020205020404" pitchFamily="49" charset="0"/>
              <a:buChar char="o"/>
            </a:pPr>
            <a:r>
              <a:rPr lang="nl-NL" dirty="0"/>
              <a:t>Contact opnemen met opleidingen/stagecoördinatoren</a:t>
            </a:r>
          </a:p>
          <a:p>
            <a:endParaRPr lang="nl-NL" dirty="0"/>
          </a:p>
        </p:txBody>
      </p:sp>
    </p:spTree>
    <p:extLst>
      <p:ext uri="{BB962C8B-B14F-4D97-AF65-F5344CB8AC3E}">
        <p14:creationId xmlns:p14="http://schemas.microsoft.com/office/powerpoint/2010/main" val="245061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2E539-EAE0-4504-B14A-72D211107381}"/>
              </a:ext>
            </a:extLst>
          </p:cNvPr>
          <p:cNvSpPr>
            <a:spLocks noGrp="1"/>
          </p:cNvSpPr>
          <p:nvPr>
            <p:ph type="title"/>
          </p:nvPr>
        </p:nvSpPr>
        <p:spPr>
          <a:xfrm>
            <a:off x="212091" y="1474470"/>
            <a:ext cx="9616017" cy="647700"/>
          </a:xfrm>
        </p:spPr>
        <p:txBody>
          <a:bodyPr/>
          <a:lstStyle/>
          <a:p>
            <a:br>
              <a:rPr lang="nl-NL" dirty="0"/>
            </a:br>
            <a:br>
              <a:rPr lang="nl-NL" dirty="0"/>
            </a:br>
            <a:br>
              <a:rPr lang="nl-NL" dirty="0"/>
            </a:br>
            <a:br>
              <a:rPr lang="nl-NL" dirty="0"/>
            </a:br>
            <a:r>
              <a:rPr lang="nl-NL" dirty="0"/>
              <a:t>Dashboard</a:t>
            </a:r>
            <a:br>
              <a:rPr lang="nl-NL" dirty="0"/>
            </a:br>
            <a:r>
              <a:rPr lang="nl-NL" sz="2800" b="0" dirty="0"/>
              <a:t>Het dashboard geeft een samenvatting </a:t>
            </a:r>
            <a:br>
              <a:rPr lang="nl-NL" sz="2800" b="0" dirty="0"/>
            </a:br>
            <a:r>
              <a:rPr lang="nl-NL" sz="2800" b="0" dirty="0"/>
              <a:t>van alle mogelijkheden binnen O4B. </a:t>
            </a:r>
            <a:br>
              <a:rPr lang="nl-NL" sz="2800" b="0" dirty="0"/>
            </a:br>
            <a:br>
              <a:rPr lang="nl-NL" sz="2800" b="0" dirty="0"/>
            </a:br>
            <a:r>
              <a:rPr lang="nl-NL" sz="2800" b="0" dirty="0"/>
              <a:t>Voor de begeleiding van </a:t>
            </a:r>
            <a:br>
              <a:rPr lang="nl-NL" sz="2800" b="0" dirty="0"/>
            </a:br>
            <a:r>
              <a:rPr lang="nl-NL" sz="2800" b="0" dirty="0"/>
              <a:t>studenten zijn de tegels </a:t>
            </a:r>
            <a:br>
              <a:rPr lang="nl-NL" sz="2800" b="0" dirty="0"/>
            </a:br>
            <a:r>
              <a:rPr lang="nl-NL" sz="2800" b="0" dirty="0"/>
              <a:t>Openstaande acties </a:t>
            </a:r>
            <a:br>
              <a:rPr lang="nl-NL" sz="2800" b="0" dirty="0"/>
            </a:br>
            <a:r>
              <a:rPr lang="nl-NL" sz="2800" b="0" dirty="0"/>
              <a:t>en Stagiaires van belang. </a:t>
            </a:r>
            <a:endParaRPr lang="nl-NL" sz="2800" dirty="0"/>
          </a:p>
        </p:txBody>
      </p:sp>
      <p:pic>
        <p:nvPicPr>
          <p:cNvPr id="6" name="Tijdelijke aanduiding voor inhoud 5">
            <a:extLst>
              <a:ext uri="{FF2B5EF4-FFF2-40B4-BE49-F238E27FC236}">
                <a16:creationId xmlns:a16="http://schemas.microsoft.com/office/drawing/2014/main" id="{034A2E8B-961D-42D4-81D1-F27DB9D2D37A}"/>
              </a:ext>
            </a:extLst>
          </p:cNvPr>
          <p:cNvPicPr>
            <a:picLocks noGrp="1" noChangeAspect="1"/>
          </p:cNvPicPr>
          <p:nvPr>
            <p:ph idx="1"/>
          </p:nvPr>
        </p:nvPicPr>
        <p:blipFill>
          <a:blip r:embed="rId2"/>
          <a:stretch>
            <a:fillRect/>
          </a:stretch>
        </p:blipFill>
        <p:spPr>
          <a:xfrm>
            <a:off x="5577840" y="2493326"/>
            <a:ext cx="6614160" cy="4364674"/>
          </a:xfrm>
          <a:prstGeom prst="rect">
            <a:avLst/>
          </a:prstGeom>
        </p:spPr>
      </p:pic>
      <p:sp>
        <p:nvSpPr>
          <p:cNvPr id="7" name="Rechthoek 6">
            <a:extLst>
              <a:ext uri="{FF2B5EF4-FFF2-40B4-BE49-F238E27FC236}">
                <a16:creationId xmlns:a16="http://schemas.microsoft.com/office/drawing/2014/main" id="{A8B39B15-8F6A-4F77-990A-131F33C57CE9}"/>
              </a:ext>
            </a:extLst>
          </p:cNvPr>
          <p:cNvSpPr/>
          <p:nvPr/>
        </p:nvSpPr>
        <p:spPr>
          <a:xfrm>
            <a:off x="9944100" y="3695700"/>
            <a:ext cx="788670" cy="3505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20BBBEB-DCF6-4F14-AD7C-33EAB5A99FEF}"/>
              </a:ext>
            </a:extLst>
          </p:cNvPr>
          <p:cNvSpPr/>
          <p:nvPr/>
        </p:nvSpPr>
        <p:spPr>
          <a:xfrm>
            <a:off x="5577840" y="3695701"/>
            <a:ext cx="1794510" cy="3505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289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878CE-CCA6-4FE1-8DC3-60D6003781BC}"/>
              </a:ext>
            </a:extLst>
          </p:cNvPr>
          <p:cNvSpPr>
            <a:spLocks noGrp="1"/>
          </p:cNvSpPr>
          <p:nvPr>
            <p:ph type="title"/>
          </p:nvPr>
        </p:nvSpPr>
        <p:spPr>
          <a:xfrm>
            <a:off x="137160" y="1108710"/>
            <a:ext cx="11720829" cy="1428750"/>
          </a:xfrm>
        </p:spPr>
        <p:txBody>
          <a:bodyPr/>
          <a:lstStyle/>
          <a:p>
            <a:br>
              <a:rPr lang="nl-NL" dirty="0"/>
            </a:br>
            <a:br>
              <a:rPr lang="nl-NL" dirty="0"/>
            </a:br>
            <a:r>
              <a:rPr lang="nl-NL" sz="3200" dirty="0"/>
              <a:t>Notificatie-mail om een openstaande actie uit te voeren</a:t>
            </a:r>
            <a:br>
              <a:rPr lang="nl-NL" sz="3200" dirty="0"/>
            </a:br>
            <a:r>
              <a:rPr lang="nl-NL" sz="2400" b="0" dirty="0"/>
              <a:t>Wanneer er in het dossier van een student een actie voor je klaar staat om uit te voeren dan ontvang je hiervan een mail (mits zo ingesteld). </a:t>
            </a:r>
            <a:br>
              <a:rPr lang="nl-NL" sz="2400" b="0" dirty="0"/>
            </a:br>
            <a:br>
              <a:rPr lang="nl-NL" sz="2400" b="0" i="1" dirty="0"/>
            </a:br>
            <a:r>
              <a:rPr lang="nl-NL" sz="2400" i="1" dirty="0"/>
              <a:t>Let op: </a:t>
            </a:r>
            <a:r>
              <a:rPr lang="nl-NL" sz="2400" i="1" u="sng" dirty="0"/>
              <a:t>de afzender van de mails is Xebic (de leverancier van OnStage)</a:t>
            </a:r>
            <a:r>
              <a:rPr lang="nl-NL" sz="2400" b="0" i="1" dirty="0"/>
              <a:t>.</a:t>
            </a:r>
            <a:br>
              <a:rPr lang="nl-NL" sz="2400" b="0" dirty="0"/>
            </a:br>
            <a:endParaRPr lang="nl-NL" sz="2400" b="0" dirty="0"/>
          </a:p>
        </p:txBody>
      </p:sp>
      <p:pic>
        <p:nvPicPr>
          <p:cNvPr id="4" name="Tijdelijke aanduiding voor inhoud 3">
            <a:extLst>
              <a:ext uri="{FF2B5EF4-FFF2-40B4-BE49-F238E27FC236}">
                <a16:creationId xmlns:a16="http://schemas.microsoft.com/office/drawing/2014/main" id="{82AA938C-1266-4B65-BD39-29040A588964}"/>
              </a:ext>
            </a:extLst>
          </p:cNvPr>
          <p:cNvPicPr>
            <a:picLocks noGrp="1" noChangeAspect="1"/>
          </p:cNvPicPr>
          <p:nvPr>
            <p:ph idx="1"/>
          </p:nvPr>
        </p:nvPicPr>
        <p:blipFill>
          <a:blip r:embed="rId2"/>
          <a:stretch>
            <a:fillRect/>
          </a:stretch>
        </p:blipFill>
        <p:spPr>
          <a:xfrm>
            <a:off x="2628900" y="3156437"/>
            <a:ext cx="9563100" cy="3701564"/>
          </a:xfrm>
          <a:prstGeom prst="rect">
            <a:avLst/>
          </a:prstGeom>
        </p:spPr>
      </p:pic>
      <p:sp>
        <p:nvSpPr>
          <p:cNvPr id="5" name="Rechthoek 4">
            <a:extLst>
              <a:ext uri="{FF2B5EF4-FFF2-40B4-BE49-F238E27FC236}">
                <a16:creationId xmlns:a16="http://schemas.microsoft.com/office/drawing/2014/main" id="{9839C63C-B3C0-4DE2-AE3E-F4295C9ED265}"/>
              </a:ext>
            </a:extLst>
          </p:cNvPr>
          <p:cNvSpPr/>
          <p:nvPr/>
        </p:nvSpPr>
        <p:spPr>
          <a:xfrm>
            <a:off x="5852160" y="3188970"/>
            <a:ext cx="344043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526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CFDDE-6AE4-4CC6-B8D0-88B13ADE4C0B}"/>
              </a:ext>
            </a:extLst>
          </p:cNvPr>
          <p:cNvSpPr>
            <a:spLocks noGrp="1"/>
          </p:cNvSpPr>
          <p:nvPr>
            <p:ph type="title"/>
          </p:nvPr>
        </p:nvSpPr>
        <p:spPr>
          <a:xfrm>
            <a:off x="242570" y="1097310"/>
            <a:ext cx="9616017" cy="647700"/>
          </a:xfrm>
        </p:spPr>
        <p:txBody>
          <a:bodyPr/>
          <a:lstStyle/>
          <a:p>
            <a:r>
              <a:rPr lang="nl-NL" dirty="0"/>
              <a:t>Openstaande acties</a:t>
            </a:r>
          </a:p>
        </p:txBody>
      </p:sp>
      <p:sp>
        <p:nvSpPr>
          <p:cNvPr id="3" name="Tijdelijke aanduiding voor inhoud 2">
            <a:extLst>
              <a:ext uri="{FF2B5EF4-FFF2-40B4-BE49-F238E27FC236}">
                <a16:creationId xmlns:a16="http://schemas.microsoft.com/office/drawing/2014/main" id="{55E734A7-6B71-47AA-830A-D9416B0097C3}"/>
              </a:ext>
            </a:extLst>
          </p:cNvPr>
          <p:cNvSpPr>
            <a:spLocks noGrp="1"/>
          </p:cNvSpPr>
          <p:nvPr>
            <p:ph idx="1"/>
          </p:nvPr>
        </p:nvSpPr>
        <p:spPr>
          <a:xfrm>
            <a:off x="242571" y="1790700"/>
            <a:ext cx="9616016" cy="3556000"/>
          </a:xfrm>
        </p:spPr>
        <p:txBody>
          <a:bodyPr/>
          <a:lstStyle/>
          <a:p>
            <a:r>
              <a:rPr lang="nl-NL" dirty="0">
                <a:solidFill>
                  <a:srgbClr val="444444"/>
                </a:solidFill>
                <a:latin typeface="Segoe UI" panose="020B0502040204020203" pitchFamily="34" charset="0"/>
              </a:rPr>
              <a:t>Door op een actie te klikken kun je direct naar de desbetreffende actie doorgaan. </a:t>
            </a:r>
            <a:endParaRPr lang="nl-NL" dirty="0"/>
          </a:p>
        </p:txBody>
      </p:sp>
      <p:sp>
        <p:nvSpPr>
          <p:cNvPr id="4" name="Rechthoek 3">
            <a:extLst>
              <a:ext uri="{FF2B5EF4-FFF2-40B4-BE49-F238E27FC236}">
                <a16:creationId xmlns:a16="http://schemas.microsoft.com/office/drawing/2014/main" id="{0C30ECB9-581E-43B2-B4AF-C4E28C9D7626}"/>
              </a:ext>
            </a:extLst>
          </p:cNvPr>
          <p:cNvSpPr/>
          <p:nvPr/>
        </p:nvSpPr>
        <p:spPr>
          <a:xfrm>
            <a:off x="777240" y="2529781"/>
            <a:ext cx="7338060" cy="2862322"/>
          </a:xfrm>
          <a:prstGeom prst="rect">
            <a:avLst/>
          </a:prstGeom>
        </p:spPr>
        <p:txBody>
          <a:bodyPr wrap="square">
            <a:spAutoFit/>
          </a:bodyPr>
          <a:lstStyle/>
          <a:p>
            <a:r>
              <a:rPr lang="nl-NL" dirty="0">
                <a:solidFill>
                  <a:srgbClr val="444444"/>
                </a:solidFill>
                <a:latin typeface="Segoe UI" panose="020B0502040204020203" pitchFamily="34" charset="0"/>
              </a:rPr>
              <a:t>Voorbeelden van openstaande acties zijn:</a:t>
            </a:r>
            <a:br>
              <a:rPr lang="nl-NL" dirty="0">
                <a:solidFill>
                  <a:srgbClr val="444444"/>
                </a:solidFill>
                <a:latin typeface="Segoe UI" panose="020B0502040204020203" pitchFamily="34" charset="0"/>
              </a:rPr>
            </a:br>
            <a:endParaRPr lang="nl-NL" dirty="0">
              <a:solidFill>
                <a:srgbClr val="444444"/>
              </a:solidFill>
              <a:latin typeface="Segoe UI" panose="020B0502040204020203" pitchFamily="34" charset="0"/>
            </a:endParaRPr>
          </a:p>
          <a:p>
            <a:pPr marL="742950" lvl="1" indent="-285750">
              <a:buFont typeface="Arial" panose="020B0604020202020204" pitchFamily="34" charset="0"/>
              <a:buChar char="•"/>
            </a:pPr>
            <a:r>
              <a:rPr lang="nl-NL" dirty="0">
                <a:solidFill>
                  <a:srgbClr val="444444"/>
                </a:solidFill>
                <a:latin typeface="Segoe UI" panose="020B0502040204020203" pitchFamily="34" charset="0"/>
              </a:rPr>
              <a:t>​Te accorderen Logboek uren</a:t>
            </a:r>
            <a:br>
              <a:rPr lang="nl-NL" dirty="0">
                <a:solidFill>
                  <a:srgbClr val="444444"/>
                </a:solidFill>
                <a:latin typeface="Segoe UI" panose="020B0502040204020203" pitchFamily="34" charset="0"/>
              </a:rPr>
            </a:br>
            <a:endParaRPr lang="nl-NL" dirty="0">
              <a:solidFill>
                <a:srgbClr val="444444"/>
              </a:solidFill>
              <a:latin typeface="Segoe UI" panose="020B0502040204020203" pitchFamily="34" charset="0"/>
            </a:endParaRPr>
          </a:p>
          <a:p>
            <a:pPr marL="742950" lvl="1" indent="-285750">
              <a:buFont typeface="Arial" panose="020B0604020202020204" pitchFamily="34" charset="0"/>
              <a:buChar char="•"/>
            </a:pPr>
            <a:r>
              <a:rPr lang="nl-NL" dirty="0">
                <a:solidFill>
                  <a:srgbClr val="444444"/>
                </a:solidFill>
                <a:latin typeface="Segoe UI" panose="020B0502040204020203" pitchFamily="34" charset="0"/>
              </a:rPr>
              <a:t>Feedback op ingeleverd werk door student</a:t>
            </a:r>
            <a:br>
              <a:rPr lang="nl-NL" dirty="0">
                <a:solidFill>
                  <a:srgbClr val="444444"/>
                </a:solidFill>
                <a:latin typeface="Segoe UI" panose="020B0502040204020203" pitchFamily="34" charset="0"/>
              </a:rPr>
            </a:br>
            <a:endParaRPr lang="nl-NL" dirty="0">
              <a:solidFill>
                <a:srgbClr val="444444"/>
              </a:solidFill>
              <a:latin typeface="Segoe UI" panose="020B0502040204020203" pitchFamily="34" charset="0"/>
            </a:endParaRPr>
          </a:p>
          <a:p>
            <a:pPr marL="742950" lvl="1" indent="-285750">
              <a:buFont typeface="Arial" panose="020B0604020202020204" pitchFamily="34" charset="0"/>
              <a:buChar char="•"/>
            </a:pPr>
            <a:r>
              <a:rPr lang="nl-NL" dirty="0">
                <a:solidFill>
                  <a:srgbClr val="444444"/>
                </a:solidFill>
                <a:latin typeface="Segoe UI" panose="020B0502040204020203" pitchFamily="34" charset="0"/>
              </a:rPr>
              <a:t>In te vullen </a:t>
            </a:r>
            <a:r>
              <a:rPr lang="nl-NL" dirty="0" err="1">
                <a:solidFill>
                  <a:srgbClr val="444444"/>
                </a:solidFill>
                <a:latin typeface="Segoe UI" panose="020B0502040204020203" pitchFamily="34" charset="0"/>
              </a:rPr>
              <a:t>enquetes</a:t>
            </a:r>
            <a:br>
              <a:rPr lang="nl-NL" dirty="0">
                <a:solidFill>
                  <a:srgbClr val="444444"/>
                </a:solidFill>
                <a:latin typeface="Segoe UI" panose="020B0502040204020203" pitchFamily="34" charset="0"/>
              </a:rPr>
            </a:br>
            <a:endParaRPr lang="nl-NL" dirty="0">
              <a:solidFill>
                <a:srgbClr val="444444"/>
              </a:solidFill>
              <a:latin typeface="Segoe UI" panose="020B0502040204020203" pitchFamily="34" charset="0"/>
            </a:endParaRPr>
          </a:p>
          <a:p>
            <a:pPr marL="742950" lvl="1" indent="-285750">
              <a:buFont typeface="Arial" panose="020B0604020202020204" pitchFamily="34" charset="0"/>
              <a:buChar char="•"/>
            </a:pPr>
            <a:r>
              <a:rPr lang="nl-NL" dirty="0">
                <a:solidFill>
                  <a:srgbClr val="444444"/>
                </a:solidFill>
                <a:latin typeface="Segoe UI" panose="020B0502040204020203" pitchFamily="34" charset="0"/>
              </a:rPr>
              <a:t>In te vullen beoordelingsformulieren</a:t>
            </a:r>
            <a:br>
              <a:rPr lang="nl-NL" dirty="0">
                <a:solidFill>
                  <a:srgbClr val="444444"/>
                </a:solidFill>
                <a:latin typeface="Segoe UI" panose="020B0502040204020203" pitchFamily="34" charset="0"/>
              </a:rPr>
            </a:br>
            <a:endParaRPr lang="nl-NL" dirty="0">
              <a:solidFill>
                <a:srgbClr val="444444"/>
              </a:solidFill>
              <a:latin typeface="Segoe UI" panose="020B0502040204020203" pitchFamily="34" charset="0"/>
            </a:endParaRPr>
          </a:p>
        </p:txBody>
      </p:sp>
      <p:pic>
        <p:nvPicPr>
          <p:cNvPr id="5" name="Tijdelijke aanduiding voor inhoud 5">
            <a:extLst>
              <a:ext uri="{FF2B5EF4-FFF2-40B4-BE49-F238E27FC236}">
                <a16:creationId xmlns:a16="http://schemas.microsoft.com/office/drawing/2014/main" id="{331DB887-E505-45BB-BF84-D3B8BADFFD00}"/>
              </a:ext>
            </a:extLst>
          </p:cNvPr>
          <p:cNvPicPr>
            <a:picLocks noChangeAspect="1"/>
          </p:cNvPicPr>
          <p:nvPr/>
        </p:nvPicPr>
        <p:blipFill>
          <a:blip r:embed="rId2"/>
          <a:stretch>
            <a:fillRect/>
          </a:stretch>
        </p:blipFill>
        <p:spPr bwMode="auto">
          <a:xfrm>
            <a:off x="6675120" y="3217419"/>
            <a:ext cx="5516880" cy="364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BC7EE332-0D6D-4490-BD2D-40E4487C13D4}"/>
              </a:ext>
            </a:extLst>
          </p:cNvPr>
          <p:cNvSpPr/>
          <p:nvPr/>
        </p:nvSpPr>
        <p:spPr>
          <a:xfrm>
            <a:off x="6755130" y="3952370"/>
            <a:ext cx="1554480" cy="19255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896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D10D6-806D-4FEE-BA13-35AA4515172B}"/>
              </a:ext>
            </a:extLst>
          </p:cNvPr>
          <p:cNvSpPr>
            <a:spLocks noGrp="1"/>
          </p:cNvSpPr>
          <p:nvPr>
            <p:ph type="title"/>
          </p:nvPr>
        </p:nvSpPr>
        <p:spPr>
          <a:xfrm>
            <a:off x="-233679" y="868680"/>
            <a:ext cx="10543539" cy="647700"/>
          </a:xfrm>
        </p:spPr>
        <p:txBody>
          <a:bodyPr/>
          <a:lstStyle/>
          <a:p>
            <a:pPr marL="457200" indent="-457200">
              <a:buFont typeface="Courier New" panose="02070309020205020404" pitchFamily="49" charset="0"/>
              <a:buChar char="o"/>
            </a:pPr>
            <a:r>
              <a:rPr lang="nl-NL" dirty="0"/>
              <a:t>Uren accorderen en </a:t>
            </a:r>
            <a:br>
              <a:rPr lang="nl-NL" dirty="0"/>
            </a:br>
            <a:br>
              <a:rPr lang="nl-NL" dirty="0"/>
            </a:br>
            <a:br>
              <a:rPr lang="nl-NL" dirty="0"/>
            </a:br>
            <a:br>
              <a:rPr lang="nl-NL" dirty="0"/>
            </a:br>
            <a:r>
              <a:rPr lang="nl-NL" dirty="0"/>
              <a:t>De openstaande acties zijn verdeeld in 2 types:</a:t>
            </a:r>
            <a:br>
              <a:rPr lang="nl-NL" dirty="0"/>
            </a:br>
            <a:r>
              <a:rPr lang="nl-NL" b="0" dirty="0"/>
              <a:t>-</a:t>
            </a:r>
            <a:r>
              <a:rPr lang="nl-NL" dirty="0"/>
              <a:t> </a:t>
            </a:r>
            <a:r>
              <a:rPr lang="nl-NL" b="0" dirty="0" err="1"/>
              <a:t>Logbook</a:t>
            </a:r>
            <a:r>
              <a:rPr lang="nl-NL" b="0" dirty="0"/>
              <a:t> beoordelen / uren accorderen</a:t>
            </a:r>
            <a:br>
              <a:rPr lang="nl-NL" b="0" dirty="0"/>
            </a:br>
            <a:r>
              <a:rPr lang="nl-NL" b="0" dirty="0"/>
              <a:t>- Openstaande activiteiten​</a:t>
            </a:r>
            <a:br>
              <a:rPr lang="nl-NL" sz="2400" b="0" dirty="0"/>
            </a:br>
            <a:br>
              <a:rPr lang="nl-NL" b="0" dirty="0"/>
            </a:br>
            <a:endParaRPr lang="nl-NL" dirty="0"/>
          </a:p>
        </p:txBody>
      </p:sp>
      <p:pic>
        <p:nvPicPr>
          <p:cNvPr id="5" name="Tijdelijke aanduiding voor inhoud 4">
            <a:extLst>
              <a:ext uri="{FF2B5EF4-FFF2-40B4-BE49-F238E27FC236}">
                <a16:creationId xmlns:a16="http://schemas.microsoft.com/office/drawing/2014/main" id="{7E78D9F3-BC5A-43BB-9C4B-B90698FAB5CA}"/>
              </a:ext>
            </a:extLst>
          </p:cNvPr>
          <p:cNvPicPr>
            <a:picLocks noGrp="1" noChangeAspect="1"/>
          </p:cNvPicPr>
          <p:nvPr>
            <p:ph idx="1"/>
          </p:nvPr>
        </p:nvPicPr>
        <p:blipFill>
          <a:blip r:embed="rId2"/>
          <a:stretch>
            <a:fillRect/>
          </a:stretch>
        </p:blipFill>
        <p:spPr>
          <a:xfrm>
            <a:off x="0" y="3143881"/>
            <a:ext cx="12192000" cy="3714119"/>
          </a:xfrm>
          <a:prstGeom prst="rect">
            <a:avLst/>
          </a:prstGeom>
        </p:spPr>
      </p:pic>
    </p:spTree>
    <p:extLst>
      <p:ext uri="{BB962C8B-B14F-4D97-AF65-F5344CB8AC3E}">
        <p14:creationId xmlns:p14="http://schemas.microsoft.com/office/powerpoint/2010/main" val="153819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315E3-D40A-4683-B123-EAE1330ED732}"/>
              </a:ext>
            </a:extLst>
          </p:cNvPr>
          <p:cNvSpPr>
            <a:spLocks noGrp="1"/>
          </p:cNvSpPr>
          <p:nvPr>
            <p:ph type="title"/>
          </p:nvPr>
        </p:nvSpPr>
        <p:spPr>
          <a:xfrm>
            <a:off x="0" y="925830"/>
            <a:ext cx="9616017" cy="1074420"/>
          </a:xfrm>
        </p:spPr>
        <p:txBody>
          <a:bodyPr/>
          <a:lstStyle/>
          <a:p>
            <a:br>
              <a:rPr lang="nl-NL" dirty="0"/>
            </a:br>
            <a:br>
              <a:rPr lang="nl-NL" dirty="0"/>
            </a:br>
            <a:br>
              <a:rPr lang="nl-NL" dirty="0"/>
            </a:br>
            <a:br>
              <a:rPr lang="nl-NL" dirty="0"/>
            </a:br>
            <a:br>
              <a:rPr lang="nl-NL" dirty="0"/>
            </a:br>
            <a:r>
              <a:rPr lang="nl-NL" dirty="0"/>
              <a:t>Dossiers van stagiaires bekijken</a:t>
            </a:r>
            <a:br>
              <a:rPr lang="nl-NL" sz="2000" b="0" dirty="0"/>
            </a:br>
            <a:br>
              <a:rPr lang="nl-NL" sz="2000" b="0" dirty="0"/>
            </a:br>
            <a:r>
              <a:rPr lang="nl-NL" sz="2000" dirty="0"/>
              <a:t>Standaard worden alleen de huidige stagiaires getoond</a:t>
            </a:r>
            <a:r>
              <a:rPr lang="nl-NL" sz="2000" b="0" dirty="0"/>
              <a:t>. </a:t>
            </a:r>
            <a:br>
              <a:rPr lang="nl-NL" sz="2000" b="0" dirty="0"/>
            </a:br>
            <a:r>
              <a:rPr lang="nl-NL" sz="2000" b="0" dirty="0"/>
              <a:t>Wilt u ook gesloten dossiers bekijken, dan kun je dit via het filter aanpassen.</a:t>
            </a:r>
            <a:br>
              <a:rPr lang="nl-NL" sz="2000" b="0" dirty="0"/>
            </a:br>
            <a:br>
              <a:rPr lang="nl-NL" sz="2000" b="0" dirty="0"/>
            </a:br>
            <a:r>
              <a:rPr lang="nl-NL" sz="2000" b="0" dirty="0"/>
              <a:t>Per stagiaire zie je een blok informatie over de student, de stage, de begeleidend docent vanuit de onderwijsinstelling en de praktijkopleider/ werkbegeleider.</a:t>
            </a:r>
            <a:br>
              <a:rPr lang="nl-NL" b="0" dirty="0"/>
            </a:br>
            <a:br>
              <a:rPr lang="nl-NL" dirty="0"/>
            </a:br>
            <a:endParaRPr lang="nl-NL" dirty="0"/>
          </a:p>
        </p:txBody>
      </p:sp>
      <p:pic>
        <p:nvPicPr>
          <p:cNvPr id="4" name="Tijdelijke aanduiding voor inhoud 5">
            <a:extLst>
              <a:ext uri="{FF2B5EF4-FFF2-40B4-BE49-F238E27FC236}">
                <a16:creationId xmlns:a16="http://schemas.microsoft.com/office/drawing/2014/main" id="{97168C8B-770D-4718-BBA9-6A73C79FB8C5}"/>
              </a:ext>
            </a:extLst>
          </p:cNvPr>
          <p:cNvPicPr>
            <a:picLocks noGrp="1" noChangeAspect="1"/>
          </p:cNvPicPr>
          <p:nvPr>
            <p:ph idx="1"/>
          </p:nvPr>
        </p:nvPicPr>
        <p:blipFill>
          <a:blip r:embed="rId2"/>
          <a:stretch>
            <a:fillRect/>
          </a:stretch>
        </p:blipFill>
        <p:spPr>
          <a:xfrm>
            <a:off x="8843655" y="306820"/>
            <a:ext cx="3348345" cy="2209568"/>
          </a:xfrm>
          <a:prstGeom prst="rect">
            <a:avLst/>
          </a:prstGeom>
        </p:spPr>
      </p:pic>
      <p:sp>
        <p:nvSpPr>
          <p:cNvPr id="5" name="Rechthoek 4">
            <a:extLst>
              <a:ext uri="{FF2B5EF4-FFF2-40B4-BE49-F238E27FC236}">
                <a16:creationId xmlns:a16="http://schemas.microsoft.com/office/drawing/2014/main" id="{2AEEA6E0-D8B1-444B-A945-B4690BBDD160}"/>
              </a:ext>
            </a:extLst>
          </p:cNvPr>
          <p:cNvSpPr/>
          <p:nvPr/>
        </p:nvSpPr>
        <p:spPr>
          <a:xfrm>
            <a:off x="11029950" y="925829"/>
            <a:ext cx="1024890" cy="9715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60A6FC9E-BC32-43BE-9152-ECB642CBE1B1}"/>
              </a:ext>
            </a:extLst>
          </p:cNvPr>
          <p:cNvPicPr>
            <a:picLocks noChangeAspect="1"/>
          </p:cNvPicPr>
          <p:nvPr/>
        </p:nvPicPr>
        <p:blipFill>
          <a:blip r:embed="rId3"/>
          <a:stretch>
            <a:fillRect/>
          </a:stretch>
        </p:blipFill>
        <p:spPr>
          <a:xfrm>
            <a:off x="2398321" y="3554730"/>
            <a:ext cx="9793679" cy="3337560"/>
          </a:xfrm>
          <a:prstGeom prst="rect">
            <a:avLst/>
          </a:prstGeom>
        </p:spPr>
      </p:pic>
      <p:sp>
        <p:nvSpPr>
          <p:cNvPr id="7" name="Rechthoek 6">
            <a:extLst>
              <a:ext uri="{FF2B5EF4-FFF2-40B4-BE49-F238E27FC236}">
                <a16:creationId xmlns:a16="http://schemas.microsoft.com/office/drawing/2014/main" id="{79FC2D52-2396-429D-8C4A-A7B9CB5701DB}"/>
              </a:ext>
            </a:extLst>
          </p:cNvPr>
          <p:cNvSpPr/>
          <p:nvPr/>
        </p:nvSpPr>
        <p:spPr>
          <a:xfrm>
            <a:off x="2398321" y="3554730"/>
            <a:ext cx="834390" cy="2971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1D009E8-E8E3-4F98-A02F-4FB205DF0B80}"/>
              </a:ext>
            </a:extLst>
          </p:cNvPr>
          <p:cNvSpPr/>
          <p:nvPr/>
        </p:nvSpPr>
        <p:spPr>
          <a:xfrm>
            <a:off x="9153598" y="3581400"/>
            <a:ext cx="1280161" cy="2933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24E50E94-7817-43CF-B850-1E270D80ED5B}"/>
              </a:ext>
            </a:extLst>
          </p:cNvPr>
          <p:cNvSpPr/>
          <p:nvPr/>
        </p:nvSpPr>
        <p:spPr>
          <a:xfrm>
            <a:off x="5783580" y="3554730"/>
            <a:ext cx="1383029" cy="2971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met pijl 10">
            <a:extLst>
              <a:ext uri="{FF2B5EF4-FFF2-40B4-BE49-F238E27FC236}">
                <a16:creationId xmlns:a16="http://schemas.microsoft.com/office/drawing/2014/main" id="{B5D45860-D5BE-49FE-8FAC-AB4A0CD0E557}"/>
              </a:ext>
            </a:extLst>
          </p:cNvPr>
          <p:cNvCxnSpPr>
            <a:cxnSpLocks/>
          </p:cNvCxnSpPr>
          <p:nvPr/>
        </p:nvCxnSpPr>
        <p:spPr>
          <a:xfrm flipH="1">
            <a:off x="8972550" y="1791477"/>
            <a:ext cx="2505075" cy="1637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39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A391FD71-8593-4583-9706-39B63E7AA333}"/>
              </a:ext>
            </a:extLst>
          </p:cNvPr>
          <p:cNvSpPr/>
          <p:nvPr/>
        </p:nvSpPr>
        <p:spPr>
          <a:xfrm>
            <a:off x="114300" y="982980"/>
            <a:ext cx="10035540" cy="2585323"/>
          </a:xfrm>
          <a:prstGeom prst="rect">
            <a:avLst/>
          </a:prstGeom>
        </p:spPr>
        <p:txBody>
          <a:bodyPr wrap="square">
            <a:spAutoFit/>
          </a:bodyPr>
          <a:lstStyle/>
          <a:p>
            <a:r>
              <a:rPr lang="nl-NL" sz="2400" b="1" dirty="0">
                <a:solidFill>
                  <a:srgbClr val="444444"/>
                </a:solidFill>
                <a:latin typeface="Segoe UI" panose="020B0502040204020203" pitchFamily="34" charset="0"/>
              </a:rPr>
              <a:t>Afhankelijk van de onderwijsinstelling zijn er verschillende functies beschikbaar bij een stagiair:</a:t>
            </a:r>
            <a:br>
              <a:rPr lang="nl-NL" sz="2400" b="1" dirty="0">
                <a:solidFill>
                  <a:srgbClr val="444444"/>
                </a:solidFill>
                <a:latin typeface="Segoe UI" panose="020B0502040204020203" pitchFamily="34" charset="0"/>
              </a:rPr>
            </a:br>
            <a:endParaRPr lang="nl-NL" sz="2400" b="1" dirty="0">
              <a:solidFill>
                <a:srgbClr val="444444"/>
              </a:solidFill>
              <a:latin typeface="Segoe UI" panose="020B0502040204020203" pitchFamily="34" charset="0"/>
            </a:endParaRPr>
          </a:p>
          <a:p>
            <a:pPr>
              <a:buFont typeface="Arial" panose="020B0604020202020204" pitchFamily="34" charset="0"/>
              <a:buChar char="•"/>
            </a:pPr>
            <a:r>
              <a:rPr lang="nl-NL" dirty="0">
                <a:solidFill>
                  <a:srgbClr val="444444"/>
                </a:solidFill>
                <a:latin typeface="Segoe UI" panose="020B0502040204020203" pitchFamily="34" charset="0"/>
              </a:rPr>
              <a:t>​ Logboek: gelogde uren van de stagiaire goed of afkeuren</a:t>
            </a:r>
            <a:br>
              <a:rPr lang="nl-NL" dirty="0">
                <a:solidFill>
                  <a:srgbClr val="444444"/>
                </a:solidFill>
                <a:latin typeface="Segoe UI" panose="020B0502040204020203" pitchFamily="34" charset="0"/>
              </a:rPr>
            </a:br>
            <a:endParaRPr lang="nl-NL" dirty="0">
              <a:solidFill>
                <a:srgbClr val="444444"/>
              </a:solidFill>
              <a:latin typeface="Segoe UI" panose="020B0502040204020203" pitchFamily="34" charset="0"/>
            </a:endParaRPr>
          </a:p>
          <a:p>
            <a:pPr>
              <a:buFont typeface="Arial" panose="020B0604020202020204" pitchFamily="34" charset="0"/>
              <a:buChar char="•"/>
            </a:pPr>
            <a:r>
              <a:rPr lang="nl-NL" dirty="0">
                <a:solidFill>
                  <a:srgbClr val="444444"/>
                </a:solidFill>
                <a:latin typeface="Segoe UI" panose="020B0502040204020203" pitchFamily="34" charset="0"/>
              </a:rPr>
              <a:t> Dossier:  volledige dossier van de stagiaire inzien</a:t>
            </a:r>
            <a:br>
              <a:rPr lang="nl-NL" dirty="0">
                <a:solidFill>
                  <a:srgbClr val="444444"/>
                </a:solidFill>
                <a:latin typeface="Segoe UI" panose="020B0502040204020203" pitchFamily="34" charset="0"/>
              </a:rPr>
            </a:br>
            <a:endParaRPr lang="nl-NL" dirty="0">
              <a:solidFill>
                <a:srgbClr val="444444"/>
              </a:solidFill>
              <a:latin typeface="Segoe UI" panose="020B0502040204020203" pitchFamily="34" charset="0"/>
            </a:endParaRPr>
          </a:p>
          <a:p>
            <a:pPr>
              <a:buFont typeface="Arial" panose="020B0604020202020204" pitchFamily="34" charset="0"/>
              <a:buChar char="•"/>
            </a:pPr>
            <a:r>
              <a:rPr lang="nl-NL" dirty="0">
                <a:solidFill>
                  <a:srgbClr val="444444"/>
                </a:solidFill>
                <a:latin typeface="Segoe UI" panose="020B0502040204020203" pitchFamily="34" charset="0"/>
              </a:rPr>
              <a:t> Meld een probleem​: problemen melden aan de onderwijsinstelling</a:t>
            </a:r>
            <a:endParaRPr lang="nl-NL" b="0" i="0" dirty="0">
              <a:solidFill>
                <a:srgbClr val="444444"/>
              </a:solidFill>
              <a:effectLst/>
              <a:latin typeface="Segoe UI" panose="020B0502040204020203" pitchFamily="34" charset="0"/>
            </a:endParaRPr>
          </a:p>
        </p:txBody>
      </p:sp>
      <p:pic>
        <p:nvPicPr>
          <p:cNvPr id="5" name="Afbeelding 4">
            <a:extLst>
              <a:ext uri="{FF2B5EF4-FFF2-40B4-BE49-F238E27FC236}">
                <a16:creationId xmlns:a16="http://schemas.microsoft.com/office/drawing/2014/main" id="{5181D5D1-1548-49E8-B6ED-362CF951F49D}"/>
              </a:ext>
            </a:extLst>
          </p:cNvPr>
          <p:cNvPicPr>
            <a:picLocks noChangeAspect="1"/>
          </p:cNvPicPr>
          <p:nvPr/>
        </p:nvPicPr>
        <p:blipFill>
          <a:blip r:embed="rId2"/>
          <a:stretch>
            <a:fillRect/>
          </a:stretch>
        </p:blipFill>
        <p:spPr>
          <a:xfrm>
            <a:off x="2286000" y="3516452"/>
            <a:ext cx="9906000" cy="3375837"/>
          </a:xfrm>
          <a:prstGeom prst="rect">
            <a:avLst/>
          </a:prstGeom>
        </p:spPr>
      </p:pic>
      <p:sp>
        <p:nvSpPr>
          <p:cNvPr id="6" name="Rechthoek 5">
            <a:extLst>
              <a:ext uri="{FF2B5EF4-FFF2-40B4-BE49-F238E27FC236}">
                <a16:creationId xmlns:a16="http://schemas.microsoft.com/office/drawing/2014/main" id="{CA39D04B-4917-4E28-BC82-9C46F372F9EE}"/>
              </a:ext>
            </a:extLst>
          </p:cNvPr>
          <p:cNvSpPr/>
          <p:nvPr/>
        </p:nvSpPr>
        <p:spPr>
          <a:xfrm>
            <a:off x="2286000" y="6503670"/>
            <a:ext cx="3063240" cy="354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37875625"/>
      </p:ext>
    </p:extLst>
  </p:cSld>
  <p:clrMapOvr>
    <a:masterClrMapping/>
  </p:clrMapOvr>
</p:sld>
</file>

<file path=ppt/theme/theme1.xml><?xml version="1.0" encoding="utf-8"?>
<a:theme xmlns:a="http://schemas.openxmlformats.org/drawingml/2006/main" name="Standaardontwerp">
  <a:themeElements>
    <a:clrScheme name="Standaardontwerp 8">
      <a:dk1>
        <a:srgbClr val="000000"/>
      </a:dk1>
      <a:lt1>
        <a:srgbClr val="FFFFFF"/>
      </a:lt1>
      <a:dk2>
        <a:srgbClr val="000000"/>
      </a:dk2>
      <a:lt2>
        <a:srgbClr val="DDBB01"/>
      </a:lt2>
      <a:accent1>
        <a:srgbClr val="B50070"/>
      </a:accent1>
      <a:accent2>
        <a:srgbClr val="C1C91F"/>
      </a:accent2>
      <a:accent3>
        <a:srgbClr val="FFFFFF"/>
      </a:accent3>
      <a:accent4>
        <a:srgbClr val="000000"/>
      </a:accent4>
      <a:accent5>
        <a:srgbClr val="D7AABB"/>
      </a:accent5>
      <a:accent6>
        <a:srgbClr val="AFB61B"/>
      </a:accent6>
      <a:hlink>
        <a:srgbClr val="009EE0"/>
      </a:hlink>
      <a:folHlink>
        <a:srgbClr val="81197F"/>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ardontwerp 8">
        <a:dk1>
          <a:srgbClr val="000000"/>
        </a:dk1>
        <a:lt1>
          <a:srgbClr val="FFFFFF"/>
        </a:lt1>
        <a:dk2>
          <a:srgbClr val="000000"/>
        </a:dk2>
        <a:lt2>
          <a:srgbClr val="DDBB01"/>
        </a:lt2>
        <a:accent1>
          <a:srgbClr val="B50070"/>
        </a:accent1>
        <a:accent2>
          <a:srgbClr val="C1C91F"/>
        </a:accent2>
        <a:accent3>
          <a:srgbClr val="FFFFFF"/>
        </a:accent3>
        <a:accent4>
          <a:srgbClr val="000000"/>
        </a:accent4>
        <a:accent5>
          <a:srgbClr val="D7AABB"/>
        </a:accent5>
        <a:accent6>
          <a:srgbClr val="AFB61B"/>
        </a:accent6>
        <a:hlink>
          <a:srgbClr val="009EE0"/>
        </a:hlink>
        <a:folHlink>
          <a:srgbClr val="8119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3db1bf3-944d-4003-8885-2409af1eae9e">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11AF32D3BF3045BCAC34E1BD5542F3" ma:contentTypeVersion="4" ma:contentTypeDescription="Een nieuw document maken." ma:contentTypeScope="" ma:versionID="1650c8c5c23acccf1df7cffce3700306">
  <xsd:schema xmlns:xsd="http://www.w3.org/2001/XMLSchema" xmlns:xs="http://www.w3.org/2001/XMLSchema" xmlns:p="http://schemas.microsoft.com/office/2006/metadata/properties" xmlns:ns2="3161dcd0-d78b-445b-9664-ee0ac3dd4b38" xmlns:ns3="13db1bf3-944d-4003-8885-2409af1eae9e" targetNamespace="http://schemas.microsoft.com/office/2006/metadata/properties" ma:root="true" ma:fieldsID="a539a5173b2d5d0c5de61b78b855ced7" ns2:_="" ns3:_="">
    <xsd:import namespace="3161dcd0-d78b-445b-9664-ee0ac3dd4b38"/>
    <xsd:import namespace="13db1bf3-944d-4003-8885-2409af1eae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1dcd0-d78b-445b-9664-ee0ac3dd4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db1bf3-944d-4003-8885-2409af1eae9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1475F-94AF-45F2-B774-341BA573F5E9}">
  <ds:schemaRefs>
    <ds:schemaRef ds:uri="13db1bf3-944d-4003-8885-2409af1eae9e"/>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3161dcd0-d78b-445b-9664-ee0ac3dd4b38"/>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A184B0B-0CB1-443D-88B6-578FF56A8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1dcd0-d78b-445b-9664-ee0ac3dd4b38"/>
    <ds:schemaRef ds:uri="13db1bf3-944d-4003-8885-2409af1ea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EE8A47-6E73-4643-9910-613E1054FD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982</TotalTime>
  <Words>75</Words>
  <Application>Microsoft Office PowerPoint</Application>
  <PresentationFormat>Breedbeeld</PresentationFormat>
  <Paragraphs>28</Paragraphs>
  <Slides>8</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Courier New</vt:lpstr>
      <vt:lpstr>Segoe UI</vt:lpstr>
      <vt:lpstr>Times New Roman</vt:lpstr>
      <vt:lpstr>Standaardontwerp</vt:lpstr>
      <vt:lpstr>Begeleiden van studenten: Openstaande acties  Dossiers van stagiaires </vt:lpstr>
      <vt:lpstr>Wat kun je met OnStage4Busine​ss (O4B)?</vt:lpstr>
      <vt:lpstr>    Dashboard Het dashboard geeft een samenvatting  van alle mogelijkheden binnen O4B.   Voor de begeleiding van  studenten zijn de tegels  Openstaande acties  en Stagiaires van belang. </vt:lpstr>
      <vt:lpstr>  Notificatie-mail om een openstaande actie uit te voeren Wanneer er in het dossier van een student een actie voor je klaar staat om uit te voeren dan ontvang je hiervan een mail (mits zo ingesteld).   Let op: de afzender van de mails is Xebic (de leverancier van OnStage). </vt:lpstr>
      <vt:lpstr>Openstaande acties</vt:lpstr>
      <vt:lpstr>Uren accorderen en     De openstaande acties zijn verdeeld in 2 types: - Logbook beoordelen / uren accorderen - Openstaande activiteiten​  </vt:lpstr>
      <vt:lpstr>     Dossiers van stagiaires bekijken  Standaard worden alleen de huidige stagiaires getoond.  Wilt u ook gesloten dossiers bekijken, dan kun je dit via het filter aanpassen.  Per stagiaire zie je een blok informatie over de student, de stage, de begeleidend docent vanuit de onderwijsinstelling en de praktijkopleider/ werkbegeleider.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OnStage</dc:title>
  <dc:creator>Monica van Heerde</dc:creator>
  <cp:lastModifiedBy>Andrea Koops</cp:lastModifiedBy>
  <cp:revision>276</cp:revision>
  <dcterms:created xsi:type="dcterms:W3CDTF">2019-05-02T08:47:08Z</dcterms:created>
  <dcterms:modified xsi:type="dcterms:W3CDTF">2019-11-13T09:14:58Z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0x0101007F11AF32D3BF3045BCAC34E1BD5542F3</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