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handoutMasterIdLst>
    <p:handoutMasterId r:id="rId57"/>
  </p:handoutMasterIdLst>
  <p:sldIdLst>
    <p:sldId id="331" r:id="rId5"/>
    <p:sldId id="508" r:id="rId6"/>
    <p:sldId id="509" r:id="rId7"/>
    <p:sldId id="480" r:id="rId8"/>
    <p:sldId id="510" r:id="rId9"/>
    <p:sldId id="448" r:id="rId10"/>
    <p:sldId id="449" r:id="rId11"/>
    <p:sldId id="450" r:id="rId12"/>
    <p:sldId id="454" r:id="rId13"/>
    <p:sldId id="451" r:id="rId14"/>
    <p:sldId id="452" r:id="rId15"/>
    <p:sldId id="462" r:id="rId16"/>
    <p:sldId id="456" r:id="rId17"/>
    <p:sldId id="503" r:id="rId18"/>
    <p:sldId id="484" r:id="rId19"/>
    <p:sldId id="457" r:id="rId20"/>
    <p:sldId id="459" r:id="rId21"/>
    <p:sldId id="458" r:id="rId22"/>
    <p:sldId id="485" r:id="rId23"/>
    <p:sldId id="486" r:id="rId24"/>
    <p:sldId id="506" r:id="rId25"/>
    <p:sldId id="455" r:id="rId26"/>
    <p:sldId id="511" r:id="rId27"/>
    <p:sldId id="497" r:id="rId28"/>
    <p:sldId id="507" r:id="rId29"/>
    <p:sldId id="490" r:id="rId30"/>
    <p:sldId id="463" r:id="rId31"/>
    <p:sldId id="488" r:id="rId32"/>
    <p:sldId id="489" r:id="rId33"/>
    <p:sldId id="491" r:id="rId34"/>
    <p:sldId id="468" r:id="rId35"/>
    <p:sldId id="470" r:id="rId36"/>
    <p:sldId id="494" r:id="rId37"/>
    <p:sldId id="493" r:id="rId38"/>
    <p:sldId id="466" r:id="rId39"/>
    <p:sldId id="492" r:id="rId40"/>
    <p:sldId id="499" r:id="rId41"/>
    <p:sldId id="471" r:id="rId42"/>
    <p:sldId id="467" r:id="rId43"/>
    <p:sldId id="495" r:id="rId44"/>
    <p:sldId id="505" r:id="rId45"/>
    <p:sldId id="496" r:id="rId46"/>
    <p:sldId id="500" r:id="rId47"/>
    <p:sldId id="498" r:id="rId48"/>
    <p:sldId id="473" r:id="rId49"/>
    <p:sldId id="504" r:id="rId50"/>
    <p:sldId id="472" r:id="rId51"/>
    <p:sldId id="477" r:id="rId52"/>
    <p:sldId id="478" r:id="rId53"/>
    <p:sldId id="474" r:id="rId54"/>
    <p:sldId id="445" r:id="rId5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24E5"/>
    <a:srgbClr val="CC00FF"/>
    <a:srgbClr val="CC00CC"/>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854" autoAdjust="0"/>
  </p:normalViewPr>
  <p:slideViewPr>
    <p:cSldViewPr>
      <p:cViewPr varScale="1">
        <p:scale>
          <a:sx n="62" d="100"/>
          <a:sy n="62" d="100"/>
        </p:scale>
        <p:origin x="1056"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01" d="100"/>
          <a:sy n="101" d="100"/>
        </p:scale>
        <p:origin x="-357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98737A-7995-4B74-B63A-80E0593C4CFC}" type="datetimeFigureOut">
              <a:rPr lang="nl-NL" smtClean="0"/>
              <a:t>19-11-2019</a:t>
            </a:fld>
            <a:endParaRPr lang="nl-NL"/>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1A7392-2789-462C-8F1D-017BB83F83C8}" type="slidenum">
              <a:rPr lang="nl-NL" smtClean="0"/>
              <a:t>‹nr.›</a:t>
            </a:fld>
            <a:endParaRPr lang="nl-NL"/>
          </a:p>
        </p:txBody>
      </p:sp>
    </p:spTree>
    <p:extLst>
      <p:ext uri="{BB962C8B-B14F-4D97-AF65-F5344CB8AC3E}">
        <p14:creationId xmlns:p14="http://schemas.microsoft.com/office/powerpoint/2010/main" val="4010496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E894CF-CF29-460C-8820-A692FD564E29}" type="datetimeFigureOut">
              <a:rPr lang="nl-NL" smtClean="0"/>
              <a:t>19-11-2019</a:t>
            </a:fld>
            <a:endParaRPr lang="nl-NL"/>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BD3654-9A79-4B47-9CF7-D6BAF450FCC7}" type="slidenum">
              <a:rPr lang="nl-NL" smtClean="0"/>
              <a:t>‹nr.›</a:t>
            </a:fld>
            <a:endParaRPr lang="nl-NL"/>
          </a:p>
        </p:txBody>
      </p:sp>
    </p:spTree>
    <p:extLst>
      <p:ext uri="{BB962C8B-B14F-4D97-AF65-F5344CB8AC3E}">
        <p14:creationId xmlns:p14="http://schemas.microsoft.com/office/powerpoint/2010/main" val="1177240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heverge.com/2018/3/1/17067176/selfies-nose-jobs-plastic-surgery-rhinoplasty-wide-angle-distortion"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technofilosofie.com/qself/" TargetMode="External"/><Relationship Id="rId4" Type="http://schemas.openxmlformats.org/officeDocument/2006/relationships/hyperlink" Target="https://en.wikipedia.org/wiki/Filter_bubbl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heverge.com/2018/3/1/17067176/selfies-nose-jobs-plastic-surgery-rhinoplasty-wide-angle-distor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ndependent.co.uk/life-style/cosmetic-surgery-snapchat-instagram-filters-demand-celebrities-doctor-dr-esho-london-a8197001.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technofilosofie.com/qsel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Filter_bubbl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twitter.com/ow/status/701528914691227648?ref_src=twsrc%5Etfw"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wareable.com/vr/vr-headset-motion-sickness-solution-777"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theguardian.com/technology/2015/jul/09/how-virtual-reality-porn-could-bring-about-world-peac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encyclo.nl/begrip/Peladofobie"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fusion.net/story/142326/the-new-google-photos-app-is-disturbingly-good-at-data-mining-your-photos/"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embrlabs.com/"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www.kampeerzaken.nl/houd-je-hoofd-koel-met-een-cobber/"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amazon.com/What-Smell-Wearable-Filter-Carbon/dp/B00BEJFWPO"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geek.com/tech/north-sense-implant-turns-you-into-a-human-compass-1656462/"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nl.wikipedia.org/wiki/Philip_K._Dick"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cientias.nl/kijkje-glazen-bol-levensverwachting/"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technofilosofie.com/wp-content/uploads/2018/01/Columns_Bron_RensvdVorst_2018_46-1.pdf"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technofilosofie.com/wp-content/uploads/2018/01/Columns_Bron_RensvdVorst_2018_46-1.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Alternative_facts"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www.sciencealert.com/reality-doesn-t-exist-until-we-measure-it-quantum-experiment-confirms" TargetMode="External"/><Relationship Id="rId4" Type="http://schemas.openxmlformats.org/officeDocument/2006/relationships/hyperlink" Target="https://fd.nl/morgen/1160102/de-werkelijkheid-bestaat-niet"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welingelichtekringen.nl/gezond/547926/mensen-met-obesitas-schatten-afstanden-langer-in.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a:t>
            </a:fld>
            <a:endParaRPr lang="nl-NL"/>
          </a:p>
        </p:txBody>
      </p:sp>
    </p:spTree>
    <p:extLst>
      <p:ext uri="{BB962C8B-B14F-4D97-AF65-F5344CB8AC3E}">
        <p14:creationId xmlns:p14="http://schemas.microsoft.com/office/powerpoint/2010/main" val="128536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dirty="0" smtClean="0">
                <a:solidFill>
                  <a:schemeClr val="tx1"/>
                </a:solidFill>
                <a:effectLst/>
                <a:latin typeface="+mn-lt"/>
                <a:ea typeface="+mn-ea"/>
                <a:cs typeface="+mn-cs"/>
              </a:rPr>
              <a:t>We gaan straks in op het idee van </a:t>
            </a:r>
            <a:r>
              <a:rPr lang="nl-NL" sz="1200" b="0" i="0" u="none" strike="noStrike" kern="1200" dirty="0" err="1" smtClean="0">
                <a:solidFill>
                  <a:schemeClr val="tx1"/>
                </a:solidFill>
                <a:effectLst/>
                <a:latin typeface="+mn-lt"/>
                <a:ea typeface="+mn-ea"/>
                <a:cs typeface="+mn-cs"/>
              </a:rPr>
              <a:t>Augmented</a:t>
            </a:r>
            <a:r>
              <a:rPr lang="nl-NL" sz="1200" b="0" i="0" u="none" strike="noStrike" kern="1200" dirty="0" smtClean="0">
                <a:solidFill>
                  <a:schemeClr val="tx1"/>
                </a:solidFill>
                <a:effectLst/>
                <a:latin typeface="+mn-lt"/>
                <a:ea typeface="+mn-ea"/>
                <a:cs typeface="+mn-cs"/>
              </a:rPr>
              <a:t> </a:t>
            </a:r>
            <a:r>
              <a:rPr lang="nl-NL" sz="1200" b="0" i="0" u="none" strike="noStrike" kern="1200" dirty="0" err="1" smtClean="0">
                <a:solidFill>
                  <a:schemeClr val="tx1"/>
                </a:solidFill>
                <a:effectLst/>
                <a:latin typeface="+mn-lt"/>
                <a:ea typeface="+mn-ea"/>
                <a:cs typeface="+mn-cs"/>
              </a:rPr>
              <a:t>reality</a:t>
            </a:r>
            <a:r>
              <a:rPr lang="nl-NL" sz="1200" b="0" i="0" u="none" strike="noStrike" kern="1200" dirty="0" smtClean="0">
                <a:solidFill>
                  <a:schemeClr val="tx1"/>
                </a:solidFill>
                <a:effectLst/>
                <a:latin typeface="+mn-lt"/>
                <a:ea typeface="+mn-ea"/>
                <a:cs typeface="+mn-cs"/>
              </a:rPr>
              <a:t>, ook wel verhoogde werkelijkheid genoemd. Maar er is dus ook een heel andere, basale vorm van verhoogde werkelijkheid. Die van grotere mensen.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u="none" strike="noStrike" kern="1200" dirty="0" smtClean="0">
              <a:solidFill>
                <a:schemeClr val="tx1"/>
              </a:solidFill>
              <a:effectLst/>
              <a:latin typeface="+mn-lt"/>
              <a:ea typeface="+mn-ea"/>
              <a:cs typeface="+mn-cs"/>
            </a:endParaRPr>
          </a:p>
          <a:p>
            <a:r>
              <a:rPr lang="nl-NL" sz="1200" b="0" i="0" u="none" strike="noStrike" kern="1200" dirty="0" smtClean="0">
                <a:solidFill>
                  <a:schemeClr val="tx1"/>
                </a:solidFill>
                <a:effectLst/>
                <a:latin typeface="+mn-lt"/>
                <a:ea typeface="+mn-ea"/>
                <a:cs typeface="+mn-cs"/>
              </a:rPr>
              <a:t>En bovenstaande is alleen nog maar 'de werkelijkheid.' Er is ook nog zoiets als de online werkelijkheid. Het leven op internet waar een lekkere blonde stoot met grote tieten meestal een 40-jarige kalende systeembeheerder is. Waar mensen zich beter of anders voordoen dan ze zijn, waar ze foto's gebruiken van 10 jaar oud of vol met filters, waar gelogen wordt, en bedrogen of waar men schaamteloos eerlijk is. Een wereld vol met </a:t>
            </a:r>
            <a:r>
              <a:rPr lang="nl-NL" sz="1200" b="0" i="0" u="none" strike="noStrike" kern="1200" dirty="0" err="1" smtClean="0">
                <a:solidFill>
                  <a:schemeClr val="tx1"/>
                </a:solidFill>
                <a:effectLst/>
                <a:latin typeface="+mn-lt"/>
                <a:ea typeface="+mn-ea"/>
                <a:cs typeface="+mn-cs"/>
              </a:rPr>
              <a:t>avatars</a:t>
            </a:r>
            <a:r>
              <a:rPr lang="nl-NL" sz="1200" b="0" i="0" u="none" strike="noStrike" kern="1200" dirty="0" smtClean="0">
                <a:solidFill>
                  <a:schemeClr val="tx1"/>
                </a:solidFill>
                <a:effectLst/>
                <a:latin typeface="+mn-lt"/>
                <a:ea typeface="+mn-ea"/>
                <a:cs typeface="+mn-cs"/>
              </a:rPr>
              <a:t>, </a:t>
            </a:r>
            <a:r>
              <a:rPr lang="nl-NL" sz="1200" b="0" i="0" u="none" strike="noStrike" kern="1200" dirty="0" err="1" smtClean="0">
                <a:solidFill>
                  <a:schemeClr val="tx1"/>
                </a:solidFill>
                <a:effectLst/>
                <a:latin typeface="+mn-lt"/>
                <a:ea typeface="+mn-ea"/>
                <a:cs typeface="+mn-cs"/>
              </a:rPr>
              <a:t>role-playing</a:t>
            </a:r>
            <a:r>
              <a:rPr lang="nl-NL" sz="1200" b="0" i="0" u="none" strike="noStrike" kern="1200" dirty="0" smtClean="0">
                <a:solidFill>
                  <a:schemeClr val="tx1"/>
                </a:solidFill>
                <a:effectLst/>
                <a:latin typeface="+mn-lt"/>
                <a:ea typeface="+mn-ea"/>
                <a:cs typeface="+mn-cs"/>
              </a:rPr>
              <a:t>, </a:t>
            </a:r>
            <a:r>
              <a:rPr lang="nl-NL" sz="1200" b="0" i="0" u="none" strike="noStrike" kern="1200" dirty="0" err="1" smtClean="0">
                <a:solidFill>
                  <a:schemeClr val="tx1"/>
                </a:solidFill>
                <a:effectLst/>
                <a:latin typeface="+mn-lt"/>
                <a:ea typeface="+mn-ea"/>
                <a:cs typeface="+mn-cs"/>
              </a:rPr>
              <a:t>trolling</a:t>
            </a:r>
            <a:r>
              <a:rPr lang="nl-NL" sz="1200" b="0" i="0" u="none" strike="noStrike" kern="1200" dirty="0" smtClean="0">
                <a:solidFill>
                  <a:schemeClr val="tx1"/>
                </a:solidFill>
                <a:effectLst/>
                <a:latin typeface="+mn-lt"/>
                <a:ea typeface="+mn-ea"/>
                <a:cs typeface="+mn-cs"/>
              </a:rPr>
              <a:t> en excessieve fantasieën. Kortom, een heel eigen online werkelijkheid.</a:t>
            </a:r>
          </a:p>
          <a:p>
            <a:r>
              <a:rPr lang="nl-NL" sz="1200" b="0" i="0" u="none" strike="noStrike" kern="1200" dirty="0" smtClean="0">
                <a:solidFill>
                  <a:schemeClr val="tx1"/>
                </a:solidFill>
                <a:effectLst/>
                <a:latin typeface="+mn-lt"/>
                <a:ea typeface="+mn-ea"/>
                <a:cs typeface="+mn-cs"/>
              </a:rPr>
              <a:t>Wat we inmiddels ook weten is dat de 'online werkelijkheid' een hele andere is dan de échte werkelijkheid. Mensen doen zich natuurlijk meestal beter voor dan ze zijn, maar internet en </a:t>
            </a:r>
            <a:r>
              <a:rPr lang="nl-NL" sz="1200" b="0" i="0" u="none" strike="noStrike" kern="1200" dirty="0" err="1" smtClean="0">
                <a:solidFill>
                  <a:schemeClr val="tx1"/>
                </a:solidFill>
                <a:effectLst/>
                <a:latin typeface="+mn-lt"/>
                <a:ea typeface="+mn-ea"/>
                <a:cs typeface="+mn-cs"/>
              </a:rPr>
              <a:t>social</a:t>
            </a:r>
            <a:r>
              <a:rPr lang="nl-NL" sz="1200" b="0" i="0" u="none" strike="noStrike" kern="1200" dirty="0" smtClean="0">
                <a:solidFill>
                  <a:schemeClr val="tx1"/>
                </a:solidFill>
                <a:effectLst/>
                <a:latin typeface="+mn-lt"/>
                <a:ea typeface="+mn-ea"/>
                <a:cs typeface="+mn-cs"/>
              </a:rPr>
              <a:t> media hebben dat gedrag een impuls gegeven. Natuurlijk maak je de foto van dat éne mooie moment dat de zon ondergaat of de bossen besneeuwd zijn of dat je cool op het podium staat. En niet wanneer je slapjes op de bank hangt. En dat weten we allemaal, maar dat maakt niet uit. Er is al heel veel onderzoek gedaan dat uitwijst dat wij ongelukkiger worden als we zien dat mensen het beter hebben én niet gelukkiger worden als mensen het slechter hebben. Vergelijken is dus niet verstandig. En </a:t>
            </a:r>
            <a:r>
              <a:rPr lang="nl-NL" sz="1200" b="0" i="0" u="none" strike="noStrike" kern="1200" dirty="0" err="1" smtClean="0">
                <a:solidFill>
                  <a:schemeClr val="tx1"/>
                </a:solidFill>
                <a:effectLst/>
                <a:latin typeface="+mn-lt"/>
                <a:ea typeface="+mn-ea"/>
                <a:cs typeface="+mn-cs"/>
              </a:rPr>
              <a:t>social</a:t>
            </a:r>
            <a:r>
              <a:rPr lang="nl-NL" sz="1200" b="0" i="0" u="none" strike="noStrike" kern="1200" dirty="0" smtClean="0">
                <a:solidFill>
                  <a:schemeClr val="tx1"/>
                </a:solidFill>
                <a:effectLst/>
                <a:latin typeface="+mn-lt"/>
                <a:ea typeface="+mn-ea"/>
                <a:cs typeface="+mn-cs"/>
              </a:rPr>
              <a:t> media is juist dé grote vergelijkingsmachine.</a:t>
            </a:r>
          </a:p>
          <a:p>
            <a:r>
              <a:rPr lang="nl-NL" sz="1200" b="0" i="0" u="none" strike="noStrike" kern="1200" dirty="0" smtClean="0">
                <a:solidFill>
                  <a:schemeClr val="tx1"/>
                </a:solidFill>
                <a:effectLst/>
                <a:latin typeface="+mn-lt"/>
                <a:ea typeface="+mn-ea"/>
                <a:cs typeface="+mn-cs"/>
              </a:rPr>
              <a:t>En het gaat verder dan alleen mooie plaatjes. Instagram heeft filters. Snapchat bewerkt de foto's. In China, waar ze Baidu gebruiken worden vrijwel alle foto's bewerkt en wordt het gezien als onbehoorlijk als je een onbewerkte foto van iemand post. Alsof je een foto post waar de rits op open staat. Het is zelfs zo dat in 2017 de helft van de aanvragen voor </a:t>
            </a:r>
            <a:r>
              <a:rPr lang="nl-NL" sz="1200" b="0" i="0" u="none" strike="noStrike" kern="1200" dirty="0" err="1" smtClean="0">
                <a:solidFill>
                  <a:schemeClr val="tx1"/>
                </a:solidFill>
                <a:effectLst/>
                <a:latin typeface="+mn-lt"/>
                <a:ea typeface="+mn-ea"/>
                <a:cs typeface="+mn-cs"/>
              </a:rPr>
              <a:t>nose</a:t>
            </a:r>
            <a:r>
              <a:rPr lang="nl-NL" sz="1200" b="0" i="0" u="none" strike="noStrike" kern="1200" dirty="0" smtClean="0">
                <a:solidFill>
                  <a:schemeClr val="tx1"/>
                </a:solidFill>
                <a:effectLst/>
                <a:latin typeface="+mn-lt"/>
                <a:ea typeface="+mn-ea"/>
                <a:cs typeface="+mn-cs"/>
              </a:rPr>
              <a:t> jobs werden gedaan omdat mensen hadden geconstateerd dat hun neus nogal groot was op hun </a:t>
            </a:r>
            <a:r>
              <a:rPr lang="nl-NL" sz="1200" b="0" i="0" u="none" strike="noStrike" kern="1200" dirty="0" smtClean="0">
                <a:solidFill>
                  <a:schemeClr val="tx1"/>
                </a:solidFill>
                <a:effectLst/>
                <a:latin typeface="+mn-lt"/>
                <a:ea typeface="+mn-ea"/>
                <a:cs typeface="+mn-cs"/>
                <a:hlinkClick r:id="rId3"/>
              </a:rPr>
              <a:t>selfies</a:t>
            </a:r>
            <a:r>
              <a:rPr lang="nl-NL" sz="1200" b="0" i="0" u="none" strike="noStrike" kern="1200" dirty="0" smtClean="0">
                <a:solidFill>
                  <a:schemeClr val="tx1"/>
                </a:solidFill>
                <a:effectLst/>
                <a:latin typeface="+mn-lt"/>
                <a:ea typeface="+mn-ea"/>
                <a:cs typeface="+mn-cs"/>
              </a:rPr>
              <a:t> (artikel op </a:t>
            </a:r>
            <a:r>
              <a:rPr lang="nl-NL" sz="1200" b="0" i="0" u="none" strike="noStrike" kern="1200" dirty="0" err="1" smtClean="0">
                <a:solidFill>
                  <a:schemeClr val="tx1"/>
                </a:solidFill>
                <a:effectLst/>
                <a:latin typeface="+mn-lt"/>
                <a:ea typeface="+mn-ea"/>
                <a:cs typeface="+mn-cs"/>
              </a:rPr>
              <a:t>Verge</a:t>
            </a:r>
            <a:r>
              <a:rPr lang="nl-NL" sz="1200" b="0" i="0" u="none" strike="noStrike" kern="1200" dirty="0" smtClean="0">
                <a:solidFill>
                  <a:schemeClr val="tx1"/>
                </a:solidFill>
                <a:effectLst/>
                <a:latin typeface="+mn-lt"/>
                <a:ea typeface="+mn-ea"/>
                <a:cs typeface="+mn-cs"/>
              </a:rPr>
              <a:t>). Deze potentiële patiënten moest uitgelegd worden dat smartphones groothoeklenzen hebben, die het beeld vervormen.</a:t>
            </a:r>
          </a:p>
          <a:p>
            <a:r>
              <a:rPr lang="nl-NL" sz="1200" b="0" i="1" u="none" strike="noStrike" kern="1200" dirty="0" smtClean="0">
                <a:solidFill>
                  <a:schemeClr val="tx1"/>
                </a:solidFill>
                <a:effectLst/>
                <a:latin typeface="+mn-lt"/>
                <a:ea typeface="+mn-ea"/>
                <a:cs typeface="+mn-cs"/>
              </a:rPr>
              <a:t>Fake News, Filter </a:t>
            </a:r>
            <a:r>
              <a:rPr lang="nl-NL" sz="1200" b="0" i="1" u="none" strike="noStrike" kern="1200" dirty="0" err="1" smtClean="0">
                <a:solidFill>
                  <a:schemeClr val="tx1"/>
                </a:solidFill>
                <a:effectLst/>
                <a:latin typeface="+mn-lt"/>
                <a:ea typeface="+mn-ea"/>
                <a:cs typeface="+mn-cs"/>
              </a:rPr>
              <a:t>Bubbles</a:t>
            </a:r>
            <a:r>
              <a:rPr lang="nl-NL" sz="1200" b="0" i="1" u="none" strike="noStrike" kern="1200" dirty="0" smtClean="0">
                <a:solidFill>
                  <a:schemeClr val="tx1"/>
                </a:solidFill>
                <a:effectLst/>
                <a:latin typeface="+mn-lt"/>
                <a:ea typeface="+mn-ea"/>
                <a:cs typeface="+mn-cs"/>
              </a:rPr>
              <a:t> &amp; </a:t>
            </a:r>
            <a:r>
              <a:rPr lang="nl-NL" sz="1200" b="0" i="1" u="none" strike="noStrike" kern="1200" dirty="0" err="1" smtClean="0">
                <a:solidFill>
                  <a:schemeClr val="tx1"/>
                </a:solidFill>
                <a:effectLst/>
                <a:latin typeface="+mn-lt"/>
                <a:ea typeface="+mn-ea"/>
                <a:cs typeface="+mn-cs"/>
              </a:rPr>
              <a:t>Deep</a:t>
            </a:r>
            <a:r>
              <a:rPr lang="nl-NL" sz="1200" b="0" i="1" u="none" strike="noStrike" kern="1200" dirty="0" smtClean="0">
                <a:solidFill>
                  <a:schemeClr val="tx1"/>
                </a:solidFill>
                <a:effectLst/>
                <a:latin typeface="+mn-lt"/>
                <a:ea typeface="+mn-ea"/>
                <a:cs typeface="+mn-cs"/>
              </a:rPr>
              <a:t> Fakes</a:t>
            </a:r>
            <a:br>
              <a:rPr lang="nl-NL" sz="1200" b="0" i="1" u="none" strike="noStrike" kern="1200" dirty="0" smtClean="0">
                <a:solidFill>
                  <a:schemeClr val="tx1"/>
                </a:solidFill>
                <a:effectLst/>
                <a:latin typeface="+mn-lt"/>
                <a:ea typeface="+mn-ea"/>
                <a:cs typeface="+mn-cs"/>
              </a:rPr>
            </a:br>
            <a:r>
              <a:rPr lang="nl-NL" sz="1200" b="0" i="0" u="none" strike="noStrike" kern="1200" dirty="0" smtClean="0">
                <a:solidFill>
                  <a:schemeClr val="tx1"/>
                </a:solidFill>
                <a:effectLst/>
                <a:latin typeface="+mn-lt"/>
                <a:ea typeface="+mn-ea"/>
                <a:cs typeface="+mn-cs"/>
              </a:rPr>
              <a:t>Het beeld vervormen, dat is misschien wel het centrale thema als het gaat om de online werkelijkheid. </a:t>
            </a:r>
            <a:r>
              <a:rPr lang="nl-NL" sz="1200" b="0" i="0" u="none" strike="noStrike" kern="1200" dirty="0" smtClean="0">
                <a:solidFill>
                  <a:schemeClr val="tx1"/>
                </a:solidFill>
                <a:effectLst/>
                <a:latin typeface="+mn-lt"/>
                <a:ea typeface="+mn-ea"/>
                <a:cs typeface="+mn-cs"/>
                <a:hlinkClick r:id="rId4"/>
              </a:rPr>
              <a:t>Eli </a:t>
            </a:r>
            <a:r>
              <a:rPr lang="nl-NL" sz="1200" b="0" i="0" u="none" strike="noStrike" kern="1200" dirty="0" err="1" smtClean="0">
                <a:solidFill>
                  <a:schemeClr val="tx1"/>
                </a:solidFill>
                <a:effectLst/>
                <a:latin typeface="+mn-lt"/>
                <a:ea typeface="+mn-ea"/>
                <a:cs typeface="+mn-cs"/>
                <a:hlinkClick r:id="rId4"/>
              </a:rPr>
              <a:t>Pariser</a:t>
            </a:r>
            <a:r>
              <a:rPr lang="nl-NL" sz="1200" b="0" i="0" u="none" strike="noStrike" kern="1200" dirty="0" smtClean="0">
                <a:solidFill>
                  <a:schemeClr val="tx1"/>
                </a:solidFill>
                <a:effectLst/>
                <a:latin typeface="+mn-lt"/>
                <a:ea typeface="+mn-ea"/>
                <a:cs typeface="+mn-cs"/>
              </a:rPr>
              <a:t> (link Wikipedia) introduceerde de term Filter Bubbels. Het idee is dat algoritmes uitzoeken welke informatie een gebruiker het beste kan zien. Dat doen de algoritmes niet met de beste bedoelingen, maar met de bedoeling je zo lang mogelijk op het platform te houden. Daarom laat het algoritme je vooral informatie zien, die jouw overtuiging bevestigd want dan blijf je op het platform. Dat is een Filter </a:t>
            </a:r>
            <a:r>
              <a:rPr lang="nl-NL" sz="1200" b="0" i="0" u="none" strike="noStrike" kern="1200" dirty="0" err="1" smtClean="0">
                <a:solidFill>
                  <a:schemeClr val="tx1"/>
                </a:solidFill>
                <a:effectLst/>
                <a:latin typeface="+mn-lt"/>
                <a:ea typeface="+mn-ea"/>
                <a:cs typeface="+mn-cs"/>
              </a:rPr>
              <a:t>Bubble</a:t>
            </a:r>
            <a:r>
              <a:rPr lang="nl-NL" sz="1200" b="0" i="0" u="none" strike="noStrike" kern="1200" dirty="0" smtClean="0">
                <a:solidFill>
                  <a:schemeClr val="tx1"/>
                </a:solidFill>
                <a:effectLst/>
                <a:latin typeface="+mn-lt"/>
                <a:ea typeface="+mn-ea"/>
                <a:cs typeface="+mn-cs"/>
              </a:rPr>
              <a:t>. Naast Filter </a:t>
            </a:r>
            <a:r>
              <a:rPr lang="nl-NL" sz="1200" b="0" i="0" u="none" strike="noStrike" kern="1200" dirty="0" err="1" smtClean="0">
                <a:solidFill>
                  <a:schemeClr val="tx1"/>
                </a:solidFill>
                <a:effectLst/>
                <a:latin typeface="+mn-lt"/>
                <a:ea typeface="+mn-ea"/>
                <a:cs typeface="+mn-cs"/>
              </a:rPr>
              <a:t>Bubbles</a:t>
            </a:r>
            <a:r>
              <a:rPr lang="nl-NL" sz="1200" b="0" i="0" u="none" strike="noStrike" kern="1200" dirty="0" smtClean="0">
                <a:solidFill>
                  <a:schemeClr val="tx1"/>
                </a:solidFill>
                <a:effectLst/>
                <a:latin typeface="+mn-lt"/>
                <a:ea typeface="+mn-ea"/>
                <a:cs typeface="+mn-cs"/>
              </a:rPr>
              <a:t> weten algoritme ook dat mensen aangetrokken zijn tot berichten vol (vaak negatieve) emotie. Die krijg je dus ook vaak voorgeschoteld. Samen levert dat een aantal problemen op met 'de werkelijkheid.'</a:t>
            </a:r>
          </a:p>
          <a:p>
            <a:r>
              <a:rPr lang="nl-NL" sz="1200" b="0" i="0" u="none" strike="noStrike" kern="1200" dirty="0" smtClean="0">
                <a:solidFill>
                  <a:schemeClr val="tx1"/>
                </a:solidFill>
                <a:effectLst/>
                <a:latin typeface="+mn-lt"/>
                <a:ea typeface="+mn-ea"/>
                <a:cs typeface="+mn-cs"/>
              </a:rPr>
              <a:t>Ten eerste weet je niet meer wat andere mensen denken. Je krijgt een gepersonaliseerde </a:t>
            </a:r>
            <a:r>
              <a:rPr lang="nl-NL" sz="1200" b="0" i="0" u="none" strike="noStrike" kern="1200" dirty="0" err="1" smtClean="0">
                <a:solidFill>
                  <a:schemeClr val="tx1"/>
                </a:solidFill>
                <a:effectLst/>
                <a:latin typeface="+mn-lt"/>
                <a:ea typeface="+mn-ea"/>
                <a:cs typeface="+mn-cs"/>
              </a:rPr>
              <a:t>newsfeed</a:t>
            </a:r>
            <a:r>
              <a:rPr lang="nl-NL" sz="1200" b="0" i="0" u="none" strike="noStrike" kern="1200" dirty="0" smtClean="0">
                <a:solidFill>
                  <a:schemeClr val="tx1"/>
                </a:solidFill>
                <a:effectLst/>
                <a:latin typeface="+mn-lt"/>
                <a:ea typeface="+mn-ea"/>
                <a:cs typeface="+mn-cs"/>
              </a:rPr>
              <a:t>, maar je ziet niet de </a:t>
            </a:r>
            <a:r>
              <a:rPr lang="nl-NL" sz="1200" b="0" i="0" u="none" strike="noStrike" kern="1200" dirty="0" err="1" smtClean="0">
                <a:solidFill>
                  <a:schemeClr val="tx1"/>
                </a:solidFill>
                <a:effectLst/>
                <a:latin typeface="+mn-lt"/>
                <a:ea typeface="+mn-ea"/>
                <a:cs typeface="+mn-cs"/>
              </a:rPr>
              <a:t>newsfeed</a:t>
            </a:r>
            <a:r>
              <a:rPr lang="nl-NL" sz="1200" b="0" i="0" u="none" strike="noStrike" kern="1200" dirty="0" smtClean="0">
                <a:solidFill>
                  <a:schemeClr val="tx1"/>
                </a:solidFill>
                <a:effectLst/>
                <a:latin typeface="+mn-lt"/>
                <a:ea typeface="+mn-ea"/>
                <a:cs typeface="+mn-cs"/>
              </a:rPr>
              <a:t> van de ander. Kortom, het wordt er niet makkelijker op om de ander te begrijpen of empathie voor de ander te tonen. Als tweede is er zoiets als het beschikbaarheidsvooroordeel. Als je constant berichten ziet over geweld en asociaal gedrag, omdat die je aan het platform kluisteren, ga je denken dat de wereld onveiliger wordt en </a:t>
            </a:r>
            <a:r>
              <a:rPr lang="nl-NL" sz="1200" b="0" i="0" u="none" strike="noStrike" kern="1200" dirty="0" err="1" smtClean="0">
                <a:solidFill>
                  <a:schemeClr val="tx1"/>
                </a:solidFill>
                <a:effectLst/>
                <a:latin typeface="+mn-lt"/>
                <a:ea typeface="+mn-ea"/>
                <a:cs typeface="+mn-cs"/>
              </a:rPr>
              <a:t>hufteriger</a:t>
            </a:r>
            <a:r>
              <a:rPr lang="nl-NL" sz="1200" b="0" i="0" u="none" strike="noStrike" kern="1200" dirty="0" smtClean="0">
                <a:solidFill>
                  <a:schemeClr val="tx1"/>
                </a:solidFill>
                <a:effectLst/>
                <a:latin typeface="+mn-lt"/>
                <a:ea typeface="+mn-ea"/>
                <a:cs typeface="+mn-cs"/>
              </a:rPr>
              <a:t>. Terwijl dat niet zo is. Fake News maakt daar gebruik van door berichten te maken die inspelen op emoties en vervolgens weer gedeeld worden. Fake News is dus géén probleem, Fake News is een symptoom van een groter probleem. Overigens zal het er in de toekomst niet beter van worden, aangezien</a:t>
            </a:r>
          </a:p>
          <a:p>
            <a:r>
              <a:rPr lang="nl-NL" sz="1200" b="0" i="0" u="none" strike="noStrike" kern="1200" dirty="0" smtClean="0">
                <a:solidFill>
                  <a:schemeClr val="tx1"/>
                </a:solidFill>
                <a:effectLst/>
                <a:latin typeface="+mn-lt"/>
                <a:ea typeface="+mn-ea"/>
                <a:cs typeface="+mn-cs"/>
              </a:rPr>
              <a:t>Kortom, algoritmes met maar één doel (onze aandacht grijpen) beïnvloeden de manier waarop wij kijken naar de werkelijkheid.</a:t>
            </a:r>
          </a:p>
          <a:p>
            <a:r>
              <a:rPr lang="nl-NL" sz="1200" b="0" i="0" u="none" strike="noStrike" kern="1200" dirty="0" smtClean="0">
                <a:solidFill>
                  <a:schemeClr val="tx1"/>
                </a:solidFill>
                <a:effectLst/>
                <a:latin typeface="+mn-lt"/>
                <a:ea typeface="+mn-ea"/>
                <a:cs typeface="+mn-cs"/>
              </a:rPr>
              <a:t>En dan heb je ook nog de opkomst van data (waarbij de middels data een nieuw perspectief op 'de werkelijkheid' krijgen) en de </a:t>
            </a:r>
            <a:r>
              <a:rPr lang="nl-NL" sz="1200" b="0" i="0" u="none" strike="noStrike" kern="1200" dirty="0" err="1" smtClean="0">
                <a:solidFill>
                  <a:schemeClr val="tx1"/>
                </a:solidFill>
                <a:effectLst/>
                <a:latin typeface="+mn-lt"/>
                <a:ea typeface="+mn-ea"/>
                <a:cs typeface="+mn-cs"/>
                <a:hlinkClick r:id="rId5"/>
              </a:rPr>
              <a:t>Quantified</a:t>
            </a:r>
            <a:r>
              <a:rPr lang="nl-NL" sz="1200" b="0" i="0" u="none" strike="noStrike" kern="1200" dirty="0" smtClean="0">
                <a:solidFill>
                  <a:schemeClr val="tx1"/>
                </a:solidFill>
                <a:effectLst/>
                <a:latin typeface="+mn-lt"/>
                <a:ea typeface="+mn-ea"/>
                <a:cs typeface="+mn-cs"/>
                <a:hlinkClick r:id="rId5"/>
              </a:rPr>
              <a:t> </a:t>
            </a:r>
            <a:r>
              <a:rPr lang="nl-NL" sz="1200" b="0" i="0" u="none" strike="noStrike" kern="1200" dirty="0" err="1" smtClean="0">
                <a:solidFill>
                  <a:schemeClr val="tx1"/>
                </a:solidFill>
                <a:effectLst/>
                <a:latin typeface="+mn-lt"/>
                <a:ea typeface="+mn-ea"/>
                <a:cs typeface="+mn-cs"/>
                <a:hlinkClick r:id="rId5"/>
              </a:rPr>
              <a:t>Self</a:t>
            </a:r>
            <a:r>
              <a:rPr lang="nl-NL" sz="1200" b="0" i="0" u="none" strike="noStrike" kern="1200" dirty="0" smtClean="0">
                <a:solidFill>
                  <a:schemeClr val="tx1"/>
                </a:solidFill>
                <a:effectLst/>
                <a:latin typeface="+mn-lt"/>
                <a:ea typeface="+mn-ea"/>
                <a:cs typeface="+mn-cs"/>
              </a:rPr>
              <a:t> waarbij sommigen beweren dat data ons beter gaat leren kennen dan wij ons zelf kennen. Immers, zo goed kennen we onszelf niet, dus waarom zouden we ons gevoel of ons hart volgen. We kunnen beter onze data volgen, die is veel betrouwbaar. Wij fabriceren in ons hoofd een werkelijkheid (ik heb slecht geslapen) maar onze data weet het precies (nee hoor, je bent maar 3 * 5 minuten wakker geweest</a:t>
            </a:r>
            <a:r>
              <a:rPr lang="nl-NL" sz="1200" b="0" i="0" u="none" strike="noStrike" kern="1200" dirty="0">
                <a:solidFill>
                  <a:schemeClr val="tx1"/>
                </a:solidFill>
                <a:effectLst/>
                <a:latin typeface="+mn-lt"/>
                <a:ea typeface="+mn-ea"/>
                <a:cs typeface="+mn-cs"/>
              </a:rPr>
              <a:t>)</a:t>
            </a:r>
            <a:endParaRPr lang="nl-NL" sz="1200" b="0" i="0" u="none" strike="noStrike"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11</a:t>
            </a:fld>
            <a:endParaRPr lang="nl-NL"/>
          </a:p>
        </p:txBody>
      </p:sp>
    </p:spTree>
    <p:extLst>
      <p:ext uri="{BB962C8B-B14F-4D97-AF65-F5344CB8AC3E}">
        <p14:creationId xmlns:p14="http://schemas.microsoft.com/office/powerpoint/2010/main" val="3430306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En dan heb je nog de term hypernormaliteit voor de complotdenkers (of briljante geesten). Hypernormaliteit is bedacht door de antropoloog </a:t>
            </a:r>
            <a:r>
              <a:rPr lang="nl-NL" dirty="0" err="1" smtClean="0">
                <a:effectLst/>
              </a:rPr>
              <a:t>Alexei</a:t>
            </a:r>
            <a:r>
              <a:rPr lang="nl-NL" dirty="0" smtClean="0">
                <a:effectLst/>
              </a:rPr>
              <a:t> </a:t>
            </a:r>
            <a:r>
              <a:rPr lang="nl-NL" dirty="0" err="1" smtClean="0">
                <a:effectLst/>
              </a:rPr>
              <a:t>Yurchak</a:t>
            </a:r>
            <a:r>
              <a:rPr lang="nl-NL" dirty="0" smtClean="0">
                <a:effectLst/>
              </a:rPr>
              <a:t> die in 2006 de paradoxen beschreven van het Sovjetrijk van 1970 tot 1980. Het idee was dat iedereen in dat Sovjetrijk wist dat het systeem niet werkte en iedereen wist dat iedereen wist dat het systeem niet werkte maar omdat er geen alternatief was, deed iedereen net alsof het systeem functioneerde. Op een gegeven moment werd dit waanidee de nieuwe werkelijkheid.</a:t>
            </a:r>
          </a:p>
          <a:p>
            <a:r>
              <a:rPr lang="nl-NL" dirty="0" smtClean="0">
                <a:effectLst/>
              </a:rPr>
              <a:t>Er zijn mensen die geloven dat hypernormalisatie ook nu weer aan de hand is. Hieronder staat een link naar de BBC - documentaire van Adam </a:t>
            </a:r>
            <a:r>
              <a:rPr lang="nl-NL" dirty="0" err="1" smtClean="0">
                <a:effectLst/>
              </a:rPr>
              <a:t>Curtis</a:t>
            </a:r>
            <a:r>
              <a:rPr lang="nl-NL" dirty="0" smtClean="0">
                <a:effectLst/>
              </a:rPr>
              <a:t>. Het idee is dat er een fake versie van de werkelijkheid is geschapen met een simpeler verhaal én dat er continu rare dingen gebeuren, die we als gewoon accepteren, terwijl we eigenlijk weten dat ze niet gewoon zijn. Absurd goedkope spullen uit China, een oorlog in Irak en Afghanistan zonder consequenties voor het leven in Amerika, de ontmaskering van corrupte politici en bankiers en andere </a:t>
            </a:r>
            <a:r>
              <a:rPr lang="nl-NL" dirty="0" err="1" smtClean="0">
                <a:effectLst/>
              </a:rPr>
              <a:t>graaiers</a:t>
            </a:r>
            <a:r>
              <a:rPr lang="nl-NL" dirty="0" smtClean="0">
                <a:effectLst/>
              </a:rPr>
              <a:t>, zonder consequenties, een </a:t>
            </a:r>
            <a:r>
              <a:rPr lang="nl-NL" dirty="0" err="1" smtClean="0">
                <a:effectLst/>
              </a:rPr>
              <a:t>reality</a:t>
            </a:r>
            <a:r>
              <a:rPr lang="nl-NL" dirty="0" smtClean="0">
                <a:effectLst/>
              </a:rPr>
              <a:t> tv-ster die president wordt, </a:t>
            </a:r>
            <a:r>
              <a:rPr lang="nl-NL" dirty="0" err="1" smtClean="0">
                <a:effectLst/>
              </a:rPr>
              <a:t>Brexit</a:t>
            </a:r>
            <a:r>
              <a:rPr lang="nl-NL" dirty="0" smtClean="0">
                <a:effectLst/>
              </a:rPr>
              <a:t> (geef mensen een FUCK OFF button en duwen erop), geld dat zomaar gedrukt wordt, economische groei die uit het niets komt, en ga zo maar door. We weten wel dat het niet klopt, maar het is veiliger om te doen alsof... </a:t>
            </a:r>
          </a:p>
          <a:p>
            <a:r>
              <a:rPr lang="nl-NL" dirty="0" smtClean="0"/>
              <a:t>Er is geen alternatief….</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12</a:t>
            </a:fld>
            <a:endParaRPr lang="nl-NL"/>
          </a:p>
        </p:txBody>
      </p:sp>
    </p:spTree>
    <p:extLst>
      <p:ext uri="{BB962C8B-B14F-4D97-AF65-F5344CB8AC3E}">
        <p14:creationId xmlns:p14="http://schemas.microsoft.com/office/powerpoint/2010/main" val="323392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none" strike="noStrike" kern="1200" dirty="0" smtClean="0">
                <a:solidFill>
                  <a:schemeClr val="tx1"/>
                </a:solidFill>
                <a:effectLst/>
                <a:latin typeface="+mn-lt"/>
                <a:ea typeface="+mn-ea"/>
                <a:cs typeface="+mn-cs"/>
              </a:rPr>
              <a:t>(b) Hoe technologische veranderingen, de werkelijkheid beïnvloeden</a:t>
            </a:r>
            <a:r>
              <a:rPr lang="nl-NL" sz="1200" b="0" i="0" u="none" strike="noStrike" kern="1200" dirty="0" smtClean="0">
                <a:solidFill>
                  <a:schemeClr val="tx1"/>
                </a:solidFill>
                <a:effectLst/>
                <a:latin typeface="+mn-lt"/>
                <a:ea typeface="+mn-ea"/>
                <a:cs typeface="+mn-cs"/>
              </a:rPr>
              <a:t/>
            </a:r>
            <a:br>
              <a:rPr lang="nl-NL" sz="1200" b="0" i="0" u="none" strike="noStrike" kern="1200" dirty="0" smtClean="0">
                <a:solidFill>
                  <a:schemeClr val="tx1"/>
                </a:solidFill>
                <a:effectLst/>
                <a:latin typeface="+mn-lt"/>
                <a:ea typeface="+mn-ea"/>
                <a:cs typeface="+mn-cs"/>
              </a:rPr>
            </a:br>
            <a:r>
              <a:rPr lang="nl-NL" sz="1200" b="0" i="0" u="none" strike="noStrike" kern="1200" dirty="0" smtClean="0">
                <a:solidFill>
                  <a:schemeClr val="tx1"/>
                </a:solidFill>
                <a:effectLst/>
                <a:latin typeface="+mn-lt"/>
                <a:ea typeface="+mn-ea"/>
                <a:cs typeface="+mn-cs"/>
              </a:rPr>
              <a:t>Het centrale thema van bovenstaande losse opmerkingen is dat dé werkelijkheid niet bestaat, maar ook dat onze opvatting van de werkelijkheid beïnvloedt wordt door wat we zien en wie we zijn. Wat we zien, speelt zich steeds vaker online af en wie we zijn, wordt steeds meer gevormd door technologie. Het is dus interessant om daar een aantal observaties over te doen.</a:t>
            </a:r>
          </a:p>
          <a:p>
            <a:r>
              <a:rPr lang="nl-NL" sz="1200" b="0" i="1" u="none" strike="noStrike" kern="1200" dirty="0" smtClean="0">
                <a:solidFill>
                  <a:schemeClr val="tx1"/>
                </a:solidFill>
                <a:effectLst/>
                <a:latin typeface="+mn-lt"/>
                <a:ea typeface="+mn-ea"/>
                <a:cs typeface="+mn-cs"/>
              </a:rPr>
              <a:t>Over mooie plaatjes</a:t>
            </a:r>
            <a:r>
              <a:rPr lang="nl-NL" sz="1200" b="0" i="0" u="none" strike="noStrike" kern="1200" dirty="0" smtClean="0">
                <a:solidFill>
                  <a:schemeClr val="tx1"/>
                </a:solidFill>
                <a:effectLst/>
                <a:latin typeface="+mn-lt"/>
                <a:ea typeface="+mn-ea"/>
                <a:cs typeface="+mn-cs"/>
              </a:rPr>
              <a:t/>
            </a:r>
            <a:br>
              <a:rPr lang="nl-NL" sz="1200" b="0" i="0" u="none" strike="noStrike" kern="1200" dirty="0" smtClean="0">
                <a:solidFill>
                  <a:schemeClr val="tx1"/>
                </a:solidFill>
                <a:effectLst/>
                <a:latin typeface="+mn-lt"/>
                <a:ea typeface="+mn-ea"/>
                <a:cs typeface="+mn-cs"/>
              </a:rPr>
            </a:br>
            <a:r>
              <a:rPr lang="nl-NL" sz="1200" b="0" i="0" u="none" strike="noStrike" kern="1200" dirty="0" smtClean="0">
                <a:solidFill>
                  <a:schemeClr val="tx1"/>
                </a:solidFill>
                <a:effectLst/>
                <a:latin typeface="+mn-lt"/>
                <a:ea typeface="+mn-ea"/>
                <a:cs typeface="+mn-cs"/>
              </a:rPr>
              <a:t>Wat we inmiddels ook weten is dat de 'online werkelijkheid' een hele andere is dan de échte werkelijkheid. Mensen doen zich natuurlijk meestal beter voor dan ze zijn, maar internet en </a:t>
            </a:r>
            <a:r>
              <a:rPr lang="nl-NL" sz="1200" b="0" i="0" u="none" strike="noStrike" kern="1200" dirty="0" err="1" smtClean="0">
                <a:solidFill>
                  <a:schemeClr val="tx1"/>
                </a:solidFill>
                <a:effectLst/>
                <a:latin typeface="+mn-lt"/>
                <a:ea typeface="+mn-ea"/>
                <a:cs typeface="+mn-cs"/>
              </a:rPr>
              <a:t>social</a:t>
            </a:r>
            <a:r>
              <a:rPr lang="nl-NL" sz="1200" b="0" i="0" u="none" strike="noStrike" kern="1200" dirty="0" smtClean="0">
                <a:solidFill>
                  <a:schemeClr val="tx1"/>
                </a:solidFill>
                <a:effectLst/>
                <a:latin typeface="+mn-lt"/>
                <a:ea typeface="+mn-ea"/>
                <a:cs typeface="+mn-cs"/>
              </a:rPr>
              <a:t> media hebben dat gedrag een impuls gegeven. Natuurlijk maak je de foto van dat éne mooie moment dat de zon ondergaat of de bossen besneeuwd zijn of dat je cool op het podium staat. En niet wanneer je slapjes op de bank hangt. En dat weten we allemaal, maar dat maakt niet uit. Er is al heel veel onderzoek gedaan dat uitwijst dat wij ongelukkiger worden als we zien dat mensen het beter hebben én niet gelukkiger worden als mensen het slechter hebben. Vergelijken is dus niet verstandig. En </a:t>
            </a:r>
            <a:r>
              <a:rPr lang="nl-NL" sz="1200" b="0" i="0" u="none" strike="noStrike" kern="1200" dirty="0" err="1" smtClean="0">
                <a:solidFill>
                  <a:schemeClr val="tx1"/>
                </a:solidFill>
                <a:effectLst/>
                <a:latin typeface="+mn-lt"/>
                <a:ea typeface="+mn-ea"/>
                <a:cs typeface="+mn-cs"/>
              </a:rPr>
              <a:t>social</a:t>
            </a:r>
            <a:r>
              <a:rPr lang="nl-NL" sz="1200" b="0" i="0" u="none" strike="noStrike" kern="1200" dirty="0" smtClean="0">
                <a:solidFill>
                  <a:schemeClr val="tx1"/>
                </a:solidFill>
                <a:effectLst/>
                <a:latin typeface="+mn-lt"/>
                <a:ea typeface="+mn-ea"/>
                <a:cs typeface="+mn-cs"/>
              </a:rPr>
              <a:t> media is juist dé grote vergelijkingsmachine.</a:t>
            </a:r>
          </a:p>
          <a:p>
            <a:r>
              <a:rPr lang="nl-NL" sz="1200" b="0" i="0" u="none" strike="noStrike" kern="1200" dirty="0" smtClean="0">
                <a:solidFill>
                  <a:schemeClr val="tx1"/>
                </a:solidFill>
                <a:effectLst/>
                <a:latin typeface="+mn-lt"/>
                <a:ea typeface="+mn-ea"/>
                <a:cs typeface="+mn-cs"/>
              </a:rPr>
              <a:t>En het gaat verder dan alleen mooie plaatjes. Instagram heeft filters. Snapchat bewerkt de foto's. In China, waar ze Baidu gebruiken worden vrijwel alle foto's bewerkt en wordt het gezien als onbehoorlijk als je een onbewerkte foto van iemand post. Alsof je een foto post waar de rits op open staat. Het is zelfs zo dat in 2017 de helft van de aanvragen voor </a:t>
            </a:r>
            <a:r>
              <a:rPr lang="nl-NL" sz="1200" b="0" i="0" u="none" strike="noStrike" kern="1200" dirty="0" err="1" smtClean="0">
                <a:solidFill>
                  <a:schemeClr val="tx1"/>
                </a:solidFill>
                <a:effectLst/>
                <a:latin typeface="+mn-lt"/>
                <a:ea typeface="+mn-ea"/>
                <a:cs typeface="+mn-cs"/>
              </a:rPr>
              <a:t>nose</a:t>
            </a:r>
            <a:r>
              <a:rPr lang="nl-NL" sz="1200" b="0" i="0" u="none" strike="noStrike" kern="1200" dirty="0" smtClean="0">
                <a:solidFill>
                  <a:schemeClr val="tx1"/>
                </a:solidFill>
                <a:effectLst/>
                <a:latin typeface="+mn-lt"/>
                <a:ea typeface="+mn-ea"/>
                <a:cs typeface="+mn-cs"/>
              </a:rPr>
              <a:t> jobs werden gedaan omdat mensen hadden geconstateerd dat hun neus nogal groot was op hun </a:t>
            </a:r>
            <a:r>
              <a:rPr lang="nl-NL" sz="1200" b="0" i="0" u="none" strike="noStrike" kern="1200" dirty="0" smtClean="0">
                <a:solidFill>
                  <a:schemeClr val="tx1"/>
                </a:solidFill>
                <a:effectLst/>
                <a:latin typeface="+mn-lt"/>
                <a:ea typeface="+mn-ea"/>
                <a:cs typeface="+mn-cs"/>
                <a:hlinkClick r:id="rId3"/>
              </a:rPr>
              <a:t>selfies</a:t>
            </a:r>
            <a:r>
              <a:rPr lang="nl-NL" sz="1200" b="0" i="0" u="none" strike="noStrike" kern="1200" dirty="0" smtClean="0">
                <a:solidFill>
                  <a:schemeClr val="tx1"/>
                </a:solidFill>
                <a:effectLst/>
                <a:latin typeface="+mn-lt"/>
                <a:ea typeface="+mn-ea"/>
                <a:cs typeface="+mn-cs"/>
              </a:rPr>
              <a:t> (artikel op </a:t>
            </a:r>
            <a:r>
              <a:rPr lang="nl-NL" sz="1200" b="0" i="0" u="none" strike="noStrike" kern="1200" dirty="0" err="1" smtClean="0">
                <a:solidFill>
                  <a:schemeClr val="tx1"/>
                </a:solidFill>
                <a:effectLst/>
                <a:latin typeface="+mn-lt"/>
                <a:ea typeface="+mn-ea"/>
                <a:cs typeface="+mn-cs"/>
              </a:rPr>
              <a:t>Verge</a:t>
            </a:r>
            <a:r>
              <a:rPr lang="nl-NL" sz="1200" b="0" i="0" u="none" strike="noStrike" kern="1200" dirty="0" smtClean="0">
                <a:solidFill>
                  <a:schemeClr val="tx1"/>
                </a:solidFill>
                <a:effectLst/>
                <a:latin typeface="+mn-lt"/>
                <a:ea typeface="+mn-ea"/>
                <a:cs typeface="+mn-cs"/>
              </a:rPr>
              <a:t>). Deze potentiële patiënten moest uitgelegd worden dat smartphones groothoeklenzen hebben, die het beeld vervormen.</a:t>
            </a:r>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13</a:t>
            </a:fld>
            <a:endParaRPr lang="nl-NL"/>
          </a:p>
        </p:txBody>
      </p:sp>
    </p:spTree>
    <p:extLst>
      <p:ext uri="{BB962C8B-B14F-4D97-AF65-F5344CB8AC3E}">
        <p14:creationId xmlns:p14="http://schemas.microsoft.com/office/powerpoint/2010/main" val="796416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Is er door Instagram een nieuw </a:t>
            </a:r>
            <a:r>
              <a:rPr lang="nl-NL" b="1" dirty="0" smtClean="0">
                <a:effectLst/>
              </a:rPr>
              <a:t>schoonheidsideaal </a:t>
            </a:r>
            <a:r>
              <a:rPr lang="nl-NL" dirty="0" smtClean="0">
                <a:effectLst/>
              </a:rPr>
              <a:t>ontstaan? Ja, zeggen plastisch chirurgen en onderzoekers. Volgens plastisch chirurgen worden de cliënten steeds jonger, mede door de opkomst van </a:t>
            </a:r>
            <a:r>
              <a:rPr lang="nl-NL" dirty="0" err="1" smtClean="0">
                <a:effectLst/>
              </a:rPr>
              <a:t>social</a:t>
            </a:r>
            <a:r>
              <a:rPr lang="nl-NL" dirty="0" smtClean="0">
                <a:effectLst/>
              </a:rPr>
              <a:t> media. Door bewerkingsapps en filters op applicaties als Instagram en Snapchat ontstaat een onrealistisch beeld van schoonheid. </a:t>
            </a:r>
            <a:r>
              <a:rPr lang="nl-NL" dirty="0" err="1" smtClean="0">
                <a:effectLst/>
              </a:rPr>
              <a:t>Influencers</a:t>
            </a:r>
            <a:r>
              <a:rPr lang="nl-NL" dirty="0" smtClean="0">
                <a:effectLst/>
              </a:rPr>
              <a:t>, modellen en beroemdheden (denk aan Kylie Jenner en Kim </a:t>
            </a:r>
            <a:r>
              <a:rPr lang="nl-NL" dirty="0" err="1" smtClean="0">
                <a:effectLst/>
              </a:rPr>
              <a:t>Kardashian</a:t>
            </a:r>
            <a:r>
              <a:rPr lang="nl-NL" dirty="0" smtClean="0">
                <a:effectLst/>
              </a:rPr>
              <a:t>) ontkennen niet eens dat ze graag filters gebruiken voor het perfecte plaatje. Sterker nog, ze verdienen er geld aan. Zo lanceerde </a:t>
            </a:r>
            <a:r>
              <a:rPr lang="nl-NL" b="1" dirty="0" smtClean="0">
                <a:effectLst/>
              </a:rPr>
              <a:t>Kylie Jenner</a:t>
            </a:r>
            <a:r>
              <a:rPr lang="nl-NL" dirty="0" smtClean="0">
                <a:effectLst/>
              </a:rPr>
              <a:t> onlangs een aantal </a:t>
            </a:r>
            <a:r>
              <a:rPr lang="nl-NL" b="1" dirty="0" smtClean="0">
                <a:effectLst/>
              </a:rPr>
              <a:t>Snapchat</a:t>
            </a:r>
            <a:r>
              <a:rPr lang="nl-NL" dirty="0" smtClean="0">
                <a:effectLst/>
              </a:rPr>
              <a:t>-filters, waardoor je een speciale 'Kylie-look' aan kan meten. Uit nieuw onderzoek blijkt nu dat het maken van selfies een negatief effect heeft op het zelfbeeld van met name jonge vrouwen, met grote psychologische gevolgen. </a:t>
            </a:r>
          </a:p>
          <a:p>
            <a:endParaRPr lang="nl-NL" dirty="0" smtClean="0">
              <a:effectLst/>
            </a:endParaRPr>
          </a:p>
          <a:p>
            <a:r>
              <a:rPr lang="nl-NL" b="1" dirty="0" smtClean="0">
                <a:effectLst/>
              </a:rPr>
              <a:t>'</a:t>
            </a:r>
            <a:r>
              <a:rPr lang="nl-NL" b="1" dirty="0" err="1" smtClean="0">
                <a:effectLst/>
              </a:rPr>
              <a:t>Fembots</a:t>
            </a:r>
            <a:r>
              <a:rPr lang="nl-NL" b="1" dirty="0" smtClean="0">
                <a:effectLst/>
              </a:rPr>
              <a:t>'</a:t>
            </a:r>
          </a:p>
          <a:p>
            <a:r>
              <a:rPr lang="nl-NL" i="1" dirty="0" smtClean="0">
                <a:effectLst/>
              </a:rPr>
              <a:t>The New York Times</a:t>
            </a:r>
            <a:r>
              <a:rPr lang="nl-NL" dirty="0" smtClean="0">
                <a:effectLst/>
              </a:rPr>
              <a:t> noemden de nieuwe generatie vrouwen '</a:t>
            </a:r>
            <a:r>
              <a:rPr lang="nl-NL" dirty="0" err="1" smtClean="0">
                <a:effectLst/>
              </a:rPr>
              <a:t>Fembots</a:t>
            </a:r>
            <a:r>
              <a:rPr lang="nl-NL" dirty="0" smtClean="0">
                <a:effectLst/>
              </a:rPr>
              <a:t>': vrouwen die foto's zo vervormen en bewerken dat het bijna surrealistisch is. Het Engelse blad </a:t>
            </a:r>
            <a:r>
              <a:rPr lang="nl-NL" i="1" dirty="0" smtClean="0">
                <a:effectLst/>
                <a:hlinkClick r:id="rId3"/>
              </a:rPr>
              <a:t>Independent</a:t>
            </a:r>
            <a:r>
              <a:rPr lang="nl-NL" dirty="0" smtClean="0">
                <a:effectLst/>
              </a:rPr>
              <a:t> deed onderzoek naar het effect dat in het specifiek Snapchat-filters hebben op ons zelfbeeld. Daaruit blijkt dat onze </a:t>
            </a:r>
            <a:r>
              <a:rPr lang="nl-NL" b="1" dirty="0" smtClean="0">
                <a:effectLst/>
              </a:rPr>
              <a:t>schoonheidsnormen </a:t>
            </a:r>
            <a:r>
              <a:rPr lang="nl-NL" dirty="0" smtClean="0">
                <a:effectLst/>
              </a:rPr>
              <a:t>verstoord raken door het veelvuldig maken van selfies, met filters. Onderzoekers hebben de aandoening zelfs een naam gegeven, namelijk 'Snapchat </a:t>
            </a:r>
            <a:r>
              <a:rPr lang="nl-NL" dirty="0" err="1" smtClean="0">
                <a:effectLst/>
              </a:rPr>
              <a:t>dysmorphia</a:t>
            </a:r>
            <a:r>
              <a:rPr lang="nl-NL" dirty="0" smtClean="0">
                <a:effectLst/>
              </a:rPr>
              <a:t>'. </a:t>
            </a:r>
          </a:p>
          <a:p>
            <a:r>
              <a:rPr lang="nl-NL" b="1" dirty="0" smtClean="0">
                <a:effectLst/>
              </a:rPr>
              <a:t>'Snapchat </a:t>
            </a:r>
            <a:r>
              <a:rPr lang="nl-NL" b="1" dirty="0" err="1" smtClean="0">
                <a:effectLst/>
              </a:rPr>
              <a:t>dysmorphia</a:t>
            </a:r>
            <a:r>
              <a:rPr lang="nl-NL" b="1" dirty="0" smtClean="0">
                <a:effectLst/>
              </a:rPr>
              <a:t>'</a:t>
            </a:r>
          </a:p>
          <a:p>
            <a:r>
              <a:rPr lang="nl-NL" dirty="0" smtClean="0">
                <a:effectLst/>
              </a:rPr>
              <a:t>De wetenschappers omschrijven 'Snapchat </a:t>
            </a:r>
            <a:r>
              <a:rPr lang="nl-NL" dirty="0" err="1" smtClean="0">
                <a:effectLst/>
              </a:rPr>
              <a:t>dysmorphia</a:t>
            </a:r>
            <a:r>
              <a:rPr lang="nl-NL" dirty="0" smtClean="0">
                <a:effectLst/>
              </a:rPr>
              <a:t>' als een psychologische aandoening waarbij mensen streven naar de bewerkte versie van henzelf. Door het herhaaldelijk maken van selfies met filters krijgen mensen een negatief zelfbeeld wanneer ze in de spiegel kijken. Ze vergelijken hun echte zelf met de gefilterde versie van henzelf. Het gevolg is dat ze streven naar deze 'betere versie'. Filters die oneffenheden wegpoetsen zijn volgens de onderzoekers het gevaarlijkst. Cosmetisch artsen zeggen in het interview met </a:t>
            </a:r>
            <a:r>
              <a:rPr lang="nl-NL" i="1" dirty="0" smtClean="0">
                <a:effectLst/>
              </a:rPr>
              <a:t>Independent</a:t>
            </a:r>
            <a:r>
              <a:rPr lang="nl-NL" dirty="0" smtClean="0">
                <a:effectLst/>
              </a:rPr>
              <a:t> de aandoening te zien als een vorm van </a:t>
            </a:r>
            <a:r>
              <a:rPr lang="nl-NL" b="1" dirty="0" err="1" smtClean="0">
                <a:effectLst/>
              </a:rPr>
              <a:t>dysmorfofobie</a:t>
            </a:r>
            <a:r>
              <a:rPr lang="nl-NL" dirty="0" smtClean="0">
                <a:effectLst/>
              </a:rPr>
              <a:t>, ofwel ingebeelde lelijkheid. </a:t>
            </a:r>
          </a:p>
          <a:p>
            <a:r>
              <a:rPr lang="nl-NL" b="1" dirty="0" smtClean="0">
                <a:effectLst/>
              </a:rPr>
              <a:t>Gefilterde versie</a:t>
            </a:r>
          </a:p>
          <a:p>
            <a:r>
              <a:rPr lang="nl-NL" dirty="0" smtClean="0">
                <a:effectLst/>
              </a:rPr>
              <a:t>Uit onderzoek van de Universiteit van Amsterdam bleek eerder al dat hoe vaker jongeren </a:t>
            </a:r>
            <a:r>
              <a:rPr lang="nl-NL" dirty="0" err="1" smtClean="0">
                <a:effectLst/>
              </a:rPr>
              <a:t>social</a:t>
            </a:r>
            <a:r>
              <a:rPr lang="nl-NL" dirty="0" smtClean="0">
                <a:effectLst/>
              </a:rPr>
              <a:t> media gebruiken, hoe meer belang ze hechten aan hun uiterlijk en hoe meer ze geneigd zijn cosmetische chirurgie te ondergaan. Ook het onderzoek van de </a:t>
            </a:r>
            <a:r>
              <a:rPr lang="nl-NL" i="1" dirty="0" smtClean="0">
                <a:effectLst/>
              </a:rPr>
              <a:t>Independent</a:t>
            </a:r>
            <a:r>
              <a:rPr lang="nl-NL" dirty="0" smtClean="0">
                <a:effectLst/>
              </a:rPr>
              <a:t> bevestigt deze tendens. 'Voorheen kwamen mensen met beelden van </a:t>
            </a:r>
            <a:r>
              <a:rPr lang="nl-NL" dirty="0" err="1" smtClean="0">
                <a:effectLst/>
              </a:rPr>
              <a:t>celebrities</a:t>
            </a:r>
            <a:r>
              <a:rPr lang="nl-NL" dirty="0" smtClean="0">
                <a:effectLst/>
              </a:rPr>
              <a:t> of modellen die ze bewonderden en er goed vonden uitzien. Maar met de introductie van </a:t>
            </a:r>
            <a:r>
              <a:rPr lang="nl-NL" dirty="0" err="1" smtClean="0">
                <a:effectLst/>
              </a:rPr>
              <a:t>social</a:t>
            </a:r>
            <a:r>
              <a:rPr lang="nl-NL" dirty="0" smtClean="0">
                <a:effectLst/>
              </a:rPr>
              <a:t> media en filters, komen meer patiënten met beelden van gefilterde versies van henzelf', vertelt een plastische chirurg in het interview. 'Dit is als een alarmerende trend omdat die gefilterde selfies vaak een onbereikbaar uiterlijk voorschotelen en de grens van realiteit en fantasie vervagen,' aldus dermatoloog </a:t>
            </a:r>
            <a:r>
              <a:rPr lang="nl-NL" b="1" dirty="0" err="1" smtClean="0">
                <a:effectLst/>
              </a:rPr>
              <a:t>Neelam</a:t>
            </a:r>
            <a:r>
              <a:rPr lang="nl-NL" b="1" dirty="0" smtClean="0">
                <a:effectLst/>
              </a:rPr>
              <a:t> </a:t>
            </a:r>
            <a:r>
              <a:rPr lang="nl-NL" b="1" dirty="0" err="1" smtClean="0">
                <a:effectLst/>
              </a:rPr>
              <a:t>Vashi</a:t>
            </a:r>
            <a:r>
              <a:rPr lang="nl-NL" dirty="0" smtClean="0">
                <a:effectLst/>
              </a:rPr>
              <a:t>. </a:t>
            </a:r>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14</a:t>
            </a:fld>
            <a:endParaRPr lang="nl-NL"/>
          </a:p>
        </p:txBody>
      </p:sp>
    </p:spTree>
    <p:extLst>
      <p:ext uri="{BB962C8B-B14F-4D97-AF65-F5344CB8AC3E}">
        <p14:creationId xmlns:p14="http://schemas.microsoft.com/office/powerpoint/2010/main" val="989157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Zo beweerde het Travelmagazine '</a:t>
            </a:r>
            <a:r>
              <a:rPr lang="nl-NL" dirty="0" err="1" smtClean="0">
                <a:effectLst/>
              </a:rPr>
              <a:t>TravelNext</a:t>
            </a:r>
            <a:r>
              <a:rPr lang="nl-NL" dirty="0" smtClean="0">
                <a:effectLst/>
              </a:rPr>
              <a:t>' dat </a:t>
            </a:r>
            <a:r>
              <a:rPr lang="nl-NL" dirty="0" err="1" smtClean="0">
                <a:effectLst/>
              </a:rPr>
              <a:t>milennials</a:t>
            </a:r>
            <a:r>
              <a:rPr lang="nl-NL" dirty="0" smtClean="0">
                <a:effectLst/>
              </a:rPr>
              <a:t> de </a:t>
            </a:r>
            <a:r>
              <a:rPr lang="nl-NL" dirty="0" err="1" smtClean="0">
                <a:effectLst/>
              </a:rPr>
              <a:t>instagrammability</a:t>
            </a:r>
            <a:r>
              <a:rPr lang="nl-NL" dirty="0" smtClean="0">
                <a:effectLst/>
              </a:rPr>
              <a:t> van de vakantiebestemming zien als een belangrijke factor bij het maken van de keuze. Het artikel spreekt van een klein onderzoek, en is weinig betrouwbaar, maar het past wel in een bredere trend van Insta-</a:t>
            </a:r>
            <a:r>
              <a:rPr lang="nl-NL" dirty="0" err="1" smtClean="0">
                <a:effectLst/>
              </a:rPr>
              <a:t>worthy</a:t>
            </a:r>
            <a:r>
              <a:rPr lang="nl-NL" dirty="0" smtClean="0">
                <a:effectLst/>
              </a:rPr>
              <a:t> zijn. </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15</a:t>
            </a:fld>
            <a:endParaRPr lang="nl-NL"/>
          </a:p>
        </p:txBody>
      </p:sp>
    </p:spTree>
    <p:extLst>
      <p:ext uri="{BB962C8B-B14F-4D97-AF65-F5344CB8AC3E}">
        <p14:creationId xmlns:p14="http://schemas.microsoft.com/office/powerpoint/2010/main" val="2197220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Typerend was in dat opzicht de 1 Aprilgrap van TUI waarbij je pakket kon winnen waarbij een fotograaf mee op vakantie ging.</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16</a:t>
            </a:fld>
            <a:endParaRPr lang="nl-NL"/>
          </a:p>
        </p:txBody>
      </p:sp>
    </p:spTree>
    <p:extLst>
      <p:ext uri="{BB962C8B-B14F-4D97-AF65-F5344CB8AC3E}">
        <p14:creationId xmlns:p14="http://schemas.microsoft.com/office/powerpoint/2010/main" val="1186202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Het betekent soms ook dat het niet meer nodig om de werkelijkheid te veranderen, als het plaatje dat gepost wordt maar aangepast kan worden. Een goed voorbeeld daarvan is mogelijkheid in Photoshop en sommige apps om de toeristen weg te shoppen.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17</a:t>
            </a:fld>
            <a:endParaRPr lang="nl-NL"/>
          </a:p>
        </p:txBody>
      </p:sp>
    </p:spTree>
    <p:extLst>
      <p:ext uri="{BB962C8B-B14F-4D97-AF65-F5344CB8AC3E}">
        <p14:creationId xmlns:p14="http://schemas.microsoft.com/office/powerpoint/2010/main" val="896471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De manier waarop de digitale en de analoge werkelijkheid elkaar beïnvloeden, is aan het veranderen. Vroeger gebruikte je termen uit de analoge wereld om de digitale wereld te beïnvloeden. Bijvoorbeeld, de digitale snelweg. Het bureaublad. De prullenbak. Nu zie je en hoor je steeds vaker de </a:t>
            </a:r>
            <a:r>
              <a:rPr lang="nl-NL" dirty="0" err="1" smtClean="0">
                <a:effectLst/>
              </a:rPr>
              <a:t>Boomeranged</a:t>
            </a:r>
            <a:r>
              <a:rPr lang="nl-NL" dirty="0" smtClean="0">
                <a:effectLst/>
              </a:rPr>
              <a:t> </a:t>
            </a:r>
            <a:r>
              <a:rPr lang="nl-NL" dirty="0" err="1" smtClean="0">
                <a:effectLst/>
              </a:rPr>
              <a:t>Metaphor</a:t>
            </a:r>
            <a:r>
              <a:rPr lang="nl-NL" dirty="0" smtClean="0">
                <a:effectLst/>
              </a:rPr>
              <a:t> (term van Koert van </a:t>
            </a:r>
            <a:r>
              <a:rPr lang="nl-NL" dirty="0" err="1" smtClean="0">
                <a:effectLst/>
              </a:rPr>
              <a:t>Mensvoort</a:t>
            </a:r>
            <a:r>
              <a:rPr lang="nl-NL" dirty="0" smtClean="0">
                <a:effectLst/>
              </a:rPr>
              <a:t>) waarbij er digitale termen worden gebruikt om nieuwigheden in de analoge wereld te beschrijven. Bijvoorbeeld, dat huis is 'Instawaardig'. Of de Marker </a:t>
            </a:r>
            <a:r>
              <a:rPr lang="nl-NL" dirty="0" err="1" smtClean="0">
                <a:effectLst/>
              </a:rPr>
              <a:t>Pins</a:t>
            </a:r>
            <a:r>
              <a:rPr lang="nl-NL" dirty="0" smtClean="0">
                <a:effectLst/>
              </a:rPr>
              <a:t> van Google, maar dan IRL.</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18</a:t>
            </a:fld>
            <a:endParaRPr lang="nl-NL"/>
          </a:p>
        </p:txBody>
      </p:sp>
    </p:spTree>
    <p:extLst>
      <p:ext uri="{BB962C8B-B14F-4D97-AF65-F5344CB8AC3E}">
        <p14:creationId xmlns:p14="http://schemas.microsoft.com/office/powerpoint/2010/main" val="3138197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First Person </a:t>
            </a:r>
            <a:r>
              <a:rPr lang="nl-NL" dirty="0" err="1" smtClean="0"/>
              <a:t>Shooter</a:t>
            </a:r>
            <a:r>
              <a:rPr lang="nl-NL" baseline="0" dirty="0" smtClean="0"/>
              <a:t> </a:t>
            </a:r>
            <a:r>
              <a:rPr lang="nl-NL" baseline="0" dirty="0" err="1" smtClean="0"/>
              <a:t>Syndrom</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19</a:t>
            </a:fld>
            <a:endParaRPr lang="nl-NL"/>
          </a:p>
        </p:txBody>
      </p:sp>
    </p:spTree>
    <p:extLst>
      <p:ext uri="{BB962C8B-B14F-4D97-AF65-F5344CB8AC3E}">
        <p14:creationId xmlns:p14="http://schemas.microsoft.com/office/powerpoint/2010/main" val="857068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20</a:t>
            </a:fld>
            <a:endParaRPr lang="nl-NL"/>
          </a:p>
        </p:txBody>
      </p:sp>
    </p:spTree>
    <p:extLst>
      <p:ext uri="{BB962C8B-B14F-4D97-AF65-F5344CB8AC3E}">
        <p14:creationId xmlns:p14="http://schemas.microsoft.com/office/powerpoint/2010/main" val="1965059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a:t>
            </a:fld>
            <a:endParaRPr lang="nl-NL"/>
          </a:p>
        </p:txBody>
      </p:sp>
    </p:spTree>
    <p:extLst>
      <p:ext uri="{BB962C8B-B14F-4D97-AF65-F5344CB8AC3E}">
        <p14:creationId xmlns:p14="http://schemas.microsoft.com/office/powerpoint/2010/main" val="2605322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En dan heb je ook nog de opkomst van data (waarbij de middels data een nieuw perspectief op 'de werkelijkheid' krijgen) en de </a:t>
            </a:r>
            <a:r>
              <a:rPr lang="nl-NL" dirty="0" err="1" smtClean="0">
                <a:effectLst/>
                <a:hlinkClick r:id="rId3"/>
              </a:rPr>
              <a:t>Quantified</a:t>
            </a:r>
            <a:r>
              <a:rPr lang="nl-NL" dirty="0" smtClean="0">
                <a:effectLst/>
                <a:hlinkClick r:id="rId3"/>
              </a:rPr>
              <a:t> </a:t>
            </a:r>
            <a:r>
              <a:rPr lang="nl-NL" dirty="0" err="1" smtClean="0">
                <a:effectLst/>
                <a:hlinkClick r:id="rId3"/>
              </a:rPr>
              <a:t>Self</a:t>
            </a:r>
            <a:r>
              <a:rPr lang="nl-NL" dirty="0" smtClean="0">
                <a:effectLst/>
              </a:rPr>
              <a:t> waarbij sommigen beweren dat data ons beter gaat leren kennen dan wij ons zelf kennen. Immers, zo goed kennen we onszelf niet, dus waarom zouden we ons gevoel of ons hart volgen. We kunnen beter onze data volgen, die is veel betrouwbaar. Wij fabriceren in ons hoofd een werkelijkheid (ik heb slecht geslapen) maar onze data weet het precies (nee hoor, je bent maar 3 * 5 minuten wakker geweest).</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21</a:t>
            </a:fld>
            <a:endParaRPr lang="nl-NL"/>
          </a:p>
        </p:txBody>
      </p:sp>
    </p:spTree>
    <p:extLst>
      <p:ext uri="{BB962C8B-B14F-4D97-AF65-F5344CB8AC3E}">
        <p14:creationId xmlns:p14="http://schemas.microsoft.com/office/powerpoint/2010/main" val="1426082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
            </a:r>
            <a:br>
              <a:rPr lang="nl-NL" dirty="0" smtClean="0">
                <a:effectLst/>
              </a:rPr>
            </a:br>
            <a:r>
              <a:rPr lang="nl-NL" dirty="0" smtClean="0">
                <a:effectLst/>
              </a:rPr>
              <a:t>Het beeld vervormen, dat is misschien wel het centrale thema als het gaat om de online werkelijkheid. </a:t>
            </a:r>
            <a:r>
              <a:rPr lang="nl-NL" dirty="0" smtClean="0">
                <a:effectLst/>
                <a:hlinkClick r:id="rId3"/>
              </a:rPr>
              <a:t>Eli </a:t>
            </a:r>
            <a:r>
              <a:rPr lang="nl-NL" dirty="0" err="1" smtClean="0">
                <a:effectLst/>
                <a:hlinkClick r:id="rId3"/>
              </a:rPr>
              <a:t>Pariser</a:t>
            </a:r>
            <a:r>
              <a:rPr lang="nl-NL" dirty="0" smtClean="0">
                <a:effectLst/>
              </a:rPr>
              <a:t> (link Wikipedia) introduceerde de term Filter Bubbels. Het idee is dat algoritmes uitzoeken welke informatie een gebruiker het beste kan zien. Dat doen de algoritmes niet met de beste bedoelingen, maar met de bedoeling je zo lang mogelijk op het platform te houden. Daarom laat het algoritme je vooral informatie zien, die jouw overtuiging bevestigd want dan blijf je op het platform. Dat is een Filter </a:t>
            </a:r>
            <a:r>
              <a:rPr lang="nl-NL" dirty="0" err="1" smtClean="0">
                <a:effectLst/>
              </a:rPr>
              <a:t>Bubble</a:t>
            </a:r>
            <a:r>
              <a:rPr lang="nl-NL" dirty="0" smtClean="0">
                <a:effectLst/>
              </a:rPr>
              <a:t>. Naast Filter </a:t>
            </a:r>
            <a:r>
              <a:rPr lang="nl-NL" dirty="0" err="1" smtClean="0">
                <a:effectLst/>
              </a:rPr>
              <a:t>Bubbles</a:t>
            </a:r>
            <a:r>
              <a:rPr lang="nl-NL" dirty="0" smtClean="0">
                <a:effectLst/>
              </a:rPr>
              <a:t> weten algoritme ook dat mensen aangetrokken zijn tot berichten vol (vaak negatieve) emotie. Die krijg je dus ook vaak voorgeschoteld. Samen levert dat een aantal problemen op met 'de werkelijkheid.'</a:t>
            </a:r>
          </a:p>
          <a:p>
            <a:r>
              <a:rPr lang="nl-NL" dirty="0" smtClean="0">
                <a:effectLst/>
              </a:rPr>
              <a:t>Ten eerste weet je niet meer wat andere mensen denken. Je krijgt een gepersonaliseerde </a:t>
            </a:r>
            <a:r>
              <a:rPr lang="nl-NL" dirty="0" err="1" smtClean="0">
                <a:effectLst/>
              </a:rPr>
              <a:t>newsfeed</a:t>
            </a:r>
            <a:r>
              <a:rPr lang="nl-NL" dirty="0" smtClean="0">
                <a:effectLst/>
              </a:rPr>
              <a:t>, maar je ziet niet de </a:t>
            </a:r>
            <a:r>
              <a:rPr lang="nl-NL" dirty="0" err="1" smtClean="0">
                <a:effectLst/>
              </a:rPr>
              <a:t>newsfeed</a:t>
            </a:r>
            <a:r>
              <a:rPr lang="nl-NL" dirty="0" smtClean="0">
                <a:effectLst/>
              </a:rPr>
              <a:t> van de ander. Kortom, het wordt er niet makkelijker op om de ander te begrijpen of sympathie voor de ander te tonen. Als tweede is er zoiets als het beschikbaarheidsvooroordeel. Als je constant berichten ziet over geweld en asociaal gedrag, omdat die je aan het platform kluisteren, ga je denken dat de wereld onveiliger wordt en </a:t>
            </a:r>
            <a:r>
              <a:rPr lang="nl-NL" dirty="0" err="1" smtClean="0">
                <a:effectLst/>
              </a:rPr>
              <a:t>hufteriger</a:t>
            </a:r>
            <a:r>
              <a:rPr lang="nl-NL" dirty="0" smtClean="0">
                <a:effectLst/>
              </a:rPr>
              <a:t>. Terwijl dat niet zo is. Fake News maakt daar gebruik van door berichten te maken die inspelen op emoties en vervolgens weer gedeeld worden. Fake News is dus géén probleem, Fake News is een symptoom van een groter probleem. </a:t>
            </a:r>
          </a:p>
          <a:p>
            <a:r>
              <a:rPr lang="nl-NL" dirty="0" smtClean="0">
                <a:effectLst/>
              </a:rPr>
              <a:t>Kortom, algoritmes met maar één doel (onze aandacht grijpen) beïnvloeden de manier waarop wij kijken naar de werkelijkheid.</a:t>
            </a:r>
          </a:p>
          <a:p>
            <a:r>
              <a:rPr lang="nl-NL" dirty="0" smtClean="0">
                <a:effectLst/>
              </a:rPr>
              <a:t>Overigens is dit zeker niet alleen maar negatief. Immers, als we denken dat de wereld steeds </a:t>
            </a:r>
            <a:r>
              <a:rPr lang="nl-NL" dirty="0" err="1" smtClean="0">
                <a:effectLst/>
              </a:rPr>
              <a:t>hufteriger</a:t>
            </a:r>
            <a:r>
              <a:rPr lang="nl-NL" dirty="0" smtClean="0">
                <a:effectLst/>
              </a:rPr>
              <a:t> wordt, misschien gaan we er dan wel iets aan doen, met als gevolg dat de wereld juist (nog) minder </a:t>
            </a:r>
            <a:r>
              <a:rPr lang="nl-NL" dirty="0" err="1" smtClean="0">
                <a:effectLst/>
              </a:rPr>
              <a:t>hufterig</a:t>
            </a:r>
            <a:r>
              <a:rPr lang="nl-NL" dirty="0" smtClean="0">
                <a:effectLst/>
              </a:rPr>
              <a:t> wordt</a:t>
            </a:r>
            <a:r>
              <a:rPr lang="nl-NL" dirty="0" smtClean="0">
                <a:effectLst/>
              </a:rPr>
              <a:t>.</a:t>
            </a:r>
          </a:p>
          <a:p>
            <a:endParaRPr lang="nl-NL" dirty="0" smtClean="0">
              <a:effectLst/>
            </a:endParaRPr>
          </a:p>
          <a:p>
            <a:r>
              <a:rPr lang="nl-NL" b="1" dirty="0" smtClean="0">
                <a:latin typeface="Calibri" panose="020F0502020204030204" pitchFamily="34" charset="0"/>
                <a:cs typeface="Calibri" panose="020F0502020204030204" pitchFamily="34" charset="0"/>
              </a:rPr>
              <a:t>KEY TAKE AWAYS</a:t>
            </a:r>
          </a:p>
          <a:p>
            <a:endParaRPr lang="nl-NL" b="1" dirty="0" smtClean="0">
              <a:latin typeface="Calibri" panose="020F0502020204030204" pitchFamily="34" charset="0"/>
              <a:cs typeface="Calibri" panose="020F0502020204030204" pitchFamily="34" charset="0"/>
            </a:endParaRPr>
          </a:p>
          <a:p>
            <a:pPr marL="342900" indent="-342900">
              <a:buAutoNum type="arabicPeriod"/>
            </a:pPr>
            <a:r>
              <a:rPr lang="nl-NL" b="1" dirty="0" smtClean="0">
                <a:latin typeface="Calibri" panose="020F0502020204030204" pitchFamily="34" charset="0"/>
                <a:cs typeface="Calibri" panose="020F0502020204030204" pitchFamily="34" charset="0"/>
              </a:rPr>
              <a:t>WERKELIJKHEID IS NET ZOZEER EEN VAN BUITEN NAAR BINNEN ALS EEN VAN BINNEN NAAR BUITEN FENOMEEN;</a:t>
            </a:r>
          </a:p>
          <a:p>
            <a:pPr marL="342900" indent="-342900">
              <a:buAutoNum type="arabicPeriod"/>
            </a:pPr>
            <a:r>
              <a:rPr lang="nl-NL" b="1" dirty="0" smtClean="0">
                <a:latin typeface="Calibri" panose="020F0502020204030204" pitchFamily="34" charset="0"/>
                <a:cs typeface="Calibri" panose="020F0502020204030204" pitchFamily="34" charset="0"/>
              </a:rPr>
              <a:t>WERKELIJKHEID WORDT BEPAALD DOOR ERVARINGEN, DIE STEEDS MEER BEINVLOEDT WORDEN DOOR (DIGITALE) TECHNOLOGIE;</a:t>
            </a:r>
          </a:p>
          <a:p>
            <a:pPr marL="342900" indent="-342900">
              <a:buAutoNum type="arabicPeriod"/>
            </a:pPr>
            <a:r>
              <a:rPr lang="nl-NL" b="1" dirty="0" smtClean="0">
                <a:latin typeface="Calibri" panose="020F0502020204030204" pitchFamily="34" charset="0"/>
                <a:cs typeface="Calibri" panose="020F0502020204030204" pitchFamily="34" charset="0"/>
              </a:rPr>
              <a:t>NEGATIVITY BIAS EN AVAILABILITY BIAS KAN OOK WEL EENS ZEER POSITIEF UITPAKKEN.</a:t>
            </a:r>
          </a:p>
          <a:p>
            <a:endParaRPr lang="nl-NL" dirty="0" smtClean="0">
              <a:effectLst/>
            </a:endParaRPr>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22</a:t>
            </a:fld>
            <a:endParaRPr lang="nl-NL"/>
          </a:p>
        </p:txBody>
      </p:sp>
    </p:spTree>
    <p:extLst>
      <p:ext uri="{BB962C8B-B14F-4D97-AF65-F5344CB8AC3E}">
        <p14:creationId xmlns:p14="http://schemas.microsoft.com/office/powerpoint/2010/main" val="794067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23</a:t>
            </a:fld>
            <a:endParaRPr lang="nl-NL"/>
          </a:p>
        </p:txBody>
      </p:sp>
    </p:spTree>
    <p:extLst>
      <p:ext uri="{BB962C8B-B14F-4D97-AF65-F5344CB8AC3E}">
        <p14:creationId xmlns:p14="http://schemas.microsoft.com/office/powerpoint/2010/main" val="1036228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Dit</a:t>
            </a:r>
            <a:r>
              <a:rPr lang="nl-NL" baseline="0" dirty="0" smtClean="0"/>
              <a:t> is een VR – kip. Een voorbeeld dat ik vaak tijdens presentaties gebruik. De kip denkt dat hij op de boerderij is, en heeft daarom minder stress. Of het echt waar is, en of de VR – kip echt bestaat, weet ik eigenlijk niet. Het verhaal is wel leuk.</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24</a:t>
            </a:fld>
            <a:endParaRPr lang="nl-NL"/>
          </a:p>
        </p:txBody>
      </p:sp>
    </p:spTree>
    <p:extLst>
      <p:ext uri="{BB962C8B-B14F-4D97-AF65-F5344CB8AC3E}">
        <p14:creationId xmlns:p14="http://schemas.microsoft.com/office/powerpoint/2010/main" val="3390371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none" strike="noStrike" kern="1200" dirty="0" smtClean="0">
                <a:solidFill>
                  <a:schemeClr val="tx1"/>
                </a:solidFill>
                <a:effectLst/>
                <a:latin typeface="+mn-lt"/>
                <a:ea typeface="+mn-ea"/>
                <a:cs typeface="+mn-cs"/>
              </a:rPr>
              <a:t>(a) Virtuele werkelijkheden</a:t>
            </a:r>
            <a:r>
              <a:rPr lang="nl-NL" sz="1200" b="0" i="0" u="none" strike="noStrike" kern="1200" dirty="0" smtClean="0">
                <a:solidFill>
                  <a:schemeClr val="tx1"/>
                </a:solidFill>
                <a:effectLst/>
                <a:latin typeface="+mn-lt"/>
                <a:ea typeface="+mn-ea"/>
                <a:cs typeface="+mn-cs"/>
              </a:rPr>
              <a:t/>
            </a:r>
            <a:br>
              <a:rPr lang="nl-NL" sz="1200" b="0" i="0" u="none" strike="noStrike" kern="1200" dirty="0" smtClean="0">
                <a:solidFill>
                  <a:schemeClr val="tx1"/>
                </a:solidFill>
                <a:effectLst/>
                <a:latin typeface="+mn-lt"/>
                <a:ea typeface="+mn-ea"/>
                <a:cs typeface="+mn-cs"/>
              </a:rPr>
            </a:br>
            <a:r>
              <a:rPr lang="nl-NL" sz="1200" b="0" i="0" u="none" strike="noStrike" kern="1200" dirty="0" smtClean="0">
                <a:solidFill>
                  <a:schemeClr val="tx1"/>
                </a:solidFill>
                <a:effectLst/>
                <a:latin typeface="+mn-lt"/>
                <a:ea typeface="+mn-ea"/>
                <a:cs typeface="+mn-cs"/>
              </a:rPr>
              <a:t>Het idee van virtual </a:t>
            </a:r>
            <a:r>
              <a:rPr lang="nl-NL" sz="1200" b="0" i="0" u="none" strike="noStrike" kern="1200" dirty="0" err="1" smtClean="0">
                <a:solidFill>
                  <a:schemeClr val="tx1"/>
                </a:solidFill>
                <a:effectLst/>
                <a:latin typeface="+mn-lt"/>
                <a:ea typeface="+mn-ea"/>
                <a:cs typeface="+mn-cs"/>
              </a:rPr>
              <a:t>reality</a:t>
            </a:r>
            <a:r>
              <a:rPr lang="nl-NL" sz="1200" b="0" i="0" u="none" strike="noStrike" kern="1200" dirty="0" smtClean="0">
                <a:solidFill>
                  <a:schemeClr val="tx1"/>
                </a:solidFill>
                <a:effectLst/>
                <a:latin typeface="+mn-lt"/>
                <a:ea typeface="+mn-ea"/>
                <a:cs typeface="+mn-cs"/>
              </a:rPr>
              <a:t> in zijn zuivere vorm is eenvoudig.  Je wordt ondergedompeld in een andere, virtuele werkelijkheid. Dat is in ieder geval lekker duidelijk. Het gaat om een andere, virtuele werkelijkheid.</a:t>
            </a:r>
          </a:p>
          <a:p>
            <a:r>
              <a:rPr lang="nl-NL" sz="1200" b="0" i="0" u="none" strike="noStrike" kern="1200" dirty="0" smtClean="0">
                <a:solidFill>
                  <a:schemeClr val="tx1"/>
                </a:solidFill>
                <a:effectLst/>
                <a:latin typeface="+mn-lt"/>
                <a:ea typeface="+mn-ea"/>
                <a:cs typeface="+mn-cs"/>
              </a:rPr>
              <a:t>Een paar jaar geleden leken de ontwikkelingen razendsnel te gaan. Dat had </a:t>
            </a:r>
            <a:r>
              <a:rPr lang="nl-NL" sz="1200" b="0" i="0" u="none" strike="noStrike" kern="1200" dirty="0" smtClean="0">
                <a:solidFill>
                  <a:schemeClr val="tx1"/>
                </a:solidFill>
                <a:effectLst/>
                <a:latin typeface="+mn-lt"/>
                <a:ea typeface="+mn-ea"/>
                <a:cs typeface="+mn-cs"/>
                <a:hlinkClick r:id="rId3"/>
              </a:rPr>
              <a:t>Mark </a:t>
            </a:r>
            <a:r>
              <a:rPr lang="nl-NL" sz="1200" b="0" i="0" u="none" strike="noStrike" kern="1200" dirty="0" err="1" smtClean="0">
                <a:solidFill>
                  <a:schemeClr val="tx1"/>
                </a:solidFill>
                <a:effectLst/>
                <a:latin typeface="+mn-lt"/>
                <a:ea typeface="+mn-ea"/>
                <a:cs typeface="+mn-cs"/>
                <a:hlinkClick r:id="rId3"/>
              </a:rPr>
              <a:t>Zuckerberg</a:t>
            </a:r>
            <a:r>
              <a:rPr lang="nl-NL" sz="1200" b="0" i="0" u="none" strike="noStrike" kern="1200" dirty="0" smtClean="0">
                <a:solidFill>
                  <a:schemeClr val="tx1"/>
                </a:solidFill>
                <a:effectLst/>
                <a:latin typeface="+mn-lt"/>
                <a:ea typeface="+mn-ea"/>
                <a:cs typeface="+mn-cs"/>
              </a:rPr>
              <a:t> (link naar Twitter) goed gezien, dachten we. Grote spelers als Facebook, HTC (</a:t>
            </a:r>
            <a:r>
              <a:rPr lang="nl-NL" sz="1200" b="0" i="0" u="none" strike="noStrike" kern="1200" dirty="0" err="1" smtClean="0">
                <a:solidFill>
                  <a:schemeClr val="tx1"/>
                </a:solidFill>
                <a:effectLst/>
                <a:latin typeface="+mn-lt"/>
                <a:ea typeface="+mn-ea"/>
                <a:cs typeface="+mn-cs"/>
              </a:rPr>
              <a:t>Vive</a:t>
            </a:r>
            <a:r>
              <a:rPr lang="nl-NL" sz="1200" b="0" i="0" u="none" strike="noStrike" kern="1200" dirty="0" smtClean="0">
                <a:solidFill>
                  <a:schemeClr val="tx1"/>
                </a:solidFill>
                <a:effectLst/>
                <a:latin typeface="+mn-lt"/>
                <a:ea typeface="+mn-ea"/>
                <a:cs typeface="+mn-cs"/>
              </a:rPr>
              <a:t>), Samsung en Google hebben zich op de markt gestort, zo leek het. Hun eerste uitdaging was om échte Virtual </a:t>
            </a:r>
            <a:r>
              <a:rPr lang="nl-NL" sz="1200" b="0" i="0" u="none" strike="noStrike" kern="1200" dirty="0" err="1" smtClean="0">
                <a:solidFill>
                  <a:schemeClr val="tx1"/>
                </a:solidFill>
                <a:effectLst/>
                <a:latin typeface="+mn-lt"/>
                <a:ea typeface="+mn-ea"/>
                <a:cs typeface="+mn-cs"/>
              </a:rPr>
              <a:t>Reality</a:t>
            </a:r>
            <a:r>
              <a:rPr lang="nl-NL" sz="1200" b="0" i="0" u="none" strike="noStrike" kern="1200" dirty="0" smtClean="0">
                <a:solidFill>
                  <a:schemeClr val="tx1"/>
                </a:solidFill>
                <a:effectLst/>
                <a:latin typeface="+mn-lt"/>
                <a:ea typeface="+mn-ea"/>
                <a:cs typeface="+mn-cs"/>
              </a:rPr>
              <a:t> aan te bieden die niet vraagt om een High-End Computer. Je kunt weliswaar met een Samsung-smartphone en een stukje karton een VR-ervaring hebben, maar die is nu nog echt heel anders dan de ervaring met een </a:t>
            </a:r>
            <a:r>
              <a:rPr lang="nl-NL" sz="1200" b="0" i="0" u="none" strike="noStrike" kern="1200" dirty="0" err="1" smtClean="0">
                <a:solidFill>
                  <a:schemeClr val="tx1"/>
                </a:solidFill>
                <a:effectLst/>
                <a:latin typeface="+mn-lt"/>
                <a:ea typeface="+mn-ea"/>
                <a:cs typeface="+mn-cs"/>
              </a:rPr>
              <a:t>Occulus-rift</a:t>
            </a:r>
            <a:r>
              <a:rPr lang="nl-NL" sz="1200" b="0" i="0" u="none" strike="noStrike" kern="1200" dirty="0" smtClean="0">
                <a:solidFill>
                  <a:schemeClr val="tx1"/>
                </a:solidFill>
                <a:effectLst/>
                <a:latin typeface="+mn-lt"/>
                <a:ea typeface="+mn-ea"/>
                <a:cs typeface="+mn-cs"/>
              </a:rPr>
              <a:t> of een </a:t>
            </a:r>
            <a:r>
              <a:rPr lang="nl-NL" sz="1200" b="0" i="0" u="none" strike="noStrike" kern="1200" dirty="0" err="1" smtClean="0">
                <a:solidFill>
                  <a:schemeClr val="tx1"/>
                </a:solidFill>
                <a:effectLst/>
                <a:latin typeface="+mn-lt"/>
                <a:ea typeface="+mn-ea"/>
                <a:cs typeface="+mn-cs"/>
              </a:rPr>
              <a:t>Vive</a:t>
            </a:r>
            <a:r>
              <a:rPr lang="nl-NL" sz="1200" b="0" i="0" u="none" strike="noStrike" kern="1200" dirty="0" smtClean="0">
                <a:solidFill>
                  <a:schemeClr val="tx1"/>
                </a:solidFill>
                <a:effectLst/>
                <a:latin typeface="+mn-lt"/>
                <a:ea typeface="+mn-ea"/>
                <a:cs typeface="+mn-cs"/>
              </a:rPr>
              <a:t> die vasthangt aan een zware PC.  Maar - sinds Gordon Moore (wiens wet ook onder druk staat) - weten we dat dat waarschijnlijk wel gaat veranderen. Computers worden krachtiger en goedkoper.</a:t>
            </a:r>
            <a:endParaRPr lang="nl-NL" sz="1200" b="0" i="0" u="none" strike="noStrike"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25</a:t>
            </a:fld>
            <a:endParaRPr lang="nl-NL"/>
          </a:p>
        </p:txBody>
      </p:sp>
    </p:spTree>
    <p:extLst>
      <p:ext uri="{BB962C8B-B14F-4D97-AF65-F5344CB8AC3E}">
        <p14:creationId xmlns:p14="http://schemas.microsoft.com/office/powerpoint/2010/main" val="1922043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En toch valt het allemaal een beetje tegen met VR. Een goede voorbode om te zien of VR populair gaat worden in alle domeinen is om vooral te kijken naar spelen en porno. Zien we VR al in huiskamers? Speelt onze jeugd met VR? Is het al populair in de porno-wereld? Wordt er veel content gemaakt. In alle gevallen valt dat tegen. Bij porno is zelfs een hardnekkig terugkerend verhaal dat dat ook te maken heeft met het fenomeen dat porno in VR heel écht en intiem voelt. En dat is natuurlijk niet de bedoeling van porno.</a:t>
            </a:r>
            <a:endParaRPr lang="nl-NL" dirty="0">
              <a:effectLst/>
            </a:endParaRPr>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26</a:t>
            </a:fld>
            <a:endParaRPr lang="nl-NL"/>
          </a:p>
        </p:txBody>
      </p:sp>
    </p:spTree>
    <p:extLst>
      <p:ext uri="{BB962C8B-B14F-4D97-AF65-F5344CB8AC3E}">
        <p14:creationId xmlns:p14="http://schemas.microsoft.com/office/powerpoint/2010/main" val="2662481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En er is nog een grote uitdaging. Het meest voor de hand liggende, en bekendste probleem, met VR vandaag is </a:t>
            </a:r>
            <a:r>
              <a:rPr lang="nl-NL" dirty="0" smtClean="0">
                <a:effectLst/>
                <a:hlinkClick r:id="rId3"/>
              </a:rPr>
              <a:t>bewegingsziekte</a:t>
            </a:r>
            <a:r>
              <a:rPr lang="nl-NL" dirty="0" smtClean="0">
                <a:effectLst/>
              </a:rPr>
              <a:t> (link naar artikel op </a:t>
            </a:r>
            <a:r>
              <a:rPr lang="nl-NL" dirty="0" err="1" smtClean="0">
                <a:effectLst/>
              </a:rPr>
              <a:t>Wareable</a:t>
            </a:r>
            <a:r>
              <a:rPr lang="nl-NL" dirty="0" smtClean="0">
                <a:effectLst/>
              </a:rPr>
              <a:t>). VR wordt niet voor niets soms </a:t>
            </a:r>
            <a:r>
              <a:rPr lang="nl-NL" dirty="0" err="1" smtClean="0">
                <a:effectLst/>
                <a:hlinkClick r:id="rId3"/>
              </a:rPr>
              <a:t>Vomit</a:t>
            </a:r>
            <a:r>
              <a:rPr lang="nl-NL" dirty="0" smtClean="0">
                <a:effectLst/>
                <a:hlinkClick r:id="rId3"/>
              </a:rPr>
              <a:t> </a:t>
            </a:r>
            <a:r>
              <a:rPr lang="nl-NL" dirty="0" err="1" smtClean="0">
                <a:effectLst/>
                <a:hlinkClick r:id="rId3"/>
              </a:rPr>
              <a:t>Reality</a:t>
            </a:r>
            <a:r>
              <a:rPr lang="nl-NL" dirty="0" smtClean="0">
                <a:effectLst/>
              </a:rPr>
              <a:t> (link naar artikel op </a:t>
            </a:r>
            <a:r>
              <a:rPr lang="nl-NL" dirty="0" err="1" smtClean="0">
                <a:effectLst/>
              </a:rPr>
              <a:t>Wareable</a:t>
            </a:r>
            <a:r>
              <a:rPr lang="nl-NL" dirty="0" smtClean="0">
                <a:effectLst/>
              </a:rPr>
              <a:t>) genoemd (realiteit-</a:t>
            </a:r>
            <a:r>
              <a:rPr lang="nl-NL" dirty="0" err="1" smtClean="0">
                <a:effectLst/>
              </a:rPr>
              <a:t>zum</a:t>
            </a:r>
            <a:r>
              <a:rPr lang="nl-NL" dirty="0" smtClean="0">
                <a:effectLst/>
              </a:rPr>
              <a:t>-kotsen). </a:t>
            </a:r>
          </a:p>
          <a:p>
            <a:endParaRPr lang="nl-NL" b="1" dirty="0" smtClean="0">
              <a:effectLst/>
            </a:endParaRPr>
          </a:p>
          <a:p>
            <a:r>
              <a:rPr lang="nl-NL" b="1" dirty="0" smtClean="0">
                <a:effectLst/>
              </a:rPr>
              <a:t>Waarom dit precies gebeurd, weet eigenlijk niemand. Maar</a:t>
            </a:r>
            <a:r>
              <a:rPr lang="nl-NL" b="1" baseline="0" dirty="0" smtClean="0">
                <a:effectLst/>
              </a:rPr>
              <a:t> er zijn wel theorieën.</a:t>
            </a:r>
            <a:endParaRPr lang="nl-NL" b="1" dirty="0" smtClean="0">
              <a:effectLst/>
            </a:endParaRPr>
          </a:p>
          <a:p>
            <a:endParaRPr lang="nl-NL" b="1" dirty="0" smtClean="0">
              <a:effectLst/>
            </a:endParaRPr>
          </a:p>
          <a:p>
            <a:r>
              <a:rPr lang="nl-NL" b="1" dirty="0" err="1" smtClean="0"/>
              <a:t>Sensory</a:t>
            </a:r>
            <a:r>
              <a:rPr lang="nl-NL" b="1" dirty="0" smtClean="0"/>
              <a:t> Conflict </a:t>
            </a:r>
            <a:r>
              <a:rPr lang="nl-NL" b="1" dirty="0" err="1" smtClean="0"/>
              <a:t>Theory</a:t>
            </a:r>
            <a:endParaRPr lang="nl-NL" b="1" dirty="0" smtClean="0"/>
          </a:p>
          <a:p>
            <a:r>
              <a:rPr lang="nl-NL" dirty="0" smtClean="0"/>
              <a:t>Je</a:t>
            </a:r>
            <a:r>
              <a:rPr lang="nl-NL" baseline="0" dirty="0" smtClean="0"/>
              <a:t> lichaam  is ‘in-tune’ met de werkelijkheid (met de echte wereld). Op het moment dat je ogen voor de gek gehouden worden, geldt dat niet voor de rest van je lichaam (je oren): kotsen maar.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smtClean="0"/>
              <a:t>Eye </a:t>
            </a:r>
            <a:r>
              <a:rPr lang="nl-NL" b="1" dirty="0" err="1" smtClean="0"/>
              <a:t>Movement</a:t>
            </a:r>
            <a:r>
              <a:rPr lang="nl-NL" b="1" dirty="0" smtClean="0"/>
              <a:t> </a:t>
            </a:r>
            <a:r>
              <a:rPr lang="nl-NL" b="1" dirty="0" err="1" smtClean="0"/>
              <a:t>Theory</a:t>
            </a:r>
            <a:endParaRPr lang="nl-NL" b="1" dirty="0" smtClean="0"/>
          </a:p>
          <a:p>
            <a:r>
              <a:rPr lang="nl-NL" baseline="0" dirty="0" smtClean="0"/>
              <a:t>Te maken met hertz en </a:t>
            </a:r>
            <a:r>
              <a:rPr lang="nl-NL" baseline="0" dirty="0" err="1" smtClean="0"/>
              <a:t>framerate</a:t>
            </a:r>
            <a:endParaRPr lang="nl-NL"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err="1" smtClean="0"/>
              <a:t>Evolutionary</a:t>
            </a:r>
            <a:r>
              <a:rPr lang="nl-NL" b="1" dirty="0" smtClean="0"/>
              <a:t> </a:t>
            </a:r>
            <a:r>
              <a:rPr lang="nl-NL" b="1" dirty="0" err="1" smtClean="0"/>
              <a:t>Theory</a:t>
            </a:r>
            <a:endParaRPr lang="nl-NL" b="1" dirty="0" smtClean="0"/>
          </a:p>
          <a:p>
            <a:r>
              <a:rPr lang="nl-NL" dirty="0" smtClean="0"/>
              <a:t>Je</a:t>
            </a:r>
            <a:r>
              <a:rPr lang="nl-NL" baseline="0" dirty="0" smtClean="0"/>
              <a:t> </a:t>
            </a:r>
            <a:r>
              <a:rPr lang="nl-NL" baseline="0" dirty="0" err="1" smtClean="0"/>
              <a:t>lichaamt</a:t>
            </a:r>
            <a:r>
              <a:rPr lang="nl-NL" baseline="0" dirty="0" smtClean="0"/>
              <a:t> denkt dat het vergiftigd is</a:t>
            </a:r>
          </a:p>
          <a:p>
            <a:endParaRPr lang="nl-NL" dirty="0" smtClean="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27</a:t>
            </a:fld>
            <a:endParaRPr lang="nl-NL"/>
          </a:p>
        </p:txBody>
      </p:sp>
    </p:spTree>
    <p:extLst>
      <p:ext uri="{BB962C8B-B14F-4D97-AF65-F5344CB8AC3E}">
        <p14:creationId xmlns:p14="http://schemas.microsoft.com/office/powerpoint/2010/main" val="2166320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Oplossingen zijn vooralsnog Suf. Zoals bewegingsziekte - pillen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28</a:t>
            </a:fld>
            <a:endParaRPr lang="nl-NL"/>
          </a:p>
        </p:txBody>
      </p:sp>
    </p:spTree>
    <p:extLst>
      <p:ext uri="{BB962C8B-B14F-4D97-AF65-F5344CB8AC3E}">
        <p14:creationId xmlns:p14="http://schemas.microsoft.com/office/powerpoint/2010/main" val="3742233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Of een</a:t>
            </a:r>
            <a:r>
              <a:rPr lang="nl-NL" baseline="0" dirty="0" smtClean="0"/>
              <a:t> ventilator die je het gevoel geeft dat je beweegt.</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29</a:t>
            </a:fld>
            <a:endParaRPr lang="nl-NL"/>
          </a:p>
        </p:txBody>
      </p:sp>
    </p:spTree>
    <p:extLst>
      <p:ext uri="{BB962C8B-B14F-4D97-AF65-F5344CB8AC3E}">
        <p14:creationId xmlns:p14="http://schemas.microsoft.com/office/powerpoint/2010/main" val="3841324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Werkt wel supergoed, maar vooral in bedrijfstoepassingen (training) en architectuur</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30</a:t>
            </a:fld>
            <a:endParaRPr lang="nl-NL"/>
          </a:p>
        </p:txBody>
      </p:sp>
    </p:spTree>
    <p:extLst>
      <p:ext uri="{BB962C8B-B14F-4D97-AF65-F5344CB8AC3E}">
        <p14:creationId xmlns:p14="http://schemas.microsoft.com/office/powerpoint/2010/main" val="12119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presentatie</a:t>
            </a:r>
            <a:r>
              <a:rPr lang="nl-NL" baseline="0" dirty="0" smtClean="0"/>
              <a:t> rondom Fake News werd gegeven door Danielle </a:t>
            </a:r>
            <a:r>
              <a:rPr lang="nl-NL" baseline="0" dirty="0" err="1" smtClean="0"/>
              <a:t>Arets</a:t>
            </a:r>
            <a:r>
              <a:rPr lang="nl-NL" baseline="0" dirty="0" smtClean="0"/>
              <a:t>, lector bij de </a:t>
            </a:r>
            <a:r>
              <a:rPr lang="nl-NL" baseline="0" dirty="0" err="1" smtClean="0"/>
              <a:t>Fontys</a:t>
            </a:r>
            <a:r>
              <a:rPr lang="nl-NL" baseline="0" dirty="0" smtClean="0"/>
              <a:t> Hogeschool Journalistiek. Haar presentatie volgt later.</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a:t>
            </a:fld>
            <a:endParaRPr lang="nl-NL"/>
          </a:p>
        </p:txBody>
      </p:sp>
    </p:spTree>
    <p:extLst>
      <p:ext uri="{BB962C8B-B14F-4D97-AF65-F5344CB8AC3E}">
        <p14:creationId xmlns:p14="http://schemas.microsoft.com/office/powerpoint/2010/main" val="1585775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Hoe dan ook. Ga maar eens over een balk lopen die op grote hoogte ergens 'hangt'. Valt niet mee, zeker als je bij het einde komt, hoe vaak je je zelf ook wijs maakt dat het niet echt is en dat je gewoon in de huiskamer staat. Je hersenen trappen er moeiteloos in. En dat heeft consequenties. Wat betekent het als pornografie voelt als echte </a:t>
            </a:r>
            <a:r>
              <a:rPr lang="nl-NL" dirty="0" err="1" smtClean="0">
                <a:effectLst/>
              </a:rPr>
              <a:t>sex</a:t>
            </a:r>
            <a:r>
              <a:rPr lang="nl-NL" dirty="0" smtClean="0">
                <a:effectLst/>
              </a:rPr>
              <a:t>? Of als wij als mannen, zien wat vrouwen </a:t>
            </a:r>
            <a:r>
              <a:rPr lang="nl-NL" dirty="0" smtClean="0">
                <a:effectLst/>
                <a:hlinkClick r:id="rId3"/>
              </a:rPr>
              <a:t>beleven</a:t>
            </a:r>
            <a:r>
              <a:rPr lang="nl-NL" dirty="0" smtClean="0">
                <a:effectLst/>
              </a:rPr>
              <a:t> (artikel in The </a:t>
            </a:r>
            <a:r>
              <a:rPr lang="nl-NL" dirty="0" err="1" smtClean="0">
                <a:effectLst/>
              </a:rPr>
              <a:t>Guardian</a:t>
            </a:r>
            <a:r>
              <a:rPr lang="nl-NL" dirty="0" smtClean="0">
                <a:effectLst/>
              </a:rPr>
              <a:t>). Er zijn aanwijzingen dat dat leidt tot liefdevollere porno. Aan de andere kant kunnen we ook een moord in Grand </a:t>
            </a:r>
            <a:r>
              <a:rPr lang="nl-NL" dirty="0" err="1" smtClean="0">
                <a:effectLst/>
              </a:rPr>
              <a:t>Theft</a:t>
            </a:r>
            <a:r>
              <a:rPr lang="nl-NL" dirty="0" smtClean="0">
                <a:effectLst/>
              </a:rPr>
              <a:t> Auto beleven als een echte moord. Wat betekent dat voor ons als mensen en als maatschappij?</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31</a:t>
            </a:fld>
            <a:endParaRPr lang="nl-NL"/>
          </a:p>
        </p:txBody>
      </p:sp>
    </p:spTree>
    <p:extLst>
      <p:ext uri="{BB962C8B-B14F-4D97-AF65-F5344CB8AC3E}">
        <p14:creationId xmlns:p14="http://schemas.microsoft.com/office/powerpoint/2010/main" val="4116305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Geen </a:t>
            </a:r>
            <a:r>
              <a:rPr lang="nl-NL" dirty="0" err="1" smtClean="0"/>
              <a:t>empathy</a:t>
            </a:r>
            <a:r>
              <a:rPr lang="nl-NL" dirty="0" smtClean="0"/>
              <a:t> wel </a:t>
            </a:r>
            <a:r>
              <a:rPr lang="nl-NL" dirty="0" err="1" smtClean="0"/>
              <a:t>sympathy</a:t>
            </a:r>
            <a:r>
              <a:rPr lang="nl-NL" dirty="0" smtClean="0"/>
              <a:t>,</a:t>
            </a:r>
            <a:r>
              <a:rPr lang="nl-NL" baseline="0" dirty="0" smtClean="0"/>
              <a:t> voorzichtig zijn</a:t>
            </a:r>
          </a:p>
          <a:p>
            <a:r>
              <a:rPr lang="nl-NL" dirty="0" smtClean="0"/>
              <a:t>https://aeon.co/ideas/its-dangerous-to-think-virtual-reality-is-an-empathy-machine</a:t>
            </a:r>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32</a:t>
            </a:fld>
            <a:endParaRPr lang="nl-NL"/>
          </a:p>
        </p:txBody>
      </p:sp>
    </p:spTree>
    <p:extLst>
      <p:ext uri="{BB962C8B-B14F-4D97-AF65-F5344CB8AC3E}">
        <p14:creationId xmlns:p14="http://schemas.microsoft.com/office/powerpoint/2010/main" val="2406628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Wat gebeurt er als je je echt kunt</a:t>
            </a:r>
            <a:r>
              <a:rPr lang="nl-NL" baseline="0" dirty="0" smtClean="0"/>
              <a:t> onderdompelen in virtueel werelden?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33</a:t>
            </a:fld>
            <a:endParaRPr lang="nl-NL"/>
          </a:p>
        </p:txBody>
      </p:sp>
    </p:spTree>
    <p:extLst>
      <p:ext uri="{BB962C8B-B14F-4D97-AF65-F5344CB8AC3E}">
        <p14:creationId xmlns:p14="http://schemas.microsoft.com/office/powerpoint/2010/main" val="2173037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smtClean="0">
                <a:solidFill>
                  <a:schemeClr val="tx1"/>
                </a:solidFill>
                <a:effectLst/>
                <a:latin typeface="+mn-lt"/>
                <a:ea typeface="+mn-ea"/>
                <a:cs typeface="+mn-cs"/>
              </a:rPr>
              <a:t>De toepassingen zijn dan vooral interessant. VR is in ieder geval super - interessant voor de voor de hand liggende domeinen, zoals films en games. Maar ook bij onderwijs zijn de mogelijkheden legio. Denk daarbij vooral aan field trips, meer echte leer ervaringen en het omgaan met anders onbetaalbare apparatuur. En, als je het gaat combineren met de échte werkelijkheid en streaming technologie dan worden de mogelijkheden nog veel uitgebreider. Denk aan virtuele court-side </a:t>
            </a:r>
            <a:r>
              <a:rPr lang="nl-NL" sz="1200" b="0" i="0" u="none" strike="noStrike" kern="1200" dirty="0" err="1" smtClean="0">
                <a:solidFill>
                  <a:schemeClr val="tx1"/>
                </a:solidFill>
                <a:effectLst/>
                <a:latin typeface="+mn-lt"/>
                <a:ea typeface="+mn-ea"/>
                <a:cs typeface="+mn-cs"/>
              </a:rPr>
              <a:t>seats</a:t>
            </a:r>
            <a:r>
              <a:rPr lang="nl-NL" sz="1200" b="0" i="0" u="none" strike="noStrike" kern="1200" dirty="0" smtClean="0">
                <a:solidFill>
                  <a:schemeClr val="tx1"/>
                </a:solidFill>
                <a:effectLst/>
                <a:latin typeface="+mn-lt"/>
                <a:ea typeface="+mn-ea"/>
                <a:cs typeface="+mn-cs"/>
              </a:rPr>
              <a:t> bij The </a:t>
            </a:r>
            <a:r>
              <a:rPr lang="nl-NL" sz="1200" b="0" i="0" u="none" strike="noStrike" kern="1200" dirty="0" err="1" smtClean="0">
                <a:solidFill>
                  <a:schemeClr val="tx1"/>
                </a:solidFill>
                <a:effectLst/>
                <a:latin typeface="+mn-lt"/>
                <a:ea typeface="+mn-ea"/>
                <a:cs typeface="+mn-cs"/>
              </a:rPr>
              <a:t>Lakers</a:t>
            </a:r>
            <a:r>
              <a:rPr lang="nl-NL" sz="1200" b="0" i="0" u="none" strike="noStrike" kern="1200" dirty="0" smtClean="0">
                <a:solidFill>
                  <a:schemeClr val="tx1"/>
                </a:solidFill>
                <a:effectLst/>
                <a:latin typeface="+mn-lt"/>
                <a:ea typeface="+mn-ea"/>
                <a:cs typeface="+mn-cs"/>
              </a:rPr>
              <a:t>. Of misschien kun je écht meespelen in FIFA 2025!</a:t>
            </a:r>
          </a:p>
          <a:p>
            <a:r>
              <a:rPr lang="nl-NL" sz="1200" b="0" i="0" u="none" strike="noStrike" kern="1200" dirty="0" smtClean="0">
                <a:solidFill>
                  <a:schemeClr val="tx1"/>
                </a:solidFill>
                <a:effectLst/>
                <a:latin typeface="+mn-lt"/>
                <a:ea typeface="+mn-ea"/>
                <a:cs typeface="+mn-cs"/>
              </a:rPr>
              <a:t>En worden we door VR meer met elkaar verbonden of juist meer geïsoleerd. Nu zie je al heel vaak alleen de bovenkant van het hoofd van een </a:t>
            </a:r>
            <a:r>
              <a:rPr lang="nl-NL" sz="1200" b="0" i="0" u="none" strike="noStrike" kern="1200" dirty="0" err="1" smtClean="0">
                <a:solidFill>
                  <a:schemeClr val="tx1"/>
                </a:solidFill>
                <a:effectLst/>
                <a:latin typeface="+mn-lt"/>
                <a:ea typeface="+mn-ea"/>
                <a:cs typeface="+mn-cs"/>
              </a:rPr>
              <a:t>smombie</a:t>
            </a:r>
            <a:r>
              <a:rPr lang="nl-NL" sz="1200" b="0" i="0" u="none" strike="noStrike" kern="1200" dirty="0" smtClean="0">
                <a:solidFill>
                  <a:schemeClr val="tx1"/>
                </a:solidFill>
                <a:effectLst/>
                <a:latin typeface="+mn-lt"/>
                <a:ea typeface="+mn-ea"/>
                <a:cs typeface="+mn-cs"/>
              </a:rPr>
              <a:t> (smartphone zombie) omdat hij of zij teruggetrokken is in een smartphone. Hoe werkt dat als iemand zich terug kan trekken in een virtuele wereld? Ziet u ons al zitten in het restaurant met allemaal een brilletje op? Of krijgen we een wereld waarin virtuele interacties bestaan naast echte interacties? Waarin we meer verbonden zijn met onze familie die ver weg is. Waarin er (nog) meer parallelle universums zijn? Kortom, vragen genoeg.</a:t>
            </a:r>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34</a:t>
            </a:fld>
            <a:endParaRPr lang="nl-NL"/>
          </a:p>
        </p:txBody>
      </p:sp>
    </p:spTree>
    <p:extLst>
      <p:ext uri="{BB962C8B-B14F-4D97-AF65-F5344CB8AC3E}">
        <p14:creationId xmlns:p14="http://schemas.microsoft.com/office/powerpoint/2010/main" val="19452219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 ja, en hoe voorkomen we dat niet ook VR wordt overgenomen</a:t>
            </a:r>
            <a:r>
              <a:rPr lang="nl-NL" baseline="0" dirty="0" smtClean="0"/>
              <a:t> door de twee dominante bewegingen van vandaag: aandacht trekken en advertenties verkopen!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35</a:t>
            </a:fld>
            <a:endParaRPr lang="nl-NL"/>
          </a:p>
        </p:txBody>
      </p:sp>
    </p:spTree>
    <p:extLst>
      <p:ext uri="{BB962C8B-B14F-4D97-AF65-F5344CB8AC3E}">
        <p14:creationId xmlns:p14="http://schemas.microsoft.com/office/powerpoint/2010/main" val="20779199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Er</a:t>
            </a:r>
            <a:r>
              <a:rPr lang="nl-NL" baseline="0" dirty="0" smtClean="0"/>
              <a:t> zijn ook voldoende mensen die beweren dat VR nooit los gaat komen, omdat het een </a:t>
            </a:r>
            <a:r>
              <a:rPr lang="nl-NL" baseline="0" dirty="0" err="1" smtClean="0"/>
              <a:t>One</a:t>
            </a:r>
            <a:r>
              <a:rPr lang="nl-NL" baseline="0" dirty="0" smtClean="0"/>
              <a:t> Trick Pony is. De toekomst is aan AR en XR.</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36</a:t>
            </a:fld>
            <a:endParaRPr lang="nl-NL"/>
          </a:p>
        </p:txBody>
      </p:sp>
    </p:spTree>
    <p:extLst>
      <p:ext uri="{BB962C8B-B14F-4D97-AF65-F5344CB8AC3E}">
        <p14:creationId xmlns:p14="http://schemas.microsoft.com/office/powerpoint/2010/main" val="1218718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smtClean="0">
                <a:solidFill>
                  <a:schemeClr val="tx1"/>
                </a:solidFill>
                <a:effectLst/>
                <a:latin typeface="+mn-lt"/>
                <a:ea typeface="+mn-ea"/>
                <a:cs typeface="+mn-cs"/>
              </a:rPr>
              <a:t>Ik begon mijn betoog over Virtual </a:t>
            </a:r>
            <a:r>
              <a:rPr lang="nl-NL" sz="1200" b="0" i="0" u="none" strike="noStrike" kern="1200" dirty="0" err="1" smtClean="0">
                <a:solidFill>
                  <a:schemeClr val="tx1"/>
                </a:solidFill>
                <a:effectLst/>
                <a:latin typeface="+mn-lt"/>
                <a:ea typeface="+mn-ea"/>
                <a:cs typeface="+mn-cs"/>
              </a:rPr>
              <a:t>Reality</a:t>
            </a:r>
            <a:r>
              <a:rPr lang="nl-NL" sz="1200" b="0" i="0" u="none" strike="noStrike" kern="1200" dirty="0" smtClean="0">
                <a:solidFill>
                  <a:schemeClr val="tx1"/>
                </a:solidFill>
                <a:effectLst/>
                <a:latin typeface="+mn-lt"/>
                <a:ea typeface="+mn-ea"/>
                <a:cs typeface="+mn-cs"/>
              </a:rPr>
              <a:t> met de opmerking dat VR in zijn zuiverste vorm het makkelijkste is. En zo makkelijk was het al niet, zagen we hierboven. Maar mixed (of </a:t>
            </a:r>
            <a:r>
              <a:rPr lang="nl-NL" sz="1200" b="0" i="0" u="none" strike="noStrike" kern="1200" dirty="0" err="1" smtClean="0">
                <a:solidFill>
                  <a:schemeClr val="tx1"/>
                </a:solidFill>
                <a:effectLst/>
                <a:latin typeface="+mn-lt"/>
                <a:ea typeface="+mn-ea"/>
                <a:cs typeface="+mn-cs"/>
              </a:rPr>
              <a:t>augmented</a:t>
            </a:r>
            <a:r>
              <a:rPr lang="nl-NL" sz="1200" b="0" i="0" u="none" strike="noStrike" kern="1200" dirty="0" smtClean="0">
                <a:solidFill>
                  <a:schemeClr val="tx1"/>
                </a:solidFill>
                <a:effectLst/>
                <a:latin typeface="+mn-lt"/>
                <a:ea typeface="+mn-ea"/>
                <a:cs typeface="+mn-cs"/>
              </a:rPr>
              <a:t>) </a:t>
            </a:r>
            <a:r>
              <a:rPr lang="nl-NL" sz="1200" b="0" i="0" u="none" strike="noStrike" kern="1200" dirty="0" err="1" smtClean="0">
                <a:solidFill>
                  <a:schemeClr val="tx1"/>
                </a:solidFill>
                <a:effectLst/>
                <a:latin typeface="+mn-lt"/>
                <a:ea typeface="+mn-ea"/>
                <a:cs typeface="+mn-cs"/>
              </a:rPr>
              <a:t>reality</a:t>
            </a:r>
            <a:r>
              <a:rPr lang="nl-NL" sz="1200" b="0" i="0" u="none" strike="noStrike" kern="1200" dirty="0" smtClean="0">
                <a:solidFill>
                  <a:schemeClr val="tx1"/>
                </a:solidFill>
                <a:effectLst/>
                <a:latin typeface="+mn-lt"/>
                <a:ea typeface="+mn-ea"/>
                <a:cs typeface="+mn-cs"/>
              </a:rPr>
              <a:t> maakt alles nog veel complexer. Mixed </a:t>
            </a:r>
            <a:r>
              <a:rPr lang="nl-NL" sz="1200" b="0" i="0" u="none" strike="noStrike" kern="1200" dirty="0" err="1" smtClean="0">
                <a:solidFill>
                  <a:schemeClr val="tx1"/>
                </a:solidFill>
                <a:effectLst/>
                <a:latin typeface="+mn-lt"/>
                <a:ea typeface="+mn-ea"/>
                <a:cs typeface="+mn-cs"/>
              </a:rPr>
              <a:t>reality</a:t>
            </a:r>
            <a:r>
              <a:rPr lang="nl-NL" sz="1200" b="0" i="0" u="none" strike="noStrike" kern="1200" dirty="0" smtClean="0">
                <a:solidFill>
                  <a:schemeClr val="tx1"/>
                </a:solidFill>
                <a:effectLst/>
                <a:latin typeface="+mn-lt"/>
                <a:ea typeface="+mn-ea"/>
                <a:cs typeface="+mn-cs"/>
              </a:rPr>
              <a:t> gaat het namelijk makkelijker maken om de werkelijkheid te personaliseren. We zagen dat al een beetje bij </a:t>
            </a:r>
            <a:r>
              <a:rPr lang="nl-NL" sz="1200" b="0" i="0" u="none" strike="noStrike" kern="1200" dirty="0" err="1" smtClean="0">
                <a:solidFill>
                  <a:schemeClr val="tx1"/>
                </a:solidFill>
                <a:effectLst/>
                <a:latin typeface="+mn-lt"/>
                <a:ea typeface="+mn-ea"/>
                <a:cs typeface="+mn-cs"/>
              </a:rPr>
              <a:t>Pokemon</a:t>
            </a:r>
            <a:r>
              <a:rPr lang="nl-NL" sz="1200" b="0" i="0" u="none" strike="noStrike" kern="1200" dirty="0" smtClean="0">
                <a:solidFill>
                  <a:schemeClr val="tx1"/>
                </a:solidFill>
                <a:effectLst/>
                <a:latin typeface="+mn-lt"/>
                <a:ea typeface="+mn-ea"/>
                <a:cs typeface="+mn-cs"/>
              </a:rPr>
              <a:t> Go. Maar dat was pas het begin.</a:t>
            </a:r>
          </a:p>
          <a:p>
            <a:r>
              <a:rPr lang="nl-NL" sz="1200" b="0" i="0" u="none" strike="noStrike" kern="1200" dirty="0" smtClean="0">
                <a:solidFill>
                  <a:schemeClr val="tx1"/>
                </a:solidFill>
                <a:effectLst/>
                <a:latin typeface="+mn-lt"/>
                <a:ea typeface="+mn-ea"/>
                <a:cs typeface="+mn-cs"/>
              </a:rPr>
              <a:t>Hoe werkt dat?</a:t>
            </a:r>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37</a:t>
            </a:fld>
            <a:endParaRPr lang="nl-NL"/>
          </a:p>
        </p:txBody>
      </p:sp>
    </p:spTree>
    <p:extLst>
      <p:ext uri="{BB962C8B-B14F-4D97-AF65-F5344CB8AC3E}">
        <p14:creationId xmlns:p14="http://schemas.microsoft.com/office/powerpoint/2010/main" val="18165797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De meest eenvoudige manier van </a:t>
            </a:r>
            <a:r>
              <a:rPr lang="nl-NL" dirty="0" err="1" smtClean="0">
                <a:effectLst/>
              </a:rPr>
              <a:t>augmented</a:t>
            </a:r>
            <a:r>
              <a:rPr lang="nl-NL" dirty="0" smtClean="0">
                <a:effectLst/>
              </a:rPr>
              <a:t> </a:t>
            </a:r>
            <a:r>
              <a:rPr lang="nl-NL" dirty="0" err="1" smtClean="0">
                <a:effectLst/>
              </a:rPr>
              <a:t>reality</a:t>
            </a:r>
            <a:r>
              <a:rPr lang="nl-NL" dirty="0" smtClean="0">
                <a:effectLst/>
              </a:rPr>
              <a:t> is de oplossing waarbij er een </a:t>
            </a:r>
            <a:r>
              <a:rPr lang="nl-NL" dirty="0" err="1" smtClean="0">
                <a:effectLst/>
              </a:rPr>
              <a:t>datalaag</a:t>
            </a:r>
            <a:r>
              <a:rPr lang="nl-NL" dirty="0" smtClean="0">
                <a:effectLst/>
              </a:rPr>
              <a:t> wordt toegevoegd aan de werkelijkheid. Vandaar de betekenis verhoogde of toegevoegde werkelijkheid. Er zijn nu al vele toepassingen, bijvoorbeeld een monteur die naar een vliegtuigmotor kijkt en ziet welke onderdelen hij moet controleren. Of een app die je kunt richten op toeristische bezienswaardigheden en die daar uitleg bij geeft (hier stonden vroeger de letters I Amsterdam). Maar er zijn geavanceerdere toepassingen.</a:t>
            </a:r>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38</a:t>
            </a:fld>
            <a:endParaRPr lang="nl-NL"/>
          </a:p>
        </p:txBody>
      </p:sp>
    </p:spTree>
    <p:extLst>
      <p:ext uri="{BB962C8B-B14F-4D97-AF65-F5344CB8AC3E}">
        <p14:creationId xmlns:p14="http://schemas.microsoft.com/office/powerpoint/2010/main" val="2637726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Voorbeeld</a:t>
            </a:r>
            <a:r>
              <a:rPr lang="nl-NL" baseline="0" dirty="0" smtClean="0"/>
              <a:t> van de weerman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39</a:t>
            </a:fld>
            <a:endParaRPr lang="nl-NL"/>
          </a:p>
        </p:txBody>
      </p:sp>
    </p:spTree>
    <p:extLst>
      <p:ext uri="{BB962C8B-B14F-4D97-AF65-F5344CB8AC3E}">
        <p14:creationId xmlns:p14="http://schemas.microsoft.com/office/powerpoint/2010/main" val="568982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Voorbeeld </a:t>
            </a:r>
            <a:r>
              <a:rPr lang="nl-NL" dirty="0" err="1" smtClean="0"/>
              <a:t>PokeMon</a:t>
            </a:r>
            <a:r>
              <a:rPr lang="nl-NL" dirty="0" smtClean="0"/>
              <a:t> Go</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40</a:t>
            </a:fld>
            <a:endParaRPr lang="nl-NL"/>
          </a:p>
        </p:txBody>
      </p:sp>
    </p:spTree>
    <p:extLst>
      <p:ext uri="{BB962C8B-B14F-4D97-AF65-F5344CB8AC3E}">
        <p14:creationId xmlns:p14="http://schemas.microsoft.com/office/powerpoint/2010/main" val="3686295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a:t>
            </a:fld>
            <a:endParaRPr lang="nl-NL"/>
          </a:p>
        </p:txBody>
      </p:sp>
    </p:spTree>
    <p:extLst>
      <p:ext uri="{BB962C8B-B14F-4D97-AF65-F5344CB8AC3E}">
        <p14:creationId xmlns:p14="http://schemas.microsoft.com/office/powerpoint/2010/main" val="28030592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smtClean="0"/>
              <a:t>Pokemon</a:t>
            </a:r>
            <a:r>
              <a:rPr lang="nl-NL" baseline="0" dirty="0" smtClean="0"/>
              <a:t> Go verscheen zelf in een holocaust museum</a:t>
            </a:r>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41</a:t>
            </a:fld>
            <a:endParaRPr lang="nl-NL"/>
          </a:p>
        </p:txBody>
      </p:sp>
    </p:spTree>
    <p:extLst>
      <p:ext uri="{BB962C8B-B14F-4D97-AF65-F5344CB8AC3E}">
        <p14:creationId xmlns:p14="http://schemas.microsoft.com/office/powerpoint/2010/main" val="19344994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a:t>
            </a:r>
            <a:r>
              <a:rPr lang="nl-NL" dirty="0" err="1" smtClean="0"/>
              <a:t>hololens</a:t>
            </a:r>
            <a:r>
              <a:rPr lang="nl-NL" dirty="0" smtClean="0"/>
              <a:t>, waarbij meerdere</a:t>
            </a:r>
            <a:r>
              <a:rPr lang="nl-NL" baseline="0" dirty="0" smtClean="0"/>
              <a:t> mensen naar hetzelfde ‘object’ kunnen kijken, heeft ook veel potentie</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42</a:t>
            </a:fld>
            <a:endParaRPr lang="nl-NL"/>
          </a:p>
        </p:txBody>
      </p:sp>
    </p:spTree>
    <p:extLst>
      <p:ext uri="{BB962C8B-B14F-4D97-AF65-F5344CB8AC3E}">
        <p14:creationId xmlns:p14="http://schemas.microsoft.com/office/powerpoint/2010/main" val="42075166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Voorbeeld</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43</a:t>
            </a:fld>
            <a:endParaRPr lang="nl-NL"/>
          </a:p>
        </p:txBody>
      </p:sp>
    </p:spTree>
    <p:extLst>
      <p:ext uri="{BB962C8B-B14F-4D97-AF65-F5344CB8AC3E}">
        <p14:creationId xmlns:p14="http://schemas.microsoft.com/office/powerpoint/2010/main" val="20859143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44</a:t>
            </a:fld>
            <a:endParaRPr lang="nl-NL"/>
          </a:p>
        </p:txBody>
      </p:sp>
    </p:spTree>
    <p:extLst>
      <p:ext uri="{BB962C8B-B14F-4D97-AF65-F5344CB8AC3E}">
        <p14:creationId xmlns:p14="http://schemas.microsoft.com/office/powerpoint/2010/main" val="8139281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Voorbeeld van AR</a:t>
            </a:r>
            <a:r>
              <a:rPr lang="nl-NL" baseline="0" dirty="0" smtClean="0"/>
              <a:t> die daklozen herkent en er een plant voorzet</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45</a:t>
            </a:fld>
            <a:endParaRPr lang="nl-NL"/>
          </a:p>
        </p:txBody>
      </p:sp>
    </p:spTree>
    <p:extLst>
      <p:ext uri="{BB962C8B-B14F-4D97-AF65-F5344CB8AC3E}">
        <p14:creationId xmlns:p14="http://schemas.microsoft.com/office/powerpoint/2010/main" val="2290435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Voorbeeld van AR, die de vijand niet laat zien als mens, maar als monster</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46</a:t>
            </a:fld>
            <a:endParaRPr lang="nl-NL"/>
          </a:p>
        </p:txBody>
      </p:sp>
    </p:spTree>
    <p:extLst>
      <p:ext uri="{BB962C8B-B14F-4D97-AF65-F5344CB8AC3E}">
        <p14:creationId xmlns:p14="http://schemas.microsoft.com/office/powerpoint/2010/main" val="4209191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smtClean="0">
                <a:solidFill>
                  <a:schemeClr val="tx1"/>
                </a:solidFill>
                <a:effectLst/>
                <a:latin typeface="+mn-lt"/>
                <a:ea typeface="+mn-ea"/>
                <a:cs typeface="+mn-cs"/>
              </a:rPr>
              <a:t>Oké, stel je voor, je hebt een oncontroleerbare angst voor kale mannen. Dat bestaat, het heeft zelfs een naam: </a:t>
            </a:r>
            <a:r>
              <a:rPr lang="nl-NL" sz="1200" b="0" i="0" u="none" strike="noStrike" kern="1200" dirty="0" err="1" smtClean="0">
                <a:solidFill>
                  <a:schemeClr val="tx1"/>
                </a:solidFill>
                <a:effectLst/>
                <a:latin typeface="+mn-lt"/>
                <a:ea typeface="+mn-ea"/>
                <a:cs typeface="+mn-cs"/>
                <a:hlinkClick r:id="rId3"/>
              </a:rPr>
              <a:t>Peladofobie</a:t>
            </a:r>
            <a:r>
              <a:rPr lang="nl-NL" sz="1200" b="0" i="0" u="none" strike="noStrike" kern="1200" dirty="0" smtClean="0">
                <a:solidFill>
                  <a:schemeClr val="tx1"/>
                </a:solidFill>
                <a:effectLst/>
                <a:latin typeface="+mn-lt"/>
                <a:ea typeface="+mn-ea"/>
                <a:cs typeface="+mn-cs"/>
              </a:rPr>
              <a:t> (link naar </a:t>
            </a:r>
            <a:r>
              <a:rPr lang="nl-NL" sz="1200" b="0" i="0" u="none" strike="noStrike" kern="1200" dirty="0" err="1" smtClean="0">
                <a:solidFill>
                  <a:schemeClr val="tx1"/>
                </a:solidFill>
                <a:effectLst/>
                <a:latin typeface="+mn-lt"/>
                <a:ea typeface="+mn-ea"/>
                <a:cs typeface="+mn-cs"/>
              </a:rPr>
              <a:t>encyclo</a:t>
            </a:r>
            <a:r>
              <a:rPr lang="nl-NL" sz="1200" b="0" i="0" u="none" strike="noStrike" kern="1200" dirty="0" smtClean="0">
                <a:solidFill>
                  <a:schemeClr val="tx1"/>
                </a:solidFill>
                <a:effectLst/>
                <a:latin typeface="+mn-lt"/>
                <a:ea typeface="+mn-ea"/>
                <a:cs typeface="+mn-cs"/>
              </a:rPr>
              <a:t>). Aangezien mannen massaal kaal worden (omdat we vergrijzen of als fashion statement) is je leven een hel. Je kunt de deur niet meer uit, want buiten lopen de kale mannen. Overal. Je hebt al brieven geschreven naar de krant. Je hebt verzocht om wetgeving. Tevergeefs. Jouw pleidooi, dat alle kale mannen goed gemutst over straat moeten, is aan </a:t>
            </a:r>
            <a:r>
              <a:rPr lang="nl-NL" sz="1200" b="0" i="0" u="none" strike="noStrike" kern="1200" dirty="0" err="1" smtClean="0">
                <a:solidFill>
                  <a:schemeClr val="tx1"/>
                </a:solidFill>
                <a:effectLst/>
                <a:latin typeface="+mn-lt"/>
                <a:ea typeface="+mn-ea"/>
                <a:cs typeface="+mn-cs"/>
              </a:rPr>
              <a:t>dovemansoren</a:t>
            </a:r>
            <a:r>
              <a:rPr lang="nl-NL" sz="1200" b="0" i="0" u="none" strike="noStrike" kern="1200" dirty="0" smtClean="0">
                <a:solidFill>
                  <a:schemeClr val="tx1"/>
                </a:solidFill>
                <a:effectLst/>
                <a:latin typeface="+mn-lt"/>
                <a:ea typeface="+mn-ea"/>
                <a:cs typeface="+mn-cs"/>
              </a:rPr>
              <a:t> gericht. De werkelijkheid veranderen, zo ontdek je, dat is zo makkelijk nog niet.</a:t>
            </a:r>
          </a:p>
          <a:p>
            <a:r>
              <a:rPr lang="nl-NL" sz="1200" b="0" i="0" u="none" strike="noStrike" kern="1200" dirty="0" smtClean="0">
                <a:solidFill>
                  <a:schemeClr val="tx1"/>
                </a:solidFill>
                <a:effectLst/>
                <a:latin typeface="+mn-lt"/>
                <a:ea typeface="+mn-ea"/>
                <a:cs typeface="+mn-cs"/>
              </a:rPr>
              <a:t>Máár, gelukkig gaan de ontwikkelingen in mixed </a:t>
            </a:r>
            <a:r>
              <a:rPr lang="nl-NL" sz="1200" b="0" i="0" u="none" strike="noStrike" kern="1200" dirty="0" err="1" smtClean="0">
                <a:solidFill>
                  <a:schemeClr val="tx1"/>
                </a:solidFill>
                <a:effectLst/>
                <a:latin typeface="+mn-lt"/>
                <a:ea typeface="+mn-ea"/>
                <a:cs typeface="+mn-cs"/>
              </a:rPr>
              <a:t>reality</a:t>
            </a:r>
            <a:r>
              <a:rPr lang="nl-NL" sz="1200" b="0" i="0" u="none" strike="noStrike" kern="1200" dirty="0" smtClean="0">
                <a:solidFill>
                  <a:schemeClr val="tx1"/>
                </a:solidFill>
                <a:effectLst/>
                <a:latin typeface="+mn-lt"/>
                <a:ea typeface="+mn-ea"/>
                <a:cs typeface="+mn-cs"/>
              </a:rPr>
              <a:t> snel. Binnenkort draag je een bril met goedkope herkenningssoftware en zo gauw er een kale man in je gezichtsveld verschijnt, plakt de software er een kapseltje op. Simpel. Weg is de </a:t>
            </a:r>
            <a:r>
              <a:rPr lang="nl-NL" sz="1200" b="0" i="0" u="none" strike="noStrike" kern="1200" dirty="0" err="1" smtClean="0">
                <a:solidFill>
                  <a:schemeClr val="tx1"/>
                </a:solidFill>
                <a:effectLst/>
                <a:latin typeface="+mn-lt"/>
                <a:ea typeface="+mn-ea"/>
                <a:cs typeface="+mn-cs"/>
              </a:rPr>
              <a:t>peladofobie</a:t>
            </a:r>
            <a:r>
              <a:rPr lang="nl-NL" sz="1200" b="0" i="0" u="none" strike="noStrike" kern="1200" dirty="0" smtClean="0">
                <a:solidFill>
                  <a:schemeClr val="tx1"/>
                </a:solidFill>
                <a:effectLst/>
                <a:latin typeface="+mn-lt"/>
                <a:ea typeface="+mn-ea"/>
                <a:cs typeface="+mn-cs"/>
              </a:rPr>
              <a:t>. En zo zijn er nog veel meer toepassingen. Ben jij het type dat vrouwen graag ziet met een hoofddoek? Dan stel je je bril toch zo in, dat alle vrouwen die jij ziet bedekt zijn. Hou je niet van dikke mensen? Dan verander je die toch in reuzenpanda's. Die vindt iedereen leuk. Irriteren daklozen je? Dan zetten we er toch een plant voor, dat maakt de stad nog groener ook. Ben je dik, dan maken we je eten groter. Eten is tenslotte vooral een hersenbezigheid. Heb je anorexia, dan maken we het kleiner.</a:t>
            </a:r>
          </a:p>
          <a:p>
            <a:r>
              <a:rPr lang="nl-NL" sz="1200" b="0" i="0" u="none" strike="noStrike" kern="1200" dirty="0" smtClean="0">
                <a:solidFill>
                  <a:schemeClr val="tx1"/>
                </a:solidFill>
                <a:effectLst/>
                <a:latin typeface="+mn-lt"/>
                <a:ea typeface="+mn-ea"/>
                <a:cs typeface="+mn-cs"/>
              </a:rPr>
              <a:t>En, vooral in december, heb je een voorkeur voor een bepaalde kleur Piet? Simpel, dan stellen we toch een filter in met een kleur naar keuze. Allemaal oplossingen die een stuk sneller bereikbaar en minder vermoeiend zijn dan het aanpassen van de werkelijkheid.</a:t>
            </a:r>
          </a:p>
          <a:p>
            <a:r>
              <a:rPr lang="nl-NL" sz="1200" b="1" i="0" u="none" strike="noStrike" kern="1200" dirty="0" smtClean="0">
                <a:solidFill>
                  <a:schemeClr val="tx1"/>
                </a:solidFill>
                <a:effectLst/>
                <a:latin typeface="+mn-lt"/>
                <a:ea typeface="+mn-ea"/>
                <a:cs typeface="+mn-cs"/>
              </a:rPr>
              <a:t>Het gaat straks niet langer om het aanpassen van de werkelijkheid, maar om je beleving van de werkelijkheid.</a:t>
            </a:r>
            <a:endParaRPr lang="nl-NL" sz="1200" b="0" i="0" u="none" strike="noStrike" kern="1200" dirty="0" smtClean="0">
              <a:solidFill>
                <a:schemeClr val="tx1"/>
              </a:solidFill>
              <a:effectLst/>
              <a:latin typeface="+mn-lt"/>
              <a:ea typeface="+mn-ea"/>
              <a:cs typeface="+mn-cs"/>
            </a:endParaRPr>
          </a:p>
          <a:p>
            <a:endParaRPr lang="nl-NL" dirty="0" smtClean="0"/>
          </a:p>
          <a:p>
            <a:r>
              <a:rPr lang="nl-NL" sz="1200" b="0" i="0" u="none" strike="noStrike" kern="1200" dirty="0" smtClean="0">
                <a:solidFill>
                  <a:schemeClr val="tx1"/>
                </a:solidFill>
                <a:effectLst/>
                <a:latin typeface="+mn-lt"/>
                <a:ea typeface="+mn-ea"/>
                <a:cs typeface="+mn-cs"/>
              </a:rPr>
              <a:t>Vind je het al een beetje vergezocht, dan heb ik slecht nieuws want dat is het niet, volgens mij. Heb je al eens ervaren hoe gemakkelijk iOS10, Google </a:t>
            </a:r>
            <a:r>
              <a:rPr lang="nl-NL" sz="1200" b="0" i="0" u="none" strike="noStrike" kern="1200" dirty="0" err="1" smtClean="0">
                <a:solidFill>
                  <a:schemeClr val="tx1"/>
                </a:solidFill>
                <a:effectLst/>
                <a:latin typeface="+mn-lt"/>
                <a:ea typeface="+mn-ea"/>
                <a:cs typeface="+mn-cs"/>
              </a:rPr>
              <a:t>Photos</a:t>
            </a:r>
            <a:r>
              <a:rPr lang="nl-NL" sz="1200" b="0" i="0" u="none" strike="noStrike" kern="1200" dirty="0" smtClean="0">
                <a:solidFill>
                  <a:schemeClr val="tx1"/>
                </a:solidFill>
                <a:effectLst/>
                <a:latin typeface="+mn-lt"/>
                <a:ea typeface="+mn-ea"/>
                <a:cs typeface="+mn-cs"/>
              </a:rPr>
              <a:t> en Facebook gezichten en dingen herkennen in foto's? Doe het maar eens, de algoritmes zijn </a:t>
            </a:r>
            <a:r>
              <a:rPr lang="nl-NL" sz="1200" b="0" i="0" u="none" strike="noStrike" kern="1200" dirty="0" smtClean="0">
                <a:solidFill>
                  <a:schemeClr val="tx1"/>
                </a:solidFill>
                <a:effectLst/>
                <a:latin typeface="+mn-lt"/>
                <a:ea typeface="+mn-ea"/>
                <a:cs typeface="+mn-cs"/>
                <a:hlinkClick r:id="rId4"/>
              </a:rPr>
              <a:t>onrustbarend</a:t>
            </a:r>
            <a:r>
              <a:rPr lang="nl-NL" sz="1200" b="0" i="0" u="none" strike="noStrike" kern="1200" dirty="0" smtClean="0">
                <a:solidFill>
                  <a:schemeClr val="tx1"/>
                </a:solidFill>
                <a:effectLst/>
                <a:latin typeface="+mn-lt"/>
                <a:ea typeface="+mn-ea"/>
                <a:cs typeface="+mn-cs"/>
              </a:rPr>
              <a:t> (artikel op fusion.net) goed. En dan heb ik het nog niet over </a:t>
            </a:r>
            <a:r>
              <a:rPr lang="nl-NL" sz="1200" b="0" i="0" u="none" strike="noStrike" kern="1200" dirty="0" err="1" smtClean="0">
                <a:solidFill>
                  <a:schemeClr val="tx1"/>
                </a:solidFill>
                <a:effectLst/>
                <a:latin typeface="+mn-lt"/>
                <a:ea typeface="+mn-ea"/>
                <a:cs typeface="+mn-cs"/>
              </a:rPr>
              <a:t>FindFace</a:t>
            </a:r>
            <a:r>
              <a:rPr lang="nl-NL" sz="1200" b="0" i="0" u="none" strike="noStrike" kern="1200" dirty="0" smtClean="0">
                <a:solidFill>
                  <a:schemeClr val="tx1"/>
                </a:solidFill>
                <a:effectLst/>
                <a:latin typeface="+mn-lt"/>
                <a:ea typeface="+mn-ea"/>
                <a:cs typeface="+mn-cs"/>
              </a:rPr>
              <a:t>. Een App die werkt met de Russische Facebook (VK).</a:t>
            </a:r>
          </a:p>
          <a:p>
            <a:r>
              <a:rPr lang="nl-NL" sz="1200" b="1" i="0" u="none" strike="noStrike" kern="1200" dirty="0" smtClean="0">
                <a:solidFill>
                  <a:schemeClr val="tx1"/>
                </a:solidFill>
                <a:effectLst/>
                <a:latin typeface="+mn-lt"/>
                <a:ea typeface="+mn-ea"/>
                <a:cs typeface="+mn-cs"/>
              </a:rPr>
              <a:t>Technologische, fysieke </a:t>
            </a:r>
            <a:r>
              <a:rPr lang="nl-NL" sz="1200" b="1" i="0" u="none" strike="noStrike" kern="1200" dirty="0" err="1" smtClean="0">
                <a:solidFill>
                  <a:schemeClr val="tx1"/>
                </a:solidFill>
                <a:effectLst/>
                <a:latin typeface="+mn-lt"/>
                <a:ea typeface="+mn-ea"/>
                <a:cs typeface="+mn-cs"/>
              </a:rPr>
              <a:t>realitei</a:t>
            </a:r>
            <a:endParaRPr lang="nl-NL" sz="1200" b="0" i="0" u="none" strike="noStrike" kern="1200" dirty="0" smtClean="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47</a:t>
            </a:fld>
            <a:endParaRPr lang="nl-NL"/>
          </a:p>
        </p:txBody>
      </p:sp>
    </p:spTree>
    <p:extLst>
      <p:ext uri="{BB962C8B-B14F-4D97-AF65-F5344CB8AC3E}">
        <p14:creationId xmlns:p14="http://schemas.microsoft.com/office/powerpoint/2010/main" val="1551477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u="none" strike="noStrike" kern="1200" dirty="0" smtClean="0">
                <a:solidFill>
                  <a:schemeClr val="tx1"/>
                </a:solidFill>
                <a:effectLst/>
                <a:latin typeface="+mn-lt"/>
                <a:ea typeface="+mn-ea"/>
                <a:cs typeface="+mn-cs"/>
              </a:rPr>
              <a:t>Technologische, fysieke realiteit</a:t>
            </a:r>
            <a:br>
              <a:rPr lang="nl-NL" sz="1200" b="1" i="0" u="none" strike="noStrike" kern="1200" dirty="0" smtClean="0">
                <a:solidFill>
                  <a:schemeClr val="tx1"/>
                </a:solidFill>
                <a:effectLst/>
                <a:latin typeface="+mn-lt"/>
                <a:ea typeface="+mn-ea"/>
                <a:cs typeface="+mn-cs"/>
              </a:rPr>
            </a:br>
            <a:r>
              <a:rPr lang="nl-NL" sz="1200" b="0" i="0" u="none" strike="noStrike" kern="1200" dirty="0" smtClean="0">
                <a:solidFill>
                  <a:schemeClr val="tx1"/>
                </a:solidFill>
                <a:effectLst/>
                <a:latin typeface="+mn-lt"/>
                <a:ea typeface="+mn-ea"/>
                <a:cs typeface="+mn-cs"/>
              </a:rPr>
              <a:t>Het is ook mogelijk om de fysieke werkelijkheid te personaliseren.</a:t>
            </a:r>
          </a:p>
          <a:p>
            <a:r>
              <a:rPr lang="nl-NL" sz="1200" b="0" i="0" u="none" strike="noStrike" kern="1200" dirty="0" smtClean="0">
                <a:solidFill>
                  <a:schemeClr val="tx1"/>
                </a:solidFill>
                <a:effectLst/>
                <a:latin typeface="+mn-lt"/>
                <a:ea typeface="+mn-ea"/>
                <a:cs typeface="+mn-cs"/>
              </a:rPr>
              <a:t>En technologie geeft nog veel meer mogelijkheden. Immers ook fysiek valt de werkelijkheid te personaliseren. Bij MIT wordt een </a:t>
            </a:r>
            <a:r>
              <a:rPr lang="nl-NL" sz="1200" b="0" i="0" u="none" strike="noStrike" kern="1200" dirty="0" smtClean="0">
                <a:solidFill>
                  <a:schemeClr val="tx1"/>
                </a:solidFill>
                <a:effectLst/>
                <a:latin typeface="+mn-lt"/>
                <a:ea typeface="+mn-ea"/>
                <a:cs typeface="+mn-cs"/>
                <a:hlinkClick r:id="rId3"/>
              </a:rPr>
              <a:t>armband</a:t>
            </a:r>
            <a:r>
              <a:rPr lang="nl-NL" sz="1200" b="0" i="0" u="none" strike="noStrike" kern="1200" dirty="0" smtClean="0">
                <a:solidFill>
                  <a:schemeClr val="tx1"/>
                </a:solidFill>
                <a:effectLst/>
                <a:latin typeface="+mn-lt"/>
                <a:ea typeface="+mn-ea"/>
                <a:cs typeface="+mn-cs"/>
              </a:rPr>
              <a:t> (link naar </a:t>
            </a:r>
            <a:r>
              <a:rPr lang="nl-NL" sz="1200" b="0" i="0" u="none" strike="noStrike" kern="1200" dirty="0" err="1" smtClean="0">
                <a:solidFill>
                  <a:schemeClr val="tx1"/>
                </a:solidFill>
                <a:effectLst/>
                <a:latin typeface="+mn-lt"/>
                <a:ea typeface="+mn-ea"/>
                <a:cs typeface="+mn-cs"/>
              </a:rPr>
              <a:t>embriabs</a:t>
            </a:r>
            <a:r>
              <a:rPr lang="nl-NL" sz="1200" b="0" i="0" u="none" strike="noStrike" kern="1200" dirty="0" smtClean="0">
                <a:solidFill>
                  <a:schemeClr val="tx1"/>
                </a:solidFill>
                <a:effectLst/>
                <a:latin typeface="+mn-lt"/>
                <a:ea typeface="+mn-ea"/>
                <a:cs typeface="+mn-cs"/>
              </a:rPr>
              <a:t>) ontwikkeld (de </a:t>
            </a:r>
            <a:r>
              <a:rPr lang="nl-NL" sz="1200" b="0" i="0" u="none" strike="noStrike" kern="1200" dirty="0" err="1" smtClean="0">
                <a:solidFill>
                  <a:schemeClr val="tx1"/>
                </a:solidFill>
                <a:effectLst/>
                <a:latin typeface="+mn-lt"/>
                <a:ea typeface="+mn-ea"/>
                <a:cs typeface="+mn-cs"/>
              </a:rPr>
              <a:t>Wristify</a:t>
            </a:r>
            <a:r>
              <a:rPr lang="nl-NL" sz="1200" b="0" i="0" u="none" strike="noStrike" kern="1200" dirty="0" smtClean="0">
                <a:solidFill>
                  <a:schemeClr val="tx1"/>
                </a:solidFill>
                <a:effectLst/>
                <a:latin typeface="+mn-lt"/>
                <a:ea typeface="+mn-ea"/>
                <a:cs typeface="+mn-cs"/>
              </a:rPr>
              <a:t>), waardoor het koeler of warmer voelt (alsof je je handen </a:t>
            </a:r>
            <a:r>
              <a:rPr lang="nl-NL" sz="1200" b="0" i="0" u="none" strike="noStrike" kern="1200" dirty="0" err="1" smtClean="0">
                <a:solidFill>
                  <a:schemeClr val="tx1"/>
                </a:solidFill>
                <a:effectLst/>
                <a:latin typeface="+mn-lt"/>
                <a:ea typeface="+mn-ea"/>
                <a:cs typeface="+mn-cs"/>
              </a:rPr>
              <a:t>bj</a:t>
            </a:r>
            <a:r>
              <a:rPr lang="nl-NL" sz="1200" b="0" i="0" u="none" strike="noStrike" kern="1200" dirty="0" smtClean="0">
                <a:solidFill>
                  <a:schemeClr val="tx1"/>
                </a:solidFill>
                <a:effectLst/>
                <a:latin typeface="+mn-lt"/>
                <a:ea typeface="+mn-ea"/>
                <a:cs typeface="+mn-cs"/>
              </a:rPr>
              <a:t> het vuur houdt of je polsen onder een koude kraan). </a:t>
            </a:r>
            <a:r>
              <a:rPr lang="nl-NL" sz="1200" b="0" i="0" u="none" strike="noStrike" kern="1200" dirty="0" smtClean="0">
                <a:solidFill>
                  <a:schemeClr val="tx1"/>
                </a:solidFill>
                <a:effectLst/>
                <a:latin typeface="+mn-lt"/>
                <a:ea typeface="+mn-ea"/>
                <a:cs typeface="+mn-cs"/>
                <a:hlinkClick r:id="rId4"/>
              </a:rPr>
              <a:t>Of een sjaal die je koel houdt.</a:t>
            </a:r>
            <a:r>
              <a:rPr lang="nl-NL" sz="1200" b="0" i="0" u="none" strike="noStrike" kern="1200" dirty="0" smtClean="0">
                <a:solidFill>
                  <a:schemeClr val="tx1"/>
                </a:solidFill>
                <a:effectLst/>
                <a:latin typeface="+mn-lt"/>
                <a:ea typeface="+mn-ea"/>
                <a:cs typeface="+mn-cs"/>
              </a:rPr>
              <a:t> (link naar kampeerzaken). De gehele kamer met een airco voor iedereen koelen is ontzettend onpraktisch. Waarom een ruimte koelen als je ook de persoon kan koelen? De werkelijkheid veranderen is duur, milieu - onvriendelijk, complex. Je persoonlijke beleving van de werkelijkheid veranderen is veel beter. Of niet?</a:t>
            </a:r>
          </a:p>
          <a:p>
            <a:endParaRPr lang="nl-NL" dirty="0" smtClean="0">
              <a:effectLst/>
            </a:endParaRPr>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48</a:t>
            </a:fld>
            <a:endParaRPr lang="nl-NL"/>
          </a:p>
        </p:txBody>
      </p:sp>
    </p:spTree>
    <p:extLst>
      <p:ext uri="{BB962C8B-B14F-4D97-AF65-F5344CB8AC3E}">
        <p14:creationId xmlns:p14="http://schemas.microsoft.com/office/powerpoint/2010/main" val="9988829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Een ander idee is om ervoor te zorgen dat jij wat anders ruikt dan je buurman. Je hebt vast wel eens in een kroeg gestaan, waar niet meer gerookt mag worden, en plotseling drong een onaangename geur je neus binnen. Nu kun je de bron opsporen en toespreken, maar hoe bevrijdend zou het zijn (voor alle partijen) als jij gewoon altijd rook wat je wilde ruiken (lavendel, </a:t>
            </a:r>
            <a:r>
              <a:rPr lang="nl-NL" dirty="0" err="1" smtClean="0">
                <a:effectLst/>
              </a:rPr>
              <a:t>yeah</a:t>
            </a:r>
            <a:r>
              <a:rPr lang="nl-NL" dirty="0" smtClean="0">
                <a:effectLst/>
              </a:rPr>
              <a:t>!). Nu zijn de </a:t>
            </a:r>
            <a:r>
              <a:rPr lang="nl-NL" dirty="0" smtClean="0">
                <a:effectLst/>
                <a:hlinkClick r:id="rId3"/>
              </a:rPr>
              <a:t>oplossingen</a:t>
            </a:r>
            <a:r>
              <a:rPr lang="nl-NL" dirty="0" smtClean="0">
                <a:effectLst/>
              </a:rPr>
              <a:t> nog behelpen, maar technologie gaat dat veranderen.</a:t>
            </a:r>
          </a:p>
          <a:p>
            <a:r>
              <a:rPr lang="nl-NL" dirty="0" smtClean="0">
                <a:effectLst/>
              </a:rPr>
              <a:t>En zo zijn er veel meer zaken denkbaar. Zoals een </a:t>
            </a:r>
            <a:r>
              <a:rPr lang="nl-NL" dirty="0" smtClean="0">
                <a:effectLst/>
                <a:hlinkClick r:id="rId4"/>
              </a:rPr>
              <a:t>chip</a:t>
            </a:r>
            <a:r>
              <a:rPr lang="nl-NL" dirty="0" smtClean="0">
                <a:effectLst/>
              </a:rPr>
              <a:t> die ervoor zorgt dat je altijd weet waar het Noorden is. Of een 3d camera op je helm waarbij het beeld wordt geprojecteerd op een vizier. Onze hersenen wennen daar heel snel aan, zodat je plotseling om je heen kunt kijken. Als een vlieg.</a:t>
            </a:r>
          </a:p>
          <a:p>
            <a:endParaRPr lang="nl-NL" dirty="0" smtClean="0">
              <a:effectLst/>
            </a:endParaRPr>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49</a:t>
            </a:fld>
            <a:endParaRPr lang="nl-NL"/>
          </a:p>
        </p:txBody>
      </p:sp>
    </p:spTree>
    <p:extLst>
      <p:ext uri="{BB962C8B-B14F-4D97-AF65-F5344CB8AC3E}">
        <p14:creationId xmlns:p14="http://schemas.microsoft.com/office/powerpoint/2010/main" val="36977039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smtClean="0">
                <a:solidFill>
                  <a:schemeClr val="tx1"/>
                </a:solidFill>
                <a:effectLst/>
                <a:latin typeface="+mn-lt"/>
                <a:ea typeface="+mn-ea"/>
                <a:cs typeface="+mn-cs"/>
              </a:rPr>
              <a:t>We weten al lang dat er een groot verschil is tussen dé werkelijkheid (die niet bestaat) en iemands persoonlijke werkelijkheid. Waar de één een probleem ziet, ziet de ander een uitdaging. Er is geen universele werkelijkheid, maar alleen </a:t>
            </a:r>
            <a:r>
              <a:rPr lang="nl-NL" sz="1200" b="0" i="0" u="none" strike="noStrike" kern="1200" dirty="0" err="1" smtClean="0">
                <a:solidFill>
                  <a:schemeClr val="tx1"/>
                </a:solidFill>
                <a:effectLst/>
                <a:latin typeface="+mn-lt"/>
                <a:ea typeface="+mn-ea"/>
                <a:cs typeface="+mn-cs"/>
              </a:rPr>
              <a:t>hetgene</a:t>
            </a:r>
            <a:r>
              <a:rPr lang="nl-NL" sz="1200" b="0" i="0" u="none" strike="noStrike" kern="1200" dirty="0" smtClean="0">
                <a:solidFill>
                  <a:schemeClr val="tx1"/>
                </a:solidFill>
                <a:effectLst/>
                <a:latin typeface="+mn-lt"/>
                <a:ea typeface="+mn-ea"/>
                <a:cs typeface="+mn-cs"/>
              </a:rPr>
              <a:t> wat er gebeurt in onze hersenen. Vanuit dat oogpunt verandert er maar weinig met Mixed </a:t>
            </a:r>
            <a:r>
              <a:rPr lang="nl-NL" sz="1200" b="0" i="0" u="none" strike="noStrike" kern="1200" dirty="0" err="1" smtClean="0">
                <a:solidFill>
                  <a:schemeClr val="tx1"/>
                </a:solidFill>
                <a:effectLst/>
                <a:latin typeface="+mn-lt"/>
                <a:ea typeface="+mn-ea"/>
                <a:cs typeface="+mn-cs"/>
              </a:rPr>
              <a:t>Reality</a:t>
            </a:r>
            <a:r>
              <a:rPr lang="nl-NL" sz="1200" b="0" i="0" u="none" strike="noStrike" kern="1200" dirty="0" smtClean="0">
                <a:solidFill>
                  <a:schemeClr val="tx1"/>
                </a:solidFill>
                <a:effectLst/>
                <a:latin typeface="+mn-lt"/>
                <a:ea typeface="+mn-ea"/>
                <a:cs typeface="+mn-cs"/>
              </a:rPr>
              <a:t>. Het is slechts een extraatje van een fenomeen dat al lang bestond.</a:t>
            </a:r>
          </a:p>
          <a:p>
            <a:r>
              <a:rPr lang="nl-NL" sz="1200" b="0" i="0" u="none" strike="noStrike" kern="1200" dirty="0" smtClean="0">
                <a:solidFill>
                  <a:schemeClr val="tx1"/>
                </a:solidFill>
                <a:effectLst/>
                <a:latin typeface="+mn-lt"/>
                <a:ea typeface="+mn-ea"/>
                <a:cs typeface="+mn-cs"/>
              </a:rPr>
              <a:t>Misschien moeten we de definitie gebruiken van </a:t>
            </a:r>
            <a:r>
              <a:rPr lang="nl-NL" sz="1200" b="0" i="0" u="none" strike="noStrike" kern="1200" dirty="0" smtClean="0">
                <a:solidFill>
                  <a:schemeClr val="tx1"/>
                </a:solidFill>
                <a:effectLst/>
                <a:latin typeface="+mn-lt"/>
                <a:ea typeface="+mn-ea"/>
                <a:cs typeface="+mn-cs"/>
                <a:hlinkClick r:id="rId3"/>
              </a:rPr>
              <a:t>Philip K. Dick,</a:t>
            </a:r>
            <a:r>
              <a:rPr lang="nl-NL" sz="1200" b="0" i="0" u="none" strike="noStrike" kern="1200" dirty="0" smtClean="0">
                <a:solidFill>
                  <a:schemeClr val="tx1"/>
                </a:solidFill>
                <a:effectLst/>
                <a:latin typeface="+mn-lt"/>
                <a:ea typeface="+mn-ea"/>
                <a:cs typeface="+mn-cs"/>
              </a:rPr>
              <a:t> (Wikipedia) de </a:t>
            </a:r>
            <a:r>
              <a:rPr lang="nl-NL" sz="1200" b="0" i="0" u="none" strike="noStrike" kern="1200" dirty="0" err="1" smtClean="0">
                <a:solidFill>
                  <a:schemeClr val="tx1"/>
                </a:solidFill>
                <a:effectLst/>
                <a:latin typeface="+mn-lt"/>
                <a:ea typeface="+mn-ea"/>
                <a:cs typeface="+mn-cs"/>
              </a:rPr>
              <a:t>science</a:t>
            </a:r>
            <a:r>
              <a:rPr lang="nl-NL" sz="1200" b="0" i="0" u="none" strike="noStrike" kern="1200" dirty="0" smtClean="0">
                <a:solidFill>
                  <a:schemeClr val="tx1"/>
                </a:solidFill>
                <a:effectLst/>
                <a:latin typeface="+mn-lt"/>
                <a:ea typeface="+mn-ea"/>
                <a:cs typeface="+mn-cs"/>
              </a:rPr>
              <a:t> fiction schrijver, die ooit zei dat de werkelijkheid datgene is dat blijft, ook wanneer je er niet meer in gelooft.</a:t>
            </a:r>
          </a:p>
          <a:p>
            <a:endParaRPr lang="nl-NL" sz="1200" b="0" i="0" u="none" strike="noStrike" kern="1200" dirty="0" smtClean="0">
              <a:solidFill>
                <a:schemeClr val="tx1"/>
              </a:solidFill>
              <a:effectLst/>
              <a:latin typeface="+mn-lt"/>
              <a:ea typeface="+mn-ea"/>
              <a:cs typeface="+mn-cs"/>
            </a:endParaRPr>
          </a:p>
          <a:p>
            <a:r>
              <a:rPr lang="nl-NL" b="1" dirty="0" smtClean="0">
                <a:latin typeface="Calibri" panose="020F0502020204030204" pitchFamily="34" charset="0"/>
                <a:cs typeface="Calibri" panose="020F0502020204030204" pitchFamily="34" charset="0"/>
              </a:rPr>
              <a:t>KEY TAKE AWAYS</a:t>
            </a:r>
          </a:p>
          <a:p>
            <a:endParaRPr lang="nl-NL" b="1" dirty="0" smtClean="0">
              <a:latin typeface="Calibri" panose="020F0502020204030204" pitchFamily="34" charset="0"/>
              <a:cs typeface="Calibri" panose="020F0502020204030204" pitchFamily="34" charset="0"/>
            </a:endParaRPr>
          </a:p>
          <a:p>
            <a:pPr marL="342900" indent="-342900">
              <a:buAutoNum type="arabicPeriod"/>
            </a:pPr>
            <a:r>
              <a:rPr lang="nl-NL" b="1" dirty="0" smtClean="0">
                <a:latin typeface="Calibri" panose="020F0502020204030204" pitchFamily="34" charset="0"/>
                <a:cs typeface="Calibri" panose="020F0502020204030204" pitchFamily="34" charset="0"/>
              </a:rPr>
              <a:t>VR, AR &amp; XR HEBBEN NOG STEEDS GROTE TECHNOLOGISCHE UITDAGINGEN;</a:t>
            </a:r>
          </a:p>
          <a:p>
            <a:pPr marL="342900" indent="-342900">
              <a:buAutoNum type="arabicPeriod"/>
            </a:pPr>
            <a:r>
              <a:rPr lang="nl-NL" b="1" dirty="0" smtClean="0">
                <a:latin typeface="Calibri" panose="020F0502020204030204" pitchFamily="34" charset="0"/>
                <a:cs typeface="Calibri" panose="020F0502020204030204" pitchFamily="34" charset="0"/>
              </a:rPr>
              <a:t>AR &amp; XR ZIJN HET MEEST VEELBELOVEND;</a:t>
            </a:r>
          </a:p>
          <a:p>
            <a:pPr marL="342900" indent="-342900">
              <a:buAutoNum type="arabicPeriod"/>
            </a:pPr>
            <a:r>
              <a:rPr lang="nl-NL" b="1" dirty="0" smtClean="0">
                <a:latin typeface="Calibri" panose="020F0502020204030204" pitchFamily="34" charset="0"/>
                <a:cs typeface="Calibri" panose="020F0502020204030204" pitchFamily="34" charset="0"/>
              </a:rPr>
              <a:t>FOUTEN DIE WE GEMAAKT HEBBEN ROND AANDACHT EN RECLAME-MODELLEN, MOETEN WE NIET OPNIEUW MAKEN;</a:t>
            </a:r>
          </a:p>
          <a:p>
            <a:pPr marL="342900" indent="-342900">
              <a:buAutoNum type="arabicPeriod"/>
            </a:pPr>
            <a:r>
              <a:rPr lang="nl-NL" b="1" dirty="0" smtClean="0">
                <a:latin typeface="Calibri" panose="020F0502020204030204" pitchFamily="34" charset="0"/>
                <a:cs typeface="Calibri" panose="020F0502020204030204" pitchFamily="34" charset="0"/>
              </a:rPr>
              <a:t>VERGAANDE PERSONALISATIE VAN DE WERKELIJKHEID IS EEN GROTE UITDAGING.</a:t>
            </a:r>
          </a:p>
          <a:p>
            <a:endParaRPr lang="nl-NL" sz="1200" b="0" i="0" u="none" strike="noStrike" kern="1200" dirty="0" smtClean="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50</a:t>
            </a:fld>
            <a:endParaRPr lang="nl-NL"/>
          </a:p>
        </p:txBody>
      </p:sp>
    </p:spTree>
    <p:extLst>
      <p:ext uri="{BB962C8B-B14F-4D97-AF65-F5344CB8AC3E}">
        <p14:creationId xmlns:p14="http://schemas.microsoft.com/office/powerpoint/2010/main" val="204620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Je hoort steeds vaker dat de mens steeds ouder wordt. Misschien wel </a:t>
            </a:r>
            <a:r>
              <a:rPr lang="nl-NL" dirty="0" smtClean="0">
                <a:effectLst/>
                <a:hlinkClick r:id="rId3"/>
              </a:rPr>
              <a:t>100 jaar</a:t>
            </a:r>
            <a:r>
              <a:rPr lang="nl-NL" dirty="0" smtClean="0">
                <a:effectLst/>
              </a:rPr>
              <a:t> (link naar artikel op </a:t>
            </a:r>
            <a:r>
              <a:rPr lang="nl-NL" dirty="0" err="1" smtClean="0">
                <a:effectLst/>
              </a:rPr>
              <a:t>Scientas</a:t>
            </a:r>
            <a:r>
              <a:rPr lang="nl-NL" dirty="0" smtClean="0">
                <a:effectLst/>
              </a:rPr>
              <a:t>). Vroeger vond ik dat een geruststellende gedachte omdat het mij meer kansen gaf om een keer getuige te zijn van een Nederlandse titel op een WK voetbal.</a:t>
            </a:r>
            <a:r>
              <a:rPr lang="nl-NL" b="1" dirty="0" smtClean="0">
                <a:effectLst/>
              </a:rPr>
              <a:t> </a:t>
            </a:r>
            <a:r>
              <a:rPr lang="nl-NL" dirty="0" smtClean="0">
                <a:effectLst/>
              </a:rPr>
              <a:t>Recentelijk echter las ik over parallelle universums. Het idee is dat het universum zich steeds splitst en dat er dus ontelbare parallelle werkelijkheden zijn. Ik vind dat een aantrekkelijke en rustgevende gedachte. Het betekent namelijk dat de kans groot is dat Nederland al lang en breed wereldkampioen is geworden. Dat die kans van Robben er gewoon in is gegaan.</a:t>
            </a:r>
          </a:p>
          <a:p>
            <a:r>
              <a:rPr lang="nl-NL" dirty="0" smtClean="0">
                <a:effectLst/>
              </a:rPr>
              <a:t>Alleen toevallig niet in de werkelijkheid van deze Rens.</a:t>
            </a:r>
          </a:p>
          <a:p>
            <a:r>
              <a:rPr lang="nl-NL" dirty="0" smtClean="0">
                <a:effectLst/>
              </a:rPr>
              <a:t>En, trouwens, maakt niet uit, we hebben inmiddels tegenwoordig </a:t>
            </a:r>
            <a:r>
              <a:rPr lang="nl-NL" dirty="0" err="1" smtClean="0">
                <a:effectLst/>
                <a:hlinkClick r:id="rId4"/>
              </a:rPr>
              <a:t>Frenkie</a:t>
            </a:r>
            <a:r>
              <a:rPr lang="nl-NL" dirty="0" smtClean="0">
                <a:effectLst/>
                <a:hlinkClick r:id="rId4"/>
              </a:rPr>
              <a:t> de Jong</a:t>
            </a:r>
            <a:r>
              <a:rPr lang="nl-NL" dirty="0" smtClean="0">
                <a:effectLst/>
              </a:rPr>
              <a:t> (link naar column). </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6</a:t>
            </a:fld>
            <a:endParaRPr lang="nl-NL"/>
          </a:p>
        </p:txBody>
      </p:sp>
    </p:spTree>
    <p:extLst>
      <p:ext uri="{BB962C8B-B14F-4D97-AF65-F5344CB8AC3E}">
        <p14:creationId xmlns:p14="http://schemas.microsoft.com/office/powerpoint/2010/main" val="42684892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51</a:t>
            </a:fld>
            <a:endParaRPr lang="nl-NL"/>
          </a:p>
        </p:txBody>
      </p:sp>
    </p:spTree>
    <p:extLst>
      <p:ext uri="{BB962C8B-B14F-4D97-AF65-F5344CB8AC3E}">
        <p14:creationId xmlns:p14="http://schemas.microsoft.com/office/powerpoint/2010/main" val="1890811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effectLst/>
              </a:rPr>
              <a:t>En, trouwens, maakt niet uit, we hebben inmiddels tegenwoordig </a:t>
            </a:r>
            <a:r>
              <a:rPr lang="nl-NL" dirty="0" err="1" smtClean="0">
                <a:effectLst/>
                <a:hlinkClick r:id="rId3"/>
              </a:rPr>
              <a:t>Frenkie</a:t>
            </a:r>
            <a:r>
              <a:rPr lang="nl-NL" dirty="0" smtClean="0">
                <a:effectLst/>
                <a:hlinkClick r:id="rId3"/>
              </a:rPr>
              <a:t> de Jong</a:t>
            </a:r>
            <a:r>
              <a:rPr lang="nl-NL" dirty="0" smtClean="0">
                <a:effectLst/>
              </a:rPr>
              <a:t> (link naar column). </a:t>
            </a:r>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7</a:t>
            </a:fld>
            <a:endParaRPr lang="nl-NL"/>
          </a:p>
        </p:txBody>
      </p:sp>
    </p:spTree>
    <p:extLst>
      <p:ext uri="{BB962C8B-B14F-4D97-AF65-F5344CB8AC3E}">
        <p14:creationId xmlns:p14="http://schemas.microsoft.com/office/powerpoint/2010/main" val="2531517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effectLst/>
              </a:rPr>
              <a:t>Maar wat is dan de werkelijkheid? We horen vaak dat dé werkelijkheid niet bestaat. Dat hoor je vaak in politieke discussies, denk aan </a:t>
            </a:r>
            <a:r>
              <a:rPr lang="nl-NL" dirty="0" err="1" smtClean="0">
                <a:effectLst/>
                <a:hlinkClick r:id="rId3"/>
              </a:rPr>
              <a:t>alternative</a:t>
            </a:r>
            <a:r>
              <a:rPr lang="nl-NL" dirty="0" smtClean="0">
                <a:effectLst/>
                <a:hlinkClick r:id="rId3"/>
              </a:rPr>
              <a:t> </a:t>
            </a:r>
            <a:r>
              <a:rPr lang="nl-NL" dirty="0" err="1" smtClean="0">
                <a:effectLst/>
                <a:hlinkClick r:id="rId3"/>
              </a:rPr>
              <a:t>facts</a:t>
            </a:r>
            <a:r>
              <a:rPr lang="nl-NL" dirty="0" smtClean="0">
                <a:effectLst/>
                <a:hlinkClick r:id="rId3"/>
              </a:rPr>
              <a:t>,</a:t>
            </a:r>
            <a:r>
              <a:rPr lang="nl-NL" dirty="0" smtClean="0">
                <a:effectLst/>
              </a:rPr>
              <a:t> (link naar Wikipedia) en het gaat dan meestal over de manier waarop we naar dé werkelijkheid kijken, maar het gaat een stuk verder. </a:t>
            </a:r>
            <a:r>
              <a:rPr lang="nl-NL" b="1" dirty="0" err="1" smtClean="0">
                <a:effectLst/>
              </a:rPr>
              <a:t>Elon</a:t>
            </a:r>
            <a:r>
              <a:rPr lang="nl-NL" b="1" dirty="0" smtClean="0">
                <a:effectLst/>
              </a:rPr>
              <a:t> </a:t>
            </a:r>
            <a:r>
              <a:rPr lang="nl-NL" b="1" dirty="0" err="1" smtClean="0">
                <a:effectLst/>
              </a:rPr>
              <a:t>Musk</a:t>
            </a:r>
            <a:r>
              <a:rPr lang="nl-NL" dirty="0" smtClean="0">
                <a:effectLst/>
              </a:rPr>
              <a:t> bijvoorbeeld gelooft (althans, dat zegt hij, misschien werkt hij wel aan zijn Iron Man - Imago) dat we in eigenlijk </a:t>
            </a:r>
            <a:r>
              <a:rPr lang="nl-NL" dirty="0" smtClean="0">
                <a:effectLst/>
                <a:hlinkClick r:id="rId4"/>
              </a:rPr>
              <a:t>in een computersimulatie</a:t>
            </a:r>
            <a:r>
              <a:rPr lang="nl-NL" dirty="0" smtClean="0">
                <a:effectLst/>
              </a:rPr>
              <a:t> (link naar artikel op FD) leven. Een beetje de matrix, een beetje unheimisch, maar zeker geen ongewoon gedachtenexperiment onder filosofen. Aan de andere kant heb je ook mensen die twijfelen aan de geestesgesteldheid van </a:t>
            </a:r>
            <a:r>
              <a:rPr lang="nl-NL" dirty="0" err="1" smtClean="0">
                <a:effectLst/>
              </a:rPr>
              <a:t>Elon</a:t>
            </a:r>
            <a:r>
              <a:rPr lang="nl-NL" dirty="0" smtClean="0">
                <a:effectLst/>
              </a:rPr>
              <a:t> </a:t>
            </a:r>
            <a:r>
              <a:rPr lang="nl-NL" dirty="0" err="1" smtClean="0">
                <a:effectLst/>
              </a:rPr>
              <a:t>Musk</a:t>
            </a:r>
            <a:r>
              <a:rPr lang="nl-NL" dirty="0" smtClean="0">
                <a:effectLst/>
              </a:rPr>
              <a:t>. Maar helemaal ondenkbaar is het niet, we geloofden immers ooit ook dat de zon om de aarde draaide. In 2005 al is zelfs bewezen, maar wel </a:t>
            </a:r>
            <a:r>
              <a:rPr lang="nl-NL" dirty="0" err="1" smtClean="0">
                <a:effectLst/>
              </a:rPr>
              <a:t>quantumtheoretisch</a:t>
            </a:r>
            <a:r>
              <a:rPr lang="nl-NL" dirty="0" smtClean="0">
                <a:effectLst/>
              </a:rPr>
              <a:t> dus bijna </a:t>
            </a:r>
            <a:r>
              <a:rPr lang="nl-NL" dirty="0" smtClean="0">
                <a:effectLst/>
                <a:hlinkClick r:id="rId5"/>
              </a:rPr>
              <a:t>onnavolgbaar</a:t>
            </a:r>
            <a:r>
              <a:rPr lang="nl-NL" dirty="0" smtClean="0">
                <a:effectLst/>
              </a:rPr>
              <a:t>, (link naar artikel op </a:t>
            </a:r>
            <a:r>
              <a:rPr lang="nl-NL" dirty="0" err="1" smtClean="0">
                <a:effectLst/>
              </a:rPr>
              <a:t>science</a:t>
            </a:r>
            <a:r>
              <a:rPr lang="nl-NL" dirty="0" smtClean="0">
                <a:effectLst/>
              </a:rPr>
              <a:t> alert) dat de werkelijkheid alleen bestaat als we er naar kijken / het meten.</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8</a:t>
            </a:fld>
            <a:endParaRPr lang="nl-NL"/>
          </a:p>
        </p:txBody>
      </p:sp>
    </p:spTree>
    <p:extLst>
      <p:ext uri="{BB962C8B-B14F-4D97-AF65-F5344CB8AC3E}">
        <p14:creationId xmlns:p14="http://schemas.microsoft.com/office/powerpoint/2010/main" val="2646850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Iemand als </a:t>
            </a:r>
            <a:r>
              <a:rPr lang="nl-NL" dirty="0" err="1" smtClean="0">
                <a:effectLst/>
              </a:rPr>
              <a:t>Anil</a:t>
            </a:r>
            <a:r>
              <a:rPr lang="nl-NL" dirty="0" smtClean="0">
                <a:effectLst/>
              </a:rPr>
              <a:t> Seth legt uit dat de manier waarop wij de werkelijkheid ervaren net zozeer </a:t>
            </a:r>
            <a:r>
              <a:rPr lang="nl-NL" dirty="0" err="1" smtClean="0">
                <a:effectLst/>
              </a:rPr>
              <a:t>outside</a:t>
            </a:r>
            <a:r>
              <a:rPr lang="nl-NL" dirty="0" smtClean="0">
                <a:effectLst/>
              </a:rPr>
              <a:t> - in is als </a:t>
            </a:r>
            <a:r>
              <a:rPr lang="nl-NL" dirty="0" err="1" smtClean="0">
                <a:effectLst/>
              </a:rPr>
              <a:t>inside</a:t>
            </a:r>
            <a:r>
              <a:rPr lang="nl-NL" dirty="0" smtClean="0">
                <a:effectLst/>
              </a:rPr>
              <a:t> - out. Kortom, hoe wij van binnen in elkaar zitten (in ons hoofd) bepaalt net zo hard onze werkelijkheid. 'Als we onze hallucinaties delen, dan noemen we het werkelijkheid,' althans volgens Seth. Hieronder legt hij het uit met een paar gave voorbeelden.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9</a:t>
            </a:fld>
            <a:endParaRPr lang="nl-NL"/>
          </a:p>
        </p:txBody>
      </p:sp>
    </p:spTree>
    <p:extLst>
      <p:ext uri="{BB962C8B-B14F-4D97-AF65-F5344CB8AC3E}">
        <p14:creationId xmlns:p14="http://schemas.microsoft.com/office/powerpoint/2010/main" val="3238904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effectLst/>
              </a:rPr>
              <a:t>Daarnaast is dé werkelijkheid vooral persoonlijk. Dat kan te maken met je overtuigingen, je godsdienst, je fantasie, een fobie (mensen met pleinvrees zien de werkelijkheid uiteraard anders) maar ook met zoiets simpels als je fysiek. Dikke mensen bijvoorbeeld, die minder mobiel zijn, schatten afstanden bewezen </a:t>
            </a:r>
            <a:r>
              <a:rPr lang="nl-NL" dirty="0" smtClean="0">
                <a:effectLst/>
                <a:hlinkClick r:id="rId3"/>
              </a:rPr>
              <a:t>langer</a:t>
            </a:r>
            <a:r>
              <a:rPr lang="nl-NL" dirty="0" smtClean="0">
                <a:effectLst/>
              </a:rPr>
              <a:t> in (link naar welingelichte kringen).</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10</a:t>
            </a:fld>
            <a:endParaRPr lang="nl-NL"/>
          </a:p>
        </p:txBody>
      </p:sp>
    </p:spTree>
    <p:extLst>
      <p:ext uri="{BB962C8B-B14F-4D97-AF65-F5344CB8AC3E}">
        <p14:creationId xmlns:p14="http://schemas.microsoft.com/office/powerpoint/2010/main" val="960883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5360" y="2130426"/>
            <a:ext cx="10273141" cy="1470025"/>
          </a:xfrm>
        </p:spPr>
        <p:txBody>
          <a:bodyPr/>
          <a:lstStyle>
            <a:lvl1pPr>
              <a:defRPr sz="3600"/>
            </a:lvl1pPr>
          </a:lstStyle>
          <a:p>
            <a:r>
              <a:rPr lang="en-US" dirty="0" smtClean="0"/>
              <a:t>Click to edit Master title style</a:t>
            </a:r>
            <a:endParaRPr lang="nl-NL" dirty="0"/>
          </a:p>
        </p:txBody>
      </p:sp>
      <p:sp>
        <p:nvSpPr>
          <p:cNvPr id="3" name="Subtitle 2"/>
          <p:cNvSpPr>
            <a:spLocks noGrp="1"/>
          </p:cNvSpPr>
          <p:nvPr>
            <p:ph type="subTitle" idx="1" hasCustomPrompt="1"/>
          </p:nvPr>
        </p:nvSpPr>
        <p:spPr>
          <a:xfrm>
            <a:off x="1204731" y="378904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nl-NL" dirty="0"/>
          </a:p>
        </p:txBody>
      </p:sp>
      <p:sp>
        <p:nvSpPr>
          <p:cNvPr id="4" name="Date Placeholder 3"/>
          <p:cNvSpPr>
            <a:spLocks noGrp="1"/>
          </p:cNvSpPr>
          <p:nvPr>
            <p:ph type="dt" sz="half" idx="10"/>
          </p:nvPr>
        </p:nvSpPr>
        <p:spPr>
          <a:xfrm>
            <a:off x="335360" y="6356351"/>
            <a:ext cx="1728192" cy="365125"/>
          </a:xfrm>
        </p:spPr>
        <p:txBody>
          <a:bodyPr/>
          <a:lstStyle/>
          <a:p>
            <a:fld id="{9352B002-1032-497A-A690-67428BD6A599}" type="datetimeFigureOut">
              <a:rPr lang="nl-NL" smtClean="0"/>
              <a:t>19-11-2019</a:t>
            </a:fld>
            <a:endParaRPr lang="nl-NL" dirty="0"/>
          </a:p>
        </p:txBody>
      </p:sp>
      <p:sp>
        <p:nvSpPr>
          <p:cNvPr id="5" name="Footer Placeholder 4"/>
          <p:cNvSpPr>
            <a:spLocks noGrp="1"/>
          </p:cNvSpPr>
          <p:nvPr>
            <p:ph type="ftr" sz="quarter" idx="11"/>
          </p:nvPr>
        </p:nvSpPr>
        <p:spPr>
          <a:xfrm>
            <a:off x="2288934" y="6353465"/>
            <a:ext cx="6687385" cy="365125"/>
          </a:xfrm>
        </p:spPr>
        <p:txBody>
          <a:bodyPr/>
          <a:lstStyle/>
          <a:p>
            <a:endParaRPr lang="nl-NL"/>
          </a:p>
        </p:txBody>
      </p:sp>
      <p:sp>
        <p:nvSpPr>
          <p:cNvPr id="6" name="Slide Number Placeholder 5"/>
          <p:cNvSpPr>
            <a:spLocks noGrp="1"/>
          </p:cNvSpPr>
          <p:nvPr>
            <p:ph type="sldNum" sz="quarter" idx="12"/>
          </p:nvPr>
        </p:nvSpPr>
        <p:spPr>
          <a:xfrm>
            <a:off x="9217653" y="6361546"/>
            <a:ext cx="1390848" cy="365125"/>
          </a:xfrm>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387662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1112" y="273050"/>
            <a:ext cx="433957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4766734" y="273051"/>
            <a:ext cx="578658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4" name="Text Placeholder 3"/>
          <p:cNvSpPr>
            <a:spLocks noGrp="1"/>
          </p:cNvSpPr>
          <p:nvPr>
            <p:ph type="body" sz="half" idx="2"/>
          </p:nvPr>
        </p:nvSpPr>
        <p:spPr>
          <a:xfrm>
            <a:off x="281112" y="1435101"/>
            <a:ext cx="433957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52B002-1032-497A-A690-67428BD6A599}" type="datetimeFigureOut">
              <a:rPr lang="nl-NL" smtClean="0"/>
              <a:t>19-11-2019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1690377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71361" y="4755284"/>
            <a:ext cx="73152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2071361" y="595168"/>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nl-NL"/>
          </a:p>
        </p:txBody>
      </p:sp>
      <p:sp>
        <p:nvSpPr>
          <p:cNvPr id="4" name="Text Placeholder 3"/>
          <p:cNvSpPr>
            <a:spLocks noGrp="1"/>
          </p:cNvSpPr>
          <p:nvPr>
            <p:ph type="body" sz="half" idx="2"/>
          </p:nvPr>
        </p:nvSpPr>
        <p:spPr>
          <a:xfrm>
            <a:off x="2071361" y="5382747"/>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9352B002-1032-497A-A690-67428BD6A599}" type="datetimeFigureOut">
              <a:rPr lang="nl-NL" smtClean="0"/>
              <a:t>19-11-2019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2598046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nl-NL"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9352B002-1032-497A-A690-67428BD6A599}" type="datetimeFigureOut">
              <a:rPr lang="nl-NL" smtClean="0"/>
              <a:t>19-11-2019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2645933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86289" y="263822"/>
            <a:ext cx="2067024" cy="5851525"/>
          </a:xfrm>
        </p:spPr>
        <p:txBody>
          <a:bodyPr vert="eaVert"/>
          <a:lstStyle>
            <a:lvl1pPr>
              <a:defRPr sz="3600"/>
            </a:lvl1pPr>
          </a:lstStyle>
          <a:p>
            <a:r>
              <a:rPr lang="en-US" dirty="0" smtClean="0"/>
              <a:t>Click to edit Master title style</a:t>
            </a:r>
            <a:endParaRPr lang="nl-NL" dirty="0"/>
          </a:p>
        </p:txBody>
      </p:sp>
      <p:sp>
        <p:nvSpPr>
          <p:cNvPr id="3" name="Vertical Text Placeholder 2"/>
          <p:cNvSpPr>
            <a:spLocks noGrp="1"/>
          </p:cNvSpPr>
          <p:nvPr>
            <p:ph type="body" orient="vert" idx="1"/>
          </p:nvPr>
        </p:nvSpPr>
        <p:spPr>
          <a:xfrm>
            <a:off x="281111" y="23999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9352B002-1032-497A-A690-67428BD6A599}" type="datetimeFigureOut">
              <a:rPr lang="nl-NL" smtClean="0"/>
              <a:t>19-11-2019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3974787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5360" y="2130426"/>
            <a:ext cx="10273141" cy="1470025"/>
          </a:xfrm>
        </p:spPr>
        <p:txBody>
          <a:bodyPr/>
          <a:lstStyle>
            <a:lvl1pPr>
              <a:defRPr sz="3600"/>
            </a:lvl1pPr>
          </a:lstStyle>
          <a:p>
            <a:r>
              <a:rPr lang="en-US" dirty="0" smtClean="0"/>
              <a:t>Click to edit Master title style</a:t>
            </a:r>
            <a:endParaRPr lang="nl-NL" dirty="0"/>
          </a:p>
        </p:txBody>
      </p:sp>
      <p:sp>
        <p:nvSpPr>
          <p:cNvPr id="3" name="Subtitle 2"/>
          <p:cNvSpPr>
            <a:spLocks noGrp="1"/>
          </p:cNvSpPr>
          <p:nvPr>
            <p:ph type="subTitle" idx="1" hasCustomPrompt="1"/>
          </p:nvPr>
        </p:nvSpPr>
        <p:spPr>
          <a:xfrm>
            <a:off x="1204731" y="3789040"/>
            <a:ext cx="85344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nl-NL" dirty="0"/>
          </a:p>
        </p:txBody>
      </p:sp>
      <p:sp>
        <p:nvSpPr>
          <p:cNvPr id="4" name="Date Placeholder 3"/>
          <p:cNvSpPr>
            <a:spLocks noGrp="1"/>
          </p:cNvSpPr>
          <p:nvPr>
            <p:ph type="dt" sz="half" idx="10"/>
          </p:nvPr>
        </p:nvSpPr>
        <p:spPr>
          <a:xfrm>
            <a:off x="335360" y="6356351"/>
            <a:ext cx="1728192" cy="365125"/>
          </a:xfrm>
        </p:spPr>
        <p:txBody>
          <a:bodyPr/>
          <a:lstStyle/>
          <a:p>
            <a:fld id="{9352B002-1032-497A-A690-67428BD6A599}" type="datetimeFigureOut">
              <a:rPr lang="nl-NL" smtClean="0"/>
              <a:t>19-11-2019</a:t>
            </a:fld>
            <a:endParaRPr lang="nl-NL" dirty="0"/>
          </a:p>
        </p:txBody>
      </p:sp>
      <p:sp>
        <p:nvSpPr>
          <p:cNvPr id="5" name="Footer Placeholder 4"/>
          <p:cNvSpPr>
            <a:spLocks noGrp="1"/>
          </p:cNvSpPr>
          <p:nvPr>
            <p:ph type="ftr" sz="quarter" idx="11"/>
          </p:nvPr>
        </p:nvSpPr>
        <p:spPr>
          <a:xfrm>
            <a:off x="2288934" y="6353465"/>
            <a:ext cx="6687385" cy="365125"/>
          </a:xfrm>
        </p:spPr>
        <p:txBody>
          <a:bodyPr/>
          <a:lstStyle/>
          <a:p>
            <a:endParaRPr lang="nl-NL"/>
          </a:p>
        </p:txBody>
      </p:sp>
      <p:sp>
        <p:nvSpPr>
          <p:cNvPr id="6" name="Slide Number Placeholder 5"/>
          <p:cNvSpPr>
            <a:spLocks noGrp="1"/>
          </p:cNvSpPr>
          <p:nvPr>
            <p:ph type="sldNum" sz="quarter" idx="12"/>
          </p:nvPr>
        </p:nvSpPr>
        <p:spPr>
          <a:xfrm>
            <a:off x="9217653" y="6361546"/>
            <a:ext cx="1390848" cy="365125"/>
          </a:xfrm>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2668734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5360" y="274638"/>
            <a:ext cx="10369152" cy="922114"/>
          </a:xfrm>
        </p:spPr>
        <p:txBody>
          <a:bodyPr/>
          <a:lstStyle>
            <a:lvl1pPr>
              <a:defRPr sz="3600"/>
            </a:lvl1pPr>
          </a:lstStyle>
          <a:p>
            <a:r>
              <a:rPr lang="en-US" dirty="0" smtClean="0"/>
              <a:t>Click to edit Master title style</a:t>
            </a:r>
            <a:endParaRPr lang="nl-NL" dirty="0"/>
          </a:p>
        </p:txBody>
      </p:sp>
      <p:sp>
        <p:nvSpPr>
          <p:cNvPr id="3" name="Content Placeholder 2"/>
          <p:cNvSpPr>
            <a:spLocks noGrp="1"/>
          </p:cNvSpPr>
          <p:nvPr>
            <p:ph idx="1"/>
          </p:nvPr>
        </p:nvSpPr>
        <p:spPr>
          <a:xfrm>
            <a:off x="335360" y="1600201"/>
            <a:ext cx="10369152" cy="4525963"/>
          </a:xfr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4" name="Date Placeholder 3"/>
          <p:cNvSpPr>
            <a:spLocks noGrp="1"/>
          </p:cNvSpPr>
          <p:nvPr>
            <p:ph type="dt" sz="half" idx="10"/>
          </p:nvPr>
        </p:nvSpPr>
        <p:spPr>
          <a:xfrm>
            <a:off x="335360" y="6353465"/>
            <a:ext cx="1453952" cy="365125"/>
          </a:xfrm>
        </p:spPr>
        <p:txBody>
          <a:bodyPr/>
          <a:lstStyle/>
          <a:p>
            <a:fld id="{9352B002-1032-497A-A690-67428BD6A599}" type="datetimeFigureOut">
              <a:rPr lang="nl-NL" smtClean="0"/>
              <a:t>19-11-2019</a:t>
            </a:fld>
            <a:endParaRPr lang="nl-NL" dirty="0"/>
          </a:p>
        </p:txBody>
      </p:sp>
      <p:sp>
        <p:nvSpPr>
          <p:cNvPr id="5" name="Footer Placeholder 4"/>
          <p:cNvSpPr>
            <a:spLocks noGrp="1"/>
          </p:cNvSpPr>
          <p:nvPr>
            <p:ph type="ftr" sz="quarter" idx="11"/>
          </p:nvPr>
        </p:nvSpPr>
        <p:spPr>
          <a:xfrm>
            <a:off x="2288934" y="6353465"/>
            <a:ext cx="6495365" cy="365125"/>
          </a:xfrm>
        </p:spPr>
        <p:txBody>
          <a:bodyPr/>
          <a:lstStyle/>
          <a:p>
            <a:endParaRPr lang="nl-NL"/>
          </a:p>
        </p:txBody>
      </p:sp>
      <p:sp>
        <p:nvSpPr>
          <p:cNvPr id="6" name="Slide Number Placeholder 5"/>
          <p:cNvSpPr>
            <a:spLocks noGrp="1"/>
          </p:cNvSpPr>
          <p:nvPr>
            <p:ph type="sldNum" sz="quarter" idx="12"/>
          </p:nvPr>
        </p:nvSpPr>
        <p:spPr>
          <a:xfrm>
            <a:off x="9313664" y="6353465"/>
            <a:ext cx="1390848" cy="365125"/>
          </a:xfrm>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2252388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600201"/>
            <a:ext cx="10369152" cy="4525963"/>
          </a:xfr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4" name="Date Placeholder 3"/>
          <p:cNvSpPr>
            <a:spLocks noGrp="1"/>
          </p:cNvSpPr>
          <p:nvPr>
            <p:ph type="dt" sz="half" idx="10"/>
          </p:nvPr>
        </p:nvSpPr>
        <p:spPr>
          <a:xfrm>
            <a:off x="335360" y="6353465"/>
            <a:ext cx="1453952" cy="365125"/>
          </a:xfrm>
        </p:spPr>
        <p:txBody>
          <a:bodyPr/>
          <a:lstStyle/>
          <a:p>
            <a:fld id="{9352B002-1032-497A-A690-67428BD6A599}" type="datetimeFigureOut">
              <a:rPr lang="nl-NL" smtClean="0"/>
              <a:t>19-11-2019</a:t>
            </a:fld>
            <a:endParaRPr lang="nl-NL" dirty="0"/>
          </a:p>
        </p:txBody>
      </p:sp>
      <p:sp>
        <p:nvSpPr>
          <p:cNvPr id="5" name="Footer Placeholder 4"/>
          <p:cNvSpPr>
            <a:spLocks noGrp="1"/>
          </p:cNvSpPr>
          <p:nvPr>
            <p:ph type="ftr" sz="quarter" idx="11"/>
          </p:nvPr>
        </p:nvSpPr>
        <p:spPr>
          <a:xfrm>
            <a:off x="2288934" y="6353465"/>
            <a:ext cx="6495365" cy="365125"/>
          </a:xfrm>
        </p:spPr>
        <p:txBody>
          <a:bodyPr/>
          <a:lstStyle/>
          <a:p>
            <a:endParaRPr lang="nl-NL"/>
          </a:p>
        </p:txBody>
      </p:sp>
      <p:sp>
        <p:nvSpPr>
          <p:cNvPr id="6" name="Slide Number Placeholder 5"/>
          <p:cNvSpPr>
            <a:spLocks noGrp="1"/>
          </p:cNvSpPr>
          <p:nvPr>
            <p:ph type="sldNum" sz="quarter" idx="12"/>
          </p:nvPr>
        </p:nvSpPr>
        <p:spPr>
          <a:xfrm>
            <a:off x="9313664" y="6353465"/>
            <a:ext cx="1390848" cy="365125"/>
          </a:xfrm>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1418213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1111" y="4406901"/>
            <a:ext cx="10363200" cy="1362075"/>
          </a:xfrm>
        </p:spPr>
        <p:txBody>
          <a:bodyPr anchor="t"/>
          <a:lstStyle>
            <a:lvl1pPr algn="ctr">
              <a:defRPr sz="4000" b="1" cap="all"/>
            </a:lvl1pPr>
          </a:lstStyle>
          <a:p>
            <a:r>
              <a:rPr lang="en-US" dirty="0" smtClean="0"/>
              <a:t>Click to edit Master title style</a:t>
            </a:r>
            <a:endParaRPr lang="nl-NL" dirty="0"/>
          </a:p>
        </p:txBody>
      </p:sp>
      <p:sp>
        <p:nvSpPr>
          <p:cNvPr id="3" name="Text Placeholder 2"/>
          <p:cNvSpPr>
            <a:spLocks noGrp="1"/>
          </p:cNvSpPr>
          <p:nvPr>
            <p:ph type="body" idx="1"/>
          </p:nvPr>
        </p:nvSpPr>
        <p:spPr>
          <a:xfrm>
            <a:off x="267164" y="2614469"/>
            <a:ext cx="10363200" cy="1500187"/>
          </a:xfrm>
        </p:spPr>
        <p:txBody>
          <a:bodyPr anchor="b"/>
          <a:lstStyle>
            <a:lvl1pPr marL="0" indent="0" algn="ctr">
              <a:buNone/>
              <a:defRPr sz="36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9352B002-1032-497A-A690-67428BD6A599}" type="datetimeFigureOut">
              <a:rPr lang="nl-NL" smtClean="0"/>
              <a:t>19-11-2019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3189618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nl-NL" dirty="0"/>
          </a:p>
        </p:txBody>
      </p:sp>
      <p:sp>
        <p:nvSpPr>
          <p:cNvPr id="3" name="Content Placeholder 2"/>
          <p:cNvSpPr>
            <a:spLocks noGrp="1"/>
          </p:cNvSpPr>
          <p:nvPr>
            <p:ph sz="half" idx="1"/>
          </p:nvPr>
        </p:nvSpPr>
        <p:spPr>
          <a:xfrm>
            <a:off x="281111" y="1600201"/>
            <a:ext cx="504680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4" name="Content Placeholder 3"/>
          <p:cNvSpPr>
            <a:spLocks noGrp="1"/>
          </p:cNvSpPr>
          <p:nvPr>
            <p:ph sz="half" idx="2"/>
          </p:nvPr>
        </p:nvSpPr>
        <p:spPr>
          <a:xfrm>
            <a:off x="5519936" y="1600200"/>
            <a:ext cx="508856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4"/>
          <p:cNvSpPr>
            <a:spLocks noGrp="1"/>
          </p:cNvSpPr>
          <p:nvPr>
            <p:ph type="dt" sz="half" idx="10"/>
          </p:nvPr>
        </p:nvSpPr>
        <p:spPr/>
        <p:txBody>
          <a:bodyPr/>
          <a:lstStyle/>
          <a:p>
            <a:fld id="{9352B002-1032-497A-A690-67428BD6A599}" type="datetimeFigureOut">
              <a:rPr lang="nl-NL" smtClean="0"/>
              <a:t>19-11-2019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3315501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nl-NL" dirty="0"/>
          </a:p>
        </p:txBody>
      </p:sp>
      <p:sp>
        <p:nvSpPr>
          <p:cNvPr id="3" name="Text Placeholder 2"/>
          <p:cNvSpPr>
            <a:spLocks noGrp="1"/>
          </p:cNvSpPr>
          <p:nvPr>
            <p:ph type="body" idx="1"/>
          </p:nvPr>
        </p:nvSpPr>
        <p:spPr>
          <a:xfrm>
            <a:off x="281111" y="1535113"/>
            <a:ext cx="504680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81111" y="2174875"/>
            <a:ext cx="504680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5" name="Text Placeholder 4"/>
          <p:cNvSpPr>
            <a:spLocks noGrp="1"/>
          </p:cNvSpPr>
          <p:nvPr>
            <p:ph type="body" sz="quarter" idx="3"/>
          </p:nvPr>
        </p:nvSpPr>
        <p:spPr>
          <a:xfrm>
            <a:off x="5444807" y="1535113"/>
            <a:ext cx="516369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444806" y="2160732"/>
            <a:ext cx="51085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7" name="Date Placeholder 6"/>
          <p:cNvSpPr>
            <a:spLocks noGrp="1"/>
          </p:cNvSpPr>
          <p:nvPr>
            <p:ph type="dt" sz="half" idx="10"/>
          </p:nvPr>
        </p:nvSpPr>
        <p:spPr/>
        <p:txBody>
          <a:bodyPr/>
          <a:lstStyle/>
          <a:p>
            <a:fld id="{9352B002-1032-497A-A690-67428BD6A599}" type="datetimeFigureOut">
              <a:rPr lang="nl-NL" smtClean="0"/>
              <a:t>19-11-2019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3991100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nl-NL" dirty="0"/>
          </a:p>
        </p:txBody>
      </p:sp>
      <p:sp>
        <p:nvSpPr>
          <p:cNvPr id="3" name="Date Placeholder 2"/>
          <p:cNvSpPr>
            <a:spLocks noGrp="1"/>
          </p:cNvSpPr>
          <p:nvPr>
            <p:ph type="dt" sz="half" idx="10"/>
          </p:nvPr>
        </p:nvSpPr>
        <p:spPr/>
        <p:txBody>
          <a:bodyPr/>
          <a:lstStyle/>
          <a:p>
            <a:fld id="{9352B002-1032-497A-A690-67428BD6A599}" type="datetimeFigureOut">
              <a:rPr lang="nl-NL" smtClean="0"/>
              <a:t>19-11-2019</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117531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52B002-1032-497A-A690-67428BD6A599}" type="datetimeFigureOut">
              <a:rPr lang="nl-NL" smtClean="0"/>
              <a:t>19-11-2019</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3436799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111" y="274638"/>
            <a:ext cx="10327391" cy="1143000"/>
          </a:xfrm>
          <a:prstGeom prst="rect">
            <a:avLst/>
          </a:prstGeom>
        </p:spPr>
        <p:txBody>
          <a:bodyPr vert="horz" lIns="91440" tIns="45720" rIns="91440" bIns="45720" rtlCol="0" anchor="ctr">
            <a:normAutofit/>
          </a:bodyPr>
          <a:lstStyle/>
          <a:p>
            <a:r>
              <a:rPr lang="en-US" dirty="0" smtClean="0"/>
              <a:t>Click to edit Master title style</a:t>
            </a:r>
            <a:endParaRPr lang="nl-NL" dirty="0"/>
          </a:p>
        </p:txBody>
      </p:sp>
      <p:sp>
        <p:nvSpPr>
          <p:cNvPr id="3" name="Text Placeholder 2"/>
          <p:cNvSpPr>
            <a:spLocks noGrp="1"/>
          </p:cNvSpPr>
          <p:nvPr>
            <p:ph type="body" idx="1"/>
          </p:nvPr>
        </p:nvSpPr>
        <p:spPr>
          <a:xfrm>
            <a:off x="281111" y="1600201"/>
            <a:ext cx="10327391"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4" name="Date Placeholder 3"/>
          <p:cNvSpPr>
            <a:spLocks noGrp="1"/>
          </p:cNvSpPr>
          <p:nvPr>
            <p:ph type="dt" sz="half" idx="2"/>
          </p:nvPr>
        </p:nvSpPr>
        <p:spPr>
          <a:xfrm>
            <a:off x="281111" y="6347691"/>
            <a:ext cx="14539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2B002-1032-497A-A690-67428BD6A599}" type="datetimeFigureOut">
              <a:rPr lang="nl-NL" smtClean="0"/>
              <a:t>19-11-2019</a:t>
            </a:fld>
            <a:endParaRPr lang="nl-NL"/>
          </a:p>
        </p:txBody>
      </p:sp>
      <p:sp>
        <p:nvSpPr>
          <p:cNvPr id="5" name="Footer Placeholder 4"/>
          <p:cNvSpPr>
            <a:spLocks noGrp="1"/>
          </p:cNvSpPr>
          <p:nvPr>
            <p:ph type="ftr" sz="quarter" idx="3"/>
          </p:nvPr>
        </p:nvSpPr>
        <p:spPr>
          <a:xfrm>
            <a:off x="2071362" y="6353465"/>
            <a:ext cx="675480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Slide Number Placeholder 5"/>
          <p:cNvSpPr>
            <a:spLocks noGrp="1"/>
          </p:cNvSpPr>
          <p:nvPr>
            <p:ph type="sldNum" sz="quarter" idx="4"/>
          </p:nvPr>
        </p:nvSpPr>
        <p:spPr>
          <a:xfrm>
            <a:off x="9162465" y="6347690"/>
            <a:ext cx="13908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149A4C-FF88-4BD5-9F00-E822CED6800F}" type="slidenum">
              <a:rPr lang="nl-NL" smtClean="0"/>
              <a:t>‹nr.›</a:t>
            </a:fld>
            <a:endParaRPr lang="nl-NL"/>
          </a:p>
        </p:txBody>
      </p:sp>
      <p:grpSp>
        <p:nvGrpSpPr>
          <p:cNvPr id="8" name="Groep 7"/>
          <p:cNvGrpSpPr/>
          <p:nvPr userDrawn="1"/>
        </p:nvGrpSpPr>
        <p:grpSpPr>
          <a:xfrm>
            <a:off x="10973048" y="0"/>
            <a:ext cx="1315638" cy="6858594"/>
            <a:chOff x="10972875" y="0"/>
            <a:chExt cx="1308722" cy="6858594"/>
          </a:xfrm>
        </p:grpSpPr>
        <p:grpSp>
          <p:nvGrpSpPr>
            <p:cNvPr id="14" name="Groep 13"/>
            <p:cNvGrpSpPr/>
            <p:nvPr userDrawn="1"/>
          </p:nvGrpSpPr>
          <p:grpSpPr>
            <a:xfrm>
              <a:off x="10972875" y="0"/>
              <a:ext cx="1308722" cy="6858594"/>
              <a:chOff x="8155168" y="-594"/>
              <a:chExt cx="981541" cy="6858594"/>
            </a:xfrm>
          </p:grpSpPr>
          <p:pic>
            <p:nvPicPr>
              <p:cNvPr id="11" name="Afbeelding 10"/>
              <p:cNvPicPr>
                <a:picLocks noChangeAspect="1"/>
              </p:cNvPicPr>
              <p:nvPr userDrawn="1"/>
            </p:nvPicPr>
            <p:blipFill>
              <a:blip r:embed="rId15"/>
              <a:stretch>
                <a:fillRect/>
              </a:stretch>
            </p:blipFill>
            <p:spPr>
              <a:xfrm>
                <a:off x="8155168" y="-594"/>
                <a:ext cx="981541" cy="6858594"/>
              </a:xfrm>
              <a:prstGeom prst="rect">
                <a:avLst/>
              </a:prstGeom>
            </p:spPr>
          </p:pic>
          <p:sp>
            <p:nvSpPr>
              <p:cNvPr id="12" name="Tekstvak 11"/>
              <p:cNvSpPr txBox="1"/>
              <p:nvPr userDrawn="1"/>
            </p:nvSpPr>
            <p:spPr>
              <a:xfrm>
                <a:off x="8417534" y="255960"/>
                <a:ext cx="459238" cy="3606628"/>
              </a:xfrm>
              <a:prstGeom prst="rect">
                <a:avLst/>
              </a:prstGeom>
              <a:noFill/>
            </p:spPr>
            <p:txBody>
              <a:bodyPr vert="vert" wrap="none" rtlCol="0">
                <a:spAutoFit/>
              </a:bodyPr>
              <a:lstStyle/>
              <a:p>
                <a:r>
                  <a:rPr lang="nl-NL" sz="2800" dirty="0" smtClean="0">
                    <a:solidFill>
                      <a:srgbClr val="D824E5"/>
                    </a:solidFill>
                    <a:latin typeface="Calibri" panose="020F0502020204030204" pitchFamily="34" charset="0"/>
                    <a:cs typeface="Calibri" panose="020F0502020204030204" pitchFamily="34" charset="0"/>
                  </a:rPr>
                  <a:t>TEC</a:t>
                </a:r>
                <a:r>
                  <a:rPr lang="nl-NL" sz="2800" dirty="0" smtClean="0">
                    <a:solidFill>
                      <a:schemeClr val="bg1"/>
                    </a:solidFill>
                    <a:latin typeface="Calibri" panose="020F0502020204030204" pitchFamily="34" charset="0"/>
                    <a:cs typeface="Calibri" panose="020F0502020204030204" pitchFamily="34" charset="0"/>
                  </a:rPr>
                  <a:t>HNOFILOSOFIE.COM</a:t>
                </a:r>
                <a:endParaRPr lang="nl-NL" sz="2800" dirty="0">
                  <a:solidFill>
                    <a:schemeClr val="bg1"/>
                  </a:solidFill>
                  <a:latin typeface="Calibri" panose="020F0502020204030204" pitchFamily="34" charset="0"/>
                  <a:cs typeface="Calibri" panose="020F0502020204030204" pitchFamily="34" charset="0"/>
                </a:endParaRPr>
              </a:p>
            </p:txBody>
          </p:sp>
          <p:sp>
            <p:nvSpPr>
              <p:cNvPr id="13" name="Tekstvak 12"/>
              <p:cNvSpPr txBox="1"/>
              <p:nvPr userDrawn="1"/>
            </p:nvSpPr>
            <p:spPr>
              <a:xfrm>
                <a:off x="8257205" y="5300614"/>
                <a:ext cx="752289" cy="461665"/>
              </a:xfrm>
              <a:prstGeom prst="rect">
                <a:avLst/>
              </a:prstGeom>
              <a:noFill/>
            </p:spPr>
            <p:txBody>
              <a:bodyPr wrap="none" rtlCol="0">
                <a:spAutoFit/>
              </a:bodyPr>
              <a:lstStyle/>
              <a:p>
                <a:pPr algn="ctr"/>
                <a:r>
                  <a:rPr lang="nl-NL" sz="1200" dirty="0" smtClean="0">
                    <a:solidFill>
                      <a:schemeClr val="bg1"/>
                    </a:solidFill>
                    <a:latin typeface="Calibri" panose="020F0502020204030204" pitchFamily="34" charset="0"/>
                    <a:cs typeface="Calibri" panose="020F0502020204030204" pitchFamily="34" charset="0"/>
                  </a:rPr>
                  <a:t>Rens </a:t>
                </a:r>
              </a:p>
              <a:p>
                <a:pPr algn="ctr"/>
                <a:r>
                  <a:rPr lang="nl-NL" sz="1200" dirty="0" smtClean="0">
                    <a:solidFill>
                      <a:schemeClr val="bg1"/>
                    </a:solidFill>
                    <a:latin typeface="Calibri" panose="020F0502020204030204" pitchFamily="34" charset="0"/>
                    <a:cs typeface="Calibri" panose="020F0502020204030204" pitchFamily="34" charset="0"/>
                  </a:rPr>
                  <a:t>van der Vorst</a:t>
                </a:r>
                <a:endParaRPr lang="nl-NL" sz="1200" dirty="0">
                  <a:solidFill>
                    <a:schemeClr val="bg1"/>
                  </a:solidFill>
                  <a:latin typeface="Calibri" panose="020F0502020204030204" pitchFamily="34" charset="0"/>
                  <a:cs typeface="Calibri" panose="020F0502020204030204" pitchFamily="34" charset="0"/>
                </a:endParaRPr>
              </a:p>
            </p:txBody>
          </p:sp>
        </p:grpSp>
        <p:pic>
          <p:nvPicPr>
            <p:cNvPr id="15" name="Picture 6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1131717" y="6320338"/>
              <a:ext cx="957461" cy="333030"/>
            </a:xfrm>
            <a:prstGeom prst="rect">
              <a:avLst/>
            </a:prstGeom>
          </p:spPr>
        </p:pic>
      </p:grpSp>
    </p:spTree>
    <p:extLst>
      <p:ext uri="{BB962C8B-B14F-4D97-AF65-F5344CB8AC3E}">
        <p14:creationId xmlns:p14="http://schemas.microsoft.com/office/powerpoint/2010/main" val="1480467611"/>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1010" y="-27384"/>
            <a:ext cx="12205562" cy="6858000"/>
          </a:xfrm>
          <a:prstGeom prst="rect">
            <a:avLst/>
          </a:prstGeom>
        </p:spPr>
      </p:pic>
    </p:spTree>
    <p:extLst>
      <p:ext uri="{BB962C8B-B14F-4D97-AF65-F5344CB8AC3E}">
        <p14:creationId xmlns:p14="http://schemas.microsoft.com/office/powerpoint/2010/main" val="21507827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10992544" cy="6948264"/>
          </a:xfrm>
          <a:prstGeom prst="rect">
            <a:avLst/>
          </a:prstGeom>
        </p:spPr>
      </p:pic>
      <p:sp>
        <p:nvSpPr>
          <p:cNvPr id="5" name="Rectangle 4"/>
          <p:cNvSpPr/>
          <p:nvPr/>
        </p:nvSpPr>
        <p:spPr>
          <a:xfrm>
            <a:off x="5951984" y="6237312"/>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YOUTUBE STILL – WORLD FATTEST PEOPLE</a:t>
            </a:r>
            <a:endParaRPr lang="nl-NL" sz="800" b="1" dirty="0"/>
          </a:p>
        </p:txBody>
      </p:sp>
    </p:spTree>
    <p:extLst>
      <p:ext uri="{BB962C8B-B14F-4D97-AF65-F5344CB8AC3E}">
        <p14:creationId xmlns:p14="http://schemas.microsoft.com/office/powerpoint/2010/main" val="22425482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19336" y="-398548"/>
            <a:ext cx="10884822" cy="7256548"/>
          </a:xfrm>
          <a:prstGeom prst="rect">
            <a:avLst/>
          </a:prstGeom>
        </p:spPr>
      </p:pic>
      <p:sp>
        <p:nvSpPr>
          <p:cNvPr id="5" name="Rectangle 4"/>
          <p:cNvSpPr/>
          <p:nvPr/>
        </p:nvSpPr>
        <p:spPr>
          <a:xfrm>
            <a:off x="5999312" y="6237312"/>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DINNER PARTY BY TOMAS KOFF</a:t>
            </a:r>
            <a:endParaRPr lang="nl-NL" sz="800" b="1" dirty="0"/>
          </a:p>
        </p:txBody>
      </p:sp>
    </p:spTree>
    <p:extLst>
      <p:ext uri="{BB962C8B-B14F-4D97-AF65-F5344CB8AC3E}">
        <p14:creationId xmlns:p14="http://schemas.microsoft.com/office/powerpoint/2010/main" val="35717165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182546" y="0"/>
            <a:ext cx="12175090" cy="6858000"/>
          </a:xfrm>
          <a:prstGeom prst="rect">
            <a:avLst/>
          </a:prstGeom>
        </p:spPr>
      </p:pic>
      <p:sp>
        <p:nvSpPr>
          <p:cNvPr id="3" name="Rectangle 4"/>
          <p:cNvSpPr/>
          <p:nvPr/>
        </p:nvSpPr>
        <p:spPr>
          <a:xfrm>
            <a:off x="5879976" y="6237312"/>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STILL FROM HYPERNORMALISATION BY ADAM CURTIS</a:t>
            </a:r>
          </a:p>
        </p:txBody>
      </p:sp>
    </p:spTree>
    <p:extLst>
      <p:ext uri="{BB962C8B-B14F-4D97-AF65-F5344CB8AC3E}">
        <p14:creationId xmlns:p14="http://schemas.microsoft.com/office/powerpoint/2010/main" val="3555602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rotWithShape="1">
          <a:blip r:embed="rId3">
            <a:grayscl/>
            <a:extLst>
              <a:ext uri="{28A0092B-C50C-407E-A947-70E740481C1C}">
                <a14:useLocalDpi xmlns:a14="http://schemas.microsoft.com/office/drawing/2010/main" val="0"/>
              </a:ext>
            </a:extLst>
          </a:blip>
          <a:srcRect l="7231" r="9957"/>
          <a:stretch/>
        </p:blipFill>
        <p:spPr>
          <a:xfrm>
            <a:off x="-384720" y="-459432"/>
            <a:ext cx="11449272" cy="7776864"/>
          </a:xfrm>
          <a:prstGeom prst="rect">
            <a:avLst/>
          </a:prstGeom>
        </p:spPr>
      </p:pic>
      <p:sp>
        <p:nvSpPr>
          <p:cNvPr id="4" name="Rectangle 4"/>
          <p:cNvSpPr/>
          <p:nvPr/>
        </p:nvSpPr>
        <p:spPr>
          <a:xfrm>
            <a:off x="6023992" y="6021288"/>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AFBEELDING VOX.COM</a:t>
            </a:r>
            <a:endParaRPr lang="nl-NL" sz="800" b="1" dirty="0"/>
          </a:p>
        </p:txBody>
      </p:sp>
    </p:spTree>
    <p:extLst>
      <p:ext uri="{BB962C8B-B14F-4D97-AF65-F5344CB8AC3E}">
        <p14:creationId xmlns:p14="http://schemas.microsoft.com/office/powerpoint/2010/main" val="10512997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r="1242"/>
          <a:stretch/>
        </p:blipFill>
        <p:spPr>
          <a:xfrm>
            <a:off x="-456728" y="-315416"/>
            <a:ext cx="11449272" cy="10098840"/>
          </a:xfrm>
          <a:prstGeom prst="rect">
            <a:avLst/>
          </a:prstGeom>
        </p:spPr>
      </p:pic>
    </p:spTree>
    <p:extLst>
      <p:ext uri="{BB962C8B-B14F-4D97-AF65-F5344CB8AC3E}">
        <p14:creationId xmlns:p14="http://schemas.microsoft.com/office/powerpoint/2010/main" val="8542569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grayscl/>
          </a:blip>
          <a:srcRect l="17901" t="16734" r="19008" b="6688"/>
          <a:stretch/>
        </p:blipFill>
        <p:spPr>
          <a:xfrm>
            <a:off x="767408" y="260648"/>
            <a:ext cx="9505056" cy="6486313"/>
          </a:xfrm>
          <a:prstGeom prst="rect">
            <a:avLst/>
          </a:prstGeom>
          <a:ln>
            <a:solidFill>
              <a:srgbClr val="D824E5"/>
            </a:solidFill>
          </a:ln>
        </p:spPr>
      </p:pic>
    </p:spTree>
    <p:extLst>
      <p:ext uri="{BB962C8B-B14F-4D97-AF65-F5344CB8AC3E}">
        <p14:creationId xmlns:p14="http://schemas.microsoft.com/office/powerpoint/2010/main" val="13958177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grayscl/>
            <a:extLst>
              <a:ext uri="{28A0092B-C50C-407E-A947-70E740481C1C}">
                <a14:useLocalDpi xmlns:a14="http://schemas.microsoft.com/office/drawing/2010/main" val="0"/>
              </a:ext>
            </a:extLst>
          </a:blip>
          <a:srcRect r="9636"/>
          <a:stretch/>
        </p:blipFill>
        <p:spPr>
          <a:xfrm>
            <a:off x="-312712" y="-149934"/>
            <a:ext cx="11329936" cy="7029704"/>
          </a:xfrm>
          <a:prstGeom prst="rect">
            <a:avLst/>
          </a:prstGeom>
        </p:spPr>
      </p:pic>
    </p:spTree>
    <p:extLst>
      <p:ext uri="{BB962C8B-B14F-4D97-AF65-F5344CB8AC3E}">
        <p14:creationId xmlns:p14="http://schemas.microsoft.com/office/powerpoint/2010/main" val="2669655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639616" y="3140968"/>
            <a:ext cx="1287532" cy="369332"/>
          </a:xfrm>
          <a:prstGeom prst="rect">
            <a:avLst/>
          </a:prstGeom>
          <a:noFill/>
        </p:spPr>
        <p:txBody>
          <a:bodyPr wrap="none" rtlCol="0">
            <a:spAutoFit/>
          </a:bodyPr>
          <a:lstStyle/>
          <a:p>
            <a:r>
              <a:rPr lang="nl-NL" dirty="0" smtClean="0"/>
              <a:t>- Fotoshop</a:t>
            </a:r>
            <a:endParaRPr lang="nl-NL" dirty="0"/>
          </a:p>
        </p:txBody>
      </p:sp>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10983866" cy="6858000"/>
          </a:xfrm>
          <a:prstGeom prst="rect">
            <a:avLst/>
          </a:prstGeom>
        </p:spPr>
      </p:pic>
    </p:spTree>
    <p:extLst>
      <p:ext uri="{BB962C8B-B14F-4D97-AF65-F5344CB8AC3E}">
        <p14:creationId xmlns:p14="http://schemas.microsoft.com/office/powerpoint/2010/main" val="35053897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96688" y="-2593121"/>
            <a:ext cx="11082436" cy="9472168"/>
          </a:xfrm>
          <a:prstGeom prst="rect">
            <a:avLst/>
          </a:prstGeom>
        </p:spPr>
      </p:pic>
    </p:spTree>
    <p:extLst>
      <p:ext uri="{BB962C8B-B14F-4D97-AF65-F5344CB8AC3E}">
        <p14:creationId xmlns:p14="http://schemas.microsoft.com/office/powerpoint/2010/main" val="19515576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2305367" y="2924944"/>
            <a:ext cx="6786986" cy="646331"/>
          </a:xfrm>
          <a:prstGeom prst="rect">
            <a:avLst/>
          </a:prstGeom>
          <a:noFill/>
        </p:spPr>
        <p:txBody>
          <a:bodyPr wrap="none" rtlCol="0">
            <a:spAutoFit/>
          </a:bodyPr>
          <a:lstStyle/>
          <a:p>
            <a:pPr algn="ctr"/>
            <a:r>
              <a:rPr lang="nl-NL" dirty="0" smtClean="0">
                <a:latin typeface="Calibri" panose="020F0502020204030204" pitchFamily="34" charset="0"/>
                <a:cs typeface="Calibri" panose="020F0502020204030204" pitchFamily="34" charset="0"/>
              </a:rPr>
              <a:t>FILMPJE FIRST PERSON SHOOTER VERWIJDERD, WANT TE GROOT VOOR</a:t>
            </a:r>
          </a:p>
          <a:p>
            <a:pPr algn="ctr"/>
            <a:r>
              <a:rPr lang="nl-NL" dirty="0" smtClean="0">
                <a:latin typeface="Calibri" panose="020F0502020204030204" pitchFamily="34" charset="0"/>
                <a:cs typeface="Calibri" panose="020F0502020204030204" pitchFamily="34" charset="0"/>
              </a:rPr>
              <a:t>POWERPOINT.</a:t>
            </a:r>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77349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767408" y="0"/>
            <a:ext cx="10225136"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nl-NL" dirty="0">
              <a:latin typeface="Calibri" panose="020F0502020204030204" pitchFamily="34" charset="0"/>
              <a:cs typeface="Calibri" panose="020F0502020204030204" pitchFamily="34" charset="0"/>
            </a:endParaRPr>
          </a:p>
          <a:p>
            <a:endParaRPr lang="nl-NL" dirty="0" smtClean="0">
              <a:latin typeface="Calibri" panose="020F0502020204030204" pitchFamily="34" charset="0"/>
              <a:cs typeface="Calibri" panose="020F0502020204030204" pitchFamily="34" charset="0"/>
            </a:endParaRPr>
          </a:p>
          <a:p>
            <a:r>
              <a:rPr lang="nl-NL" dirty="0" smtClean="0">
                <a:latin typeface="Calibri" panose="020F0502020204030204" pitchFamily="34" charset="0"/>
                <a:cs typeface="Calibri" panose="020F0502020204030204" pitchFamily="34" charset="0"/>
              </a:rPr>
              <a:t>Dit is de </a:t>
            </a:r>
            <a:r>
              <a:rPr lang="nl-NL" dirty="0" err="1" smtClean="0">
                <a:latin typeface="Calibri" panose="020F0502020204030204" pitchFamily="34" charset="0"/>
                <a:cs typeface="Calibri" panose="020F0502020204030204" pitchFamily="34" charset="0"/>
              </a:rPr>
              <a:t>powerpointpresentatie</a:t>
            </a:r>
            <a:r>
              <a:rPr lang="nl-NL" dirty="0" smtClean="0">
                <a:latin typeface="Calibri" panose="020F0502020204030204" pitchFamily="34" charset="0"/>
                <a:cs typeface="Calibri" panose="020F0502020204030204" pitchFamily="34" charset="0"/>
              </a:rPr>
              <a:t> van de masterclasses die gegeven werd op 30-31 oktober en 1 november. De presentatie hoort bij de website </a:t>
            </a:r>
            <a:r>
              <a:rPr lang="nl-NL" b="1" dirty="0" smtClean="0">
                <a:solidFill>
                  <a:srgbClr val="CC00FF"/>
                </a:solidFill>
                <a:latin typeface="Calibri" panose="020F0502020204030204" pitchFamily="34" charset="0"/>
                <a:cs typeface="Calibri" panose="020F0502020204030204" pitchFamily="34" charset="0"/>
              </a:rPr>
              <a:t>technofilosofie.com</a:t>
            </a:r>
            <a:r>
              <a:rPr lang="nl-NL" dirty="0" smtClean="0">
                <a:latin typeface="Calibri" panose="020F0502020204030204" pitchFamily="34" charset="0"/>
                <a:cs typeface="Calibri" panose="020F0502020204030204" pitchFamily="34" charset="0"/>
              </a:rPr>
              <a:t>. </a:t>
            </a:r>
          </a:p>
          <a:p>
            <a:endParaRPr lang="nl-NL" dirty="0">
              <a:latin typeface="Calibri" panose="020F0502020204030204" pitchFamily="34" charset="0"/>
              <a:cs typeface="Calibri" panose="020F0502020204030204" pitchFamily="34" charset="0"/>
            </a:endParaRPr>
          </a:p>
          <a:p>
            <a:r>
              <a:rPr lang="nl-NL" dirty="0" smtClean="0">
                <a:latin typeface="Calibri" panose="020F0502020204030204" pitchFamily="34" charset="0"/>
                <a:cs typeface="Calibri" panose="020F0502020204030204" pitchFamily="34" charset="0"/>
              </a:rPr>
              <a:t>Je mag deze presentatie vrij gebruiken – met bronvermelding – in je eigen lesmateriaal, presentaties, etc.. Let wel op, wij zetten bij de afbeelding waar ze vandaan komen, en we hebben zoveel mogelijk geprobeerd te controleren of de afbeeldingen </a:t>
            </a:r>
            <a:r>
              <a:rPr lang="nl-NL" dirty="0" err="1" smtClean="0">
                <a:latin typeface="Calibri" panose="020F0502020204030204" pitchFamily="34" charset="0"/>
                <a:cs typeface="Calibri" panose="020F0502020204030204" pitchFamily="34" charset="0"/>
              </a:rPr>
              <a:t>rechtenvrij</a:t>
            </a:r>
            <a:r>
              <a:rPr lang="nl-NL" dirty="0" smtClean="0">
                <a:latin typeface="Calibri" panose="020F0502020204030204" pitchFamily="34" charset="0"/>
                <a:cs typeface="Calibri" panose="020F0502020204030204" pitchFamily="34" charset="0"/>
              </a:rPr>
              <a:t> zijn. We kunnen dat echter nooit helemaal garanderen, en waar daar aan getwijfeld wordt, horen we het graag.</a:t>
            </a:r>
          </a:p>
          <a:p>
            <a:endParaRPr lang="nl-NL" dirty="0">
              <a:latin typeface="Calibri" panose="020F0502020204030204" pitchFamily="34" charset="0"/>
              <a:cs typeface="Calibri" panose="020F0502020204030204" pitchFamily="34" charset="0"/>
            </a:endParaRPr>
          </a:p>
          <a:p>
            <a:r>
              <a:rPr lang="nl-NL" dirty="0" smtClean="0">
                <a:latin typeface="Calibri" panose="020F0502020204030204" pitchFamily="34" charset="0"/>
                <a:cs typeface="Calibri" panose="020F0502020204030204" pitchFamily="34" charset="0"/>
              </a:rPr>
              <a:t>Deze presentatie is een versie uit 2019, echter de wereld en dus de content op technofilosofie.com verandert voortdurend. Controleer dus regelmatig of je nieuwe presentaties tegenkomt op onze website.</a:t>
            </a:r>
          </a:p>
          <a:p>
            <a:endParaRPr lang="nl-NL" dirty="0">
              <a:latin typeface="Calibri" panose="020F0502020204030204" pitchFamily="34" charset="0"/>
              <a:cs typeface="Calibri" panose="020F0502020204030204" pitchFamily="34" charset="0"/>
            </a:endParaRPr>
          </a:p>
          <a:p>
            <a:r>
              <a:rPr lang="nl-NL" dirty="0" smtClean="0">
                <a:latin typeface="Calibri" panose="020F0502020204030204" pitchFamily="34" charset="0"/>
                <a:cs typeface="Calibri" panose="020F0502020204030204" pitchFamily="34" charset="0"/>
              </a:rPr>
              <a:t>In de notities vind je tekst en uitleg bij de plaatjes, verdere tekst en uitleg, oefeningen en inspiratie zijn te vinden op technofilosofie.com.</a:t>
            </a:r>
          </a:p>
          <a:p>
            <a:endParaRPr lang="nl-NL" dirty="0" smtClean="0">
              <a:latin typeface="Calibri" panose="020F0502020204030204" pitchFamily="34" charset="0"/>
              <a:cs typeface="Calibri" panose="020F0502020204030204" pitchFamily="34" charset="0"/>
            </a:endParaRPr>
          </a:p>
          <a:p>
            <a:r>
              <a:rPr lang="nl-NL" dirty="0" smtClean="0">
                <a:latin typeface="Calibri" panose="020F0502020204030204" pitchFamily="34" charset="0"/>
                <a:cs typeface="Calibri" panose="020F0502020204030204" pitchFamily="34" charset="0"/>
              </a:rPr>
              <a:t>Vragen kun je stellen aan rens@technofilosofie.com</a:t>
            </a:r>
          </a:p>
          <a:p>
            <a:endParaRPr lang="nl-NL" dirty="0">
              <a:latin typeface="Calibri" panose="020F0502020204030204" pitchFamily="34" charset="0"/>
              <a:cs typeface="Calibri" panose="020F0502020204030204" pitchFamily="34" charset="0"/>
            </a:endParaRPr>
          </a:p>
        </p:txBody>
      </p:sp>
      <p:sp>
        <p:nvSpPr>
          <p:cNvPr id="6" name="Rechthoek 5"/>
          <p:cNvSpPr/>
          <p:nvPr/>
        </p:nvSpPr>
        <p:spPr>
          <a:xfrm>
            <a:off x="-528736" y="0"/>
            <a:ext cx="1296144"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221854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96688" y="-2593121"/>
            <a:ext cx="11082436" cy="9472168"/>
          </a:xfrm>
          <a:prstGeom prst="rect">
            <a:avLst/>
          </a:prstGeom>
        </p:spPr>
      </p:pic>
      <p:sp>
        <p:nvSpPr>
          <p:cNvPr id="5" name="Rechthoek 4"/>
          <p:cNvSpPr/>
          <p:nvPr/>
        </p:nvSpPr>
        <p:spPr>
          <a:xfrm>
            <a:off x="5797693" y="96336"/>
            <a:ext cx="4906820" cy="3836720"/>
          </a:xfrm>
          <a:prstGeom prst="rect">
            <a:avLst/>
          </a:prstGeom>
          <a:solidFill>
            <a:srgbClr val="D82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b="1" dirty="0" smtClean="0">
                <a:latin typeface="Calibri" panose="020F0502020204030204" pitchFamily="34" charset="0"/>
                <a:cs typeface="Calibri" panose="020F0502020204030204" pitchFamily="34" charset="0"/>
              </a:rPr>
              <a:t>OEFENING 15 MINUTEN</a:t>
            </a:r>
          </a:p>
          <a:p>
            <a:endParaRPr lang="nl-NL" b="1" dirty="0">
              <a:latin typeface="Calibri" panose="020F0502020204030204" pitchFamily="34" charset="0"/>
              <a:cs typeface="Calibri" panose="020F0502020204030204" pitchFamily="34" charset="0"/>
            </a:endParaRPr>
          </a:p>
          <a:p>
            <a:r>
              <a:rPr lang="nl-NL" b="1" dirty="0" smtClean="0">
                <a:latin typeface="Calibri" panose="020F0502020204030204" pitchFamily="34" charset="0"/>
                <a:cs typeface="Calibri" panose="020F0502020204030204" pitchFamily="34" charset="0"/>
              </a:rPr>
              <a:t>ER ZIJN NOG MEER BELANGRIJKE MANIER WAAROP TECHNOLOGISCHE ONTWIKKELINGEN EN ONLINE FENOMENEN ONZE PERCEPTIE OP DE WERKELIJKHEID BEÏNVLOEDEN EN ER NIEUWE (ANALOGE EN DIGITALE) WERKELIJKHEDEN ONTSTAAN.</a:t>
            </a:r>
          </a:p>
          <a:p>
            <a:endParaRPr lang="nl-NL" b="1" dirty="0">
              <a:latin typeface="Calibri" panose="020F0502020204030204" pitchFamily="34" charset="0"/>
              <a:cs typeface="Calibri" panose="020F0502020204030204" pitchFamily="34" charset="0"/>
            </a:endParaRPr>
          </a:p>
          <a:p>
            <a:r>
              <a:rPr lang="nl-NL" b="1" dirty="0" smtClean="0">
                <a:latin typeface="Calibri" panose="020F0502020204030204" pitchFamily="34" charset="0"/>
                <a:cs typeface="Calibri" panose="020F0502020204030204" pitchFamily="34" charset="0"/>
              </a:rPr>
              <a:t>PROBEER DE BELANGRIJKSTE TE NOEMEN EN DE IMPACT TE BESCHRIJVEN.</a:t>
            </a:r>
          </a:p>
          <a:p>
            <a:endParaRPr lang="nl-NL" b="1" dirty="0">
              <a:latin typeface="Calibri" panose="020F0502020204030204" pitchFamily="34" charset="0"/>
              <a:cs typeface="Calibri" panose="020F0502020204030204" pitchFamily="34" charset="0"/>
            </a:endParaRPr>
          </a:p>
          <a:p>
            <a:r>
              <a:rPr lang="nl-NL" b="1" dirty="0" smtClean="0">
                <a:latin typeface="Calibri" panose="020F0502020204030204" pitchFamily="34" charset="0"/>
                <a:cs typeface="Calibri" panose="020F0502020204030204" pitchFamily="34" charset="0"/>
              </a:rPr>
              <a:t>PRAAT ER ALS GROEP OVER.</a:t>
            </a:r>
            <a:endParaRPr lang="nl-NL" b="1" dirty="0">
              <a:latin typeface="Calibri" panose="020F0502020204030204" pitchFamily="34" charset="0"/>
              <a:cs typeface="Calibri" panose="020F0502020204030204" pitchFamily="34" charset="0"/>
            </a:endParaRPr>
          </a:p>
          <a:p>
            <a:pPr marL="342900" indent="-342900">
              <a:buAutoNum type="arabicPeriod"/>
            </a:pPr>
            <a:endParaRPr lang="nl-NL" b="1" dirty="0" smtClean="0">
              <a:latin typeface="Calibri" panose="020F0502020204030204" pitchFamily="34" charset="0"/>
              <a:cs typeface="Calibri" panose="020F0502020204030204" pitchFamily="34" charset="0"/>
            </a:endParaRPr>
          </a:p>
          <a:p>
            <a:pPr marL="342900" indent="-342900">
              <a:buAutoNum type="arabicPeriod"/>
            </a:pPr>
            <a:endParaRPr lang="nl-NL"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40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700808" y="0"/>
            <a:ext cx="13716000" cy="6858000"/>
          </a:xfrm>
          <a:prstGeom prst="rect">
            <a:avLst/>
          </a:prstGeom>
        </p:spPr>
      </p:pic>
      <p:sp>
        <p:nvSpPr>
          <p:cNvPr id="5" name="Rectangle 4"/>
          <p:cNvSpPr/>
          <p:nvPr/>
        </p:nvSpPr>
        <p:spPr>
          <a:xfrm>
            <a:off x="6023992" y="6021288"/>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AFBEELDING FUTURES PLATFORM</a:t>
            </a:r>
            <a:endParaRPr lang="nl-NL" sz="800" b="1" dirty="0"/>
          </a:p>
        </p:txBody>
      </p:sp>
    </p:spTree>
    <p:extLst>
      <p:ext uri="{BB962C8B-B14F-4D97-AF65-F5344CB8AC3E}">
        <p14:creationId xmlns:p14="http://schemas.microsoft.com/office/powerpoint/2010/main" val="35684124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19336" y="-13528"/>
            <a:ext cx="10920536" cy="7935589"/>
          </a:xfrm>
          <a:prstGeom prst="rect">
            <a:avLst/>
          </a:prstGeom>
        </p:spPr>
      </p:pic>
    </p:spTree>
    <p:extLst>
      <p:ext uri="{BB962C8B-B14F-4D97-AF65-F5344CB8AC3E}">
        <p14:creationId xmlns:p14="http://schemas.microsoft.com/office/powerpoint/2010/main" val="21317209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19336" y="188640"/>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ALGEMEEN</a:t>
            </a:r>
          </a:p>
        </p:txBody>
      </p:sp>
      <p:sp>
        <p:nvSpPr>
          <p:cNvPr id="6" name="Rechthoek 5"/>
          <p:cNvSpPr/>
          <p:nvPr/>
        </p:nvSpPr>
        <p:spPr>
          <a:xfrm>
            <a:off x="2331380"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WAT IS TECHNOLOGIE?</a:t>
            </a:r>
          </a:p>
        </p:txBody>
      </p:sp>
      <p:sp>
        <p:nvSpPr>
          <p:cNvPr id="7" name="Rechthoek 6"/>
          <p:cNvSpPr/>
          <p:nvPr/>
        </p:nvSpPr>
        <p:spPr>
          <a:xfrm>
            <a:off x="4531100"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HOE VERHOUDEN WE ONS TOT TECHNOLOGIE?</a:t>
            </a:r>
            <a:endParaRPr lang="nl-NL" sz="1400" dirty="0">
              <a:latin typeface="Calibri" panose="020F0502020204030204" pitchFamily="34" charset="0"/>
              <a:cs typeface="Calibri" panose="020F0502020204030204" pitchFamily="34" charset="0"/>
            </a:endParaRPr>
          </a:p>
        </p:txBody>
      </p:sp>
      <p:sp>
        <p:nvSpPr>
          <p:cNvPr id="8" name="Rechthoek 7"/>
          <p:cNvSpPr/>
          <p:nvPr/>
        </p:nvSpPr>
        <p:spPr>
          <a:xfrm>
            <a:off x="6763348"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HET GEBRUIK VAN DE TECHNOLOGY IMPACT TOOL</a:t>
            </a:r>
            <a:endParaRPr lang="nl-NL" sz="1400" dirty="0">
              <a:latin typeface="Calibri" panose="020F0502020204030204" pitchFamily="34" charset="0"/>
              <a:cs typeface="Calibri" panose="020F0502020204030204" pitchFamily="34" charset="0"/>
            </a:endParaRPr>
          </a:p>
        </p:txBody>
      </p:sp>
      <p:sp>
        <p:nvSpPr>
          <p:cNvPr id="9" name="Rechthoek 8"/>
          <p:cNvSpPr/>
          <p:nvPr/>
        </p:nvSpPr>
        <p:spPr>
          <a:xfrm>
            <a:off x="8964052"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TECHNOLOGIE IN EEN RELATIVERENDE CONTEXT</a:t>
            </a:r>
            <a:endParaRPr lang="nl-NL" sz="1400" dirty="0">
              <a:latin typeface="Calibri" panose="020F0502020204030204" pitchFamily="34" charset="0"/>
              <a:cs typeface="Calibri" panose="020F0502020204030204" pitchFamily="34" charset="0"/>
            </a:endParaRPr>
          </a:p>
        </p:txBody>
      </p:sp>
      <p:sp>
        <p:nvSpPr>
          <p:cNvPr id="15" name="Rechthoek 14"/>
          <p:cNvSpPr/>
          <p:nvPr/>
        </p:nvSpPr>
        <p:spPr>
          <a:xfrm>
            <a:off x="119336" y="1124744"/>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AANDACHT</a:t>
            </a:r>
          </a:p>
        </p:txBody>
      </p:sp>
      <p:sp>
        <p:nvSpPr>
          <p:cNvPr id="16" name="Rechthoek 15"/>
          <p:cNvSpPr/>
          <p:nvPr/>
        </p:nvSpPr>
        <p:spPr>
          <a:xfrm>
            <a:off x="2351584"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HANDELAREN IN AANDACHT</a:t>
            </a:r>
          </a:p>
        </p:txBody>
      </p:sp>
      <p:sp>
        <p:nvSpPr>
          <p:cNvPr id="17" name="Rechthoek 16"/>
          <p:cNvSpPr/>
          <p:nvPr/>
        </p:nvSpPr>
        <p:spPr>
          <a:xfrm>
            <a:off x="4551304"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DE EFFECTEN VAN EEN AANDACHTSECONOMIE</a:t>
            </a:r>
            <a:endParaRPr lang="nl-NL" sz="1400" dirty="0">
              <a:latin typeface="Calibri" panose="020F0502020204030204" pitchFamily="34" charset="0"/>
              <a:cs typeface="Calibri" panose="020F0502020204030204" pitchFamily="34" charset="0"/>
            </a:endParaRPr>
          </a:p>
        </p:txBody>
      </p:sp>
      <p:sp>
        <p:nvSpPr>
          <p:cNvPr id="18" name="Rechthoek 17"/>
          <p:cNvSpPr/>
          <p:nvPr/>
        </p:nvSpPr>
        <p:spPr>
          <a:xfrm>
            <a:off x="6783552"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VERSLAVING AAN JE APPS</a:t>
            </a:r>
            <a:endParaRPr lang="nl-NL" sz="1400" dirty="0">
              <a:latin typeface="Calibri" panose="020F0502020204030204" pitchFamily="34" charset="0"/>
              <a:cs typeface="Calibri" panose="020F0502020204030204" pitchFamily="34" charset="0"/>
            </a:endParaRPr>
          </a:p>
        </p:txBody>
      </p:sp>
      <p:sp>
        <p:nvSpPr>
          <p:cNvPr id="19" name="Rechthoek 18"/>
          <p:cNvSpPr/>
          <p:nvPr/>
        </p:nvSpPr>
        <p:spPr>
          <a:xfrm>
            <a:off x="8984256"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BETER IN BALANS MET JE TECHNOLOGIE</a:t>
            </a:r>
            <a:endParaRPr lang="nl-NL" sz="1400" dirty="0">
              <a:latin typeface="Calibri" panose="020F0502020204030204" pitchFamily="34" charset="0"/>
              <a:cs typeface="Calibri" panose="020F0502020204030204" pitchFamily="34" charset="0"/>
            </a:endParaRPr>
          </a:p>
        </p:txBody>
      </p:sp>
      <p:sp>
        <p:nvSpPr>
          <p:cNvPr id="20" name="Rechthoek 19"/>
          <p:cNvSpPr/>
          <p:nvPr/>
        </p:nvSpPr>
        <p:spPr>
          <a:xfrm>
            <a:off x="119336" y="2060848"/>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DATA</a:t>
            </a:r>
          </a:p>
        </p:txBody>
      </p:sp>
      <p:sp>
        <p:nvSpPr>
          <p:cNvPr id="21" name="Rechthoek 20"/>
          <p:cNvSpPr/>
          <p:nvPr/>
        </p:nvSpPr>
        <p:spPr>
          <a:xfrm>
            <a:off x="2351584"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WAAROM DATADRIVEN GEEN GOED IDEE IS</a:t>
            </a:r>
          </a:p>
        </p:txBody>
      </p:sp>
      <p:sp>
        <p:nvSpPr>
          <p:cNvPr id="22" name="Rechthoek 21"/>
          <p:cNvSpPr/>
          <p:nvPr/>
        </p:nvSpPr>
        <p:spPr>
          <a:xfrm>
            <a:off x="4551304"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PRIVACY</a:t>
            </a:r>
            <a:endParaRPr lang="nl-NL" sz="1400" dirty="0">
              <a:latin typeface="Calibri" panose="020F0502020204030204" pitchFamily="34" charset="0"/>
              <a:cs typeface="Calibri" panose="020F0502020204030204" pitchFamily="34" charset="0"/>
            </a:endParaRPr>
          </a:p>
        </p:txBody>
      </p:sp>
      <p:sp>
        <p:nvSpPr>
          <p:cNvPr id="23" name="Rechthoek 22"/>
          <p:cNvSpPr/>
          <p:nvPr/>
        </p:nvSpPr>
        <p:spPr>
          <a:xfrm>
            <a:off x="6783552"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QUANTIFIED SELF</a:t>
            </a:r>
            <a:endParaRPr lang="nl-NL" sz="1400" dirty="0">
              <a:latin typeface="Calibri" panose="020F0502020204030204" pitchFamily="34" charset="0"/>
              <a:cs typeface="Calibri" panose="020F0502020204030204" pitchFamily="34" charset="0"/>
            </a:endParaRPr>
          </a:p>
        </p:txBody>
      </p:sp>
      <p:sp>
        <p:nvSpPr>
          <p:cNvPr id="24" name="Rechthoek 23"/>
          <p:cNvSpPr/>
          <p:nvPr/>
        </p:nvSpPr>
        <p:spPr>
          <a:xfrm>
            <a:off x="8984256"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SPIONAGEKAPITALISME</a:t>
            </a:r>
            <a:endParaRPr lang="nl-NL" sz="1400" dirty="0">
              <a:latin typeface="Calibri" panose="020F0502020204030204" pitchFamily="34" charset="0"/>
              <a:cs typeface="Calibri" panose="020F0502020204030204" pitchFamily="34" charset="0"/>
            </a:endParaRPr>
          </a:p>
        </p:txBody>
      </p:sp>
      <p:sp>
        <p:nvSpPr>
          <p:cNvPr id="25" name="Rechthoek 24"/>
          <p:cNvSpPr/>
          <p:nvPr/>
        </p:nvSpPr>
        <p:spPr>
          <a:xfrm>
            <a:off x="119336" y="3933056"/>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AI</a:t>
            </a:r>
          </a:p>
        </p:txBody>
      </p:sp>
      <p:sp>
        <p:nvSpPr>
          <p:cNvPr id="26" name="Rechthoek 25"/>
          <p:cNvSpPr/>
          <p:nvPr/>
        </p:nvSpPr>
        <p:spPr>
          <a:xfrm>
            <a:off x="2331380"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DYSTOPIE OF UTOPIE</a:t>
            </a:r>
          </a:p>
        </p:txBody>
      </p:sp>
      <p:sp>
        <p:nvSpPr>
          <p:cNvPr id="27" name="Rechthoek 26"/>
          <p:cNvSpPr/>
          <p:nvPr/>
        </p:nvSpPr>
        <p:spPr>
          <a:xfrm>
            <a:off x="4531100"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AUTOMATISCHE BESLISSYSTEMEN</a:t>
            </a:r>
            <a:endParaRPr lang="nl-NL" sz="1400" dirty="0">
              <a:latin typeface="Calibri" panose="020F0502020204030204" pitchFamily="34" charset="0"/>
              <a:cs typeface="Calibri" panose="020F0502020204030204" pitchFamily="34" charset="0"/>
            </a:endParaRPr>
          </a:p>
        </p:txBody>
      </p:sp>
      <p:sp>
        <p:nvSpPr>
          <p:cNvPr id="28" name="Rechthoek 27"/>
          <p:cNvSpPr/>
          <p:nvPr/>
        </p:nvSpPr>
        <p:spPr>
          <a:xfrm>
            <a:off x="6763348"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COMPUTERS MET VERBEELDINGSKRACHT</a:t>
            </a:r>
            <a:endParaRPr lang="nl-NL" sz="1400" dirty="0">
              <a:latin typeface="Calibri" panose="020F0502020204030204" pitchFamily="34" charset="0"/>
              <a:cs typeface="Calibri" panose="020F0502020204030204" pitchFamily="34" charset="0"/>
            </a:endParaRPr>
          </a:p>
        </p:txBody>
      </p:sp>
      <p:sp>
        <p:nvSpPr>
          <p:cNvPr id="29" name="Rechthoek 28"/>
          <p:cNvSpPr/>
          <p:nvPr/>
        </p:nvSpPr>
        <p:spPr>
          <a:xfrm>
            <a:off x="8964052"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HEBBEN WE STRAKS NOG BANEN?</a:t>
            </a:r>
            <a:endParaRPr lang="nl-NL" sz="1400" dirty="0">
              <a:latin typeface="Calibri" panose="020F0502020204030204" pitchFamily="34" charset="0"/>
              <a:cs typeface="Calibri" panose="020F0502020204030204" pitchFamily="34" charset="0"/>
            </a:endParaRPr>
          </a:p>
        </p:txBody>
      </p:sp>
      <p:sp>
        <p:nvSpPr>
          <p:cNvPr id="30" name="Rechthoek 29"/>
          <p:cNvSpPr/>
          <p:nvPr/>
        </p:nvSpPr>
        <p:spPr>
          <a:xfrm>
            <a:off x="119336" y="4869160"/>
            <a:ext cx="2088232" cy="792088"/>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WERKELIJKHEID</a:t>
            </a:r>
            <a:endParaRPr lang="nl-NL" sz="2000" dirty="0">
              <a:latin typeface="Calibri" panose="020F0502020204030204" pitchFamily="34" charset="0"/>
              <a:cs typeface="Calibri" panose="020F0502020204030204" pitchFamily="34" charset="0"/>
            </a:endParaRPr>
          </a:p>
        </p:txBody>
      </p:sp>
      <p:sp>
        <p:nvSpPr>
          <p:cNvPr id="31" name="Rechthoek 30"/>
          <p:cNvSpPr/>
          <p:nvPr/>
        </p:nvSpPr>
        <p:spPr>
          <a:xfrm>
            <a:off x="2351584"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DE IMPACT VAN FAKE NEWS</a:t>
            </a:r>
            <a:endParaRPr lang="nl-NL" sz="1400" dirty="0">
              <a:latin typeface="Calibri" panose="020F0502020204030204" pitchFamily="34" charset="0"/>
              <a:cs typeface="Calibri" panose="020F0502020204030204" pitchFamily="34" charset="0"/>
            </a:endParaRPr>
          </a:p>
        </p:txBody>
      </p:sp>
      <p:sp>
        <p:nvSpPr>
          <p:cNvPr id="32" name="Rechthoek 31"/>
          <p:cNvSpPr/>
          <p:nvPr/>
        </p:nvSpPr>
        <p:spPr>
          <a:xfrm>
            <a:off x="4551304"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FAKE NEWS BESTRIJDEN</a:t>
            </a:r>
            <a:endParaRPr lang="nl-NL" sz="1400" dirty="0">
              <a:latin typeface="Calibri" panose="020F0502020204030204" pitchFamily="34" charset="0"/>
              <a:cs typeface="Calibri" panose="020F0502020204030204" pitchFamily="34" charset="0"/>
            </a:endParaRPr>
          </a:p>
        </p:txBody>
      </p:sp>
      <p:sp>
        <p:nvSpPr>
          <p:cNvPr id="33" name="Rechthoek 32"/>
          <p:cNvSpPr/>
          <p:nvPr/>
        </p:nvSpPr>
        <p:spPr>
          <a:xfrm>
            <a:off x="6783552"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HOE TECHNOLOGIE ONZE WERKELIJKHEID VERANDERT</a:t>
            </a:r>
            <a:endParaRPr lang="nl-NL" sz="1400" dirty="0">
              <a:latin typeface="Calibri" panose="020F0502020204030204" pitchFamily="34" charset="0"/>
              <a:cs typeface="Calibri" panose="020F0502020204030204" pitchFamily="34" charset="0"/>
            </a:endParaRPr>
          </a:p>
        </p:txBody>
      </p:sp>
      <p:sp>
        <p:nvSpPr>
          <p:cNvPr id="34" name="Rechthoek 33"/>
          <p:cNvSpPr/>
          <p:nvPr/>
        </p:nvSpPr>
        <p:spPr>
          <a:xfrm>
            <a:off x="8984256" y="4869160"/>
            <a:ext cx="2088232" cy="792088"/>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MIXED REALITIES EN HUN INVLOEDEN</a:t>
            </a:r>
            <a:endParaRPr lang="nl-NL" sz="1400" dirty="0">
              <a:latin typeface="Calibri" panose="020F0502020204030204" pitchFamily="34" charset="0"/>
              <a:cs typeface="Calibri" panose="020F0502020204030204" pitchFamily="34" charset="0"/>
            </a:endParaRPr>
          </a:p>
        </p:txBody>
      </p:sp>
      <p:sp>
        <p:nvSpPr>
          <p:cNvPr id="35" name="Rechthoek 34"/>
          <p:cNvSpPr/>
          <p:nvPr/>
        </p:nvSpPr>
        <p:spPr>
          <a:xfrm>
            <a:off x="119336" y="5805264"/>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PLATFORMEN</a:t>
            </a:r>
          </a:p>
        </p:txBody>
      </p:sp>
      <p:sp>
        <p:nvSpPr>
          <p:cNvPr id="36" name="Rechthoek 35"/>
          <p:cNvSpPr/>
          <p:nvPr/>
        </p:nvSpPr>
        <p:spPr>
          <a:xfrm>
            <a:off x="2351584"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EEN DEFINITIE VAN PLATFORMEN</a:t>
            </a:r>
          </a:p>
        </p:txBody>
      </p:sp>
      <p:sp>
        <p:nvSpPr>
          <p:cNvPr id="37" name="Rechthoek 36"/>
          <p:cNvSpPr/>
          <p:nvPr/>
        </p:nvSpPr>
        <p:spPr>
          <a:xfrm>
            <a:off x="4551304"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UBER EN AIRBNB ALS CASES OM NA TE DENKEN OVER DE IMPACT</a:t>
            </a:r>
            <a:endParaRPr lang="nl-NL" sz="1400" dirty="0">
              <a:latin typeface="Calibri" panose="020F0502020204030204" pitchFamily="34" charset="0"/>
              <a:cs typeface="Calibri" panose="020F0502020204030204" pitchFamily="34" charset="0"/>
            </a:endParaRPr>
          </a:p>
        </p:txBody>
      </p:sp>
      <p:sp>
        <p:nvSpPr>
          <p:cNvPr id="38" name="Rechthoek 37"/>
          <p:cNvSpPr/>
          <p:nvPr/>
        </p:nvSpPr>
        <p:spPr>
          <a:xfrm>
            <a:off x="6783552"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EEN PLATFORM BEKIJKEN MET DE IMPACT TOOL</a:t>
            </a:r>
            <a:endParaRPr lang="nl-NL" sz="1400" dirty="0">
              <a:latin typeface="Calibri" panose="020F0502020204030204" pitchFamily="34" charset="0"/>
              <a:cs typeface="Calibri" panose="020F0502020204030204" pitchFamily="34" charset="0"/>
            </a:endParaRPr>
          </a:p>
        </p:txBody>
      </p:sp>
      <p:sp>
        <p:nvSpPr>
          <p:cNvPr id="39" name="Rechthoek 38"/>
          <p:cNvSpPr/>
          <p:nvPr/>
        </p:nvSpPr>
        <p:spPr>
          <a:xfrm>
            <a:off x="8984256"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AANBEVELINGEN VOOR DE TOEKOMST</a:t>
            </a:r>
            <a:endParaRPr lang="nl-NL" sz="1400" dirty="0">
              <a:latin typeface="Calibri" panose="020F0502020204030204" pitchFamily="34" charset="0"/>
              <a:cs typeface="Calibri" panose="020F0502020204030204" pitchFamily="34" charset="0"/>
            </a:endParaRPr>
          </a:p>
        </p:txBody>
      </p:sp>
      <p:sp>
        <p:nvSpPr>
          <p:cNvPr id="46" name="Rechthoek 45"/>
          <p:cNvSpPr/>
          <p:nvPr/>
        </p:nvSpPr>
        <p:spPr>
          <a:xfrm>
            <a:off x="119336"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INSPIREREN</a:t>
            </a:r>
            <a:endParaRPr lang="nl-NL" sz="2000" dirty="0">
              <a:solidFill>
                <a:srgbClr val="CC0099"/>
              </a:solidFill>
              <a:latin typeface="Calibri" panose="020F0502020204030204" pitchFamily="34" charset="0"/>
              <a:cs typeface="Calibri" panose="020F0502020204030204" pitchFamily="34" charset="0"/>
            </a:endParaRPr>
          </a:p>
        </p:txBody>
      </p:sp>
      <p:sp>
        <p:nvSpPr>
          <p:cNvPr id="47" name="Rechthoek 46"/>
          <p:cNvSpPr/>
          <p:nvPr/>
        </p:nvSpPr>
        <p:spPr>
          <a:xfrm>
            <a:off x="2351584"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OEFENEN / DENKEN</a:t>
            </a:r>
            <a:endParaRPr lang="nl-NL" sz="2000" dirty="0">
              <a:solidFill>
                <a:srgbClr val="CC0099"/>
              </a:solidFill>
              <a:latin typeface="Calibri" panose="020F0502020204030204" pitchFamily="34" charset="0"/>
              <a:cs typeface="Calibri" panose="020F0502020204030204" pitchFamily="34" charset="0"/>
            </a:endParaRPr>
          </a:p>
        </p:txBody>
      </p:sp>
      <p:sp>
        <p:nvSpPr>
          <p:cNvPr id="48" name="Rechthoek 47"/>
          <p:cNvSpPr/>
          <p:nvPr/>
        </p:nvSpPr>
        <p:spPr>
          <a:xfrm>
            <a:off x="4551304"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ERVAREN</a:t>
            </a:r>
            <a:endParaRPr lang="nl-NL" sz="2000" dirty="0">
              <a:solidFill>
                <a:srgbClr val="CC0099"/>
              </a:solidFill>
              <a:latin typeface="Calibri" panose="020F0502020204030204" pitchFamily="34" charset="0"/>
              <a:cs typeface="Calibri" panose="020F0502020204030204" pitchFamily="34" charset="0"/>
            </a:endParaRPr>
          </a:p>
        </p:txBody>
      </p:sp>
      <p:sp>
        <p:nvSpPr>
          <p:cNvPr id="49" name="Rechthoek 48"/>
          <p:cNvSpPr/>
          <p:nvPr/>
        </p:nvSpPr>
        <p:spPr>
          <a:xfrm>
            <a:off x="6783552"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ACHTERGROND / MEER</a:t>
            </a:r>
            <a:endParaRPr lang="nl-NL" sz="2000" dirty="0">
              <a:solidFill>
                <a:srgbClr val="CC0099"/>
              </a:solidFill>
              <a:latin typeface="Calibri" panose="020F0502020204030204" pitchFamily="34" charset="0"/>
              <a:cs typeface="Calibri" panose="020F0502020204030204" pitchFamily="34" charset="0"/>
            </a:endParaRPr>
          </a:p>
        </p:txBody>
      </p:sp>
      <p:sp>
        <p:nvSpPr>
          <p:cNvPr id="50" name="Rechthoek 49"/>
          <p:cNvSpPr/>
          <p:nvPr/>
        </p:nvSpPr>
        <p:spPr>
          <a:xfrm>
            <a:off x="8984256"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GENIETEN</a:t>
            </a:r>
            <a:endParaRPr lang="nl-NL" sz="2000" dirty="0">
              <a:solidFill>
                <a:srgbClr val="CC00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352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fbeeldingsresultaat voor chicken with v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536848" y="0"/>
            <a:ext cx="12529392"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6008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10991528" cy="7316236"/>
          </a:xfrm>
          <a:prstGeom prst="rect">
            <a:avLst/>
          </a:prstGeom>
        </p:spPr>
      </p:pic>
    </p:spTree>
    <p:extLst>
      <p:ext uri="{BB962C8B-B14F-4D97-AF65-F5344CB8AC3E}">
        <p14:creationId xmlns:p14="http://schemas.microsoft.com/office/powerpoint/2010/main" val="34525049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68696" y="-603573"/>
            <a:ext cx="11236929" cy="7495032"/>
          </a:xfrm>
          <a:prstGeom prst="rect">
            <a:avLst/>
          </a:prstGeom>
        </p:spPr>
      </p:pic>
      <p:sp>
        <p:nvSpPr>
          <p:cNvPr id="3" name="Rectangle 4"/>
          <p:cNvSpPr/>
          <p:nvPr/>
        </p:nvSpPr>
        <p:spPr>
          <a:xfrm>
            <a:off x="6023992" y="6021288"/>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AFBEELDING FORBES</a:t>
            </a:r>
            <a:endParaRPr lang="nl-NL" sz="800" b="1" dirty="0"/>
          </a:p>
        </p:txBody>
      </p:sp>
    </p:spTree>
    <p:extLst>
      <p:ext uri="{BB962C8B-B14F-4D97-AF65-F5344CB8AC3E}">
        <p14:creationId xmlns:p14="http://schemas.microsoft.com/office/powerpoint/2010/main" val="9333323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176808" y="0"/>
            <a:ext cx="12243233" cy="6879141"/>
          </a:xfrm>
          <a:prstGeom prst="rect">
            <a:avLst/>
          </a:prstGeom>
        </p:spPr>
      </p:pic>
    </p:spTree>
    <p:extLst>
      <p:ext uri="{BB962C8B-B14F-4D97-AF65-F5344CB8AC3E}">
        <p14:creationId xmlns:p14="http://schemas.microsoft.com/office/powerpoint/2010/main" val="32004132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207568" y="-531440"/>
            <a:ext cx="6912768" cy="7922032"/>
          </a:xfrm>
          <a:prstGeom prst="rect">
            <a:avLst/>
          </a:prstGeom>
        </p:spPr>
      </p:pic>
    </p:spTree>
    <p:extLst>
      <p:ext uri="{BB962C8B-B14F-4D97-AF65-F5344CB8AC3E}">
        <p14:creationId xmlns:p14="http://schemas.microsoft.com/office/powerpoint/2010/main" val="11987284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68696" y="-572554"/>
            <a:ext cx="11137875" cy="7430554"/>
          </a:xfrm>
          <a:prstGeom prst="rect">
            <a:avLst/>
          </a:prstGeom>
        </p:spPr>
      </p:pic>
    </p:spTree>
    <p:extLst>
      <p:ext uri="{BB962C8B-B14F-4D97-AF65-F5344CB8AC3E}">
        <p14:creationId xmlns:p14="http://schemas.microsoft.com/office/powerpoint/2010/main" val="25905305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19336" y="188640"/>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ALGEMEEN</a:t>
            </a:r>
          </a:p>
        </p:txBody>
      </p:sp>
      <p:sp>
        <p:nvSpPr>
          <p:cNvPr id="6" name="Rechthoek 5"/>
          <p:cNvSpPr/>
          <p:nvPr/>
        </p:nvSpPr>
        <p:spPr>
          <a:xfrm>
            <a:off x="2331380"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WAT IS TECHNOLOGIE?</a:t>
            </a:r>
          </a:p>
        </p:txBody>
      </p:sp>
      <p:sp>
        <p:nvSpPr>
          <p:cNvPr id="7" name="Rechthoek 6"/>
          <p:cNvSpPr/>
          <p:nvPr/>
        </p:nvSpPr>
        <p:spPr>
          <a:xfrm>
            <a:off x="4531100"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HOE VERHOUDEN WE ONS TOT TECHNOLOGIE?</a:t>
            </a:r>
            <a:endParaRPr lang="nl-NL" sz="1400" dirty="0">
              <a:latin typeface="Calibri" panose="020F0502020204030204" pitchFamily="34" charset="0"/>
              <a:cs typeface="Calibri" panose="020F0502020204030204" pitchFamily="34" charset="0"/>
            </a:endParaRPr>
          </a:p>
        </p:txBody>
      </p:sp>
      <p:sp>
        <p:nvSpPr>
          <p:cNvPr id="8" name="Rechthoek 7"/>
          <p:cNvSpPr/>
          <p:nvPr/>
        </p:nvSpPr>
        <p:spPr>
          <a:xfrm>
            <a:off x="6763348"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HET GEBRUIK VAN DE TECHNOLOGY IMPACT TOOL</a:t>
            </a:r>
            <a:endParaRPr lang="nl-NL" sz="1400" dirty="0">
              <a:latin typeface="Calibri" panose="020F0502020204030204" pitchFamily="34" charset="0"/>
              <a:cs typeface="Calibri" panose="020F0502020204030204" pitchFamily="34" charset="0"/>
            </a:endParaRPr>
          </a:p>
        </p:txBody>
      </p:sp>
      <p:sp>
        <p:nvSpPr>
          <p:cNvPr id="9" name="Rechthoek 8"/>
          <p:cNvSpPr/>
          <p:nvPr/>
        </p:nvSpPr>
        <p:spPr>
          <a:xfrm>
            <a:off x="8964052"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TECHNOLOGIE IN EEN RELATIVERENDE CONTEXT</a:t>
            </a:r>
            <a:endParaRPr lang="nl-NL" sz="1400" dirty="0">
              <a:latin typeface="Calibri" panose="020F0502020204030204" pitchFamily="34" charset="0"/>
              <a:cs typeface="Calibri" panose="020F0502020204030204" pitchFamily="34" charset="0"/>
            </a:endParaRPr>
          </a:p>
        </p:txBody>
      </p:sp>
      <p:sp>
        <p:nvSpPr>
          <p:cNvPr id="15" name="Rechthoek 14"/>
          <p:cNvSpPr/>
          <p:nvPr/>
        </p:nvSpPr>
        <p:spPr>
          <a:xfrm>
            <a:off x="119336" y="1124744"/>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AANDACHT</a:t>
            </a:r>
          </a:p>
        </p:txBody>
      </p:sp>
      <p:sp>
        <p:nvSpPr>
          <p:cNvPr id="16" name="Rechthoek 15"/>
          <p:cNvSpPr/>
          <p:nvPr/>
        </p:nvSpPr>
        <p:spPr>
          <a:xfrm>
            <a:off x="2351584"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HANDELAREN IN AANDACHT</a:t>
            </a:r>
          </a:p>
        </p:txBody>
      </p:sp>
      <p:sp>
        <p:nvSpPr>
          <p:cNvPr id="17" name="Rechthoek 16"/>
          <p:cNvSpPr/>
          <p:nvPr/>
        </p:nvSpPr>
        <p:spPr>
          <a:xfrm>
            <a:off x="4551304"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DE EFFECTEN VAN EEN AANDACHTSECONOMIE</a:t>
            </a:r>
            <a:endParaRPr lang="nl-NL" sz="1400" dirty="0">
              <a:latin typeface="Calibri" panose="020F0502020204030204" pitchFamily="34" charset="0"/>
              <a:cs typeface="Calibri" panose="020F0502020204030204" pitchFamily="34" charset="0"/>
            </a:endParaRPr>
          </a:p>
        </p:txBody>
      </p:sp>
      <p:sp>
        <p:nvSpPr>
          <p:cNvPr id="18" name="Rechthoek 17"/>
          <p:cNvSpPr/>
          <p:nvPr/>
        </p:nvSpPr>
        <p:spPr>
          <a:xfrm>
            <a:off x="6783552"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VERSLAVING AAN JE APPS</a:t>
            </a:r>
            <a:endParaRPr lang="nl-NL" sz="1400" dirty="0">
              <a:latin typeface="Calibri" panose="020F0502020204030204" pitchFamily="34" charset="0"/>
              <a:cs typeface="Calibri" panose="020F0502020204030204" pitchFamily="34" charset="0"/>
            </a:endParaRPr>
          </a:p>
        </p:txBody>
      </p:sp>
      <p:sp>
        <p:nvSpPr>
          <p:cNvPr id="19" name="Rechthoek 18"/>
          <p:cNvSpPr/>
          <p:nvPr/>
        </p:nvSpPr>
        <p:spPr>
          <a:xfrm>
            <a:off x="8984256"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BETER IN BALANS MET JE TECHNOLOGIE</a:t>
            </a:r>
            <a:endParaRPr lang="nl-NL" sz="1400" dirty="0">
              <a:latin typeface="Calibri" panose="020F0502020204030204" pitchFamily="34" charset="0"/>
              <a:cs typeface="Calibri" panose="020F0502020204030204" pitchFamily="34" charset="0"/>
            </a:endParaRPr>
          </a:p>
        </p:txBody>
      </p:sp>
      <p:sp>
        <p:nvSpPr>
          <p:cNvPr id="20" name="Rechthoek 19"/>
          <p:cNvSpPr/>
          <p:nvPr/>
        </p:nvSpPr>
        <p:spPr>
          <a:xfrm>
            <a:off x="119336" y="2060848"/>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DATA</a:t>
            </a:r>
          </a:p>
        </p:txBody>
      </p:sp>
      <p:sp>
        <p:nvSpPr>
          <p:cNvPr id="21" name="Rechthoek 20"/>
          <p:cNvSpPr/>
          <p:nvPr/>
        </p:nvSpPr>
        <p:spPr>
          <a:xfrm>
            <a:off x="2351584"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WAAROM DATADRIVEN GEEN GOED IDEE IS</a:t>
            </a:r>
          </a:p>
        </p:txBody>
      </p:sp>
      <p:sp>
        <p:nvSpPr>
          <p:cNvPr id="22" name="Rechthoek 21"/>
          <p:cNvSpPr/>
          <p:nvPr/>
        </p:nvSpPr>
        <p:spPr>
          <a:xfrm>
            <a:off x="4551304"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PRIVACY</a:t>
            </a:r>
            <a:endParaRPr lang="nl-NL" sz="1400" dirty="0">
              <a:latin typeface="Calibri" panose="020F0502020204030204" pitchFamily="34" charset="0"/>
              <a:cs typeface="Calibri" panose="020F0502020204030204" pitchFamily="34" charset="0"/>
            </a:endParaRPr>
          </a:p>
        </p:txBody>
      </p:sp>
      <p:sp>
        <p:nvSpPr>
          <p:cNvPr id="23" name="Rechthoek 22"/>
          <p:cNvSpPr/>
          <p:nvPr/>
        </p:nvSpPr>
        <p:spPr>
          <a:xfrm>
            <a:off x="6783552"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QUANTIFIED SELF</a:t>
            </a:r>
            <a:endParaRPr lang="nl-NL" sz="1400" dirty="0">
              <a:latin typeface="Calibri" panose="020F0502020204030204" pitchFamily="34" charset="0"/>
              <a:cs typeface="Calibri" panose="020F0502020204030204" pitchFamily="34" charset="0"/>
            </a:endParaRPr>
          </a:p>
        </p:txBody>
      </p:sp>
      <p:sp>
        <p:nvSpPr>
          <p:cNvPr id="24" name="Rechthoek 23"/>
          <p:cNvSpPr/>
          <p:nvPr/>
        </p:nvSpPr>
        <p:spPr>
          <a:xfrm>
            <a:off x="8984256"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SPIONAGEKAPITALISME</a:t>
            </a:r>
            <a:endParaRPr lang="nl-NL" sz="1400" dirty="0">
              <a:latin typeface="Calibri" panose="020F0502020204030204" pitchFamily="34" charset="0"/>
              <a:cs typeface="Calibri" panose="020F0502020204030204" pitchFamily="34" charset="0"/>
            </a:endParaRPr>
          </a:p>
        </p:txBody>
      </p:sp>
      <p:sp>
        <p:nvSpPr>
          <p:cNvPr id="25" name="Rechthoek 24"/>
          <p:cNvSpPr/>
          <p:nvPr/>
        </p:nvSpPr>
        <p:spPr>
          <a:xfrm>
            <a:off x="119336" y="3933056"/>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AI</a:t>
            </a:r>
          </a:p>
        </p:txBody>
      </p:sp>
      <p:sp>
        <p:nvSpPr>
          <p:cNvPr id="26" name="Rechthoek 25"/>
          <p:cNvSpPr/>
          <p:nvPr/>
        </p:nvSpPr>
        <p:spPr>
          <a:xfrm>
            <a:off x="2331380"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DYSTOPIE OF UTOPIE</a:t>
            </a:r>
          </a:p>
        </p:txBody>
      </p:sp>
      <p:sp>
        <p:nvSpPr>
          <p:cNvPr id="27" name="Rechthoek 26"/>
          <p:cNvSpPr/>
          <p:nvPr/>
        </p:nvSpPr>
        <p:spPr>
          <a:xfrm>
            <a:off x="4531100"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AUTOMATISCHE BESLISSYSTEMEN</a:t>
            </a:r>
            <a:endParaRPr lang="nl-NL" sz="1400" dirty="0">
              <a:latin typeface="Calibri" panose="020F0502020204030204" pitchFamily="34" charset="0"/>
              <a:cs typeface="Calibri" panose="020F0502020204030204" pitchFamily="34" charset="0"/>
            </a:endParaRPr>
          </a:p>
        </p:txBody>
      </p:sp>
      <p:sp>
        <p:nvSpPr>
          <p:cNvPr id="28" name="Rechthoek 27"/>
          <p:cNvSpPr/>
          <p:nvPr/>
        </p:nvSpPr>
        <p:spPr>
          <a:xfrm>
            <a:off x="6763348"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COMPUTERS MET VERBEELDINGSKRACHT</a:t>
            </a:r>
            <a:endParaRPr lang="nl-NL" sz="1400" dirty="0">
              <a:latin typeface="Calibri" panose="020F0502020204030204" pitchFamily="34" charset="0"/>
              <a:cs typeface="Calibri" panose="020F0502020204030204" pitchFamily="34" charset="0"/>
            </a:endParaRPr>
          </a:p>
        </p:txBody>
      </p:sp>
      <p:sp>
        <p:nvSpPr>
          <p:cNvPr id="29" name="Rechthoek 28"/>
          <p:cNvSpPr/>
          <p:nvPr/>
        </p:nvSpPr>
        <p:spPr>
          <a:xfrm>
            <a:off x="8964052"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HEBBEN WE STRAKS NOG BANEN?</a:t>
            </a:r>
            <a:endParaRPr lang="nl-NL" sz="1400" dirty="0">
              <a:latin typeface="Calibri" panose="020F0502020204030204" pitchFamily="34" charset="0"/>
              <a:cs typeface="Calibri" panose="020F0502020204030204" pitchFamily="34" charset="0"/>
            </a:endParaRPr>
          </a:p>
        </p:txBody>
      </p:sp>
      <p:sp>
        <p:nvSpPr>
          <p:cNvPr id="30" name="Rechthoek 29"/>
          <p:cNvSpPr/>
          <p:nvPr/>
        </p:nvSpPr>
        <p:spPr>
          <a:xfrm>
            <a:off x="119336" y="4869160"/>
            <a:ext cx="2088232" cy="792088"/>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WERKELIJKHEID</a:t>
            </a:r>
            <a:endParaRPr lang="nl-NL" sz="2000" dirty="0">
              <a:latin typeface="Calibri" panose="020F0502020204030204" pitchFamily="34" charset="0"/>
              <a:cs typeface="Calibri" panose="020F0502020204030204" pitchFamily="34" charset="0"/>
            </a:endParaRPr>
          </a:p>
        </p:txBody>
      </p:sp>
      <p:sp>
        <p:nvSpPr>
          <p:cNvPr id="31" name="Rechthoek 30"/>
          <p:cNvSpPr/>
          <p:nvPr/>
        </p:nvSpPr>
        <p:spPr>
          <a:xfrm>
            <a:off x="2351584" y="4869160"/>
            <a:ext cx="2088232" cy="792088"/>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DE IMPACT VAN FAKE NEWS</a:t>
            </a:r>
            <a:endParaRPr lang="nl-NL" sz="1400" dirty="0">
              <a:latin typeface="Calibri" panose="020F0502020204030204" pitchFamily="34" charset="0"/>
              <a:cs typeface="Calibri" panose="020F0502020204030204" pitchFamily="34" charset="0"/>
            </a:endParaRPr>
          </a:p>
        </p:txBody>
      </p:sp>
      <p:sp>
        <p:nvSpPr>
          <p:cNvPr id="32" name="Rechthoek 31"/>
          <p:cNvSpPr/>
          <p:nvPr/>
        </p:nvSpPr>
        <p:spPr>
          <a:xfrm>
            <a:off x="4551304" y="4869160"/>
            <a:ext cx="2088232" cy="792088"/>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FAKE NEWS BESTRIJDEN</a:t>
            </a:r>
            <a:endParaRPr lang="nl-NL" sz="1400" dirty="0">
              <a:latin typeface="Calibri" panose="020F0502020204030204" pitchFamily="34" charset="0"/>
              <a:cs typeface="Calibri" panose="020F0502020204030204" pitchFamily="34" charset="0"/>
            </a:endParaRPr>
          </a:p>
        </p:txBody>
      </p:sp>
      <p:sp>
        <p:nvSpPr>
          <p:cNvPr id="33" name="Rechthoek 32"/>
          <p:cNvSpPr/>
          <p:nvPr/>
        </p:nvSpPr>
        <p:spPr>
          <a:xfrm>
            <a:off x="6783552"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HOE TECHNOLOGIE ONZE WERKELIJKHEID VERANDERT</a:t>
            </a:r>
            <a:endParaRPr lang="nl-NL" sz="1400" dirty="0">
              <a:latin typeface="Calibri" panose="020F0502020204030204" pitchFamily="34" charset="0"/>
              <a:cs typeface="Calibri" panose="020F0502020204030204" pitchFamily="34" charset="0"/>
            </a:endParaRPr>
          </a:p>
        </p:txBody>
      </p:sp>
      <p:sp>
        <p:nvSpPr>
          <p:cNvPr id="34" name="Rechthoek 33"/>
          <p:cNvSpPr/>
          <p:nvPr/>
        </p:nvSpPr>
        <p:spPr>
          <a:xfrm>
            <a:off x="8984256"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MIXED REALITIES EN HUN INVLOEDEN</a:t>
            </a:r>
            <a:endParaRPr lang="nl-NL" sz="1400" dirty="0">
              <a:latin typeface="Calibri" panose="020F0502020204030204" pitchFamily="34" charset="0"/>
              <a:cs typeface="Calibri" panose="020F0502020204030204" pitchFamily="34" charset="0"/>
            </a:endParaRPr>
          </a:p>
        </p:txBody>
      </p:sp>
      <p:sp>
        <p:nvSpPr>
          <p:cNvPr id="35" name="Rechthoek 34"/>
          <p:cNvSpPr/>
          <p:nvPr/>
        </p:nvSpPr>
        <p:spPr>
          <a:xfrm>
            <a:off x="119336" y="5805264"/>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PLATFORMEN</a:t>
            </a:r>
          </a:p>
        </p:txBody>
      </p:sp>
      <p:sp>
        <p:nvSpPr>
          <p:cNvPr id="36" name="Rechthoek 35"/>
          <p:cNvSpPr/>
          <p:nvPr/>
        </p:nvSpPr>
        <p:spPr>
          <a:xfrm>
            <a:off x="2351584"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EEN DEFINITIE VAN PLATFORMEN</a:t>
            </a:r>
          </a:p>
        </p:txBody>
      </p:sp>
      <p:sp>
        <p:nvSpPr>
          <p:cNvPr id="37" name="Rechthoek 36"/>
          <p:cNvSpPr/>
          <p:nvPr/>
        </p:nvSpPr>
        <p:spPr>
          <a:xfrm>
            <a:off x="4551304"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UBER EN AIRBNB ALS CASES OM NA TE DENKEN OVER DE IMPACT</a:t>
            </a:r>
            <a:endParaRPr lang="nl-NL" sz="1400" dirty="0">
              <a:latin typeface="Calibri" panose="020F0502020204030204" pitchFamily="34" charset="0"/>
              <a:cs typeface="Calibri" panose="020F0502020204030204" pitchFamily="34" charset="0"/>
            </a:endParaRPr>
          </a:p>
        </p:txBody>
      </p:sp>
      <p:sp>
        <p:nvSpPr>
          <p:cNvPr id="38" name="Rechthoek 37"/>
          <p:cNvSpPr/>
          <p:nvPr/>
        </p:nvSpPr>
        <p:spPr>
          <a:xfrm>
            <a:off x="6783552"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EEN PLATFORM BEKIJKEN MET DE IMPACT TOOL</a:t>
            </a:r>
            <a:endParaRPr lang="nl-NL" sz="1400" dirty="0">
              <a:latin typeface="Calibri" panose="020F0502020204030204" pitchFamily="34" charset="0"/>
              <a:cs typeface="Calibri" panose="020F0502020204030204" pitchFamily="34" charset="0"/>
            </a:endParaRPr>
          </a:p>
        </p:txBody>
      </p:sp>
      <p:sp>
        <p:nvSpPr>
          <p:cNvPr id="39" name="Rechthoek 38"/>
          <p:cNvSpPr/>
          <p:nvPr/>
        </p:nvSpPr>
        <p:spPr>
          <a:xfrm>
            <a:off x="8984256"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AANBEVELINGEN VOOR DE TOEKOMST</a:t>
            </a:r>
            <a:endParaRPr lang="nl-NL" sz="1400" dirty="0">
              <a:latin typeface="Calibri" panose="020F0502020204030204" pitchFamily="34" charset="0"/>
              <a:cs typeface="Calibri" panose="020F0502020204030204" pitchFamily="34" charset="0"/>
            </a:endParaRPr>
          </a:p>
        </p:txBody>
      </p:sp>
      <p:sp>
        <p:nvSpPr>
          <p:cNvPr id="46" name="Rechthoek 45"/>
          <p:cNvSpPr/>
          <p:nvPr/>
        </p:nvSpPr>
        <p:spPr>
          <a:xfrm>
            <a:off x="119336"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INSPIREREN</a:t>
            </a:r>
            <a:endParaRPr lang="nl-NL" sz="2000" dirty="0">
              <a:solidFill>
                <a:srgbClr val="CC0099"/>
              </a:solidFill>
              <a:latin typeface="Calibri" panose="020F0502020204030204" pitchFamily="34" charset="0"/>
              <a:cs typeface="Calibri" panose="020F0502020204030204" pitchFamily="34" charset="0"/>
            </a:endParaRPr>
          </a:p>
        </p:txBody>
      </p:sp>
      <p:sp>
        <p:nvSpPr>
          <p:cNvPr id="47" name="Rechthoek 46"/>
          <p:cNvSpPr/>
          <p:nvPr/>
        </p:nvSpPr>
        <p:spPr>
          <a:xfrm>
            <a:off x="2351584"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OEFENEN / DENKEN</a:t>
            </a:r>
            <a:endParaRPr lang="nl-NL" sz="2000" dirty="0">
              <a:solidFill>
                <a:srgbClr val="CC0099"/>
              </a:solidFill>
              <a:latin typeface="Calibri" panose="020F0502020204030204" pitchFamily="34" charset="0"/>
              <a:cs typeface="Calibri" panose="020F0502020204030204" pitchFamily="34" charset="0"/>
            </a:endParaRPr>
          </a:p>
        </p:txBody>
      </p:sp>
      <p:sp>
        <p:nvSpPr>
          <p:cNvPr id="48" name="Rechthoek 47"/>
          <p:cNvSpPr/>
          <p:nvPr/>
        </p:nvSpPr>
        <p:spPr>
          <a:xfrm>
            <a:off x="4551304"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ERVAREN</a:t>
            </a:r>
            <a:endParaRPr lang="nl-NL" sz="2000" dirty="0">
              <a:solidFill>
                <a:srgbClr val="CC0099"/>
              </a:solidFill>
              <a:latin typeface="Calibri" panose="020F0502020204030204" pitchFamily="34" charset="0"/>
              <a:cs typeface="Calibri" panose="020F0502020204030204" pitchFamily="34" charset="0"/>
            </a:endParaRPr>
          </a:p>
        </p:txBody>
      </p:sp>
      <p:sp>
        <p:nvSpPr>
          <p:cNvPr id="49" name="Rechthoek 48"/>
          <p:cNvSpPr/>
          <p:nvPr/>
        </p:nvSpPr>
        <p:spPr>
          <a:xfrm>
            <a:off x="6783552"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ACHTERGROND / MEER</a:t>
            </a:r>
            <a:endParaRPr lang="nl-NL" sz="2000" dirty="0">
              <a:solidFill>
                <a:srgbClr val="CC0099"/>
              </a:solidFill>
              <a:latin typeface="Calibri" panose="020F0502020204030204" pitchFamily="34" charset="0"/>
              <a:cs typeface="Calibri" panose="020F0502020204030204" pitchFamily="34" charset="0"/>
            </a:endParaRPr>
          </a:p>
        </p:txBody>
      </p:sp>
      <p:sp>
        <p:nvSpPr>
          <p:cNvPr id="50" name="Rechthoek 49"/>
          <p:cNvSpPr/>
          <p:nvPr/>
        </p:nvSpPr>
        <p:spPr>
          <a:xfrm>
            <a:off x="8984256"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GENIETEN</a:t>
            </a:r>
            <a:endParaRPr lang="nl-NL" sz="2000" dirty="0">
              <a:solidFill>
                <a:srgbClr val="CC00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26171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1624" y="0"/>
            <a:ext cx="19584456" cy="6867616"/>
          </a:xfrm>
          <a:prstGeom prst="rect">
            <a:avLst/>
          </a:prstGeom>
        </p:spPr>
      </p:pic>
    </p:spTree>
    <p:extLst>
      <p:ext uri="{BB962C8B-B14F-4D97-AF65-F5344CB8AC3E}">
        <p14:creationId xmlns:p14="http://schemas.microsoft.com/office/powerpoint/2010/main" val="18321801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2557" y="2376"/>
            <a:ext cx="10851771" cy="6855624"/>
          </a:xfrm>
          <a:prstGeom prst="rect">
            <a:avLst/>
          </a:prstGeom>
        </p:spPr>
      </p:pic>
      <p:sp>
        <p:nvSpPr>
          <p:cNvPr id="3" name="Rectangle 4"/>
          <p:cNvSpPr/>
          <p:nvPr/>
        </p:nvSpPr>
        <p:spPr>
          <a:xfrm>
            <a:off x="5879976" y="6237312"/>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SLASHGEAR PICTURE</a:t>
            </a:r>
          </a:p>
        </p:txBody>
      </p:sp>
      <p:sp>
        <p:nvSpPr>
          <p:cNvPr id="4" name="Rechthoek 3"/>
          <p:cNvSpPr/>
          <p:nvPr/>
        </p:nvSpPr>
        <p:spPr>
          <a:xfrm>
            <a:off x="5797692" y="96336"/>
            <a:ext cx="5050835" cy="2324552"/>
          </a:xfrm>
          <a:prstGeom prst="rect">
            <a:avLst/>
          </a:prstGeom>
          <a:solidFill>
            <a:srgbClr val="D82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b="1" dirty="0" smtClean="0">
                <a:latin typeface="Calibri" panose="020F0502020204030204" pitchFamily="34" charset="0"/>
                <a:cs typeface="Calibri" panose="020F0502020204030204" pitchFamily="34" charset="0"/>
              </a:rPr>
              <a:t>OEFENING 5 MINUTEN</a:t>
            </a:r>
          </a:p>
          <a:p>
            <a:endParaRPr lang="nl-NL" b="1" dirty="0">
              <a:latin typeface="Calibri" panose="020F0502020204030204" pitchFamily="34" charset="0"/>
              <a:cs typeface="Calibri" panose="020F0502020204030204" pitchFamily="34" charset="0"/>
            </a:endParaRPr>
          </a:p>
          <a:p>
            <a:r>
              <a:rPr lang="nl-NL" b="1" dirty="0" smtClean="0">
                <a:latin typeface="Calibri" panose="020F0502020204030204" pitchFamily="34" charset="0"/>
                <a:cs typeface="Calibri" panose="020F0502020204030204" pitchFamily="34" charset="0"/>
              </a:rPr>
              <a:t>BEDENK EEN TOEKOMSTBEELD RONDOM VR, PRAAT EROVER MET ELKAAR, ZORG DAT JE HET IN EEN PAAR ZINNEN KUNT ‘PITCHEN’. </a:t>
            </a:r>
          </a:p>
          <a:p>
            <a:endParaRPr lang="nl-NL" b="1" dirty="0">
              <a:latin typeface="Calibri" panose="020F0502020204030204" pitchFamily="34" charset="0"/>
              <a:cs typeface="Calibri" panose="020F0502020204030204" pitchFamily="34" charset="0"/>
            </a:endParaRPr>
          </a:p>
          <a:p>
            <a:r>
              <a:rPr lang="nl-NL" b="1" dirty="0" smtClean="0">
                <a:latin typeface="Calibri" panose="020F0502020204030204" pitchFamily="34" charset="0"/>
                <a:cs typeface="Calibri" panose="020F0502020204030204" pitchFamily="34" charset="0"/>
              </a:rPr>
              <a:t>NOEM DE BELANGRIJKSTE VOORDELEN/NADELEN &amp; EVT. VOORWAARDEN.</a:t>
            </a:r>
          </a:p>
          <a:p>
            <a:pPr marL="342900" indent="-342900">
              <a:buAutoNum type="arabicPeriod"/>
            </a:pPr>
            <a:endParaRPr lang="nl-NL"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06925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456728" y="0"/>
            <a:ext cx="11430000" cy="6858000"/>
          </a:xfrm>
          <a:prstGeom prst="rect">
            <a:avLst/>
          </a:prstGeom>
        </p:spPr>
      </p:pic>
    </p:spTree>
    <p:extLst>
      <p:ext uri="{BB962C8B-B14F-4D97-AF65-F5344CB8AC3E}">
        <p14:creationId xmlns:p14="http://schemas.microsoft.com/office/powerpoint/2010/main" val="27918952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grayscl/>
            <a:extLst>
              <a:ext uri="{28A0092B-C50C-407E-A947-70E740481C1C}">
                <a14:useLocalDpi xmlns:a14="http://schemas.microsoft.com/office/drawing/2010/main" val="0"/>
              </a:ext>
            </a:extLst>
          </a:blip>
          <a:srcRect r="2532"/>
          <a:stretch/>
        </p:blipFill>
        <p:spPr>
          <a:xfrm>
            <a:off x="-384720" y="-3843808"/>
            <a:ext cx="11377264" cy="14371280"/>
          </a:xfrm>
          <a:prstGeom prst="rect">
            <a:avLst/>
          </a:prstGeom>
        </p:spPr>
      </p:pic>
    </p:spTree>
    <p:extLst>
      <p:ext uri="{BB962C8B-B14F-4D97-AF65-F5344CB8AC3E}">
        <p14:creationId xmlns:p14="http://schemas.microsoft.com/office/powerpoint/2010/main" val="33574269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808" y="0"/>
            <a:ext cx="12186314" cy="6861202"/>
          </a:xfrm>
          <a:prstGeom prst="rect">
            <a:avLst/>
          </a:prstGeom>
        </p:spPr>
      </p:pic>
    </p:spTree>
    <p:extLst>
      <p:ext uri="{BB962C8B-B14F-4D97-AF65-F5344CB8AC3E}">
        <p14:creationId xmlns:p14="http://schemas.microsoft.com/office/powerpoint/2010/main" val="11185997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grayscl/>
            <a:extLst>
              <a:ext uri="{28A0092B-C50C-407E-A947-70E740481C1C}">
                <a14:useLocalDpi xmlns:a14="http://schemas.microsoft.com/office/drawing/2010/main" val="0"/>
              </a:ext>
            </a:extLst>
          </a:blip>
          <a:srcRect r="15465"/>
          <a:stretch/>
        </p:blipFill>
        <p:spPr>
          <a:xfrm>
            <a:off x="-744760" y="-77920"/>
            <a:ext cx="11754544" cy="6952436"/>
          </a:xfrm>
          <a:prstGeom prst="rect">
            <a:avLst/>
          </a:prstGeom>
        </p:spPr>
      </p:pic>
    </p:spTree>
    <p:extLst>
      <p:ext uri="{BB962C8B-B14F-4D97-AF65-F5344CB8AC3E}">
        <p14:creationId xmlns:p14="http://schemas.microsoft.com/office/powerpoint/2010/main" val="42508784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one trick po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124123"/>
            <a:ext cx="10756992" cy="67338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p:nvPr/>
        </p:nvSpPr>
        <p:spPr>
          <a:xfrm>
            <a:off x="6023992" y="6021288"/>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PICTURE FROM THE PHILOSOPHY OF FILEMAKER</a:t>
            </a:r>
            <a:endParaRPr lang="nl-NL" sz="800" b="1" dirty="0"/>
          </a:p>
        </p:txBody>
      </p:sp>
    </p:spTree>
    <p:extLst>
      <p:ext uri="{BB962C8B-B14F-4D97-AF65-F5344CB8AC3E}">
        <p14:creationId xmlns:p14="http://schemas.microsoft.com/office/powerpoint/2010/main" val="38855400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68696" y="-99392"/>
            <a:ext cx="11224912" cy="7056784"/>
          </a:xfrm>
          <a:prstGeom prst="rect">
            <a:avLst/>
          </a:prstGeom>
        </p:spPr>
      </p:pic>
    </p:spTree>
    <p:extLst>
      <p:ext uri="{BB962C8B-B14F-4D97-AF65-F5344CB8AC3E}">
        <p14:creationId xmlns:p14="http://schemas.microsoft.com/office/powerpoint/2010/main" val="14331623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19336" y="-171400"/>
            <a:ext cx="10920536" cy="7294918"/>
          </a:xfrm>
          <a:prstGeom prst="rect">
            <a:avLst/>
          </a:prstGeom>
        </p:spPr>
      </p:pic>
    </p:spTree>
    <p:extLst>
      <p:ext uri="{BB962C8B-B14F-4D97-AF65-F5344CB8AC3E}">
        <p14:creationId xmlns:p14="http://schemas.microsoft.com/office/powerpoint/2010/main" val="26414027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2893184" y="2924944"/>
            <a:ext cx="5611344" cy="646331"/>
          </a:xfrm>
          <a:prstGeom prst="rect">
            <a:avLst/>
          </a:prstGeom>
          <a:noFill/>
        </p:spPr>
        <p:txBody>
          <a:bodyPr wrap="none" rtlCol="0">
            <a:spAutoFit/>
          </a:bodyPr>
          <a:lstStyle/>
          <a:p>
            <a:pPr algn="ctr"/>
            <a:r>
              <a:rPr lang="nl-NL" dirty="0" smtClean="0">
                <a:latin typeface="Calibri" panose="020F0502020204030204" pitchFamily="34" charset="0"/>
                <a:cs typeface="Calibri" panose="020F0502020204030204" pitchFamily="34" charset="0"/>
              </a:rPr>
              <a:t>FILMPJE WEERMAN VERWIJDERD, WANT TE GROOT VOOR</a:t>
            </a:r>
          </a:p>
          <a:p>
            <a:pPr algn="ctr"/>
            <a:r>
              <a:rPr lang="nl-NL" dirty="0" smtClean="0">
                <a:latin typeface="Calibri" panose="020F0502020204030204" pitchFamily="34" charset="0"/>
                <a:cs typeface="Calibri" panose="020F0502020204030204" pitchFamily="34" charset="0"/>
              </a:rPr>
              <a:t>POWERPOINT.</a:t>
            </a:r>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56434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27648" y="3284984"/>
            <a:ext cx="3976217" cy="369332"/>
          </a:xfrm>
          <a:prstGeom prst="rect">
            <a:avLst/>
          </a:prstGeom>
          <a:noFill/>
        </p:spPr>
        <p:txBody>
          <a:bodyPr wrap="none" rtlCol="0">
            <a:spAutoFit/>
          </a:bodyPr>
          <a:lstStyle/>
          <a:p>
            <a:r>
              <a:rPr lang="nl-NL" dirty="0" smtClean="0"/>
              <a:t>PRESENTATIE DANIELLE – DEEL 1</a:t>
            </a:r>
            <a:endParaRPr lang="nl-NL" dirty="0"/>
          </a:p>
        </p:txBody>
      </p:sp>
    </p:spTree>
    <p:extLst>
      <p:ext uri="{BB962C8B-B14F-4D97-AF65-F5344CB8AC3E}">
        <p14:creationId xmlns:p14="http://schemas.microsoft.com/office/powerpoint/2010/main" val="6288358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104800" y="0"/>
            <a:ext cx="12062861" cy="6858000"/>
          </a:xfrm>
          <a:prstGeom prst="rect">
            <a:avLst/>
          </a:prstGeom>
        </p:spPr>
      </p:pic>
    </p:spTree>
    <p:extLst>
      <p:ext uri="{BB962C8B-B14F-4D97-AF65-F5344CB8AC3E}">
        <p14:creationId xmlns:p14="http://schemas.microsoft.com/office/powerpoint/2010/main" val="40621364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sresultaat voor pokestop holocaust museum"/>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10442"/>
            <a:ext cx="10989506" cy="68684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23992" y="6021288"/>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AFBEELDING VAN THE TELEGRAPH</a:t>
            </a:r>
            <a:endParaRPr lang="nl-NL" sz="800" b="1" dirty="0"/>
          </a:p>
        </p:txBody>
      </p:sp>
    </p:spTree>
    <p:extLst>
      <p:ext uri="{BB962C8B-B14F-4D97-AF65-F5344CB8AC3E}">
        <p14:creationId xmlns:p14="http://schemas.microsoft.com/office/powerpoint/2010/main" val="31977042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392832" y="0"/>
            <a:ext cx="12358890" cy="6953936"/>
          </a:xfrm>
          <a:prstGeom prst="rect">
            <a:avLst/>
          </a:prstGeom>
        </p:spPr>
      </p:pic>
    </p:spTree>
    <p:extLst>
      <p:ext uri="{BB962C8B-B14F-4D97-AF65-F5344CB8AC3E}">
        <p14:creationId xmlns:p14="http://schemas.microsoft.com/office/powerpoint/2010/main" val="11337785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2707749" y="2924944"/>
            <a:ext cx="5982215" cy="646331"/>
          </a:xfrm>
          <a:prstGeom prst="rect">
            <a:avLst/>
          </a:prstGeom>
          <a:noFill/>
        </p:spPr>
        <p:txBody>
          <a:bodyPr wrap="none" rtlCol="0">
            <a:spAutoFit/>
          </a:bodyPr>
          <a:lstStyle/>
          <a:p>
            <a:pPr algn="ctr"/>
            <a:r>
              <a:rPr lang="nl-NL" dirty="0" smtClean="0">
                <a:latin typeface="Calibri" panose="020F0502020204030204" pitchFamily="34" charset="0"/>
                <a:cs typeface="Calibri" panose="020F0502020204030204" pitchFamily="34" charset="0"/>
              </a:rPr>
              <a:t>FILMPJE LIVE VERTALEN VERWIJDERD, WANT TE GROOT VOOR</a:t>
            </a:r>
          </a:p>
          <a:p>
            <a:pPr algn="ctr"/>
            <a:r>
              <a:rPr lang="nl-NL" dirty="0" smtClean="0">
                <a:latin typeface="Calibri" panose="020F0502020204030204" pitchFamily="34" charset="0"/>
                <a:cs typeface="Calibri" panose="020F0502020204030204" pitchFamily="34" charset="0"/>
              </a:rPr>
              <a:t>POWERPOINT.</a:t>
            </a:r>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18696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392832" y="0"/>
            <a:ext cx="12358890" cy="6953936"/>
          </a:xfrm>
          <a:prstGeom prst="rect">
            <a:avLst/>
          </a:prstGeom>
        </p:spPr>
      </p:pic>
      <p:sp>
        <p:nvSpPr>
          <p:cNvPr id="3" name="Rechthoek 2"/>
          <p:cNvSpPr/>
          <p:nvPr/>
        </p:nvSpPr>
        <p:spPr>
          <a:xfrm>
            <a:off x="5797692" y="96336"/>
            <a:ext cx="5050835" cy="2324552"/>
          </a:xfrm>
          <a:prstGeom prst="rect">
            <a:avLst/>
          </a:prstGeom>
          <a:solidFill>
            <a:srgbClr val="D82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b="1" dirty="0" smtClean="0">
                <a:latin typeface="Calibri" panose="020F0502020204030204" pitchFamily="34" charset="0"/>
                <a:cs typeface="Calibri" panose="020F0502020204030204" pitchFamily="34" charset="0"/>
              </a:rPr>
              <a:t>OEFENING 5 MINUTEN</a:t>
            </a:r>
          </a:p>
          <a:p>
            <a:endParaRPr lang="nl-NL" b="1" dirty="0">
              <a:latin typeface="Calibri" panose="020F0502020204030204" pitchFamily="34" charset="0"/>
              <a:cs typeface="Calibri" panose="020F0502020204030204" pitchFamily="34" charset="0"/>
            </a:endParaRPr>
          </a:p>
          <a:p>
            <a:r>
              <a:rPr lang="nl-NL" b="1" dirty="0" smtClean="0">
                <a:latin typeface="Calibri" panose="020F0502020204030204" pitchFamily="34" charset="0"/>
                <a:cs typeface="Calibri" panose="020F0502020204030204" pitchFamily="34" charset="0"/>
              </a:rPr>
              <a:t>BEDENK EEN TOEKOMSTBEELD RONDOM MIXED REALITY, PRAAT EROVER MET ELKAAR, ZORG DAT JE HET IN EEN PAAR ZINNEN KUNT ‘PITCHEN’. </a:t>
            </a:r>
          </a:p>
          <a:p>
            <a:endParaRPr lang="nl-NL" b="1" dirty="0">
              <a:latin typeface="Calibri" panose="020F0502020204030204" pitchFamily="34" charset="0"/>
              <a:cs typeface="Calibri" panose="020F0502020204030204" pitchFamily="34" charset="0"/>
            </a:endParaRPr>
          </a:p>
          <a:p>
            <a:r>
              <a:rPr lang="nl-NL" b="1" dirty="0" smtClean="0">
                <a:latin typeface="Calibri" panose="020F0502020204030204" pitchFamily="34" charset="0"/>
                <a:cs typeface="Calibri" panose="020F0502020204030204" pitchFamily="34" charset="0"/>
              </a:rPr>
              <a:t>NOEM DE BELANGRIJKSTE VOORDELEN/NADELEN &amp; EVT. VOORWAARDEN.</a:t>
            </a:r>
          </a:p>
          <a:p>
            <a:pPr marL="342900" indent="-342900">
              <a:buAutoNum type="arabicPeriod"/>
            </a:pPr>
            <a:endParaRPr lang="nl-NL"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70466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cdn-images-1.medium.com/max/1600/1*cMTayCECgi7Fy5QRl_5T_g.jpe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2183" y="0"/>
            <a:ext cx="11019211" cy="33775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cdn-images-1.medium.com/max/1600/1*U2Mavs-rrXfCWkXZjrzc2A.jpe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0" y="3377530"/>
            <a:ext cx="10992544"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82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black mirror monsters soldi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986" y="0"/>
            <a:ext cx="13759721" cy="69945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23992" y="6021288"/>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STILL FROM BLACKMIRROR</a:t>
            </a:r>
            <a:endParaRPr lang="nl-NL" sz="800" b="1" dirty="0"/>
          </a:p>
        </p:txBody>
      </p:sp>
    </p:spTree>
    <p:extLst>
      <p:ext uri="{BB962C8B-B14F-4D97-AF65-F5344CB8AC3E}">
        <p14:creationId xmlns:p14="http://schemas.microsoft.com/office/powerpoint/2010/main" val="16519730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etenap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52" y="332656"/>
            <a:ext cx="6480720" cy="590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9598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10902933" cy="6858000"/>
          </a:xfrm>
          <a:prstGeom prst="rect">
            <a:avLst/>
          </a:prstGeom>
        </p:spPr>
      </p:pic>
    </p:spTree>
    <p:extLst>
      <p:ext uri="{BB962C8B-B14F-4D97-AF65-F5344CB8AC3E}">
        <p14:creationId xmlns:p14="http://schemas.microsoft.com/office/powerpoint/2010/main" val="23249476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675456"/>
            <a:ext cx="10920536" cy="7840307"/>
          </a:xfrm>
          <a:prstGeom prst="rect">
            <a:avLst/>
          </a:prstGeom>
        </p:spPr>
      </p:pic>
      <p:grpSp>
        <p:nvGrpSpPr>
          <p:cNvPr id="3" name="Groep 2"/>
          <p:cNvGrpSpPr/>
          <p:nvPr/>
        </p:nvGrpSpPr>
        <p:grpSpPr>
          <a:xfrm>
            <a:off x="10844215" y="-8548"/>
            <a:ext cx="1349385" cy="6858594"/>
            <a:chOff x="10939303" y="0"/>
            <a:chExt cx="1342291" cy="6858594"/>
          </a:xfrm>
        </p:grpSpPr>
        <p:grpSp>
          <p:nvGrpSpPr>
            <p:cNvPr id="4" name="Groep 3"/>
            <p:cNvGrpSpPr/>
            <p:nvPr userDrawn="1"/>
          </p:nvGrpSpPr>
          <p:grpSpPr>
            <a:xfrm>
              <a:off x="10939303" y="0"/>
              <a:ext cx="1342291" cy="6858594"/>
              <a:chOff x="8129991" y="-594"/>
              <a:chExt cx="1006718" cy="6858594"/>
            </a:xfrm>
          </p:grpSpPr>
          <p:pic>
            <p:nvPicPr>
              <p:cNvPr id="6" name="Afbeelding 5"/>
              <p:cNvPicPr>
                <a:picLocks noChangeAspect="1"/>
              </p:cNvPicPr>
              <p:nvPr userDrawn="1"/>
            </p:nvPicPr>
            <p:blipFill>
              <a:blip r:embed="rId4"/>
              <a:stretch>
                <a:fillRect/>
              </a:stretch>
            </p:blipFill>
            <p:spPr>
              <a:xfrm>
                <a:off x="8155168" y="-594"/>
                <a:ext cx="981541" cy="6858594"/>
              </a:xfrm>
              <a:prstGeom prst="rect">
                <a:avLst/>
              </a:prstGeom>
            </p:spPr>
          </p:pic>
          <p:sp>
            <p:nvSpPr>
              <p:cNvPr id="7" name="Tekstvak 6"/>
              <p:cNvSpPr txBox="1"/>
              <p:nvPr userDrawn="1"/>
            </p:nvSpPr>
            <p:spPr>
              <a:xfrm>
                <a:off x="8415106" y="255960"/>
                <a:ext cx="461665" cy="3606628"/>
              </a:xfrm>
              <a:prstGeom prst="rect">
                <a:avLst/>
              </a:prstGeom>
              <a:noFill/>
            </p:spPr>
            <p:txBody>
              <a:bodyPr vert="vert" wrap="none" rtlCol="0">
                <a:spAutoFit/>
              </a:bodyPr>
              <a:lstStyle/>
              <a:p>
                <a:r>
                  <a:rPr lang="nl-NL" sz="2800" dirty="0" smtClean="0">
                    <a:solidFill>
                      <a:srgbClr val="FF3399"/>
                    </a:solidFill>
                    <a:latin typeface="Calibri" panose="020F0502020204030204" pitchFamily="34" charset="0"/>
                    <a:cs typeface="Calibri" panose="020F0502020204030204" pitchFamily="34" charset="0"/>
                  </a:rPr>
                  <a:t>TEC</a:t>
                </a:r>
                <a:r>
                  <a:rPr lang="nl-NL" sz="2800" dirty="0" smtClean="0">
                    <a:solidFill>
                      <a:schemeClr val="bg1"/>
                    </a:solidFill>
                    <a:latin typeface="Calibri" panose="020F0502020204030204" pitchFamily="34" charset="0"/>
                    <a:cs typeface="Calibri" panose="020F0502020204030204" pitchFamily="34" charset="0"/>
                  </a:rPr>
                  <a:t>HNOFILOSOFIE.COM</a:t>
                </a:r>
                <a:endParaRPr lang="nl-NL" sz="2800" dirty="0">
                  <a:solidFill>
                    <a:schemeClr val="bg1"/>
                  </a:solidFill>
                  <a:latin typeface="Calibri" panose="020F0502020204030204" pitchFamily="34" charset="0"/>
                  <a:cs typeface="Calibri" panose="020F0502020204030204" pitchFamily="34" charset="0"/>
                </a:endParaRPr>
              </a:p>
            </p:txBody>
          </p:sp>
          <p:sp>
            <p:nvSpPr>
              <p:cNvPr id="8" name="Tekstvak 7"/>
              <p:cNvSpPr txBox="1"/>
              <p:nvPr userDrawn="1"/>
            </p:nvSpPr>
            <p:spPr>
              <a:xfrm>
                <a:off x="8129991" y="5300614"/>
                <a:ext cx="1006718" cy="584775"/>
              </a:xfrm>
              <a:prstGeom prst="rect">
                <a:avLst/>
              </a:prstGeom>
              <a:noFill/>
            </p:spPr>
            <p:txBody>
              <a:bodyPr wrap="none" rtlCol="0">
                <a:spAutoFit/>
              </a:bodyPr>
              <a:lstStyle/>
              <a:p>
                <a:pPr algn="ctr"/>
                <a:r>
                  <a:rPr lang="nl-NL" sz="2000" dirty="0" smtClean="0">
                    <a:solidFill>
                      <a:schemeClr val="bg1"/>
                    </a:solidFill>
                    <a:latin typeface="Calibri" panose="020F0502020204030204" pitchFamily="34" charset="0"/>
                    <a:cs typeface="Calibri" panose="020F0502020204030204" pitchFamily="34" charset="0"/>
                  </a:rPr>
                  <a:t>REALITY</a:t>
                </a:r>
              </a:p>
              <a:p>
                <a:pPr algn="ctr"/>
                <a:r>
                  <a:rPr lang="nl-NL" sz="1200" dirty="0" smtClean="0">
                    <a:solidFill>
                      <a:schemeClr val="bg1"/>
                    </a:solidFill>
                    <a:latin typeface="Calibri" panose="020F0502020204030204" pitchFamily="34" charset="0"/>
                    <a:cs typeface="Calibri" panose="020F0502020204030204" pitchFamily="34" charset="0"/>
                  </a:rPr>
                  <a:t>Rens van der Vorst</a:t>
                </a:r>
                <a:endParaRPr lang="nl-NL" sz="1200" dirty="0">
                  <a:solidFill>
                    <a:schemeClr val="bg1"/>
                  </a:solidFill>
                  <a:latin typeface="Calibri" panose="020F0502020204030204" pitchFamily="34" charset="0"/>
                  <a:cs typeface="Calibri" panose="020F0502020204030204" pitchFamily="34" charset="0"/>
                </a:endParaRPr>
              </a:p>
            </p:txBody>
          </p:sp>
        </p:grpSp>
        <p:pic>
          <p:nvPicPr>
            <p:cNvPr id="5" name="Picture 6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31717" y="6320338"/>
              <a:ext cx="957461" cy="333030"/>
            </a:xfrm>
            <a:prstGeom prst="rect">
              <a:avLst/>
            </a:prstGeom>
          </p:spPr>
        </p:pic>
      </p:grpSp>
    </p:spTree>
    <p:extLst>
      <p:ext uri="{BB962C8B-B14F-4D97-AF65-F5344CB8AC3E}">
        <p14:creationId xmlns:p14="http://schemas.microsoft.com/office/powerpoint/2010/main" val="13859109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19336" y="188640"/>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ALGEMEEN</a:t>
            </a:r>
          </a:p>
        </p:txBody>
      </p:sp>
      <p:sp>
        <p:nvSpPr>
          <p:cNvPr id="6" name="Rechthoek 5"/>
          <p:cNvSpPr/>
          <p:nvPr/>
        </p:nvSpPr>
        <p:spPr>
          <a:xfrm>
            <a:off x="2331380"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WAT IS TECHNOLOGIE?</a:t>
            </a:r>
          </a:p>
        </p:txBody>
      </p:sp>
      <p:sp>
        <p:nvSpPr>
          <p:cNvPr id="7" name="Rechthoek 6"/>
          <p:cNvSpPr/>
          <p:nvPr/>
        </p:nvSpPr>
        <p:spPr>
          <a:xfrm>
            <a:off x="4531100"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HOE VERHOUDEN WE ONS TOT TECHNOLOGIE?</a:t>
            </a:r>
            <a:endParaRPr lang="nl-NL" sz="1400" dirty="0">
              <a:latin typeface="Calibri" panose="020F0502020204030204" pitchFamily="34" charset="0"/>
              <a:cs typeface="Calibri" panose="020F0502020204030204" pitchFamily="34" charset="0"/>
            </a:endParaRPr>
          </a:p>
        </p:txBody>
      </p:sp>
      <p:sp>
        <p:nvSpPr>
          <p:cNvPr id="8" name="Rechthoek 7"/>
          <p:cNvSpPr/>
          <p:nvPr/>
        </p:nvSpPr>
        <p:spPr>
          <a:xfrm>
            <a:off x="6763348"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HET GEBRUIK VAN DE TECHNOLOGY IMPACT TOOL</a:t>
            </a:r>
            <a:endParaRPr lang="nl-NL" sz="1400" dirty="0">
              <a:latin typeface="Calibri" panose="020F0502020204030204" pitchFamily="34" charset="0"/>
              <a:cs typeface="Calibri" panose="020F0502020204030204" pitchFamily="34" charset="0"/>
            </a:endParaRPr>
          </a:p>
        </p:txBody>
      </p:sp>
      <p:sp>
        <p:nvSpPr>
          <p:cNvPr id="9" name="Rechthoek 8"/>
          <p:cNvSpPr/>
          <p:nvPr/>
        </p:nvSpPr>
        <p:spPr>
          <a:xfrm>
            <a:off x="8964052" y="18864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TECHNOLOGIE IN EEN RELATIVERENDE CONTEXT</a:t>
            </a:r>
            <a:endParaRPr lang="nl-NL" sz="1400" dirty="0">
              <a:latin typeface="Calibri" panose="020F0502020204030204" pitchFamily="34" charset="0"/>
              <a:cs typeface="Calibri" panose="020F0502020204030204" pitchFamily="34" charset="0"/>
            </a:endParaRPr>
          </a:p>
        </p:txBody>
      </p:sp>
      <p:sp>
        <p:nvSpPr>
          <p:cNvPr id="15" name="Rechthoek 14"/>
          <p:cNvSpPr/>
          <p:nvPr/>
        </p:nvSpPr>
        <p:spPr>
          <a:xfrm>
            <a:off x="119336" y="1124744"/>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AANDACHT</a:t>
            </a:r>
          </a:p>
        </p:txBody>
      </p:sp>
      <p:sp>
        <p:nvSpPr>
          <p:cNvPr id="16" name="Rechthoek 15"/>
          <p:cNvSpPr/>
          <p:nvPr/>
        </p:nvSpPr>
        <p:spPr>
          <a:xfrm>
            <a:off x="2351584"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HANDELAREN IN AANDACHT</a:t>
            </a:r>
          </a:p>
        </p:txBody>
      </p:sp>
      <p:sp>
        <p:nvSpPr>
          <p:cNvPr id="17" name="Rechthoek 16"/>
          <p:cNvSpPr/>
          <p:nvPr/>
        </p:nvSpPr>
        <p:spPr>
          <a:xfrm>
            <a:off x="4551304"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DE EFFECTEN VAN EEN AANDACHTSECONOMIE</a:t>
            </a:r>
            <a:endParaRPr lang="nl-NL" sz="1400" dirty="0">
              <a:latin typeface="Calibri" panose="020F0502020204030204" pitchFamily="34" charset="0"/>
              <a:cs typeface="Calibri" panose="020F0502020204030204" pitchFamily="34" charset="0"/>
            </a:endParaRPr>
          </a:p>
        </p:txBody>
      </p:sp>
      <p:sp>
        <p:nvSpPr>
          <p:cNvPr id="18" name="Rechthoek 17"/>
          <p:cNvSpPr/>
          <p:nvPr/>
        </p:nvSpPr>
        <p:spPr>
          <a:xfrm>
            <a:off x="6783552"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VERSLAVING AAN JE APPS</a:t>
            </a:r>
            <a:endParaRPr lang="nl-NL" sz="1400" dirty="0">
              <a:latin typeface="Calibri" panose="020F0502020204030204" pitchFamily="34" charset="0"/>
              <a:cs typeface="Calibri" panose="020F0502020204030204" pitchFamily="34" charset="0"/>
            </a:endParaRPr>
          </a:p>
        </p:txBody>
      </p:sp>
      <p:sp>
        <p:nvSpPr>
          <p:cNvPr id="19" name="Rechthoek 18"/>
          <p:cNvSpPr/>
          <p:nvPr/>
        </p:nvSpPr>
        <p:spPr>
          <a:xfrm>
            <a:off x="8984256" y="112474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BETER IN BALANS MET JE TECHNOLOGIE</a:t>
            </a:r>
            <a:endParaRPr lang="nl-NL" sz="1400" dirty="0">
              <a:latin typeface="Calibri" panose="020F0502020204030204" pitchFamily="34" charset="0"/>
              <a:cs typeface="Calibri" panose="020F0502020204030204" pitchFamily="34" charset="0"/>
            </a:endParaRPr>
          </a:p>
        </p:txBody>
      </p:sp>
      <p:sp>
        <p:nvSpPr>
          <p:cNvPr id="20" name="Rechthoek 19"/>
          <p:cNvSpPr/>
          <p:nvPr/>
        </p:nvSpPr>
        <p:spPr>
          <a:xfrm>
            <a:off x="119336" y="2060848"/>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DATA</a:t>
            </a:r>
          </a:p>
        </p:txBody>
      </p:sp>
      <p:sp>
        <p:nvSpPr>
          <p:cNvPr id="21" name="Rechthoek 20"/>
          <p:cNvSpPr/>
          <p:nvPr/>
        </p:nvSpPr>
        <p:spPr>
          <a:xfrm>
            <a:off x="2351584"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WAAROM DATADRIVEN GEEN GOED IDEE IS</a:t>
            </a:r>
          </a:p>
        </p:txBody>
      </p:sp>
      <p:sp>
        <p:nvSpPr>
          <p:cNvPr id="22" name="Rechthoek 21"/>
          <p:cNvSpPr/>
          <p:nvPr/>
        </p:nvSpPr>
        <p:spPr>
          <a:xfrm>
            <a:off x="4551304"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PRIVACY</a:t>
            </a:r>
            <a:endParaRPr lang="nl-NL" sz="1400" dirty="0">
              <a:latin typeface="Calibri" panose="020F0502020204030204" pitchFamily="34" charset="0"/>
              <a:cs typeface="Calibri" panose="020F0502020204030204" pitchFamily="34" charset="0"/>
            </a:endParaRPr>
          </a:p>
        </p:txBody>
      </p:sp>
      <p:sp>
        <p:nvSpPr>
          <p:cNvPr id="23" name="Rechthoek 22"/>
          <p:cNvSpPr/>
          <p:nvPr/>
        </p:nvSpPr>
        <p:spPr>
          <a:xfrm>
            <a:off x="6783552"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QUANTIFIED SELF</a:t>
            </a:r>
            <a:endParaRPr lang="nl-NL" sz="1400" dirty="0">
              <a:latin typeface="Calibri" panose="020F0502020204030204" pitchFamily="34" charset="0"/>
              <a:cs typeface="Calibri" panose="020F0502020204030204" pitchFamily="34" charset="0"/>
            </a:endParaRPr>
          </a:p>
        </p:txBody>
      </p:sp>
      <p:sp>
        <p:nvSpPr>
          <p:cNvPr id="24" name="Rechthoek 23"/>
          <p:cNvSpPr/>
          <p:nvPr/>
        </p:nvSpPr>
        <p:spPr>
          <a:xfrm>
            <a:off x="8984256" y="2060848"/>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SPIONAGEKAPITALISME</a:t>
            </a:r>
            <a:endParaRPr lang="nl-NL" sz="1400" dirty="0">
              <a:latin typeface="Calibri" panose="020F0502020204030204" pitchFamily="34" charset="0"/>
              <a:cs typeface="Calibri" panose="020F0502020204030204" pitchFamily="34" charset="0"/>
            </a:endParaRPr>
          </a:p>
        </p:txBody>
      </p:sp>
      <p:sp>
        <p:nvSpPr>
          <p:cNvPr id="25" name="Rechthoek 24"/>
          <p:cNvSpPr/>
          <p:nvPr/>
        </p:nvSpPr>
        <p:spPr>
          <a:xfrm>
            <a:off x="119336" y="3933056"/>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AI</a:t>
            </a:r>
          </a:p>
        </p:txBody>
      </p:sp>
      <p:sp>
        <p:nvSpPr>
          <p:cNvPr id="26" name="Rechthoek 25"/>
          <p:cNvSpPr/>
          <p:nvPr/>
        </p:nvSpPr>
        <p:spPr>
          <a:xfrm>
            <a:off x="2331380"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DYSTOPIE OF UTOPIE</a:t>
            </a:r>
          </a:p>
        </p:txBody>
      </p:sp>
      <p:sp>
        <p:nvSpPr>
          <p:cNvPr id="27" name="Rechthoek 26"/>
          <p:cNvSpPr/>
          <p:nvPr/>
        </p:nvSpPr>
        <p:spPr>
          <a:xfrm>
            <a:off x="4531100"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AUTOMATISCHE BESLISSYSTEMEN</a:t>
            </a:r>
            <a:endParaRPr lang="nl-NL" sz="1400" dirty="0">
              <a:latin typeface="Calibri" panose="020F0502020204030204" pitchFamily="34" charset="0"/>
              <a:cs typeface="Calibri" panose="020F0502020204030204" pitchFamily="34" charset="0"/>
            </a:endParaRPr>
          </a:p>
        </p:txBody>
      </p:sp>
      <p:sp>
        <p:nvSpPr>
          <p:cNvPr id="28" name="Rechthoek 27"/>
          <p:cNvSpPr/>
          <p:nvPr/>
        </p:nvSpPr>
        <p:spPr>
          <a:xfrm>
            <a:off x="6763348"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COMPUTERS MET VERBEELDINGSKRACHT</a:t>
            </a:r>
            <a:endParaRPr lang="nl-NL" sz="1400" dirty="0">
              <a:latin typeface="Calibri" panose="020F0502020204030204" pitchFamily="34" charset="0"/>
              <a:cs typeface="Calibri" panose="020F0502020204030204" pitchFamily="34" charset="0"/>
            </a:endParaRPr>
          </a:p>
        </p:txBody>
      </p:sp>
      <p:sp>
        <p:nvSpPr>
          <p:cNvPr id="29" name="Rechthoek 28"/>
          <p:cNvSpPr/>
          <p:nvPr/>
        </p:nvSpPr>
        <p:spPr>
          <a:xfrm>
            <a:off x="8964052" y="3933056"/>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HEBBEN WE STRAKS NOG BANEN?</a:t>
            </a:r>
            <a:endParaRPr lang="nl-NL" sz="1400" dirty="0">
              <a:latin typeface="Calibri" panose="020F0502020204030204" pitchFamily="34" charset="0"/>
              <a:cs typeface="Calibri" panose="020F0502020204030204" pitchFamily="34" charset="0"/>
            </a:endParaRPr>
          </a:p>
        </p:txBody>
      </p:sp>
      <p:sp>
        <p:nvSpPr>
          <p:cNvPr id="30" name="Rechthoek 29"/>
          <p:cNvSpPr/>
          <p:nvPr/>
        </p:nvSpPr>
        <p:spPr>
          <a:xfrm>
            <a:off x="119336" y="4869160"/>
            <a:ext cx="2088232" cy="792088"/>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WERKELIJKHEID</a:t>
            </a:r>
            <a:endParaRPr lang="nl-NL" sz="2000" dirty="0">
              <a:latin typeface="Calibri" panose="020F0502020204030204" pitchFamily="34" charset="0"/>
              <a:cs typeface="Calibri" panose="020F0502020204030204" pitchFamily="34" charset="0"/>
            </a:endParaRPr>
          </a:p>
        </p:txBody>
      </p:sp>
      <p:sp>
        <p:nvSpPr>
          <p:cNvPr id="31" name="Rechthoek 30"/>
          <p:cNvSpPr/>
          <p:nvPr/>
        </p:nvSpPr>
        <p:spPr>
          <a:xfrm>
            <a:off x="2351584"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DE IMPACT VAN FAKE NEWS</a:t>
            </a:r>
            <a:endParaRPr lang="nl-NL" sz="1400" dirty="0">
              <a:latin typeface="Calibri" panose="020F0502020204030204" pitchFamily="34" charset="0"/>
              <a:cs typeface="Calibri" panose="020F0502020204030204" pitchFamily="34" charset="0"/>
            </a:endParaRPr>
          </a:p>
        </p:txBody>
      </p:sp>
      <p:sp>
        <p:nvSpPr>
          <p:cNvPr id="32" name="Rechthoek 31"/>
          <p:cNvSpPr/>
          <p:nvPr/>
        </p:nvSpPr>
        <p:spPr>
          <a:xfrm>
            <a:off x="4551304"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FAKE NEWS BESTRIJDEN</a:t>
            </a:r>
            <a:endParaRPr lang="nl-NL" sz="1400" dirty="0">
              <a:latin typeface="Calibri" panose="020F0502020204030204" pitchFamily="34" charset="0"/>
              <a:cs typeface="Calibri" panose="020F0502020204030204" pitchFamily="34" charset="0"/>
            </a:endParaRPr>
          </a:p>
        </p:txBody>
      </p:sp>
      <p:sp>
        <p:nvSpPr>
          <p:cNvPr id="33" name="Rechthoek 32"/>
          <p:cNvSpPr/>
          <p:nvPr/>
        </p:nvSpPr>
        <p:spPr>
          <a:xfrm>
            <a:off x="6783552" y="4869160"/>
            <a:ext cx="2088232" cy="792088"/>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HOE TECHNOLOGIE ONZE WERKELIJKHEID VERANDERT</a:t>
            </a:r>
            <a:endParaRPr lang="nl-NL" sz="1400" dirty="0">
              <a:latin typeface="Calibri" panose="020F0502020204030204" pitchFamily="34" charset="0"/>
              <a:cs typeface="Calibri" panose="020F0502020204030204" pitchFamily="34" charset="0"/>
            </a:endParaRPr>
          </a:p>
        </p:txBody>
      </p:sp>
      <p:sp>
        <p:nvSpPr>
          <p:cNvPr id="34" name="Rechthoek 33"/>
          <p:cNvSpPr/>
          <p:nvPr/>
        </p:nvSpPr>
        <p:spPr>
          <a:xfrm>
            <a:off x="8984256" y="4869160"/>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MIXED REALITIES EN HUN INVLOEDEN</a:t>
            </a:r>
            <a:endParaRPr lang="nl-NL" sz="1400" dirty="0">
              <a:latin typeface="Calibri" panose="020F0502020204030204" pitchFamily="34" charset="0"/>
              <a:cs typeface="Calibri" panose="020F0502020204030204" pitchFamily="34" charset="0"/>
            </a:endParaRPr>
          </a:p>
        </p:txBody>
      </p:sp>
      <p:sp>
        <p:nvSpPr>
          <p:cNvPr id="35" name="Rechthoek 34"/>
          <p:cNvSpPr/>
          <p:nvPr/>
        </p:nvSpPr>
        <p:spPr>
          <a:xfrm>
            <a:off x="119336" y="5805264"/>
            <a:ext cx="2088232" cy="792088"/>
          </a:xfrm>
          <a:prstGeom prst="rect">
            <a:avLst/>
          </a:prstGeom>
          <a:solidFill>
            <a:srgbClr val="CC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Calibri" panose="020F0502020204030204" pitchFamily="34" charset="0"/>
                <a:cs typeface="Calibri" panose="020F0502020204030204" pitchFamily="34" charset="0"/>
              </a:rPr>
              <a:t>PLATFORMEN</a:t>
            </a:r>
          </a:p>
        </p:txBody>
      </p:sp>
      <p:sp>
        <p:nvSpPr>
          <p:cNvPr id="36" name="Rechthoek 35"/>
          <p:cNvSpPr/>
          <p:nvPr/>
        </p:nvSpPr>
        <p:spPr>
          <a:xfrm>
            <a:off x="2351584"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latin typeface="Calibri" panose="020F0502020204030204" pitchFamily="34" charset="0"/>
                <a:cs typeface="Calibri" panose="020F0502020204030204" pitchFamily="34" charset="0"/>
              </a:rPr>
              <a:t>EEN DEFINITIE VAN PLATFORMEN</a:t>
            </a:r>
          </a:p>
        </p:txBody>
      </p:sp>
      <p:sp>
        <p:nvSpPr>
          <p:cNvPr id="37" name="Rechthoek 36"/>
          <p:cNvSpPr/>
          <p:nvPr/>
        </p:nvSpPr>
        <p:spPr>
          <a:xfrm>
            <a:off x="4551304"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UBER EN AIRBNB ALS CASES OM NA TE DENKEN OVER DE IMPACT</a:t>
            </a:r>
            <a:endParaRPr lang="nl-NL" sz="1400" dirty="0">
              <a:latin typeface="Calibri" panose="020F0502020204030204" pitchFamily="34" charset="0"/>
              <a:cs typeface="Calibri" panose="020F0502020204030204" pitchFamily="34" charset="0"/>
            </a:endParaRPr>
          </a:p>
        </p:txBody>
      </p:sp>
      <p:sp>
        <p:nvSpPr>
          <p:cNvPr id="38" name="Rechthoek 37"/>
          <p:cNvSpPr/>
          <p:nvPr/>
        </p:nvSpPr>
        <p:spPr>
          <a:xfrm>
            <a:off x="6783552"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EEN PLATFORM BEKIJKEN MET DE IMPACT TOOL</a:t>
            </a:r>
            <a:endParaRPr lang="nl-NL" sz="1400" dirty="0">
              <a:latin typeface="Calibri" panose="020F0502020204030204" pitchFamily="34" charset="0"/>
              <a:cs typeface="Calibri" panose="020F0502020204030204" pitchFamily="34" charset="0"/>
            </a:endParaRPr>
          </a:p>
        </p:txBody>
      </p:sp>
      <p:sp>
        <p:nvSpPr>
          <p:cNvPr id="39" name="Rechthoek 38"/>
          <p:cNvSpPr/>
          <p:nvPr/>
        </p:nvSpPr>
        <p:spPr>
          <a:xfrm>
            <a:off x="8984256" y="5805264"/>
            <a:ext cx="2088232" cy="792088"/>
          </a:xfrm>
          <a:prstGeom prst="rect">
            <a:avLst/>
          </a:prstGeom>
          <a:solidFill>
            <a:srgbClr val="CC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smtClean="0">
                <a:latin typeface="Calibri" panose="020F0502020204030204" pitchFamily="34" charset="0"/>
                <a:cs typeface="Calibri" panose="020F0502020204030204" pitchFamily="34" charset="0"/>
              </a:rPr>
              <a:t>AANBEVELINGEN VOOR DE TOEKOMST</a:t>
            </a:r>
            <a:endParaRPr lang="nl-NL" sz="1400" dirty="0">
              <a:latin typeface="Calibri" panose="020F0502020204030204" pitchFamily="34" charset="0"/>
              <a:cs typeface="Calibri" panose="020F0502020204030204" pitchFamily="34" charset="0"/>
            </a:endParaRPr>
          </a:p>
        </p:txBody>
      </p:sp>
      <p:sp>
        <p:nvSpPr>
          <p:cNvPr id="46" name="Rechthoek 45"/>
          <p:cNvSpPr/>
          <p:nvPr/>
        </p:nvSpPr>
        <p:spPr>
          <a:xfrm>
            <a:off x="119336"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INSPIREREN</a:t>
            </a:r>
            <a:endParaRPr lang="nl-NL" sz="2000" dirty="0">
              <a:solidFill>
                <a:srgbClr val="CC0099"/>
              </a:solidFill>
              <a:latin typeface="Calibri" panose="020F0502020204030204" pitchFamily="34" charset="0"/>
              <a:cs typeface="Calibri" panose="020F0502020204030204" pitchFamily="34" charset="0"/>
            </a:endParaRPr>
          </a:p>
        </p:txBody>
      </p:sp>
      <p:sp>
        <p:nvSpPr>
          <p:cNvPr id="47" name="Rechthoek 46"/>
          <p:cNvSpPr/>
          <p:nvPr/>
        </p:nvSpPr>
        <p:spPr>
          <a:xfrm>
            <a:off x="2351584"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OEFENEN / DENKEN</a:t>
            </a:r>
            <a:endParaRPr lang="nl-NL" sz="2000" dirty="0">
              <a:solidFill>
                <a:srgbClr val="CC0099"/>
              </a:solidFill>
              <a:latin typeface="Calibri" panose="020F0502020204030204" pitchFamily="34" charset="0"/>
              <a:cs typeface="Calibri" panose="020F0502020204030204" pitchFamily="34" charset="0"/>
            </a:endParaRPr>
          </a:p>
        </p:txBody>
      </p:sp>
      <p:sp>
        <p:nvSpPr>
          <p:cNvPr id="48" name="Rechthoek 47"/>
          <p:cNvSpPr/>
          <p:nvPr/>
        </p:nvSpPr>
        <p:spPr>
          <a:xfrm>
            <a:off x="4551304"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ERVAREN</a:t>
            </a:r>
            <a:endParaRPr lang="nl-NL" sz="2000" dirty="0">
              <a:solidFill>
                <a:srgbClr val="CC0099"/>
              </a:solidFill>
              <a:latin typeface="Calibri" panose="020F0502020204030204" pitchFamily="34" charset="0"/>
              <a:cs typeface="Calibri" panose="020F0502020204030204" pitchFamily="34" charset="0"/>
            </a:endParaRPr>
          </a:p>
        </p:txBody>
      </p:sp>
      <p:sp>
        <p:nvSpPr>
          <p:cNvPr id="49" name="Rechthoek 48"/>
          <p:cNvSpPr/>
          <p:nvPr/>
        </p:nvSpPr>
        <p:spPr>
          <a:xfrm>
            <a:off x="6783552"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ACHTERGROND / MEER</a:t>
            </a:r>
            <a:endParaRPr lang="nl-NL" sz="2000" dirty="0">
              <a:solidFill>
                <a:srgbClr val="CC0099"/>
              </a:solidFill>
              <a:latin typeface="Calibri" panose="020F0502020204030204" pitchFamily="34" charset="0"/>
              <a:cs typeface="Calibri" panose="020F0502020204030204" pitchFamily="34" charset="0"/>
            </a:endParaRPr>
          </a:p>
        </p:txBody>
      </p:sp>
      <p:sp>
        <p:nvSpPr>
          <p:cNvPr id="50" name="Rechthoek 49"/>
          <p:cNvSpPr/>
          <p:nvPr/>
        </p:nvSpPr>
        <p:spPr>
          <a:xfrm>
            <a:off x="8984256" y="2964577"/>
            <a:ext cx="2088232" cy="792088"/>
          </a:xfrm>
          <a:prstGeom prst="rect">
            <a:avLst/>
          </a:prstGeom>
          <a:solidFill>
            <a:schemeClr val="bg1"/>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rgbClr val="CC0099"/>
                </a:solidFill>
                <a:latin typeface="Calibri" panose="020F0502020204030204" pitchFamily="34" charset="0"/>
                <a:cs typeface="Calibri" panose="020F0502020204030204" pitchFamily="34" charset="0"/>
              </a:rPr>
              <a:t>GENIETEN</a:t>
            </a:r>
            <a:endParaRPr lang="nl-NL" sz="2000" dirty="0">
              <a:solidFill>
                <a:srgbClr val="CC00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78462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00744" y="-1683568"/>
            <a:ext cx="11665296" cy="10521470"/>
          </a:xfrm>
          <a:prstGeom prst="rect">
            <a:avLst/>
          </a:prstGeom>
        </p:spPr>
      </p:pic>
      <p:sp>
        <p:nvSpPr>
          <p:cNvPr id="3" name="Rechthoek 2"/>
          <p:cNvSpPr/>
          <p:nvPr/>
        </p:nvSpPr>
        <p:spPr>
          <a:xfrm>
            <a:off x="7392144" y="404664"/>
            <a:ext cx="3312368" cy="648072"/>
          </a:xfrm>
          <a:prstGeom prst="rect">
            <a:avLst/>
          </a:prstGeom>
          <a:solidFill>
            <a:schemeClr val="bg1"/>
          </a:solidFill>
          <a:ln>
            <a:solidFill>
              <a:srgbClr val="D824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CC00FF"/>
                </a:solidFill>
              </a:rPr>
              <a:t>GEDEELDE SMART</a:t>
            </a:r>
            <a:endParaRPr lang="nl-NL" b="1" dirty="0">
              <a:solidFill>
                <a:srgbClr val="CC00FF"/>
              </a:solidFill>
            </a:endParaRPr>
          </a:p>
        </p:txBody>
      </p:sp>
      <p:sp>
        <p:nvSpPr>
          <p:cNvPr id="5" name="Rechthoek 4"/>
          <p:cNvSpPr/>
          <p:nvPr/>
        </p:nvSpPr>
        <p:spPr>
          <a:xfrm>
            <a:off x="7392144" y="1124744"/>
            <a:ext cx="3312368" cy="648072"/>
          </a:xfrm>
          <a:prstGeom prst="rect">
            <a:avLst/>
          </a:prstGeom>
          <a:solidFill>
            <a:schemeClr val="bg1"/>
          </a:solidFill>
          <a:ln>
            <a:solidFill>
              <a:srgbClr val="D824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CC00FF"/>
                </a:solidFill>
              </a:rPr>
              <a:t>GOOD AR NEEDS MORE DATA -&gt; PRIVACY</a:t>
            </a:r>
            <a:endParaRPr lang="nl-NL" b="1" dirty="0">
              <a:solidFill>
                <a:srgbClr val="CC00FF"/>
              </a:solidFill>
            </a:endParaRPr>
          </a:p>
        </p:txBody>
      </p:sp>
      <p:sp>
        <p:nvSpPr>
          <p:cNvPr id="6" name="Rechthoek 5"/>
          <p:cNvSpPr/>
          <p:nvPr/>
        </p:nvSpPr>
        <p:spPr>
          <a:xfrm>
            <a:off x="7392144" y="1844824"/>
            <a:ext cx="3312368" cy="648072"/>
          </a:xfrm>
          <a:prstGeom prst="rect">
            <a:avLst/>
          </a:prstGeom>
          <a:solidFill>
            <a:schemeClr val="bg1"/>
          </a:solidFill>
          <a:ln>
            <a:solidFill>
              <a:srgbClr val="D824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CC00FF"/>
                </a:solidFill>
              </a:rPr>
              <a:t>WETEN WORDT HERGEDEFINIEERD</a:t>
            </a:r>
            <a:endParaRPr lang="nl-NL" b="1" dirty="0">
              <a:solidFill>
                <a:srgbClr val="CC00FF"/>
              </a:solidFill>
            </a:endParaRPr>
          </a:p>
        </p:txBody>
      </p:sp>
      <p:sp>
        <p:nvSpPr>
          <p:cNvPr id="7" name="Rechthoek 6"/>
          <p:cNvSpPr/>
          <p:nvPr/>
        </p:nvSpPr>
        <p:spPr>
          <a:xfrm>
            <a:off x="7399247" y="2564904"/>
            <a:ext cx="3312368" cy="648072"/>
          </a:xfrm>
          <a:prstGeom prst="rect">
            <a:avLst/>
          </a:prstGeom>
          <a:solidFill>
            <a:schemeClr val="bg1"/>
          </a:solidFill>
          <a:ln>
            <a:solidFill>
              <a:srgbClr val="D824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CC00FF"/>
                </a:solidFill>
              </a:rPr>
              <a:t>INFORMATIE A-SYMMETRY</a:t>
            </a:r>
            <a:endParaRPr lang="nl-NL" b="1" dirty="0">
              <a:solidFill>
                <a:srgbClr val="CC00FF"/>
              </a:solidFill>
            </a:endParaRPr>
          </a:p>
        </p:txBody>
      </p:sp>
      <p:sp>
        <p:nvSpPr>
          <p:cNvPr id="8" name="Rechthoek 7"/>
          <p:cNvSpPr/>
          <p:nvPr/>
        </p:nvSpPr>
        <p:spPr>
          <a:xfrm>
            <a:off x="7415642" y="3284984"/>
            <a:ext cx="3312368" cy="648072"/>
          </a:xfrm>
          <a:prstGeom prst="rect">
            <a:avLst/>
          </a:prstGeom>
          <a:solidFill>
            <a:schemeClr val="bg1"/>
          </a:solidFill>
          <a:ln>
            <a:solidFill>
              <a:srgbClr val="D824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CC00FF"/>
                </a:solidFill>
              </a:rPr>
              <a:t>GEDEMPTE WERKELIJKHEID</a:t>
            </a:r>
            <a:endParaRPr lang="nl-NL" b="1" dirty="0">
              <a:solidFill>
                <a:srgbClr val="CC00FF"/>
              </a:solidFill>
            </a:endParaRPr>
          </a:p>
        </p:txBody>
      </p:sp>
      <p:sp>
        <p:nvSpPr>
          <p:cNvPr id="9" name="Rechthoek 8"/>
          <p:cNvSpPr/>
          <p:nvPr/>
        </p:nvSpPr>
        <p:spPr>
          <a:xfrm>
            <a:off x="7428228" y="4005064"/>
            <a:ext cx="3312368" cy="648072"/>
          </a:xfrm>
          <a:prstGeom prst="rect">
            <a:avLst/>
          </a:prstGeom>
          <a:solidFill>
            <a:schemeClr val="bg1"/>
          </a:solidFill>
          <a:ln>
            <a:solidFill>
              <a:srgbClr val="D824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CC00FF"/>
                </a:solidFill>
              </a:rPr>
              <a:t>GRAFFITI IN EEN AR – WERELD ?</a:t>
            </a:r>
            <a:endParaRPr lang="nl-NL" b="1" dirty="0">
              <a:solidFill>
                <a:srgbClr val="CC00FF"/>
              </a:solidFill>
            </a:endParaRPr>
          </a:p>
        </p:txBody>
      </p:sp>
      <p:sp>
        <p:nvSpPr>
          <p:cNvPr id="10" name="Rechthoek 9"/>
          <p:cNvSpPr/>
          <p:nvPr/>
        </p:nvSpPr>
        <p:spPr>
          <a:xfrm>
            <a:off x="7428228" y="4725144"/>
            <a:ext cx="3312368" cy="648072"/>
          </a:xfrm>
          <a:prstGeom prst="rect">
            <a:avLst/>
          </a:prstGeom>
          <a:solidFill>
            <a:schemeClr val="bg1"/>
          </a:solidFill>
          <a:ln>
            <a:solidFill>
              <a:srgbClr val="D824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CC00FF"/>
                </a:solidFill>
              </a:rPr>
              <a:t>HACKED - VERKEER</a:t>
            </a:r>
            <a:endParaRPr lang="nl-NL" b="1" dirty="0">
              <a:solidFill>
                <a:srgbClr val="CC00FF"/>
              </a:solidFill>
            </a:endParaRPr>
          </a:p>
        </p:txBody>
      </p:sp>
      <p:sp>
        <p:nvSpPr>
          <p:cNvPr id="11" name="Rechthoek 10"/>
          <p:cNvSpPr/>
          <p:nvPr/>
        </p:nvSpPr>
        <p:spPr>
          <a:xfrm>
            <a:off x="7428228" y="5445224"/>
            <a:ext cx="3312368" cy="648072"/>
          </a:xfrm>
          <a:prstGeom prst="rect">
            <a:avLst/>
          </a:prstGeom>
          <a:solidFill>
            <a:schemeClr val="bg1"/>
          </a:solidFill>
          <a:ln>
            <a:solidFill>
              <a:srgbClr val="D824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CC00FF"/>
                </a:solidFill>
              </a:rPr>
              <a:t>KUNNEN WE HET VERSCHIL NOG ZIEN?</a:t>
            </a:r>
            <a:endParaRPr lang="nl-NL" b="1" dirty="0">
              <a:solidFill>
                <a:srgbClr val="CC00FF"/>
              </a:solidFill>
            </a:endParaRPr>
          </a:p>
        </p:txBody>
      </p:sp>
      <p:sp>
        <p:nvSpPr>
          <p:cNvPr id="12" name="Rechthoek 11"/>
          <p:cNvSpPr/>
          <p:nvPr/>
        </p:nvSpPr>
        <p:spPr>
          <a:xfrm>
            <a:off x="7437291" y="6165304"/>
            <a:ext cx="3312368" cy="648072"/>
          </a:xfrm>
          <a:prstGeom prst="rect">
            <a:avLst/>
          </a:prstGeom>
          <a:solidFill>
            <a:schemeClr val="bg1"/>
          </a:solidFill>
          <a:ln>
            <a:solidFill>
              <a:srgbClr val="D824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CC00FF"/>
                </a:solidFill>
              </a:rPr>
              <a:t>MAAKT HET UIT?</a:t>
            </a:r>
            <a:endParaRPr lang="nl-NL" b="1" dirty="0">
              <a:solidFill>
                <a:srgbClr val="CC00FF"/>
              </a:solidFill>
            </a:endParaRPr>
          </a:p>
        </p:txBody>
      </p:sp>
      <p:sp>
        <p:nvSpPr>
          <p:cNvPr id="13" name="Rechthoek 12"/>
          <p:cNvSpPr/>
          <p:nvPr/>
        </p:nvSpPr>
        <p:spPr>
          <a:xfrm>
            <a:off x="4046557" y="6165304"/>
            <a:ext cx="3312368" cy="648072"/>
          </a:xfrm>
          <a:prstGeom prst="rect">
            <a:avLst/>
          </a:prstGeom>
          <a:solidFill>
            <a:schemeClr val="bg1"/>
          </a:solidFill>
          <a:ln>
            <a:solidFill>
              <a:srgbClr val="D824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CC00FF"/>
                </a:solidFill>
              </a:rPr>
              <a:t>AANDACHT EN RECLAME MODELLEN</a:t>
            </a:r>
            <a:endParaRPr lang="nl-NL" b="1" dirty="0">
              <a:solidFill>
                <a:srgbClr val="CC00FF"/>
              </a:solidFill>
            </a:endParaRPr>
          </a:p>
        </p:txBody>
      </p:sp>
      <p:sp>
        <p:nvSpPr>
          <p:cNvPr id="14" name="Rechthoek 13"/>
          <p:cNvSpPr/>
          <p:nvPr/>
        </p:nvSpPr>
        <p:spPr>
          <a:xfrm>
            <a:off x="655823" y="6165304"/>
            <a:ext cx="3312368" cy="648072"/>
          </a:xfrm>
          <a:prstGeom prst="rect">
            <a:avLst/>
          </a:prstGeom>
          <a:solidFill>
            <a:schemeClr val="bg1"/>
          </a:solidFill>
          <a:ln>
            <a:solidFill>
              <a:srgbClr val="D824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CC00FF"/>
                </a:solidFill>
              </a:rPr>
              <a:t>SNELLER LEREN</a:t>
            </a:r>
            <a:endParaRPr lang="nl-NL" b="1" dirty="0">
              <a:solidFill>
                <a:srgbClr val="CC00FF"/>
              </a:solidFill>
            </a:endParaRPr>
          </a:p>
        </p:txBody>
      </p:sp>
      <p:sp>
        <p:nvSpPr>
          <p:cNvPr id="15" name="Rechthoek 14"/>
          <p:cNvSpPr/>
          <p:nvPr/>
        </p:nvSpPr>
        <p:spPr>
          <a:xfrm>
            <a:off x="655823" y="5445224"/>
            <a:ext cx="3312368" cy="648072"/>
          </a:xfrm>
          <a:prstGeom prst="rect">
            <a:avLst/>
          </a:prstGeom>
          <a:solidFill>
            <a:schemeClr val="bg1"/>
          </a:solidFill>
          <a:ln>
            <a:solidFill>
              <a:srgbClr val="D824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CC00FF"/>
                </a:solidFill>
              </a:rPr>
              <a:t>WERK TOEPASSINGEN</a:t>
            </a:r>
            <a:endParaRPr lang="nl-NL" b="1" dirty="0">
              <a:solidFill>
                <a:srgbClr val="CC00FF"/>
              </a:solidFill>
            </a:endParaRPr>
          </a:p>
        </p:txBody>
      </p:sp>
      <p:sp>
        <p:nvSpPr>
          <p:cNvPr id="16" name="Rechthoek 15"/>
          <p:cNvSpPr/>
          <p:nvPr/>
        </p:nvSpPr>
        <p:spPr>
          <a:xfrm>
            <a:off x="668768" y="4688023"/>
            <a:ext cx="3312368" cy="648072"/>
          </a:xfrm>
          <a:prstGeom prst="rect">
            <a:avLst/>
          </a:prstGeom>
          <a:solidFill>
            <a:schemeClr val="bg1"/>
          </a:solidFill>
          <a:ln>
            <a:solidFill>
              <a:srgbClr val="D824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CC00FF"/>
                </a:solidFill>
              </a:rPr>
              <a:t>KOKEN – PRINTER MAKEN</a:t>
            </a:r>
            <a:endParaRPr lang="nl-NL" b="1" dirty="0">
              <a:solidFill>
                <a:srgbClr val="CC00FF"/>
              </a:solidFill>
            </a:endParaRPr>
          </a:p>
        </p:txBody>
      </p:sp>
      <p:sp>
        <p:nvSpPr>
          <p:cNvPr id="17" name="Rechthoek 16"/>
          <p:cNvSpPr/>
          <p:nvPr/>
        </p:nvSpPr>
        <p:spPr>
          <a:xfrm>
            <a:off x="655823" y="3933056"/>
            <a:ext cx="3312368" cy="648072"/>
          </a:xfrm>
          <a:prstGeom prst="rect">
            <a:avLst/>
          </a:prstGeom>
          <a:solidFill>
            <a:schemeClr val="bg1"/>
          </a:solidFill>
          <a:ln>
            <a:solidFill>
              <a:srgbClr val="D824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CC00FF"/>
                </a:solidFill>
              </a:rPr>
              <a:t>MAKE THE DEAD RISE AGAIN ??</a:t>
            </a:r>
            <a:endParaRPr lang="nl-NL" b="1" dirty="0">
              <a:solidFill>
                <a:srgbClr val="CC00FF"/>
              </a:solidFill>
            </a:endParaRPr>
          </a:p>
        </p:txBody>
      </p:sp>
    </p:spTree>
    <p:extLst>
      <p:ext uri="{BB962C8B-B14F-4D97-AF65-F5344CB8AC3E}">
        <p14:creationId xmlns:p14="http://schemas.microsoft.com/office/powerpoint/2010/main" val="27046005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hoek 22"/>
          <p:cNvSpPr/>
          <p:nvPr/>
        </p:nvSpPr>
        <p:spPr>
          <a:xfrm>
            <a:off x="191345" y="188640"/>
            <a:ext cx="4896543" cy="2574885"/>
          </a:xfrm>
          <a:prstGeom prst="rect">
            <a:avLst/>
          </a:prstGeom>
          <a:solidFill>
            <a:srgbClr val="D82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smtClean="0">
                <a:latin typeface="Calibri" panose="020F0502020204030204" pitchFamily="34" charset="0"/>
                <a:cs typeface="Calibri" panose="020F0502020204030204" pitchFamily="34" charset="0"/>
              </a:rPr>
              <a:t>WWW.LINKEDIN.COM/IN/</a:t>
            </a:r>
            <a:br>
              <a:rPr lang="nl-NL" sz="2800" b="1" dirty="0" smtClean="0">
                <a:latin typeface="Calibri" panose="020F0502020204030204" pitchFamily="34" charset="0"/>
                <a:cs typeface="Calibri" panose="020F0502020204030204" pitchFamily="34" charset="0"/>
              </a:rPr>
            </a:br>
            <a:r>
              <a:rPr lang="nl-NL" sz="2800" b="1" dirty="0" smtClean="0">
                <a:latin typeface="Calibri" panose="020F0502020204030204" pitchFamily="34" charset="0"/>
                <a:cs typeface="Calibri" panose="020F0502020204030204" pitchFamily="34" charset="0"/>
              </a:rPr>
              <a:t>RENSVANDERVORST</a:t>
            </a:r>
            <a:br>
              <a:rPr lang="nl-NL" sz="2800" b="1" dirty="0" smtClean="0">
                <a:latin typeface="Calibri" panose="020F0502020204030204" pitchFamily="34" charset="0"/>
                <a:cs typeface="Calibri" panose="020F0502020204030204" pitchFamily="34" charset="0"/>
              </a:rPr>
            </a:br>
            <a:endParaRPr lang="nl-NL" sz="2800" b="1" dirty="0" smtClean="0">
              <a:latin typeface="Calibri" panose="020F0502020204030204" pitchFamily="34" charset="0"/>
              <a:cs typeface="Calibri" panose="020F0502020204030204" pitchFamily="34" charset="0"/>
            </a:endParaRPr>
          </a:p>
        </p:txBody>
      </p:sp>
      <p:sp>
        <p:nvSpPr>
          <p:cNvPr id="24" name="Rechthoek 23"/>
          <p:cNvSpPr/>
          <p:nvPr/>
        </p:nvSpPr>
        <p:spPr>
          <a:xfrm>
            <a:off x="5735961" y="195371"/>
            <a:ext cx="4824535" cy="2568154"/>
          </a:xfrm>
          <a:prstGeom prst="rect">
            <a:avLst/>
          </a:prstGeom>
          <a:solidFill>
            <a:srgbClr val="D82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smtClean="0">
                <a:latin typeface="Calibri" panose="020F0502020204030204" pitchFamily="34" charset="0"/>
                <a:cs typeface="Calibri" panose="020F0502020204030204" pitchFamily="34" charset="0"/>
              </a:rPr>
              <a:t>WWW.TECHNOFILOSOFIE.COM</a:t>
            </a:r>
          </a:p>
          <a:p>
            <a:pPr algn="ctr"/>
            <a:endParaRPr lang="nl-NL" sz="2800" b="1" dirty="0">
              <a:latin typeface="Calibri" panose="020F0502020204030204" pitchFamily="34" charset="0"/>
              <a:cs typeface="Calibri" panose="020F0502020204030204" pitchFamily="34" charset="0"/>
            </a:endParaRPr>
          </a:p>
          <a:p>
            <a:pPr algn="ctr"/>
            <a:r>
              <a:rPr lang="nl-NL" sz="2800" b="1" dirty="0" smtClean="0">
                <a:latin typeface="Calibri" panose="020F0502020204030204" pitchFamily="34" charset="0"/>
                <a:cs typeface="Calibri" panose="020F0502020204030204" pitchFamily="34" charset="0"/>
              </a:rPr>
              <a:t>(TICT)</a:t>
            </a:r>
          </a:p>
        </p:txBody>
      </p:sp>
      <p:sp>
        <p:nvSpPr>
          <p:cNvPr id="25" name="Rechthoek 24"/>
          <p:cNvSpPr/>
          <p:nvPr/>
        </p:nvSpPr>
        <p:spPr>
          <a:xfrm>
            <a:off x="191344" y="3789040"/>
            <a:ext cx="4896544" cy="2574885"/>
          </a:xfrm>
          <a:prstGeom prst="rect">
            <a:avLst/>
          </a:prstGeom>
          <a:solidFill>
            <a:srgbClr val="D82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smtClean="0">
                <a:latin typeface="Calibri" panose="020F0502020204030204" pitchFamily="34" charset="0"/>
                <a:cs typeface="Calibri" panose="020F0502020204030204" pitchFamily="34" charset="0"/>
              </a:rPr>
              <a:t>PRIVE - MASTERCLASSES</a:t>
            </a:r>
          </a:p>
        </p:txBody>
      </p:sp>
      <p:sp>
        <p:nvSpPr>
          <p:cNvPr id="26" name="Rechthoek 25"/>
          <p:cNvSpPr/>
          <p:nvPr/>
        </p:nvSpPr>
        <p:spPr>
          <a:xfrm>
            <a:off x="5735961" y="3770520"/>
            <a:ext cx="4827304" cy="2574885"/>
          </a:xfrm>
          <a:prstGeom prst="rect">
            <a:avLst/>
          </a:prstGeom>
          <a:solidFill>
            <a:srgbClr val="D82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800" b="1" dirty="0" smtClean="0">
              <a:latin typeface="Calibri" panose="020F0502020204030204" pitchFamily="34" charset="0"/>
              <a:cs typeface="Calibri" panose="020F0502020204030204" pitchFamily="34" charset="0"/>
            </a:endParaRPr>
          </a:p>
        </p:txBody>
      </p:sp>
      <p:sp>
        <p:nvSpPr>
          <p:cNvPr id="2" name="Ovaal 1"/>
          <p:cNvSpPr/>
          <p:nvPr/>
        </p:nvSpPr>
        <p:spPr>
          <a:xfrm>
            <a:off x="3863752" y="1844824"/>
            <a:ext cx="1440160" cy="1296144"/>
          </a:xfrm>
          <a:prstGeom prst="ellipse">
            <a:avLst/>
          </a:prstGeom>
          <a:solidFill>
            <a:schemeClr val="tx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0" dirty="0" smtClean="0">
                <a:solidFill>
                  <a:schemeClr val="bg1"/>
                </a:solidFill>
                <a:latin typeface="Calibri" panose="020F0502020204030204" pitchFamily="34" charset="0"/>
                <a:cs typeface="Calibri" panose="020F0502020204030204" pitchFamily="34" charset="0"/>
              </a:rPr>
              <a:t>1</a:t>
            </a:r>
            <a:endParaRPr lang="nl-NL" sz="8000" dirty="0">
              <a:solidFill>
                <a:schemeClr val="bg1"/>
              </a:solidFill>
              <a:latin typeface="Calibri" panose="020F0502020204030204" pitchFamily="34" charset="0"/>
              <a:cs typeface="Calibri" panose="020F0502020204030204" pitchFamily="34" charset="0"/>
            </a:endParaRPr>
          </a:p>
        </p:txBody>
      </p:sp>
      <p:sp>
        <p:nvSpPr>
          <p:cNvPr id="27" name="Ovaal 26"/>
          <p:cNvSpPr/>
          <p:nvPr/>
        </p:nvSpPr>
        <p:spPr>
          <a:xfrm>
            <a:off x="9521103" y="1970879"/>
            <a:ext cx="1440160" cy="1296144"/>
          </a:xfrm>
          <a:prstGeom prst="ellipse">
            <a:avLst/>
          </a:prstGeom>
          <a:solidFill>
            <a:schemeClr val="tx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0" dirty="0" smtClean="0">
                <a:solidFill>
                  <a:schemeClr val="bg1"/>
                </a:solidFill>
                <a:latin typeface="Calibri" panose="020F0502020204030204" pitchFamily="34" charset="0"/>
                <a:cs typeface="Calibri" panose="020F0502020204030204" pitchFamily="34" charset="0"/>
              </a:rPr>
              <a:t>2</a:t>
            </a:r>
            <a:endParaRPr lang="nl-NL" sz="8000" dirty="0">
              <a:solidFill>
                <a:schemeClr val="bg1"/>
              </a:solidFill>
              <a:latin typeface="Calibri" panose="020F0502020204030204" pitchFamily="34" charset="0"/>
              <a:cs typeface="Calibri" panose="020F0502020204030204" pitchFamily="34" charset="0"/>
            </a:endParaRPr>
          </a:p>
        </p:txBody>
      </p:sp>
      <p:sp>
        <p:nvSpPr>
          <p:cNvPr id="28" name="Ovaal 27"/>
          <p:cNvSpPr/>
          <p:nvPr/>
        </p:nvSpPr>
        <p:spPr>
          <a:xfrm>
            <a:off x="150999" y="3140968"/>
            <a:ext cx="1440160" cy="1296144"/>
          </a:xfrm>
          <a:prstGeom prst="ellipse">
            <a:avLst/>
          </a:prstGeom>
          <a:solidFill>
            <a:schemeClr val="tx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0" dirty="0" smtClean="0">
                <a:solidFill>
                  <a:schemeClr val="bg1"/>
                </a:solidFill>
                <a:latin typeface="Calibri" panose="020F0502020204030204" pitchFamily="34" charset="0"/>
                <a:cs typeface="Calibri" panose="020F0502020204030204" pitchFamily="34" charset="0"/>
              </a:rPr>
              <a:t>3</a:t>
            </a:r>
            <a:endParaRPr lang="nl-NL" sz="8000" dirty="0">
              <a:solidFill>
                <a:schemeClr val="bg1"/>
              </a:solidFill>
              <a:latin typeface="Calibri" panose="020F0502020204030204" pitchFamily="34" charset="0"/>
              <a:cs typeface="Calibri" panose="020F0502020204030204" pitchFamily="34" charset="0"/>
            </a:endParaRPr>
          </a:p>
        </p:txBody>
      </p:sp>
      <p:sp>
        <p:nvSpPr>
          <p:cNvPr id="29" name="Ovaal 28"/>
          <p:cNvSpPr/>
          <p:nvPr/>
        </p:nvSpPr>
        <p:spPr>
          <a:xfrm>
            <a:off x="6485410" y="3122448"/>
            <a:ext cx="1440160" cy="1296144"/>
          </a:xfrm>
          <a:prstGeom prst="ellipse">
            <a:avLst/>
          </a:prstGeom>
          <a:solidFill>
            <a:schemeClr val="tx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0" dirty="0" smtClean="0">
                <a:solidFill>
                  <a:schemeClr val="bg1"/>
                </a:solidFill>
                <a:latin typeface="Calibri" panose="020F0502020204030204" pitchFamily="34" charset="0"/>
                <a:cs typeface="Calibri" panose="020F0502020204030204" pitchFamily="34" charset="0"/>
              </a:rPr>
              <a:t>4</a:t>
            </a:r>
            <a:endParaRPr lang="nl-NL" sz="8000" dirty="0">
              <a:solidFill>
                <a:schemeClr val="bg1"/>
              </a:solidFill>
              <a:latin typeface="Calibri" panose="020F0502020204030204" pitchFamily="34" charset="0"/>
              <a:cs typeface="Calibri" panose="020F0502020204030204" pitchFamily="34" charset="0"/>
            </a:endParaRPr>
          </a:p>
        </p:txBody>
      </p:sp>
      <p:pic>
        <p:nvPicPr>
          <p:cNvPr id="10" name="Afbeelding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5410" y="4610841"/>
            <a:ext cx="2217523" cy="1652964"/>
          </a:xfrm>
          <a:prstGeom prst="rect">
            <a:avLst/>
          </a:prstGeom>
          <a:ln w="38100">
            <a:solidFill>
              <a:srgbClr val="FF3399"/>
            </a:solidFill>
          </a:ln>
        </p:spPr>
      </p:pic>
      <p:pic>
        <p:nvPicPr>
          <p:cNvPr id="11" name="Afbeelding 10"/>
          <p:cNvPicPr>
            <a:picLocks noChangeAspect="1"/>
          </p:cNvPicPr>
          <p:nvPr/>
        </p:nvPicPr>
        <p:blipFill rotWithShape="1">
          <a:blip r:embed="rId4" cstate="print">
            <a:extLst>
              <a:ext uri="{28A0092B-C50C-407E-A947-70E740481C1C}">
                <a14:useLocalDpi xmlns:a14="http://schemas.microsoft.com/office/drawing/2010/main" val="0"/>
              </a:ext>
            </a:extLst>
          </a:blip>
          <a:srcRect l="32009" t="14728" r="27020" b="15986"/>
          <a:stretch/>
        </p:blipFill>
        <p:spPr>
          <a:xfrm>
            <a:off x="8859120" y="4610841"/>
            <a:ext cx="1469300" cy="1652964"/>
          </a:xfrm>
          <a:prstGeom prst="rect">
            <a:avLst/>
          </a:prstGeom>
          <a:ln w="38100">
            <a:solidFill>
              <a:srgbClr val="FF3399"/>
            </a:solidFill>
          </a:ln>
        </p:spPr>
      </p:pic>
      <p:sp>
        <p:nvSpPr>
          <p:cNvPr id="12" name="Tekstvak 11"/>
          <p:cNvSpPr txBox="1"/>
          <p:nvPr/>
        </p:nvSpPr>
        <p:spPr>
          <a:xfrm>
            <a:off x="7893796" y="4221629"/>
            <a:ext cx="1160189" cy="307777"/>
          </a:xfrm>
          <a:prstGeom prst="rect">
            <a:avLst/>
          </a:prstGeom>
          <a:noFill/>
        </p:spPr>
        <p:txBody>
          <a:bodyPr wrap="none" rtlCol="0">
            <a:spAutoFit/>
          </a:bodyPr>
          <a:lstStyle/>
          <a:p>
            <a:r>
              <a:rPr lang="nl-NL" sz="1400" b="1" dirty="0" smtClean="0">
                <a:latin typeface="Calibri" panose="020F0502020204030204" pitchFamily="34" charset="0"/>
                <a:cs typeface="Calibri" panose="020F0502020204030204" pitchFamily="34" charset="0"/>
              </a:rPr>
              <a:t>(advertentie)</a:t>
            </a:r>
            <a:endParaRPr lang="nl-NL" sz="1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20782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176808" y="0"/>
            <a:ext cx="12184381" cy="6858000"/>
          </a:xfrm>
          <a:prstGeom prst="rect">
            <a:avLst/>
          </a:prstGeom>
        </p:spPr>
      </p:pic>
      <p:sp>
        <p:nvSpPr>
          <p:cNvPr id="5" name="Rectangle 4"/>
          <p:cNvSpPr/>
          <p:nvPr/>
        </p:nvSpPr>
        <p:spPr>
          <a:xfrm>
            <a:off x="6023992" y="6237312"/>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AFBEELDING VAN INFOWORLD</a:t>
            </a:r>
            <a:endParaRPr lang="nl-NL" sz="800" b="1" dirty="0"/>
          </a:p>
        </p:txBody>
      </p:sp>
    </p:spTree>
    <p:extLst>
      <p:ext uri="{BB962C8B-B14F-4D97-AF65-F5344CB8AC3E}">
        <p14:creationId xmlns:p14="http://schemas.microsoft.com/office/powerpoint/2010/main" val="35559985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19336" y="-1379"/>
            <a:ext cx="10960540" cy="6858000"/>
          </a:xfrm>
          <a:prstGeom prst="rect">
            <a:avLst/>
          </a:prstGeom>
        </p:spPr>
      </p:pic>
      <p:sp>
        <p:nvSpPr>
          <p:cNvPr id="5" name="Rectangle 4"/>
          <p:cNvSpPr/>
          <p:nvPr/>
        </p:nvSpPr>
        <p:spPr>
          <a:xfrm>
            <a:off x="6023992" y="6237312"/>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AFBEELDING VAN GOAL.COM</a:t>
            </a:r>
            <a:endParaRPr lang="nl-NL" sz="800" b="1" dirty="0"/>
          </a:p>
        </p:txBody>
      </p:sp>
    </p:spTree>
    <p:extLst>
      <p:ext uri="{BB962C8B-B14F-4D97-AF65-F5344CB8AC3E}">
        <p14:creationId xmlns:p14="http://schemas.microsoft.com/office/powerpoint/2010/main" val="26811802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19336" y="-243408"/>
            <a:ext cx="10920536" cy="7407763"/>
          </a:xfrm>
          <a:prstGeom prst="rect">
            <a:avLst/>
          </a:prstGeom>
        </p:spPr>
      </p:pic>
      <p:sp>
        <p:nvSpPr>
          <p:cNvPr id="5" name="Rectangle 4"/>
          <p:cNvSpPr/>
          <p:nvPr/>
        </p:nvSpPr>
        <p:spPr>
          <a:xfrm>
            <a:off x="5951984" y="6237312"/>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FOTO VAN INVERSE.COM</a:t>
            </a:r>
            <a:endParaRPr lang="nl-NL" sz="800" b="1" dirty="0"/>
          </a:p>
        </p:txBody>
      </p:sp>
    </p:spTree>
    <p:extLst>
      <p:ext uri="{BB962C8B-B14F-4D97-AF65-F5344CB8AC3E}">
        <p14:creationId xmlns:p14="http://schemas.microsoft.com/office/powerpoint/2010/main" val="1176125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2927648" y="2924944"/>
            <a:ext cx="5542415" cy="646331"/>
          </a:xfrm>
          <a:prstGeom prst="rect">
            <a:avLst/>
          </a:prstGeom>
          <a:noFill/>
        </p:spPr>
        <p:txBody>
          <a:bodyPr wrap="none" rtlCol="0">
            <a:spAutoFit/>
          </a:bodyPr>
          <a:lstStyle/>
          <a:p>
            <a:pPr algn="ctr"/>
            <a:r>
              <a:rPr lang="nl-NL" dirty="0" smtClean="0">
                <a:latin typeface="Calibri" panose="020F0502020204030204" pitchFamily="34" charset="0"/>
                <a:cs typeface="Calibri" panose="020F0502020204030204" pitchFamily="34" charset="0"/>
              </a:rPr>
              <a:t>FILMPJE ANIL SETH VERWIJDERD, WANT TE GROOT VOOR</a:t>
            </a:r>
          </a:p>
          <a:p>
            <a:pPr algn="ctr"/>
            <a:r>
              <a:rPr lang="nl-NL" dirty="0" smtClean="0">
                <a:latin typeface="Calibri" panose="020F0502020204030204" pitchFamily="34" charset="0"/>
                <a:cs typeface="Calibri" panose="020F0502020204030204" pitchFamily="34" charset="0"/>
              </a:rPr>
              <a:t>POWERPOINT.</a:t>
            </a:r>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62526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D48593095C1654DA4997CE0770D9E91" ma:contentTypeVersion="11" ma:contentTypeDescription="Een nieuw document maken." ma:contentTypeScope="" ma:versionID="a90aedd0ecace1f8e46b5b4b9ceb4f44">
  <xsd:schema xmlns:xsd="http://www.w3.org/2001/XMLSchema" xmlns:xs="http://www.w3.org/2001/XMLSchema" xmlns:p="http://schemas.microsoft.com/office/2006/metadata/properties" xmlns:ns3="852e8b83-8e9e-40fe-9fd9-36cf8f6e7948" xmlns:ns4="d93d85b9-a7bd-41d8-b658-d14db5592d57" targetNamespace="http://schemas.microsoft.com/office/2006/metadata/properties" ma:root="true" ma:fieldsID="be79d9fc9dfd492f86fa092bc510fe19" ns3:_="" ns4:_="">
    <xsd:import namespace="852e8b83-8e9e-40fe-9fd9-36cf8f6e7948"/>
    <xsd:import namespace="d93d85b9-a7bd-41d8-b658-d14db5592d5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2e8b83-8e9e-40fe-9fd9-36cf8f6e7948"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SharingHintHash" ma:index="10" nillable="true" ma:displayName="Hint-hash delen"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3d85b9-a7bd-41d8-b658-d14db5592d5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D9DCFE5-4E49-49B8-AC48-57DCE83F0798}">
  <ds:schemaRefs>
    <ds:schemaRef ds:uri="http://schemas.microsoft.com/sharepoint/v3/contenttype/forms"/>
  </ds:schemaRefs>
</ds:datastoreItem>
</file>

<file path=customXml/itemProps2.xml><?xml version="1.0" encoding="utf-8"?>
<ds:datastoreItem xmlns:ds="http://schemas.openxmlformats.org/officeDocument/2006/customXml" ds:itemID="{A01DD1A1-0DE1-454B-BC67-7184F4334B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2e8b83-8e9e-40fe-9fd9-36cf8f6e7948"/>
    <ds:schemaRef ds:uri="d93d85b9-a7bd-41d8-b658-d14db5592d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EC6259-4448-4323-B8A6-AFAE76A661FF}">
  <ds:schemaRefs>
    <ds:schemaRef ds:uri="http://schemas.openxmlformats.org/package/2006/metadata/core-properties"/>
    <ds:schemaRef ds:uri="http://www.w3.org/XML/1998/namespace"/>
    <ds:schemaRef ds:uri="d93d85b9-a7bd-41d8-b658-d14db5592d57"/>
    <ds:schemaRef ds:uri="http://purl.org/dc/terms/"/>
    <ds:schemaRef ds:uri="http://schemas.microsoft.com/office/2006/metadata/properties"/>
    <ds:schemaRef ds:uri="http://schemas.microsoft.com/office/2006/documentManagement/types"/>
    <ds:schemaRef ds:uri="http://purl.org/dc/elements/1.1/"/>
    <ds:schemaRef ds:uri="http://schemas.microsoft.com/office/infopath/2007/PartnerControls"/>
    <ds:schemaRef ds:uri="852e8b83-8e9e-40fe-9fd9-36cf8f6e7948"/>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4378</Words>
  <Application>Microsoft Office PowerPoint</Application>
  <PresentationFormat>Breedbeeld</PresentationFormat>
  <Paragraphs>335</Paragraphs>
  <Slides>51</Slides>
  <Notes>50</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51</vt:i4>
      </vt:variant>
    </vt:vector>
  </HeadingPairs>
  <TitlesOfParts>
    <vt:vector size="54" baseType="lpstr">
      <vt:lpstr>Arial</vt:lpstr>
      <vt:lpstr>Calibri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Fontys Hogescholen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Vorst,Rens M.C.M. van der</dc:creator>
  <cp:lastModifiedBy>Vorst,Rens M.C.M. van der</cp:lastModifiedBy>
  <cp:revision>207</cp:revision>
  <dcterms:created xsi:type="dcterms:W3CDTF">2017-11-14T15:07:40Z</dcterms:created>
  <dcterms:modified xsi:type="dcterms:W3CDTF">2019-11-19T14:17:02Z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0x0101005D48593095C1654DA4997CE0770D9E91</vt:lpwstr>
  </property>
</Properties>
</file>