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handoutMasterIdLst>
    <p:handoutMasterId r:id="rId55"/>
  </p:handoutMasterIdLst>
  <p:sldIdLst>
    <p:sldId id="331" r:id="rId5"/>
    <p:sldId id="493" r:id="rId6"/>
    <p:sldId id="494" r:id="rId7"/>
    <p:sldId id="449" r:id="rId8"/>
    <p:sldId id="453" r:id="rId9"/>
    <p:sldId id="451" r:id="rId10"/>
    <p:sldId id="454" r:id="rId11"/>
    <p:sldId id="455" r:id="rId12"/>
    <p:sldId id="489" r:id="rId13"/>
    <p:sldId id="490" r:id="rId14"/>
    <p:sldId id="456" r:id="rId15"/>
    <p:sldId id="457" r:id="rId16"/>
    <p:sldId id="458" r:id="rId17"/>
    <p:sldId id="459" r:id="rId18"/>
    <p:sldId id="460" r:id="rId19"/>
    <p:sldId id="491" r:id="rId20"/>
    <p:sldId id="495" r:id="rId21"/>
    <p:sldId id="461" r:id="rId22"/>
    <p:sldId id="462" r:id="rId23"/>
    <p:sldId id="463" r:id="rId24"/>
    <p:sldId id="477" r:id="rId25"/>
    <p:sldId id="478" r:id="rId26"/>
    <p:sldId id="479" r:id="rId27"/>
    <p:sldId id="464" r:id="rId28"/>
    <p:sldId id="465" r:id="rId29"/>
    <p:sldId id="466" r:id="rId30"/>
    <p:sldId id="469" r:id="rId31"/>
    <p:sldId id="470" r:id="rId32"/>
    <p:sldId id="467" r:id="rId33"/>
    <p:sldId id="472" r:id="rId34"/>
    <p:sldId id="471" r:id="rId35"/>
    <p:sldId id="468" r:id="rId36"/>
    <p:sldId id="492" r:id="rId37"/>
    <p:sldId id="496" r:id="rId38"/>
    <p:sldId id="497" r:id="rId39"/>
    <p:sldId id="498" r:id="rId40"/>
    <p:sldId id="499" r:id="rId41"/>
    <p:sldId id="500" r:id="rId42"/>
    <p:sldId id="501" r:id="rId43"/>
    <p:sldId id="474" r:id="rId44"/>
    <p:sldId id="480" r:id="rId45"/>
    <p:sldId id="481" r:id="rId46"/>
    <p:sldId id="482" r:id="rId47"/>
    <p:sldId id="483" r:id="rId48"/>
    <p:sldId id="486" r:id="rId49"/>
    <p:sldId id="484" r:id="rId50"/>
    <p:sldId id="485" r:id="rId51"/>
    <p:sldId id="450" r:id="rId52"/>
    <p:sldId id="445" r:id="rId5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24E5"/>
    <a:srgbClr val="CC00FF"/>
    <a:srgbClr val="CC00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854" autoAdjust="0"/>
  </p:normalViewPr>
  <p:slideViewPr>
    <p:cSldViewPr>
      <p:cViewPr varScale="1">
        <p:scale>
          <a:sx n="62" d="100"/>
          <a:sy n="62" d="100"/>
        </p:scale>
        <p:origin x="1056"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8" tIns="45714" rIns="91428" bIns="45714"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28" tIns="45714" rIns="91428" bIns="45714" rtlCol="0"/>
          <a:lstStyle>
            <a:lvl1pPr algn="r">
              <a:defRPr sz="1200"/>
            </a:lvl1pPr>
          </a:lstStyle>
          <a:p>
            <a:fld id="{5998737A-7995-4B74-B63A-80E0593C4CFC}" type="datetimeFigureOut">
              <a:rPr lang="nl-NL" smtClean="0"/>
              <a:t>14-11-2019</a:t>
            </a:fld>
            <a:endParaRPr lang="nl-NL"/>
          </a:p>
        </p:txBody>
      </p:sp>
      <p:sp>
        <p:nvSpPr>
          <p:cNvPr id="4" name="Footer Placeholder 3"/>
          <p:cNvSpPr>
            <a:spLocks noGrp="1"/>
          </p:cNvSpPr>
          <p:nvPr>
            <p:ph type="ftr" sz="quarter" idx="2"/>
          </p:nvPr>
        </p:nvSpPr>
        <p:spPr>
          <a:xfrm>
            <a:off x="0" y="8685214"/>
            <a:ext cx="2971800" cy="457200"/>
          </a:xfrm>
          <a:prstGeom prst="rect">
            <a:avLst/>
          </a:prstGeom>
        </p:spPr>
        <p:txBody>
          <a:bodyPr vert="horz" lIns="91428" tIns="45714" rIns="91428" bIns="45714"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4"/>
            <a:ext cx="2971800" cy="457200"/>
          </a:xfrm>
          <a:prstGeom prst="rect">
            <a:avLst/>
          </a:prstGeom>
        </p:spPr>
        <p:txBody>
          <a:bodyPr vert="horz" lIns="91428" tIns="45714" rIns="91428" bIns="45714" rtlCol="0" anchor="b"/>
          <a:lstStyle>
            <a:lvl1pPr algn="r">
              <a:defRPr sz="1200"/>
            </a:lvl1pPr>
          </a:lstStyle>
          <a:p>
            <a:fld id="{1B1A7392-2789-462C-8F1D-017BB83F83C8}" type="slidenum">
              <a:rPr lang="nl-NL" smtClean="0"/>
              <a:t>‹nr.›</a:t>
            </a:fld>
            <a:endParaRPr lang="nl-NL"/>
          </a:p>
        </p:txBody>
      </p:sp>
    </p:spTree>
    <p:extLst>
      <p:ext uri="{BB962C8B-B14F-4D97-AF65-F5344CB8AC3E}">
        <p14:creationId xmlns:p14="http://schemas.microsoft.com/office/powerpoint/2010/main" val="4010496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8" tIns="45714" rIns="91428" bIns="45714"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28" tIns="45714" rIns="91428" bIns="45714" rtlCol="0"/>
          <a:lstStyle>
            <a:lvl1pPr algn="r">
              <a:defRPr sz="1200"/>
            </a:lvl1pPr>
          </a:lstStyle>
          <a:p>
            <a:fld id="{16E894CF-CF29-460C-8820-A692FD564E29}" type="datetimeFigureOut">
              <a:rPr lang="nl-NL" smtClean="0"/>
              <a:t>14-11-2019</a:t>
            </a:fld>
            <a:endParaRPr lang="nl-NL"/>
          </a:p>
        </p:txBody>
      </p:sp>
      <p:sp>
        <p:nvSpPr>
          <p:cNvPr id="4" name="Slide Image Placeholder 3"/>
          <p:cNvSpPr>
            <a:spLocks noGrp="1" noRot="1" noChangeAspect="1"/>
          </p:cNvSpPr>
          <p:nvPr>
            <p:ph type="sldImg" idx="2"/>
          </p:nvPr>
        </p:nvSpPr>
        <p:spPr>
          <a:xfrm>
            <a:off x="381000" y="685800"/>
            <a:ext cx="6097588" cy="3429000"/>
          </a:xfrm>
          <a:prstGeom prst="rect">
            <a:avLst/>
          </a:prstGeom>
          <a:noFill/>
          <a:ln w="12700">
            <a:solidFill>
              <a:prstClr val="black"/>
            </a:solidFill>
          </a:ln>
        </p:spPr>
        <p:txBody>
          <a:bodyPr vert="horz" lIns="91428" tIns="45714" rIns="91428" bIns="45714"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8" tIns="45714" rIns="91428"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4"/>
            <a:ext cx="2971800" cy="457200"/>
          </a:xfrm>
          <a:prstGeom prst="rect">
            <a:avLst/>
          </a:prstGeom>
        </p:spPr>
        <p:txBody>
          <a:bodyPr vert="horz" lIns="91428" tIns="45714" rIns="91428" bIns="45714"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4"/>
            <a:ext cx="2971800" cy="457200"/>
          </a:xfrm>
          <a:prstGeom prst="rect">
            <a:avLst/>
          </a:prstGeom>
        </p:spPr>
        <p:txBody>
          <a:bodyPr vert="horz" lIns="91428" tIns="45714" rIns="91428" bIns="45714" rtlCol="0" anchor="b"/>
          <a:lstStyle>
            <a:lvl1pPr algn="r">
              <a:defRPr sz="1200"/>
            </a:lvl1pPr>
          </a:lstStyle>
          <a:p>
            <a:fld id="{15BD3654-9A79-4B47-9CF7-D6BAF450FCC7}" type="slidenum">
              <a:rPr lang="nl-NL" smtClean="0"/>
              <a:t>‹nr.›</a:t>
            </a:fld>
            <a:endParaRPr lang="nl-NL"/>
          </a:p>
        </p:txBody>
      </p:sp>
    </p:spTree>
    <p:extLst>
      <p:ext uri="{BB962C8B-B14F-4D97-AF65-F5344CB8AC3E}">
        <p14:creationId xmlns:p14="http://schemas.microsoft.com/office/powerpoint/2010/main" val="117724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technofilosofie.com/spionagekapitalism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Ube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bol.com/nl/p/who-can-you-trust/9200000075942988/?suggestionType=typedsearch&amp;bltgh=kRKxFAveYdJHDnHbs3lG7g.1.2.ProductTitle"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rtlz.nl/tech/artikel/4844661/uber-lyft-chauffeurs-freelancers-werknemers-californie-zzp-freelance"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Deze presentatie hoort bij</a:t>
            </a:r>
            <a:r>
              <a:rPr lang="nl-NL" baseline="0" dirty="0" smtClean="0"/>
              <a:t> de community</a:t>
            </a:r>
            <a:r>
              <a:rPr lang="nl-NL" dirty="0" smtClean="0"/>
              <a:t> technofilosofie.com. De</a:t>
            </a:r>
            <a:r>
              <a:rPr lang="nl-NL" baseline="0" dirty="0" smtClean="0"/>
              <a:t> bijbehorende long </a:t>
            </a:r>
            <a:r>
              <a:rPr lang="nl-NL" baseline="0" dirty="0" err="1" smtClean="0"/>
              <a:t>read</a:t>
            </a:r>
            <a:r>
              <a:rPr lang="nl-NL" baseline="0" dirty="0" smtClean="0"/>
              <a:t>, die steeds wordt aangepast vind je op deze URL: www.technofilosofie.com/platform-inspireren. Deze presentatie is van 1 november 2019.</a:t>
            </a:r>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a:t>
            </a:fld>
            <a:endParaRPr lang="nl-NL"/>
          </a:p>
        </p:txBody>
      </p:sp>
    </p:spTree>
    <p:extLst>
      <p:ext uri="{BB962C8B-B14F-4D97-AF65-F5344CB8AC3E}">
        <p14:creationId xmlns:p14="http://schemas.microsoft.com/office/powerpoint/2010/main" val="1008909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effectLst/>
              </a:rPr>
              <a:t>Globaal</a:t>
            </a:r>
            <a:r>
              <a:rPr lang="nl-NL" dirty="0" smtClean="0">
                <a:effectLst/>
              </a:rPr>
              <a:t>. Platformen opereren wereldwijd. Dat betekent gevolgen voor regelgeving (die is nationaal) en belasting betalen (dat doen ze vaak niet);</a:t>
            </a:r>
          </a:p>
          <a:p>
            <a:r>
              <a:rPr lang="nl-NL" b="1" dirty="0" err="1" smtClean="0">
                <a:effectLst/>
              </a:rPr>
              <a:t>Prosumers</a:t>
            </a:r>
            <a:r>
              <a:rPr lang="nl-NL" b="1" dirty="0" smtClean="0">
                <a:effectLst/>
              </a:rPr>
              <a:t>.</a:t>
            </a:r>
            <a:r>
              <a:rPr lang="nl-NL" dirty="0" smtClean="0">
                <a:effectLst/>
              </a:rPr>
              <a:t> Platformen matchen niet alleen gebruikers en aanbieders, ze maken deze rollen ook heel fluïde. Consumenten zijn tegelijkertijd producenten en </a:t>
            </a:r>
            <a:r>
              <a:rPr lang="nl-NL" dirty="0" err="1" smtClean="0">
                <a:effectLst/>
              </a:rPr>
              <a:t>vice</a:t>
            </a:r>
            <a:r>
              <a:rPr lang="nl-NL" dirty="0" smtClean="0">
                <a:effectLst/>
              </a:rPr>
              <a:t> versa. Het strak denken in de scheiding van deze rollen werkt niet meer.</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10</a:t>
            </a:fld>
            <a:endParaRPr lang="nl-NL"/>
          </a:p>
        </p:txBody>
      </p:sp>
    </p:spTree>
    <p:extLst>
      <p:ext uri="{BB962C8B-B14F-4D97-AF65-F5344CB8AC3E}">
        <p14:creationId xmlns:p14="http://schemas.microsoft.com/office/powerpoint/2010/main" val="3206188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Oefening</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11</a:t>
            </a:fld>
            <a:endParaRPr lang="nl-NL"/>
          </a:p>
        </p:txBody>
      </p:sp>
    </p:spTree>
    <p:extLst>
      <p:ext uri="{BB962C8B-B14F-4D97-AF65-F5344CB8AC3E}">
        <p14:creationId xmlns:p14="http://schemas.microsoft.com/office/powerpoint/2010/main" val="3176055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smtClean="0">
                <a:effectLst/>
              </a:rPr>
              <a:t>c) Categorisering op basis van het doel of het economische model</a:t>
            </a:r>
            <a:r>
              <a:rPr lang="nl-NL" dirty="0" smtClean="0">
                <a:effectLst/>
              </a:rPr>
              <a:t/>
            </a:r>
            <a:br>
              <a:rPr lang="nl-NL" dirty="0" smtClean="0">
                <a:effectLst/>
              </a:rPr>
            </a:br>
            <a:r>
              <a:rPr lang="nl-NL" dirty="0" smtClean="0">
                <a:effectLst/>
              </a:rPr>
              <a:t>Je hoort vaak de term 'deeleconomie'. Niet alleen wordt die term vaak verkeerd gebruikt, ook is het maar één van de (economische of maatschappelijke) categorieën, die gebruikt kunnen worden om de verschillende platformen in te delen. De categorieën zijn:</a:t>
            </a:r>
          </a:p>
          <a:p>
            <a:r>
              <a:rPr lang="nl-NL" b="1" dirty="0" smtClean="0">
                <a:effectLst/>
              </a:rPr>
              <a:t>Doe - democratie (</a:t>
            </a:r>
            <a:r>
              <a:rPr lang="nl-NL" b="1" dirty="0" err="1" smtClean="0">
                <a:effectLst/>
              </a:rPr>
              <a:t>participatie-maatschappij</a:t>
            </a:r>
            <a:r>
              <a:rPr lang="nl-NL" b="1" dirty="0" smtClean="0">
                <a:effectLst/>
              </a:rPr>
              <a:t>).</a:t>
            </a:r>
            <a:r>
              <a:rPr lang="nl-NL" dirty="0" smtClean="0">
                <a:effectLst/>
              </a:rPr>
              <a:t> Platformen die zorgen voor inspraak, voor gezondheidszorg, </a:t>
            </a:r>
            <a:r>
              <a:rPr lang="nl-NL" dirty="0" err="1" smtClean="0">
                <a:effectLst/>
              </a:rPr>
              <a:t>GoFundMe</a:t>
            </a:r>
            <a:r>
              <a:rPr lang="nl-NL" dirty="0" smtClean="0">
                <a:effectLst/>
              </a:rPr>
              <a:t>, voor het onderhoud van publieke ruimte of samen de wijk veilig te houden;</a:t>
            </a:r>
          </a:p>
          <a:p>
            <a:r>
              <a:rPr lang="nl-NL" b="1" dirty="0" smtClean="0">
                <a:effectLst/>
              </a:rPr>
              <a:t>Product - Service economie.</a:t>
            </a:r>
            <a:r>
              <a:rPr lang="nl-NL" dirty="0" smtClean="0">
                <a:effectLst/>
              </a:rPr>
              <a:t> Dit zijn platformen die eenvoudiger producten en services kunnen aanbieden. Bijvoorbeeld Amazon, </a:t>
            </a:r>
            <a:r>
              <a:rPr lang="nl-NL" dirty="0" err="1" smtClean="0">
                <a:effectLst/>
              </a:rPr>
              <a:t>AirBnB</a:t>
            </a:r>
            <a:r>
              <a:rPr lang="nl-NL" dirty="0" smtClean="0">
                <a:effectLst/>
              </a:rPr>
              <a:t>, Facebook, Twitter;</a:t>
            </a:r>
          </a:p>
          <a:p>
            <a:r>
              <a:rPr lang="nl-NL" b="1" dirty="0" smtClean="0">
                <a:effectLst/>
              </a:rPr>
              <a:t>Deel - economie.</a:t>
            </a:r>
            <a:r>
              <a:rPr lang="nl-NL" dirty="0" smtClean="0">
                <a:effectLst/>
              </a:rPr>
              <a:t> Platformen die </a:t>
            </a:r>
            <a:r>
              <a:rPr lang="nl-NL" dirty="0" err="1" smtClean="0">
                <a:effectLst/>
              </a:rPr>
              <a:t>reserve-capaciteit</a:t>
            </a:r>
            <a:r>
              <a:rPr lang="nl-NL" dirty="0" smtClean="0">
                <a:effectLst/>
              </a:rPr>
              <a:t> delen. Zoals </a:t>
            </a:r>
            <a:r>
              <a:rPr lang="nl-NL" dirty="0" err="1" smtClean="0">
                <a:effectLst/>
              </a:rPr>
              <a:t>Peerby</a:t>
            </a:r>
            <a:r>
              <a:rPr lang="nl-NL" dirty="0" smtClean="0">
                <a:effectLst/>
              </a:rPr>
              <a:t>, </a:t>
            </a:r>
            <a:r>
              <a:rPr lang="nl-NL" dirty="0" err="1" smtClean="0">
                <a:effectLst/>
              </a:rPr>
              <a:t>Couchsurfing</a:t>
            </a:r>
            <a:r>
              <a:rPr lang="nl-NL" dirty="0" smtClean="0">
                <a:effectLst/>
              </a:rPr>
              <a:t>, </a:t>
            </a:r>
            <a:r>
              <a:rPr lang="nl-NL" dirty="0" err="1" smtClean="0">
                <a:effectLst/>
              </a:rPr>
              <a:t>Blablacar</a:t>
            </a:r>
            <a:r>
              <a:rPr lang="nl-NL" dirty="0" smtClean="0">
                <a:effectLst/>
              </a:rPr>
              <a:t>, </a:t>
            </a:r>
            <a:r>
              <a:rPr lang="nl-NL" dirty="0" err="1" smtClean="0">
                <a:effectLst/>
              </a:rPr>
              <a:t>AirBnB</a:t>
            </a:r>
            <a:r>
              <a:rPr lang="nl-NL" dirty="0" smtClean="0">
                <a:effectLst/>
              </a:rPr>
              <a:t> (soms), </a:t>
            </a:r>
            <a:r>
              <a:rPr lang="nl-NL" dirty="0" err="1" smtClean="0">
                <a:effectLst/>
              </a:rPr>
              <a:t>Taskrabbit</a:t>
            </a:r>
            <a:r>
              <a:rPr lang="nl-NL" dirty="0" smtClean="0">
                <a:effectLst/>
              </a:rPr>
              <a:t>, etc...</a:t>
            </a:r>
          </a:p>
          <a:p>
            <a:r>
              <a:rPr lang="nl-NL" b="1" dirty="0" smtClean="0">
                <a:effectLst/>
              </a:rPr>
              <a:t>Tweede - handseconomie.</a:t>
            </a:r>
            <a:r>
              <a:rPr lang="nl-NL" dirty="0" smtClean="0">
                <a:effectLst/>
              </a:rPr>
              <a:t> </a:t>
            </a:r>
            <a:r>
              <a:rPr lang="nl-NL" dirty="0" err="1" smtClean="0">
                <a:effectLst/>
              </a:rPr>
              <a:t>Ebay</a:t>
            </a:r>
            <a:r>
              <a:rPr lang="nl-NL" dirty="0" smtClean="0">
                <a:effectLst/>
              </a:rPr>
              <a:t>, Marktplaats, allerlei auto-platformen;</a:t>
            </a:r>
          </a:p>
          <a:p>
            <a:r>
              <a:rPr lang="nl-NL" b="1" dirty="0" smtClean="0">
                <a:effectLst/>
              </a:rPr>
              <a:t>Klus - economie.</a:t>
            </a:r>
            <a:r>
              <a:rPr lang="nl-NL" dirty="0" smtClean="0">
                <a:effectLst/>
              </a:rPr>
              <a:t> Uber, </a:t>
            </a:r>
            <a:r>
              <a:rPr lang="nl-NL" dirty="0" err="1" smtClean="0">
                <a:effectLst/>
              </a:rPr>
              <a:t>Taskrabbit</a:t>
            </a:r>
            <a:r>
              <a:rPr lang="nl-NL" dirty="0" smtClean="0">
                <a:effectLst/>
              </a:rPr>
              <a:t>, allerlei codeerplatformen, voorbeeld </a:t>
            </a:r>
            <a:r>
              <a:rPr lang="nl-NL" dirty="0" err="1" smtClean="0">
                <a:effectLst/>
              </a:rPr>
              <a:t>MOOCs</a:t>
            </a:r>
            <a:r>
              <a:rPr lang="nl-NL" dirty="0" smtClean="0">
                <a:effectLst/>
              </a:rPr>
              <a:t>, etc...</a:t>
            </a:r>
          </a:p>
          <a:p>
            <a:r>
              <a:rPr lang="nl-NL" dirty="0" smtClean="0">
                <a:effectLst/>
              </a:rPr>
              <a:t>Je ziet meteen aan de namen dat het niet eenvoudig is om de platformen in te delen in categorieën. Sommigen komen in meerdere categorieën voor, daarnaast is het niet altijd eenvoudig om de verkooppraat van het platform te onderscheiden van de daadwerkelijke invulling. </a:t>
            </a:r>
            <a:r>
              <a:rPr lang="nl-NL" dirty="0" err="1" smtClean="0">
                <a:effectLst/>
              </a:rPr>
              <a:t>AirBnB</a:t>
            </a:r>
            <a:r>
              <a:rPr lang="nl-NL" dirty="0" smtClean="0">
                <a:effectLst/>
              </a:rPr>
              <a:t> bijvoorbeeld lijkt op een deeleconomie, maar is zo ingericht dat het ook heel bruikbaar is (en vooral acteert) in een product-service economie.</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12</a:t>
            </a:fld>
            <a:endParaRPr lang="nl-NL"/>
          </a:p>
        </p:txBody>
      </p:sp>
    </p:spTree>
    <p:extLst>
      <p:ext uri="{BB962C8B-B14F-4D97-AF65-F5344CB8AC3E}">
        <p14:creationId xmlns:p14="http://schemas.microsoft.com/office/powerpoint/2010/main" val="2749775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smtClean="0">
                <a:effectLst/>
              </a:rPr>
              <a:t>d) De mechanismen van de platformen</a:t>
            </a:r>
            <a:r>
              <a:rPr lang="nl-NL" dirty="0" smtClean="0">
                <a:effectLst/>
              </a:rPr>
              <a:t/>
            </a:r>
            <a:br>
              <a:rPr lang="nl-NL" dirty="0" smtClean="0">
                <a:effectLst/>
              </a:rPr>
            </a:br>
            <a:r>
              <a:rPr lang="nl-NL" dirty="0" smtClean="0">
                <a:effectLst/>
              </a:rPr>
              <a:t>Alle platformen werken volgens drie dezelfde mechanismen.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13</a:t>
            </a:fld>
            <a:endParaRPr lang="nl-NL"/>
          </a:p>
        </p:txBody>
      </p:sp>
    </p:spTree>
    <p:extLst>
      <p:ext uri="{BB962C8B-B14F-4D97-AF65-F5344CB8AC3E}">
        <p14:creationId xmlns:p14="http://schemas.microsoft.com/office/powerpoint/2010/main" val="2025445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err="1" smtClean="0">
                <a:effectLst/>
              </a:rPr>
              <a:t>Commodificatie</a:t>
            </a:r>
            <a:r>
              <a:rPr lang="nl-NL" b="1" dirty="0" smtClean="0">
                <a:effectLst/>
              </a:rPr>
              <a:t>.</a:t>
            </a:r>
            <a:r>
              <a:rPr lang="nl-NL" dirty="0" smtClean="0">
                <a:effectLst/>
              </a:rPr>
              <a:t> Het transformeren van objecten, handelingen en ideeën in verhandelbare goederen en producten. Dat klinkt als een complexe zin, maar denk aan voorbeelden als: schoolpleingesprekken worden data (WhatsApp). Vrije tijd wordt een betaalde klus (</a:t>
            </a:r>
            <a:r>
              <a:rPr lang="nl-NL" dirty="0" err="1" smtClean="0">
                <a:effectLst/>
              </a:rPr>
              <a:t>taskrabbit</a:t>
            </a:r>
            <a:r>
              <a:rPr lang="nl-NL" dirty="0" smtClean="0">
                <a:effectLst/>
              </a:rPr>
              <a:t>). Kennis wordt aanbod (LinkedIn). Hotelkamer wordt verhuurbare ruimte. Etc...</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14</a:t>
            </a:fld>
            <a:endParaRPr lang="nl-NL"/>
          </a:p>
        </p:txBody>
      </p:sp>
    </p:spTree>
    <p:extLst>
      <p:ext uri="{BB962C8B-B14F-4D97-AF65-F5344CB8AC3E}">
        <p14:creationId xmlns:p14="http://schemas.microsoft.com/office/powerpoint/2010/main" val="240978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effectLst/>
              </a:rPr>
              <a:t>Selectie.</a:t>
            </a:r>
            <a:r>
              <a:rPr lang="nl-NL" dirty="0" smtClean="0">
                <a:effectLst/>
              </a:rPr>
              <a:t> Het platform doet ook aan allerlei selectie - mechanismes. Hoe dat precies werkt is onduidelijk. Deze selectie vindt vaak plaats op basis van reputatie (ranking) en door het publiek. Waar vroeger de selectie plaats vond door kunstkenners, journalisten, culinaire recensenten, filmkenners, speelt nu het publiek een rol. Hoe dat werkt, is echter zeer onduidelijk (bijvoorbeeld </a:t>
            </a:r>
            <a:r>
              <a:rPr lang="nl-NL" dirty="0" err="1" smtClean="0">
                <a:effectLst/>
              </a:rPr>
              <a:t>GoFundMe</a:t>
            </a:r>
            <a:r>
              <a:rPr lang="nl-NL" dirty="0" smtClean="0">
                <a:effectLst/>
              </a:rPr>
              <a:t> selecteert goede doelen, maar op basis van welke grond!).Er is veel kritiek op selectie, want wiens doelen worden gediend, het is niet transparant en leidt het niet tot middelmaat?</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15</a:t>
            </a:fld>
            <a:endParaRPr lang="nl-NL"/>
          </a:p>
        </p:txBody>
      </p:sp>
    </p:spTree>
    <p:extLst>
      <p:ext uri="{BB962C8B-B14F-4D97-AF65-F5344CB8AC3E}">
        <p14:creationId xmlns:p14="http://schemas.microsoft.com/office/powerpoint/2010/main" val="136766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err="1" smtClean="0">
                <a:effectLst/>
              </a:rPr>
              <a:t>Dataficatie</a:t>
            </a:r>
            <a:r>
              <a:rPr lang="nl-NL" b="1" dirty="0" smtClean="0">
                <a:effectLst/>
              </a:rPr>
              <a:t>.</a:t>
            </a:r>
            <a:r>
              <a:rPr lang="nl-NL" dirty="0" smtClean="0">
                <a:effectLst/>
              </a:rPr>
              <a:t> Elke handeling op het platform wordt omgezet in data. Deze wordt gebruikt om het platform te optimaliseren, maar is ook vaak onderdeel van het verdienmodel. De precieze </a:t>
            </a:r>
            <a:r>
              <a:rPr lang="nl-NL" dirty="0" err="1" smtClean="0">
                <a:effectLst/>
              </a:rPr>
              <a:t>dataficatie</a:t>
            </a:r>
            <a:r>
              <a:rPr lang="nl-NL" dirty="0" smtClean="0">
                <a:effectLst/>
              </a:rPr>
              <a:t> is onduidelijk. Er is sprake van een </a:t>
            </a:r>
            <a:r>
              <a:rPr lang="nl-NL" dirty="0" err="1" smtClean="0">
                <a:effectLst/>
              </a:rPr>
              <a:t>schaduwlaag</a:t>
            </a:r>
            <a:r>
              <a:rPr lang="nl-NL" dirty="0" smtClean="0">
                <a:effectLst/>
              </a:rPr>
              <a:t> (zie daarvoor </a:t>
            </a:r>
            <a:r>
              <a:rPr lang="nl-NL" dirty="0" smtClean="0">
                <a:effectLst/>
                <a:hlinkClick r:id="rId3"/>
              </a:rPr>
              <a:t>essay</a:t>
            </a:r>
            <a:r>
              <a:rPr lang="nl-NL" dirty="0" smtClean="0">
                <a:effectLst/>
              </a:rPr>
              <a:t> over spionagekapitalisme).</a:t>
            </a:r>
          </a:p>
          <a:p>
            <a:endParaRPr lang="nl-NL" dirty="0" smtClean="0">
              <a:effectLst/>
            </a:endParaRPr>
          </a:p>
          <a:p>
            <a:r>
              <a:rPr lang="nl-NL" dirty="0" smtClean="0">
                <a:effectLst/>
              </a:rPr>
              <a:t>Dit betekent overigens ook dat platformen die non-profit zijn, nog steeds heel commercieel gedrag kunnen opleveren bij de gebruikers of harde concurrentie in de maatschappij.</a:t>
            </a:r>
          </a:p>
          <a:p>
            <a:r>
              <a:rPr lang="nl-NL" dirty="0" smtClean="0">
                <a:effectLst/>
              </a:rPr>
              <a:t>Hierboven, totaalplaatje als definitie</a:t>
            </a:r>
            <a:r>
              <a:rPr lang="nl-NL" dirty="0" smtClean="0">
                <a:effectLst/>
              </a:rPr>
              <a:t>.</a:t>
            </a:r>
          </a:p>
          <a:p>
            <a:endParaRPr lang="nl-NL" dirty="0" smtClean="0">
              <a:effectLst/>
            </a:endParaRPr>
          </a:p>
          <a:p>
            <a:r>
              <a:rPr lang="nl-NL" b="1" dirty="0" smtClean="0">
                <a:latin typeface="Calibri" panose="020F0502020204030204" pitchFamily="34" charset="0"/>
                <a:cs typeface="Calibri" panose="020F0502020204030204" pitchFamily="34" charset="0"/>
              </a:rPr>
              <a:t>KEY TAKE AWAYS</a:t>
            </a:r>
          </a:p>
          <a:p>
            <a:pPr marL="342900" indent="-342900">
              <a:buAutoNum type="arabicPeriod"/>
            </a:pPr>
            <a:endParaRPr lang="nl-NL" b="1" dirty="0" smtClean="0">
              <a:latin typeface="Calibri" panose="020F0502020204030204" pitchFamily="34" charset="0"/>
              <a:cs typeface="Calibri" panose="020F0502020204030204" pitchFamily="34" charset="0"/>
            </a:endParaRPr>
          </a:p>
          <a:p>
            <a:pPr marL="342900" indent="-342900">
              <a:buAutoNum type="arabicPeriod"/>
            </a:pPr>
            <a:r>
              <a:rPr lang="nl-NL" b="1" dirty="0" smtClean="0">
                <a:latin typeface="Calibri" panose="020F0502020204030204" pitchFamily="34" charset="0"/>
                <a:cs typeface="Calibri" panose="020F0502020204030204" pitchFamily="34" charset="0"/>
              </a:rPr>
              <a:t>EEN GEZAMENLIJK BEELD VAN EEN DEFINITIE IS VAN BELANG VOOR HET GESPREK;</a:t>
            </a:r>
          </a:p>
          <a:p>
            <a:pPr marL="342900" indent="-342900">
              <a:buAutoNum type="arabicPeriod"/>
            </a:pPr>
            <a:r>
              <a:rPr lang="nl-NL" b="1" dirty="0" smtClean="0">
                <a:latin typeface="Calibri" panose="020F0502020204030204" pitchFamily="34" charset="0"/>
                <a:cs typeface="Calibri" panose="020F0502020204030204" pitchFamily="34" charset="0"/>
              </a:rPr>
              <a:t>PLATFORMEN ZIJN MAATSCHAPPIJ – VISIES OMGEZET IN CODE;</a:t>
            </a:r>
          </a:p>
          <a:p>
            <a:pPr marL="342900" indent="-342900">
              <a:buAutoNum type="arabicPeriod"/>
            </a:pPr>
            <a:r>
              <a:rPr lang="nl-NL" b="1" dirty="0" smtClean="0">
                <a:latin typeface="Calibri" panose="020F0502020204030204" pitchFamily="34" charset="0"/>
                <a:cs typeface="Calibri" panose="020F0502020204030204" pitchFamily="34" charset="0"/>
              </a:rPr>
              <a:t>PLATFORMEN DRAAIEN OP DATAFICATIE, COMMODIFICATIE EN SELECTIE;</a:t>
            </a:r>
          </a:p>
          <a:p>
            <a:pPr marL="342900" indent="-342900">
              <a:buAutoNum type="arabicPeriod"/>
            </a:pPr>
            <a:r>
              <a:rPr lang="nl-NL" b="1" dirty="0" smtClean="0">
                <a:latin typeface="Calibri" panose="020F0502020204030204" pitchFamily="34" charset="0"/>
                <a:cs typeface="Calibri" panose="020F0502020204030204" pitchFamily="34" charset="0"/>
              </a:rPr>
              <a:t>ER IS EEN DUIDELIJKE HIERARCHIE (GAFA);</a:t>
            </a:r>
          </a:p>
          <a:p>
            <a:pPr marL="342900" indent="-342900">
              <a:buAutoNum type="arabicPeriod"/>
            </a:pPr>
            <a:r>
              <a:rPr lang="nl-NL" b="1" dirty="0" smtClean="0">
                <a:latin typeface="Calibri" panose="020F0502020204030204" pitchFamily="34" charset="0"/>
                <a:cs typeface="Calibri" panose="020F0502020204030204" pitchFamily="34" charset="0"/>
              </a:rPr>
              <a:t>ER ZIJN GEEN ECHTE PUBLIEKE / NON – PROFIT PLATFORMEN.</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16</a:t>
            </a:fld>
            <a:endParaRPr lang="nl-NL"/>
          </a:p>
        </p:txBody>
      </p:sp>
    </p:spTree>
    <p:extLst>
      <p:ext uri="{BB962C8B-B14F-4D97-AF65-F5344CB8AC3E}">
        <p14:creationId xmlns:p14="http://schemas.microsoft.com/office/powerpoint/2010/main" val="2204080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17</a:t>
            </a:fld>
            <a:endParaRPr lang="nl-NL"/>
          </a:p>
        </p:txBody>
      </p:sp>
    </p:spTree>
    <p:extLst>
      <p:ext uri="{BB962C8B-B14F-4D97-AF65-F5344CB8AC3E}">
        <p14:creationId xmlns:p14="http://schemas.microsoft.com/office/powerpoint/2010/main" val="3487797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smtClean="0">
                <a:effectLst/>
              </a:rPr>
              <a:t>a) Uber (Transport - platformen)</a:t>
            </a:r>
            <a:br>
              <a:rPr lang="nl-NL" i="1" dirty="0" smtClean="0">
                <a:effectLst/>
              </a:rPr>
            </a:br>
            <a:r>
              <a:rPr lang="nl-NL" dirty="0" smtClean="0">
                <a:effectLst/>
              </a:rPr>
              <a:t>Uber werd opgericht in 2009 door Trevor </a:t>
            </a:r>
            <a:r>
              <a:rPr lang="nl-NL" dirty="0" err="1" smtClean="0">
                <a:effectLst/>
              </a:rPr>
              <a:t>Kalasnick</a:t>
            </a:r>
            <a:r>
              <a:rPr lang="nl-NL" dirty="0" smtClean="0">
                <a:effectLst/>
              </a:rPr>
              <a:t>. De geschiedenis, spectaculaire groei en verschillende onderdelen van Uber zijn allemaal te vinden </a:t>
            </a:r>
            <a:r>
              <a:rPr lang="nl-NL" dirty="0" smtClean="0">
                <a:effectLst/>
                <a:hlinkClick r:id="rId3"/>
              </a:rPr>
              <a:t>online</a:t>
            </a:r>
            <a:r>
              <a:rPr lang="nl-NL" dirty="0" smtClean="0">
                <a:effectLst/>
              </a:rPr>
              <a:t>. We concentreren ons hier op de Uber - dienst in Nederland. Er is daarbij geen sprake van een deeleconomie. Het is een andere invulling van de geliberaliseerde Taxiwet. Chauffeurs voldoen aan de regels en hebben de juiste vergunningen. Uber zorgt ervoor dat handig vraag,- en aanbod worden </a:t>
            </a:r>
            <a:r>
              <a:rPr lang="nl-NL" dirty="0" err="1" smtClean="0">
                <a:effectLst/>
              </a:rPr>
              <a:t>gematched</a:t>
            </a:r>
            <a:r>
              <a:rPr lang="nl-NL" dirty="0" smtClean="0">
                <a:effectLst/>
              </a:rPr>
              <a:t>. </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18</a:t>
            </a:fld>
            <a:endParaRPr lang="nl-NL"/>
          </a:p>
        </p:txBody>
      </p:sp>
    </p:spTree>
    <p:extLst>
      <p:ext uri="{BB962C8B-B14F-4D97-AF65-F5344CB8AC3E}">
        <p14:creationId xmlns:p14="http://schemas.microsoft.com/office/powerpoint/2010/main" val="349280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UberPop</a:t>
            </a:r>
            <a:r>
              <a:rPr lang="nl-NL" baseline="0" dirty="0" smtClean="0"/>
              <a:t> is in Nederland verboden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19</a:t>
            </a:fld>
            <a:endParaRPr lang="nl-NL"/>
          </a:p>
        </p:txBody>
      </p:sp>
    </p:spTree>
    <p:extLst>
      <p:ext uri="{BB962C8B-B14F-4D97-AF65-F5344CB8AC3E}">
        <p14:creationId xmlns:p14="http://schemas.microsoft.com/office/powerpoint/2010/main" val="417540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a:t>
            </a:fld>
            <a:endParaRPr lang="nl-NL"/>
          </a:p>
        </p:txBody>
      </p:sp>
    </p:spTree>
    <p:extLst>
      <p:ext uri="{BB962C8B-B14F-4D97-AF65-F5344CB8AC3E}">
        <p14:creationId xmlns:p14="http://schemas.microsoft.com/office/powerpoint/2010/main" val="727444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Uber zelf niet</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20</a:t>
            </a:fld>
            <a:endParaRPr lang="nl-NL"/>
          </a:p>
        </p:txBody>
      </p:sp>
    </p:spTree>
    <p:extLst>
      <p:ext uri="{BB962C8B-B14F-4D97-AF65-F5344CB8AC3E}">
        <p14:creationId xmlns:p14="http://schemas.microsoft.com/office/powerpoint/2010/main" val="860863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Fun</a:t>
            </a:r>
            <a:r>
              <a:rPr lang="en-US" baseline="0" dirty="0" smtClean="0"/>
              <a:t> Facts about Uber: </a:t>
            </a:r>
          </a:p>
          <a:p>
            <a:r>
              <a:rPr lang="en-US" dirty="0" smtClean="0"/>
              <a:t>The world record of the longest Uber ride ever goes to a driver that drove 2256 miles or 3361Km. The driver drove a YouTube celebrity, </a:t>
            </a:r>
            <a:r>
              <a:rPr lang="en-US" dirty="0" err="1" smtClean="0"/>
              <a:t>Mr</a:t>
            </a:r>
            <a:r>
              <a:rPr lang="en-US" dirty="0" smtClean="0"/>
              <a:t> Beast all the way from North Carolina to California. The driver made a profit of $4100 and </a:t>
            </a:r>
            <a:r>
              <a:rPr lang="en-US" dirty="0" err="1" smtClean="0"/>
              <a:t>Mr</a:t>
            </a:r>
            <a:r>
              <a:rPr lang="en-US" dirty="0" smtClean="0"/>
              <a:t> Beast gave him a generous tip of $5,500. The incident took place in 2017.</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21</a:t>
            </a:fld>
            <a:endParaRPr lang="nl-NL"/>
          </a:p>
        </p:txBody>
      </p:sp>
    </p:spTree>
    <p:extLst>
      <p:ext uri="{BB962C8B-B14F-4D97-AF65-F5344CB8AC3E}">
        <p14:creationId xmlns:p14="http://schemas.microsoft.com/office/powerpoint/2010/main" val="1893390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FunFact</a:t>
            </a:r>
            <a:r>
              <a:rPr lang="en-US" dirty="0" smtClean="0"/>
              <a:t> about Uber: rolled out a crazy service known as </a:t>
            </a:r>
            <a:r>
              <a:rPr lang="en-US" dirty="0" err="1" smtClean="0"/>
              <a:t>UberKITTENS</a:t>
            </a:r>
            <a:r>
              <a:rPr lang="en-US" dirty="0" smtClean="0"/>
              <a:t>. The service was live in seven US cities and it provided an option to ride with real kittens and get 15 minutes of uninterrupted cuddles on-the-go. (</a:t>
            </a:r>
            <a:r>
              <a:rPr lang="en-US" dirty="0" err="1" smtClean="0"/>
              <a:t>Wel</a:t>
            </a:r>
            <a:r>
              <a:rPr lang="en-US" dirty="0" smtClean="0"/>
              <a:t> </a:t>
            </a:r>
            <a:r>
              <a:rPr lang="en-US" dirty="0" err="1" smtClean="0"/>
              <a:t>UberEats</a:t>
            </a:r>
            <a:r>
              <a:rPr lang="en-US" dirty="0" smtClean="0"/>
              <a:t> &amp; </a:t>
            </a:r>
            <a:r>
              <a:rPr lang="en-US" dirty="0" err="1" smtClean="0"/>
              <a:t>UberFreight</a:t>
            </a:r>
            <a:r>
              <a:rPr lang="en-US" dirty="0" smtClean="0"/>
              <a:t>)</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22</a:t>
            </a:fld>
            <a:endParaRPr lang="nl-NL"/>
          </a:p>
        </p:txBody>
      </p:sp>
    </p:spTree>
    <p:extLst>
      <p:ext uri="{BB962C8B-B14F-4D97-AF65-F5344CB8AC3E}">
        <p14:creationId xmlns:p14="http://schemas.microsoft.com/office/powerpoint/2010/main" val="1807985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Not</a:t>
            </a:r>
            <a:r>
              <a:rPr lang="nl-NL" dirty="0" smtClean="0"/>
              <a:t> </a:t>
            </a:r>
            <a:r>
              <a:rPr lang="nl-NL" dirty="0" err="1" smtClean="0"/>
              <a:t>so</a:t>
            </a:r>
            <a:r>
              <a:rPr lang="nl-NL" dirty="0" smtClean="0"/>
              <a:t> Fun </a:t>
            </a:r>
            <a:r>
              <a:rPr lang="nl-NL" dirty="0" err="1" smtClean="0"/>
              <a:t>Fact</a:t>
            </a:r>
            <a:r>
              <a:rPr lang="nl-NL" dirty="0" smtClean="0"/>
              <a:t>: Uberblack</a:t>
            </a:r>
            <a:r>
              <a:rPr lang="nl-NL" baseline="0" dirty="0" smtClean="0"/>
              <a:t> heeft een knop waarmee je van te voren kunt aangeven dat de chauffeur zijn kop moet houden.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23</a:t>
            </a:fld>
            <a:endParaRPr lang="nl-NL"/>
          </a:p>
        </p:txBody>
      </p:sp>
    </p:spTree>
    <p:extLst>
      <p:ext uri="{BB962C8B-B14F-4D97-AF65-F5344CB8AC3E}">
        <p14:creationId xmlns:p14="http://schemas.microsoft.com/office/powerpoint/2010/main" val="3954581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24</a:t>
            </a:fld>
            <a:endParaRPr lang="nl-NL"/>
          </a:p>
        </p:txBody>
      </p:sp>
    </p:spTree>
    <p:extLst>
      <p:ext uri="{BB962C8B-B14F-4D97-AF65-F5344CB8AC3E}">
        <p14:creationId xmlns:p14="http://schemas.microsoft.com/office/powerpoint/2010/main" val="4097154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effectLst/>
              </a:rPr>
              <a:t>Voordelen:</a:t>
            </a:r>
            <a:endParaRPr lang="nl-NL" dirty="0" smtClean="0">
              <a:effectLst/>
            </a:endParaRPr>
          </a:p>
          <a:p>
            <a:r>
              <a:rPr lang="nl-NL" dirty="0" smtClean="0">
                <a:effectLst/>
              </a:rPr>
              <a:t>Steeds als Uber in bepaalde gebieden of steden verschijnt neemt het aantal klachten over de bestaande taxidiensten af. Bestaande machtsblokken worden ontrafeld;</a:t>
            </a:r>
          </a:p>
          <a:p>
            <a:r>
              <a:rPr lang="nl-NL" dirty="0" smtClean="0">
                <a:effectLst/>
              </a:rPr>
              <a:t>Het geeft een mogelijkheid om geld bij te verdienen of als ZZP-er aan de slag te gaan;</a:t>
            </a:r>
          </a:p>
          <a:p>
            <a:r>
              <a:rPr lang="nl-NL" dirty="0" smtClean="0">
                <a:effectLst/>
              </a:rPr>
              <a:t>Uber leidt tot concurrenten met afwijkende, soms betere </a:t>
            </a:r>
            <a:r>
              <a:rPr lang="nl-NL" dirty="0" err="1" smtClean="0">
                <a:effectLst/>
              </a:rPr>
              <a:t>business-modellen</a:t>
            </a:r>
            <a:r>
              <a:rPr lang="nl-NL" dirty="0" smtClean="0">
                <a:effectLst/>
              </a:rPr>
              <a:t>, bijvoorbeeld Lyft;</a:t>
            </a:r>
          </a:p>
          <a:p>
            <a:r>
              <a:rPr lang="nl-NL" dirty="0" smtClean="0">
                <a:effectLst/>
              </a:rPr>
              <a:t>Het is een opmaat tot nadenken over nieuwe manieren van transport. Je kunt Uber met al zijn data bijvoorbeeld koppelen aan het openbaar vervoer. Een andere aanpak van files en inzet van OV behoort tot de mogelijkheden;</a:t>
            </a:r>
          </a:p>
          <a:p>
            <a:r>
              <a:rPr lang="nl-NL" dirty="0" smtClean="0">
                <a:effectLst/>
              </a:rPr>
              <a:t>Uber en vergelijkbare diensten zijn heel fijn voor gebruikers;</a:t>
            </a:r>
          </a:p>
          <a:p>
            <a:r>
              <a:rPr lang="nl-NL" b="1" dirty="0" smtClean="0">
                <a:effectLst/>
              </a:rPr>
              <a:t>Neutraal:</a:t>
            </a:r>
            <a:endParaRPr lang="nl-NL" dirty="0" smtClean="0">
              <a:effectLst/>
            </a:endParaRPr>
          </a:p>
          <a:p>
            <a:r>
              <a:rPr lang="nl-NL" dirty="0" smtClean="0">
                <a:effectLst/>
              </a:rPr>
              <a:t>Uber en vergelijkbare diensten hebben heel veel data. Deze heeft hoogstaande publieke waarde. Echter, het is niet duidelijk of en hoe deze data gedeeld kan en zal worden met publieke instanties. Daarom kunnen sommige stappen niet worden gezet, zoals beter OV of transport in een stad;</a:t>
            </a:r>
          </a:p>
          <a:p>
            <a:r>
              <a:rPr lang="nl-NL" dirty="0" smtClean="0">
                <a:effectLst/>
              </a:rPr>
              <a:t>Het begrip vertrouwen verandert geheel. Terwijl vertrouwen afneemt in instanties (politie, banken, gemeenten) neemt het toe in elkaar. Immers, zou je vroeger instappen bij een vreemde? Uber zorgt ervoor, middels reputatiesystemen (waar veel op aan te merken is), dat er andere vormen van vertrouwen ontstaan. Lees er meer over in het </a:t>
            </a:r>
            <a:r>
              <a:rPr lang="nl-NL" dirty="0" smtClean="0">
                <a:effectLst/>
                <a:hlinkClick r:id="rId3"/>
              </a:rPr>
              <a:t>boek</a:t>
            </a:r>
            <a:r>
              <a:rPr lang="nl-NL" dirty="0" smtClean="0">
                <a:effectLst/>
              </a:rPr>
              <a:t> van Rachel Bots;</a:t>
            </a:r>
          </a:p>
          <a:p>
            <a:r>
              <a:rPr lang="nl-NL" dirty="0" smtClean="0">
                <a:effectLst/>
              </a:rPr>
              <a:t>Er komt druk op het aanpassen van regulering. Dankzij nieuwe spelers moet plotseling nagedacht worden over nieuwe regels. Dit nadenken gaat vaak ad-hoc omdat het empirisch inzicht ontbreekt. Vaak is het moeilijk om boven water te krijgen hoe en hoe vaak platformen gebruikt worden. Platformen verschuilen zich achter - o, ironie, privacyregels en het is natuurlijk gevoelig als het gaat om concurrentie;</a:t>
            </a:r>
          </a:p>
          <a:p>
            <a:r>
              <a:rPr lang="nl-NL" dirty="0" smtClean="0">
                <a:effectLst/>
              </a:rPr>
              <a:t>De prijzen worden niet bepaald door de chauffeur, maar door een algoritme. Er is geen autonomie bij de chauffeur (een goedkopere prijs voor een oud vrouwtje zit er niet in). Een oud vrouwtje met Uber is misschien ook vergezocht;</a:t>
            </a:r>
          </a:p>
          <a:p>
            <a:r>
              <a:rPr lang="nl-NL" dirty="0" smtClean="0">
                <a:effectLst/>
              </a:rPr>
              <a:t>Je kunt de platformen eigenlijk alleen goed reguleren als je een visie hebt op innovatie. Wat vind je er goed en wat vind je er slecht aan?</a:t>
            </a:r>
          </a:p>
          <a:p>
            <a:r>
              <a:rPr lang="nl-NL" b="1" dirty="0" smtClean="0">
                <a:effectLst/>
              </a:rPr>
              <a:t>Nadelen:</a:t>
            </a:r>
            <a:endParaRPr lang="nl-NL" dirty="0" smtClean="0">
              <a:effectLst/>
            </a:endParaRPr>
          </a:p>
          <a:p>
            <a:r>
              <a:rPr lang="nl-NL" dirty="0" smtClean="0">
                <a:effectLst/>
              </a:rPr>
              <a:t>Er is sprake van oneerlijke concurrentie omdat Uber dik verlies draait. Men noemt dat </a:t>
            </a:r>
            <a:r>
              <a:rPr lang="nl-NL" dirty="0" err="1" smtClean="0">
                <a:effectLst/>
              </a:rPr>
              <a:t>waardecreatie</a:t>
            </a:r>
            <a:r>
              <a:rPr lang="nl-NL" dirty="0" smtClean="0">
                <a:effectLst/>
              </a:rPr>
              <a:t>. In Finland was er bijvoorbeeld een concurrent genaamd </a:t>
            </a:r>
            <a:r>
              <a:rPr lang="nl-NL" dirty="0" err="1" smtClean="0">
                <a:effectLst/>
              </a:rPr>
              <a:t>KutsuPlus</a:t>
            </a:r>
            <a:r>
              <a:rPr lang="nl-NL" dirty="0" smtClean="0">
                <a:effectLst/>
              </a:rPr>
              <a:t>, gebouwd door de overheid</a:t>
            </a:r>
          </a:p>
          <a:p>
            <a:r>
              <a:rPr lang="nl-NL" dirty="0" smtClean="0">
                <a:effectLst/>
              </a:rPr>
              <a:t>Uber neemt niet de verantwoordelijkheden die een taxibedrijf wel neemt als het gaat om verzekeringen van medewerkers of ziektekosten. De ZZP - constructie is soms bizar. Zo noemde Uber zijn chauffeurs in Californië als niet - essentieel. Uber, net als andere platformen, verliezen echter overal rechtszaken. Ze komen er niet mee weg zich als </a:t>
            </a:r>
            <a:r>
              <a:rPr lang="nl-NL" dirty="0" smtClean="0">
                <a:effectLst/>
                <a:hlinkClick r:id="rId4"/>
              </a:rPr>
              <a:t>bemiddelaar </a:t>
            </a:r>
            <a:r>
              <a:rPr lang="nl-NL" dirty="0" smtClean="0">
                <a:effectLst/>
              </a:rPr>
              <a:t>te zien;</a:t>
            </a:r>
          </a:p>
          <a:p>
            <a:r>
              <a:rPr lang="nl-NL" dirty="0" smtClean="0">
                <a:effectLst/>
              </a:rPr>
              <a:t>Belasting wordt meestal niet betaald in het land waar de dienst plaats vindt of het product wordt verkocht;</a:t>
            </a:r>
          </a:p>
          <a:p>
            <a:r>
              <a:rPr lang="nl-NL" dirty="0" smtClean="0">
                <a:effectLst/>
              </a:rPr>
              <a:t>Uber is 'duister'. De regels op basis waarvan chauffeurs worden toegewezen, klanten worden opgepikt, prijzen worden vastgesteld zijn alleen te doorgronden door de uitkomsten te analyseren. Op die manier kan sprake zijn van racisme (daar zijn verhalen over), omdat bijvoorbeeld de chauffeur de klant te zien krijgt en kan weigeren. De chauffeur ziet dan weer niet de lengte van de rit;</a:t>
            </a:r>
          </a:p>
          <a:p>
            <a:r>
              <a:rPr lang="nl-NL" dirty="0" smtClean="0">
                <a:effectLst/>
              </a:rPr>
              <a:t>Uber is een bedrijf dat zich allerlei vrijheden permitteert waarmee een Nederlands bedrijf niet weg zou komen, maar dat is een breder probleem;</a:t>
            </a:r>
          </a:p>
          <a:p>
            <a:r>
              <a:rPr lang="nl-NL" dirty="0" smtClean="0">
                <a:effectLst/>
              </a:rPr>
              <a:t>Stel dat je moet kiezen: overreden worden door een taxi - centrale - taxi of een Uber. Wat kies je?</a:t>
            </a:r>
          </a:p>
          <a:p>
            <a:r>
              <a:rPr lang="nl-NL" dirty="0" smtClean="0">
                <a:effectLst/>
              </a:rPr>
              <a:t>Uber heeft in Amerika enorme nadelen voor chauffeurs met een taxipenning. Deze oudedagsvoorziening is soms wel 250k minder waard geworden en dat door een bedrijf dat verlies maakt.</a:t>
            </a:r>
          </a:p>
          <a:p>
            <a:r>
              <a:rPr lang="nl-NL" b="1" dirty="0" smtClean="0">
                <a:effectLst/>
              </a:rPr>
              <a:t>Rimpeleffecten</a:t>
            </a:r>
            <a:r>
              <a:rPr lang="nl-NL" dirty="0" smtClean="0">
                <a:effectLst/>
              </a:rPr>
              <a:t/>
            </a:r>
            <a:br>
              <a:rPr lang="nl-NL" dirty="0" smtClean="0">
                <a:effectLst/>
              </a:rPr>
            </a:br>
            <a:r>
              <a:rPr lang="nl-NL" dirty="0" smtClean="0">
                <a:effectLst/>
              </a:rPr>
              <a:t>Het is bij platformen ook interessant om te kijken naar de rimpeleffecten. Bij Uber zie je die in de bovenstaande voor,- en nadelen amper terug. Dat komt omdat de rimpeleffecten wel meevallen en/of nog niet duidelijk zijn. Het gaat vooral om de impact op gebruikers en chauffeurs. Wel beweert Uber zelf dat mensen in arme wijken gebruik maken van Uber om naar het werk te gaan (Uber verbieden is dus arme mensen naaien (tsja?)) en dat Uber leidt tot veel minder verkeer op en rond drukke steden. Beide uitspraken zijn echter moeilijk te staven.</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25</a:t>
            </a:fld>
            <a:endParaRPr lang="nl-NL"/>
          </a:p>
        </p:txBody>
      </p:sp>
    </p:spTree>
    <p:extLst>
      <p:ext uri="{BB962C8B-B14F-4D97-AF65-F5344CB8AC3E}">
        <p14:creationId xmlns:p14="http://schemas.microsoft.com/office/powerpoint/2010/main" val="3618814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Air</a:t>
            </a:r>
            <a:r>
              <a:rPr lang="nl-NL" baseline="0" dirty="0" smtClean="0"/>
              <a:t> BNB is opgericht in 2008</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26</a:t>
            </a:fld>
            <a:endParaRPr lang="nl-NL"/>
          </a:p>
        </p:txBody>
      </p:sp>
    </p:spTree>
    <p:extLst>
      <p:ext uri="{BB962C8B-B14F-4D97-AF65-F5344CB8AC3E}">
        <p14:creationId xmlns:p14="http://schemas.microsoft.com/office/powerpoint/2010/main" val="2022620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Genoemd naar het Air </a:t>
            </a:r>
            <a:r>
              <a:rPr lang="nl-NL" dirty="0" err="1" smtClean="0">
                <a:effectLst/>
              </a:rPr>
              <a:t>Mattress</a:t>
            </a:r>
            <a:r>
              <a:rPr lang="nl-NL" dirty="0" smtClean="0">
                <a:effectLst/>
              </a:rPr>
              <a:t> van de oprichters</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27</a:t>
            </a:fld>
            <a:endParaRPr lang="nl-NL"/>
          </a:p>
        </p:txBody>
      </p:sp>
    </p:spTree>
    <p:extLst>
      <p:ext uri="{BB962C8B-B14F-4D97-AF65-F5344CB8AC3E}">
        <p14:creationId xmlns:p14="http://schemas.microsoft.com/office/powerpoint/2010/main" val="3816094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a:t>
            </a:r>
            <a:r>
              <a:rPr lang="nl-NL" baseline="0" dirty="0" smtClean="0"/>
              <a:t> alle landen actief op 4 na…</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28</a:t>
            </a:fld>
            <a:endParaRPr lang="nl-NL"/>
          </a:p>
        </p:txBody>
      </p:sp>
    </p:spTree>
    <p:extLst>
      <p:ext uri="{BB962C8B-B14F-4D97-AF65-F5344CB8AC3E}">
        <p14:creationId xmlns:p14="http://schemas.microsoft.com/office/powerpoint/2010/main" val="1067717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29</a:t>
            </a:fld>
            <a:endParaRPr lang="nl-NL"/>
          </a:p>
        </p:txBody>
      </p:sp>
    </p:spTree>
    <p:extLst>
      <p:ext uri="{BB962C8B-B14F-4D97-AF65-F5344CB8AC3E}">
        <p14:creationId xmlns:p14="http://schemas.microsoft.com/office/powerpoint/2010/main" val="2981502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a:t>
            </a:fld>
            <a:endParaRPr lang="nl-NL"/>
          </a:p>
        </p:txBody>
      </p:sp>
    </p:spTree>
    <p:extLst>
      <p:ext uri="{BB962C8B-B14F-4D97-AF65-F5344CB8AC3E}">
        <p14:creationId xmlns:p14="http://schemas.microsoft.com/office/powerpoint/2010/main" val="3367231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AirBnB</a:t>
            </a:r>
            <a:r>
              <a:rPr lang="nl-NL" dirty="0" smtClean="0"/>
              <a:t> heeft veel meer rimpeleffecten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30</a:t>
            </a:fld>
            <a:endParaRPr lang="nl-NL"/>
          </a:p>
        </p:txBody>
      </p:sp>
    </p:spTree>
    <p:extLst>
      <p:ext uri="{BB962C8B-B14F-4D97-AF65-F5344CB8AC3E}">
        <p14:creationId xmlns:p14="http://schemas.microsoft.com/office/powerpoint/2010/main" val="11221405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effectLst/>
              </a:rPr>
              <a:t>Voordelen:</a:t>
            </a:r>
            <a:endParaRPr lang="nl-NL" dirty="0" smtClean="0">
              <a:effectLst/>
            </a:endParaRPr>
          </a:p>
          <a:p>
            <a:r>
              <a:rPr lang="nl-NL" dirty="0" smtClean="0">
                <a:effectLst/>
              </a:rPr>
              <a:t>Het is lekker goedkoop voor de klant, alhoewel onderzoek heeft aangetoond dat dat zelden meeweegt. Wat wel meeweegt, is dat de kwaliteit van de </a:t>
            </a:r>
            <a:r>
              <a:rPr lang="nl-NL" dirty="0" err="1" smtClean="0">
                <a:effectLst/>
              </a:rPr>
              <a:t>accomodaties</a:t>
            </a:r>
            <a:r>
              <a:rPr lang="nl-NL" dirty="0" smtClean="0">
                <a:effectLst/>
              </a:rPr>
              <a:t> vaak beter is, zeker voor gezinnen;</a:t>
            </a:r>
          </a:p>
          <a:p>
            <a:r>
              <a:rPr lang="nl-NL" dirty="0" smtClean="0">
                <a:effectLst/>
              </a:rPr>
              <a:t>Het is goed voor de verhuurder. Die kan extra inkomsten verdienen met ruimte die (tijdelijk) leegstaat;</a:t>
            </a:r>
          </a:p>
          <a:p>
            <a:r>
              <a:rPr lang="nl-NL" dirty="0" smtClean="0">
                <a:effectLst/>
              </a:rPr>
              <a:t>Het heeft potentie om veel te betekenen in de deel-economie met het idee dat mensen elkaar beter leren kennen;</a:t>
            </a:r>
          </a:p>
          <a:p>
            <a:r>
              <a:rPr lang="nl-NL" dirty="0" smtClean="0">
                <a:effectLst/>
              </a:rPr>
              <a:t>Het leidt tot meer toerisme en daarmee tot meer geld voor de stad;</a:t>
            </a:r>
          </a:p>
          <a:p>
            <a:r>
              <a:rPr lang="nl-NL" dirty="0" smtClean="0">
                <a:effectLst/>
              </a:rPr>
              <a:t>In een aantal gevallen heeft het bijgedragen aan het opknappen van minder goede wijken door de toestroom van toeristen;</a:t>
            </a:r>
          </a:p>
          <a:p>
            <a:r>
              <a:rPr lang="nl-NL" b="1" dirty="0" smtClean="0">
                <a:effectLst/>
              </a:rPr>
              <a:t>Neutraal:</a:t>
            </a:r>
            <a:endParaRPr lang="nl-NL" dirty="0" smtClean="0">
              <a:effectLst/>
            </a:endParaRPr>
          </a:p>
          <a:p>
            <a:r>
              <a:rPr lang="nl-NL" dirty="0" smtClean="0">
                <a:effectLst/>
              </a:rPr>
              <a:t>Wederom opmerkingen rond vertrouwen, empirische data en de visie op innovatie;</a:t>
            </a:r>
          </a:p>
          <a:p>
            <a:r>
              <a:rPr lang="nl-NL" dirty="0" smtClean="0">
                <a:effectLst/>
              </a:rPr>
              <a:t>De verhuurde kamers moeten voldoen aan dezelfde wetten als hotels, maar wie controleert dat?</a:t>
            </a:r>
          </a:p>
          <a:p>
            <a:r>
              <a:rPr lang="nl-NL" dirty="0" smtClean="0">
                <a:effectLst/>
              </a:rPr>
              <a:t>Publieke belangen worden niet automatisch geborgd. De algoritmes zijn amoreel;</a:t>
            </a:r>
          </a:p>
          <a:p>
            <a:r>
              <a:rPr lang="nl-NL" b="1" dirty="0" smtClean="0">
                <a:effectLst/>
              </a:rPr>
              <a:t>Nadelen:</a:t>
            </a:r>
            <a:endParaRPr lang="nl-NL" dirty="0" smtClean="0">
              <a:effectLst/>
            </a:endParaRPr>
          </a:p>
          <a:p>
            <a:r>
              <a:rPr lang="nl-NL" dirty="0" smtClean="0">
                <a:effectLst/>
              </a:rPr>
              <a:t>Er is veel onderzoek gedaan dat aantoont dat de economische kosten hoger zijn dan de opbrengsten;</a:t>
            </a:r>
          </a:p>
          <a:p>
            <a:r>
              <a:rPr lang="nl-NL" dirty="0" err="1" smtClean="0">
                <a:effectLst/>
              </a:rPr>
              <a:t>AirBnB</a:t>
            </a:r>
            <a:r>
              <a:rPr lang="nl-NL" dirty="0" smtClean="0">
                <a:effectLst/>
              </a:rPr>
              <a:t> is niet inclusief. Zie die hebben, profiteren veel meer, dan zij die niet hebben;</a:t>
            </a:r>
          </a:p>
          <a:p>
            <a:r>
              <a:rPr lang="nl-NL" dirty="0" smtClean="0">
                <a:effectLst/>
              </a:rPr>
              <a:t>Het wonen in een stad wordt duurder. Dat is gunstiger als je een huis hebt, maar voor de meesten is het ongunstiger;</a:t>
            </a:r>
          </a:p>
          <a:p>
            <a:r>
              <a:rPr lang="nl-NL" dirty="0" smtClean="0">
                <a:effectLst/>
              </a:rPr>
              <a:t>De ongelijkheid neemt verder toe. Rijke mensen worden rijker, mensen met minder geld worden verdreven of kunnen geen huis kopen;</a:t>
            </a:r>
          </a:p>
          <a:p>
            <a:r>
              <a:rPr lang="nl-NL" dirty="0" err="1" smtClean="0">
                <a:effectLst/>
              </a:rPr>
              <a:t>AirBnB</a:t>
            </a:r>
            <a:r>
              <a:rPr lang="nl-NL" dirty="0" smtClean="0">
                <a:effectLst/>
              </a:rPr>
              <a:t> is net als Uber een ondoorzichtige marktmeester. Ze vertellen niet hoeveel ze verhuren, ze geven data aan de stad. De reden die ze opgeven is privacy, de werkelijkheid is waarschijnlijk angst voor het netwerkeffect (verhuurders gaan naar andere sites). Ze houden de data voor zichzelf;</a:t>
            </a:r>
          </a:p>
          <a:p>
            <a:r>
              <a:rPr lang="nl-NL" dirty="0" smtClean="0">
                <a:effectLst/>
              </a:rPr>
              <a:t>Er zijn verdere rimpeleffecten zoals sfeer in de stad, </a:t>
            </a:r>
            <a:r>
              <a:rPr lang="nl-NL" dirty="0" err="1" smtClean="0">
                <a:effectLst/>
              </a:rPr>
              <a:t>verpretparkisering</a:t>
            </a:r>
            <a:r>
              <a:rPr lang="nl-NL" dirty="0" smtClean="0">
                <a:effectLst/>
              </a:rPr>
              <a:t> van de stad en toegenomen vluchten, omdat er meer </a:t>
            </a:r>
            <a:r>
              <a:rPr lang="nl-NL" dirty="0" err="1" smtClean="0">
                <a:effectLst/>
              </a:rPr>
              <a:t>accomodaties</a:t>
            </a:r>
            <a:r>
              <a:rPr lang="nl-NL" dirty="0" smtClean="0">
                <a:effectLst/>
              </a:rPr>
              <a:t> zijn, wat weer slecht is voor het milieu;</a:t>
            </a:r>
          </a:p>
          <a:p>
            <a:r>
              <a:rPr lang="nl-NL" dirty="0" smtClean="0">
                <a:effectLst/>
              </a:rPr>
              <a:t>Er zijn verhalen dat </a:t>
            </a:r>
            <a:r>
              <a:rPr lang="nl-NL" dirty="0" err="1" smtClean="0">
                <a:effectLst/>
              </a:rPr>
              <a:t>AirBnB</a:t>
            </a:r>
            <a:r>
              <a:rPr lang="nl-NL" dirty="0" smtClean="0">
                <a:effectLst/>
              </a:rPr>
              <a:t> veel moeilijker te gebruiken is door zwarte mensen, die worden genegeerd. Er is zelfs een </a:t>
            </a:r>
            <a:r>
              <a:rPr lang="nl-NL" dirty="0" err="1" smtClean="0">
                <a:effectLst/>
              </a:rPr>
              <a:t>NoirBnB</a:t>
            </a:r>
            <a:r>
              <a:rPr lang="nl-NL" dirty="0" smtClean="0">
                <a:effectLst/>
              </a:rPr>
              <a:t>;</a:t>
            </a:r>
          </a:p>
          <a:p>
            <a:r>
              <a:rPr lang="nl-NL" dirty="0" smtClean="0">
                <a:effectLst/>
              </a:rPr>
              <a:t>Er wordt geen belasting betaalt door </a:t>
            </a:r>
            <a:r>
              <a:rPr lang="nl-NL" dirty="0" err="1" smtClean="0">
                <a:effectLst/>
              </a:rPr>
              <a:t>AirBnB</a:t>
            </a:r>
            <a:r>
              <a:rPr lang="nl-NL" dirty="0" smtClean="0">
                <a:effectLst/>
              </a:rPr>
              <a:t> in het land waar verhuurd wordt, maar er is ook geen controle op de verhuurders;</a:t>
            </a:r>
          </a:p>
          <a:p>
            <a:r>
              <a:rPr lang="nl-NL" dirty="0" smtClean="0">
                <a:effectLst/>
              </a:rPr>
              <a:t>Hotelbranche krijgt in sommige regio's klappen, en het is maar zeer de vraag of dat een branche was, die innovatie nodig had;</a:t>
            </a:r>
          </a:p>
          <a:p>
            <a:endParaRPr lang="nl-NL" dirty="0">
              <a:effectLst/>
            </a:endParaRPr>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31</a:t>
            </a:fld>
            <a:endParaRPr lang="nl-NL"/>
          </a:p>
        </p:txBody>
      </p:sp>
    </p:spTree>
    <p:extLst>
      <p:ext uri="{BB962C8B-B14F-4D97-AF65-F5344CB8AC3E}">
        <p14:creationId xmlns:p14="http://schemas.microsoft.com/office/powerpoint/2010/main" val="2341124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effectLst/>
              </a:rPr>
              <a:t>Er zijn verhalen dat </a:t>
            </a:r>
            <a:r>
              <a:rPr lang="nl-NL" dirty="0" err="1" smtClean="0">
                <a:effectLst/>
              </a:rPr>
              <a:t>AirBnB</a:t>
            </a:r>
            <a:r>
              <a:rPr lang="nl-NL" dirty="0" smtClean="0">
                <a:effectLst/>
              </a:rPr>
              <a:t> veel moeilijker te gebruiken is door zwarte mensen, die worden genegeerd. Er is zelfs een </a:t>
            </a:r>
            <a:r>
              <a:rPr lang="nl-NL" dirty="0" err="1" smtClean="0">
                <a:effectLst/>
              </a:rPr>
              <a:t>NoirBnB</a:t>
            </a:r>
            <a:r>
              <a:rPr lang="nl-NL" dirty="0" smtClean="0">
                <a:effectLst/>
              </a:rPr>
              <a:t>;</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32</a:t>
            </a:fld>
            <a:endParaRPr lang="nl-NL"/>
          </a:p>
        </p:txBody>
      </p:sp>
    </p:spTree>
    <p:extLst>
      <p:ext uri="{BB962C8B-B14F-4D97-AF65-F5344CB8AC3E}">
        <p14:creationId xmlns:p14="http://schemas.microsoft.com/office/powerpoint/2010/main" val="1787492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latin typeface="Calibri" panose="020F0502020204030204" pitchFamily="34" charset="0"/>
                <a:cs typeface="Calibri" panose="020F0502020204030204" pitchFamily="34" charset="0"/>
              </a:rPr>
              <a:t>KEY TAKE AWAYS</a:t>
            </a:r>
          </a:p>
          <a:p>
            <a:pPr marL="342900" indent="-342900">
              <a:buAutoNum type="arabicPeriod"/>
            </a:pPr>
            <a:endParaRPr lang="nl-NL" b="1" dirty="0" smtClean="0">
              <a:latin typeface="Calibri" panose="020F0502020204030204" pitchFamily="34" charset="0"/>
              <a:cs typeface="Calibri" panose="020F0502020204030204" pitchFamily="34" charset="0"/>
            </a:endParaRPr>
          </a:p>
          <a:p>
            <a:pPr marL="342900" indent="-342900">
              <a:buAutoNum type="arabicPeriod"/>
            </a:pPr>
            <a:r>
              <a:rPr lang="nl-NL" b="1" dirty="0" smtClean="0">
                <a:latin typeface="Calibri" panose="020F0502020204030204" pitchFamily="34" charset="0"/>
                <a:cs typeface="Calibri" panose="020F0502020204030204" pitchFamily="34" charset="0"/>
              </a:rPr>
              <a:t>PLATFORMEN KUNNEN INNNOVATIE AANJAGEN;</a:t>
            </a:r>
          </a:p>
          <a:p>
            <a:pPr marL="342900" indent="-342900">
              <a:buAutoNum type="arabicPeriod"/>
            </a:pPr>
            <a:r>
              <a:rPr lang="nl-NL" b="1" dirty="0" smtClean="0">
                <a:latin typeface="Calibri" panose="020F0502020204030204" pitchFamily="34" charset="0"/>
                <a:cs typeface="Calibri" panose="020F0502020204030204" pitchFamily="34" charset="0"/>
              </a:rPr>
              <a:t>OVERHEDEN HEBBEN EEN VISIE NODIG OP GEWENSTE INNOVATIE EN PUBLIEKE BELANGEN;</a:t>
            </a:r>
          </a:p>
          <a:p>
            <a:pPr marL="342900" indent="-342900">
              <a:buAutoNum type="arabicPeriod"/>
            </a:pPr>
            <a:r>
              <a:rPr lang="nl-NL" b="1" dirty="0" smtClean="0">
                <a:latin typeface="Calibri" panose="020F0502020204030204" pitchFamily="34" charset="0"/>
                <a:cs typeface="Calibri" panose="020F0502020204030204" pitchFamily="34" charset="0"/>
              </a:rPr>
              <a:t>NETWERK-EFFECTEN EN CONCURRENTIE ZORGEN DAT PLATFORMBEDRIJVEN SLECHT MEEWERKEN;</a:t>
            </a:r>
          </a:p>
          <a:p>
            <a:pPr marL="342900" indent="-342900">
              <a:buAutoNum type="arabicPeriod"/>
            </a:pPr>
            <a:r>
              <a:rPr lang="nl-NL" b="1" dirty="0" smtClean="0">
                <a:latin typeface="Calibri" panose="020F0502020204030204" pitchFamily="34" charset="0"/>
                <a:cs typeface="Calibri" panose="020F0502020204030204" pitchFamily="34" charset="0"/>
              </a:rPr>
              <a:t>PLATFORMBEDRIJVEN ALS UBER EN AIRBNB LIJKEN ZIJ DIE ‘AL HEBBEN’ TE BEVOORDELEN EN ZE SPELEN ‘VALS’.</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33</a:t>
            </a:fld>
            <a:endParaRPr lang="nl-NL"/>
          </a:p>
        </p:txBody>
      </p:sp>
    </p:spTree>
    <p:extLst>
      <p:ext uri="{BB962C8B-B14F-4D97-AF65-F5344CB8AC3E}">
        <p14:creationId xmlns:p14="http://schemas.microsoft.com/office/powerpoint/2010/main" val="2017093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34</a:t>
            </a:fld>
            <a:endParaRPr lang="nl-NL"/>
          </a:p>
        </p:txBody>
      </p:sp>
    </p:spTree>
    <p:extLst>
      <p:ext uri="{BB962C8B-B14F-4D97-AF65-F5344CB8AC3E}">
        <p14:creationId xmlns:p14="http://schemas.microsoft.com/office/powerpoint/2010/main" val="2600243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 TICT is </a:t>
            </a:r>
            <a:r>
              <a:rPr lang="en-GB" dirty="0" err="1"/>
              <a:t>een</a:t>
            </a:r>
            <a:r>
              <a:rPr lang="en-GB" dirty="0"/>
              <a:t> non-</a:t>
            </a:r>
            <a:r>
              <a:rPr lang="en-GB" dirty="0" err="1"/>
              <a:t>normatieve</a:t>
            </a:r>
            <a:r>
              <a:rPr lang="en-GB" dirty="0"/>
              <a:t> online tool die </a:t>
            </a:r>
            <a:r>
              <a:rPr lang="en-GB" dirty="0" err="1"/>
              <a:t>individuen</a:t>
            </a:r>
            <a:r>
              <a:rPr lang="en-GB" dirty="0"/>
              <a:t> </a:t>
            </a:r>
            <a:r>
              <a:rPr lang="en-GB" dirty="0" err="1"/>
              <a:t>tijdens</a:t>
            </a:r>
            <a:r>
              <a:rPr lang="en-GB" dirty="0"/>
              <a:t> het </a:t>
            </a:r>
            <a:r>
              <a:rPr lang="en-GB" dirty="0" err="1"/>
              <a:t>ontwikkelproces</a:t>
            </a:r>
            <a:r>
              <a:rPr lang="en-GB" dirty="0"/>
              <a:t> van </a:t>
            </a:r>
            <a:r>
              <a:rPr lang="en-GB" dirty="0" err="1"/>
              <a:t>nieuwe</a:t>
            </a:r>
            <a:r>
              <a:rPr lang="en-GB" dirty="0"/>
              <a:t> </a:t>
            </a:r>
            <a:r>
              <a:rPr lang="en-GB" dirty="0" err="1"/>
              <a:t>technologie</a:t>
            </a:r>
            <a:r>
              <a:rPr lang="en-GB" dirty="0"/>
              <a:t> </a:t>
            </a:r>
            <a:r>
              <a:rPr lang="en-GB" dirty="0" err="1" smtClean="0"/>
              <a:t>poogt</a:t>
            </a:r>
            <a:r>
              <a:rPr lang="en-GB" dirty="0" smtClean="0"/>
              <a:t> </a:t>
            </a:r>
            <a:r>
              <a:rPr lang="en-GB" dirty="0" err="1"/>
              <a:t>te</a:t>
            </a:r>
            <a:r>
              <a:rPr lang="en-GB" dirty="0"/>
              <a:t> </a:t>
            </a:r>
            <a:r>
              <a:rPr lang="en-GB" dirty="0" err="1"/>
              <a:t>laten</a:t>
            </a:r>
            <a:r>
              <a:rPr lang="en-GB" dirty="0"/>
              <a:t> </a:t>
            </a:r>
            <a:r>
              <a:rPr lang="en-GB" dirty="0" err="1"/>
              <a:t>nadenken</a:t>
            </a:r>
            <a:r>
              <a:rPr lang="en-GB" dirty="0"/>
              <a:t> over de </a:t>
            </a:r>
            <a:r>
              <a:rPr lang="en-GB" dirty="0" err="1"/>
              <a:t>gevolgen</a:t>
            </a:r>
            <a:r>
              <a:rPr lang="en-GB" dirty="0"/>
              <a:t> </a:t>
            </a:r>
            <a:r>
              <a:rPr lang="en-GB" dirty="0" err="1"/>
              <a:t>ervan</a:t>
            </a:r>
            <a:r>
              <a:rPr lang="en-GB" dirty="0"/>
              <a:t>.</a:t>
            </a:r>
          </a:p>
          <a:p>
            <a:endParaRPr lang="en-GB" dirty="0"/>
          </a:p>
          <a:p>
            <a:r>
              <a:rPr lang="en-GB" dirty="0"/>
              <a:t>Door </a:t>
            </a:r>
            <a:r>
              <a:rPr lang="en-GB" dirty="0" err="1"/>
              <a:t>mensen</a:t>
            </a:r>
            <a:r>
              <a:rPr lang="en-GB" dirty="0"/>
              <a:t> </a:t>
            </a:r>
            <a:r>
              <a:rPr lang="en-GB" dirty="0" err="1"/>
              <a:t>te</a:t>
            </a:r>
            <a:r>
              <a:rPr lang="en-GB" dirty="0"/>
              <a:t> </a:t>
            </a:r>
            <a:r>
              <a:rPr lang="en-GB" dirty="0" err="1"/>
              <a:t>bevragen</a:t>
            </a:r>
            <a:r>
              <a:rPr lang="en-GB" dirty="0"/>
              <a:t> </a:t>
            </a:r>
            <a:r>
              <a:rPr lang="en-GB" dirty="0" err="1"/>
              <a:t>naar</a:t>
            </a:r>
            <a:r>
              <a:rPr lang="en-GB" dirty="0"/>
              <a:t> </a:t>
            </a:r>
            <a:r>
              <a:rPr lang="en-GB" dirty="0" err="1"/>
              <a:t>verschillende</a:t>
            </a:r>
            <a:r>
              <a:rPr lang="en-GB" dirty="0"/>
              <a:t> </a:t>
            </a:r>
            <a:r>
              <a:rPr lang="en-GB" dirty="0" err="1"/>
              <a:t>aspecten</a:t>
            </a:r>
            <a:r>
              <a:rPr lang="en-GB" dirty="0"/>
              <a:t> van </a:t>
            </a:r>
            <a:r>
              <a:rPr lang="en-GB" dirty="0" err="1"/>
              <a:t>hun</a:t>
            </a:r>
            <a:r>
              <a:rPr lang="en-GB" dirty="0"/>
              <a:t> </a:t>
            </a:r>
            <a:r>
              <a:rPr lang="en-GB" dirty="0" err="1"/>
              <a:t>nieuwe</a:t>
            </a:r>
            <a:r>
              <a:rPr lang="en-GB" dirty="0"/>
              <a:t> </a:t>
            </a:r>
            <a:r>
              <a:rPr lang="en-GB" dirty="0" err="1"/>
              <a:t>technologie</a:t>
            </a:r>
            <a:r>
              <a:rPr lang="en-GB" dirty="0"/>
              <a:t>, </a:t>
            </a:r>
            <a:r>
              <a:rPr lang="en-GB" dirty="0" err="1"/>
              <a:t>zoals</a:t>
            </a:r>
            <a:r>
              <a:rPr lang="en-GB" dirty="0"/>
              <a:t> stakeholders, data, privacy en de impact die </a:t>
            </a:r>
            <a:r>
              <a:rPr lang="en-GB" dirty="0" err="1"/>
              <a:t>zij</a:t>
            </a:r>
            <a:r>
              <a:rPr lang="en-GB" dirty="0"/>
              <a:t> </a:t>
            </a:r>
            <a:r>
              <a:rPr lang="en-GB" dirty="0" err="1"/>
              <a:t>denken</a:t>
            </a:r>
            <a:r>
              <a:rPr lang="en-GB" dirty="0"/>
              <a:t> </a:t>
            </a:r>
            <a:r>
              <a:rPr lang="en-GB" dirty="0" err="1"/>
              <a:t>te</a:t>
            </a:r>
            <a:r>
              <a:rPr lang="en-GB" dirty="0"/>
              <a:t> </a:t>
            </a:r>
            <a:r>
              <a:rPr lang="en-GB" dirty="0" err="1"/>
              <a:t>maken</a:t>
            </a:r>
            <a:r>
              <a:rPr lang="en-GB" dirty="0"/>
              <a:t> met </a:t>
            </a:r>
            <a:r>
              <a:rPr lang="en-GB" dirty="0" err="1"/>
              <a:t>hun</a:t>
            </a:r>
            <a:r>
              <a:rPr lang="en-GB" dirty="0"/>
              <a:t> </a:t>
            </a:r>
            <a:r>
              <a:rPr lang="en-GB" dirty="0" err="1"/>
              <a:t>technologie</a:t>
            </a:r>
            <a:r>
              <a:rPr lang="en-GB" dirty="0"/>
              <a:t>. </a:t>
            </a:r>
            <a:r>
              <a:rPr lang="en-GB" dirty="0" err="1"/>
              <a:t>Proberen</a:t>
            </a:r>
            <a:r>
              <a:rPr lang="en-GB" dirty="0"/>
              <a:t> we </a:t>
            </a:r>
            <a:r>
              <a:rPr lang="en-GB" dirty="0" err="1"/>
              <a:t>mensen</a:t>
            </a:r>
            <a:r>
              <a:rPr lang="en-GB" dirty="0"/>
              <a:t> </a:t>
            </a:r>
            <a:r>
              <a:rPr lang="en-GB" dirty="0" err="1"/>
              <a:t>dieper</a:t>
            </a:r>
            <a:r>
              <a:rPr lang="en-GB" dirty="0"/>
              <a:t> </a:t>
            </a:r>
            <a:r>
              <a:rPr lang="en-GB" dirty="0" err="1"/>
              <a:t>te</a:t>
            </a:r>
            <a:r>
              <a:rPr lang="en-GB" dirty="0"/>
              <a:t> </a:t>
            </a:r>
            <a:r>
              <a:rPr lang="en-GB" dirty="0" err="1"/>
              <a:t>laten</a:t>
            </a:r>
            <a:r>
              <a:rPr lang="en-GB" dirty="0"/>
              <a:t> </a:t>
            </a:r>
            <a:r>
              <a:rPr lang="en-GB" dirty="0" err="1"/>
              <a:t>nadenken</a:t>
            </a:r>
            <a:r>
              <a:rPr lang="en-GB" dirty="0"/>
              <a:t> over </a:t>
            </a:r>
            <a:r>
              <a:rPr lang="en-GB" dirty="0" err="1"/>
              <a:t>hun</a:t>
            </a:r>
            <a:r>
              <a:rPr lang="en-GB" dirty="0"/>
              <a:t> </a:t>
            </a:r>
            <a:r>
              <a:rPr lang="en-GB" dirty="0" err="1"/>
              <a:t>technologie</a:t>
            </a:r>
            <a:r>
              <a:rPr lang="en-GB" dirty="0"/>
              <a:t> om zo </a:t>
            </a:r>
            <a:r>
              <a:rPr lang="en-GB" dirty="0" err="1"/>
              <a:t>hopelijk</a:t>
            </a:r>
            <a:r>
              <a:rPr lang="en-GB" dirty="0"/>
              <a:t> tot </a:t>
            </a:r>
            <a:r>
              <a:rPr lang="en-GB" dirty="0" err="1"/>
              <a:t>betere</a:t>
            </a:r>
            <a:r>
              <a:rPr lang="en-GB" dirty="0"/>
              <a:t> </a:t>
            </a:r>
            <a:r>
              <a:rPr lang="en-GB" dirty="0" err="1"/>
              <a:t>technologie</a:t>
            </a:r>
            <a:r>
              <a:rPr lang="en-GB" dirty="0"/>
              <a:t> </a:t>
            </a:r>
            <a:r>
              <a:rPr lang="en-GB" dirty="0" err="1"/>
              <a:t>te</a:t>
            </a:r>
            <a:r>
              <a:rPr lang="en-GB" dirty="0"/>
              <a:t> </a:t>
            </a:r>
            <a:r>
              <a:rPr lang="en-GB" dirty="0" err="1"/>
              <a:t>komen</a:t>
            </a:r>
            <a:r>
              <a:rPr lang="en-GB" dirty="0"/>
              <a:t>.</a:t>
            </a:r>
          </a:p>
        </p:txBody>
      </p:sp>
      <p:sp>
        <p:nvSpPr>
          <p:cNvPr id="4" name="Slide Number Placeholder 3"/>
          <p:cNvSpPr>
            <a:spLocks noGrp="1"/>
          </p:cNvSpPr>
          <p:nvPr>
            <p:ph type="sldNum" sz="quarter" idx="5"/>
          </p:nvPr>
        </p:nvSpPr>
        <p:spPr/>
        <p:txBody>
          <a:bodyPr/>
          <a:lstStyle/>
          <a:p>
            <a:fld id="{15BD3654-9A79-4B47-9CF7-D6BAF450FCC7}" type="slidenum">
              <a:rPr lang="nl-NL" smtClean="0"/>
              <a:t>35</a:t>
            </a:fld>
            <a:endParaRPr lang="nl-NL"/>
          </a:p>
        </p:txBody>
      </p:sp>
    </p:spTree>
    <p:extLst>
      <p:ext uri="{BB962C8B-B14F-4D97-AF65-F5344CB8AC3E}">
        <p14:creationId xmlns:p14="http://schemas.microsoft.com/office/powerpoint/2010/main" val="4106254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TaskRabbit is </a:t>
            </a:r>
            <a:r>
              <a:rPr lang="en-GB" dirty="0" err="1"/>
              <a:t>een</a:t>
            </a:r>
            <a:r>
              <a:rPr lang="en-GB" dirty="0"/>
              <a:t> platform die </a:t>
            </a:r>
            <a:r>
              <a:rPr lang="en-GB" dirty="0" err="1"/>
              <a:t>vraag</a:t>
            </a:r>
            <a:r>
              <a:rPr lang="en-GB" dirty="0"/>
              <a:t> en </a:t>
            </a:r>
            <a:r>
              <a:rPr lang="en-GB" dirty="0" err="1"/>
              <a:t>aanbod</a:t>
            </a:r>
            <a:r>
              <a:rPr lang="en-GB" dirty="0"/>
              <a:t> van </a:t>
            </a:r>
            <a:r>
              <a:rPr lang="en-GB" dirty="0" err="1"/>
              <a:t>alledaagse</a:t>
            </a:r>
            <a:r>
              <a:rPr lang="en-GB" dirty="0"/>
              <a:t> </a:t>
            </a:r>
            <a:r>
              <a:rPr lang="en-GB" dirty="0" err="1"/>
              <a:t>klusjes</a:t>
            </a:r>
            <a:r>
              <a:rPr lang="en-GB" dirty="0"/>
              <a:t> met </a:t>
            </a:r>
            <a:r>
              <a:rPr lang="en-GB" dirty="0" err="1"/>
              <a:t>elkaar</a:t>
            </a:r>
            <a:r>
              <a:rPr lang="en-GB" dirty="0"/>
              <a:t> </a:t>
            </a:r>
            <a:r>
              <a:rPr lang="en-GB" dirty="0" err="1"/>
              <a:t>koppelt</a:t>
            </a:r>
            <a:r>
              <a:rPr lang="en-GB" dirty="0"/>
              <a:t>. Van </a:t>
            </a:r>
            <a:r>
              <a:rPr lang="en-GB" dirty="0" err="1"/>
              <a:t>timmerwerk</a:t>
            </a:r>
            <a:r>
              <a:rPr lang="en-GB" dirty="0"/>
              <a:t> tot </a:t>
            </a:r>
            <a:r>
              <a:rPr lang="en-GB" dirty="0" err="1"/>
              <a:t>schoonmaken</a:t>
            </a:r>
            <a:r>
              <a:rPr lang="en-GB" dirty="0"/>
              <a:t> en van </a:t>
            </a:r>
            <a:r>
              <a:rPr lang="en-GB" dirty="0" err="1"/>
              <a:t>verhuishulp</a:t>
            </a:r>
            <a:r>
              <a:rPr lang="en-GB" dirty="0"/>
              <a:t> tot </a:t>
            </a:r>
            <a:r>
              <a:rPr lang="en-GB" dirty="0" err="1"/>
              <a:t>een</a:t>
            </a:r>
            <a:r>
              <a:rPr lang="en-GB" dirty="0"/>
              <a:t> </a:t>
            </a:r>
            <a:r>
              <a:rPr lang="en-GB" dirty="0" err="1"/>
              <a:t>bezorger</a:t>
            </a:r>
            <a:r>
              <a:rPr lang="en-GB" dirty="0"/>
              <a:t> </a:t>
            </a:r>
            <a:r>
              <a:rPr lang="en-GB" dirty="0" err="1"/>
              <a:t>inhuren</a:t>
            </a:r>
            <a:r>
              <a:rPr lang="en-GB" dirty="0"/>
              <a:t> </a:t>
            </a:r>
            <a:r>
              <a:rPr lang="en-GB" dirty="0" err="1"/>
              <a:t>alles</a:t>
            </a:r>
            <a:r>
              <a:rPr lang="en-GB" dirty="0"/>
              <a:t> </a:t>
            </a:r>
            <a:r>
              <a:rPr lang="en-GB" dirty="0" err="1"/>
              <a:t>wordt</a:t>
            </a:r>
            <a:r>
              <a:rPr lang="en-GB" dirty="0"/>
              <a:t> </a:t>
            </a:r>
            <a:r>
              <a:rPr lang="en-GB" dirty="0" err="1"/>
              <a:t>aan</a:t>
            </a:r>
            <a:r>
              <a:rPr lang="en-GB" dirty="0"/>
              <a:t> </a:t>
            </a:r>
            <a:r>
              <a:rPr lang="en-GB" dirty="0" err="1"/>
              <a:t>elkaar</a:t>
            </a:r>
            <a:r>
              <a:rPr lang="en-GB" dirty="0"/>
              <a:t> </a:t>
            </a:r>
            <a:r>
              <a:rPr lang="en-GB" dirty="0" err="1"/>
              <a:t>gekoppeld</a:t>
            </a:r>
            <a:r>
              <a:rPr lang="en-GB" dirty="0"/>
              <a:t> in TaskRabbit. </a:t>
            </a:r>
          </a:p>
          <a:p>
            <a:endParaRPr lang="en-GB" dirty="0"/>
          </a:p>
          <a:p>
            <a:r>
              <a:rPr lang="en-GB" dirty="0"/>
              <a:t>De Uber </a:t>
            </a:r>
            <a:r>
              <a:rPr lang="en-GB" dirty="0" err="1"/>
              <a:t>voor</a:t>
            </a:r>
            <a:r>
              <a:rPr lang="en-GB" dirty="0"/>
              <a:t> de </a:t>
            </a:r>
            <a:r>
              <a:rPr lang="en-GB" dirty="0" err="1"/>
              <a:t>klusjes</a:t>
            </a:r>
            <a:r>
              <a:rPr lang="en-GB" dirty="0"/>
              <a:t> die je wilt </a:t>
            </a:r>
            <a:r>
              <a:rPr lang="en-GB" dirty="0" err="1"/>
              <a:t>uitbesteden</a:t>
            </a:r>
            <a:r>
              <a:rPr lang="en-GB" dirty="0"/>
              <a:t> of </a:t>
            </a:r>
            <a:r>
              <a:rPr lang="en-GB" dirty="0" err="1"/>
              <a:t>juist</a:t>
            </a:r>
            <a:r>
              <a:rPr lang="en-GB" dirty="0"/>
              <a:t> </a:t>
            </a:r>
            <a:r>
              <a:rPr lang="en-GB" dirty="0" err="1"/>
              <a:t>aannemen</a:t>
            </a:r>
            <a:r>
              <a:rPr lang="en-GB" dirty="0"/>
              <a:t>.</a:t>
            </a:r>
          </a:p>
        </p:txBody>
      </p:sp>
      <p:sp>
        <p:nvSpPr>
          <p:cNvPr id="4" name="Slide Number Placeholder 3"/>
          <p:cNvSpPr>
            <a:spLocks noGrp="1"/>
          </p:cNvSpPr>
          <p:nvPr>
            <p:ph type="sldNum" sz="quarter" idx="5"/>
          </p:nvPr>
        </p:nvSpPr>
        <p:spPr/>
        <p:txBody>
          <a:bodyPr/>
          <a:lstStyle/>
          <a:p>
            <a:fld id="{15BD3654-9A79-4B47-9CF7-D6BAF450FCC7}" type="slidenum">
              <a:rPr lang="nl-NL" smtClean="0"/>
              <a:t>36</a:t>
            </a:fld>
            <a:endParaRPr lang="nl-NL"/>
          </a:p>
        </p:txBody>
      </p:sp>
    </p:spTree>
    <p:extLst>
      <p:ext uri="{BB962C8B-B14F-4D97-AF65-F5344CB8AC3E}">
        <p14:creationId xmlns:p14="http://schemas.microsoft.com/office/powerpoint/2010/main" val="4149276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D3654-9A79-4B47-9CF7-D6BAF450FCC7}" type="slidenum">
              <a:rPr lang="nl-NL" smtClean="0"/>
              <a:t>37</a:t>
            </a:fld>
            <a:endParaRPr lang="nl-NL"/>
          </a:p>
        </p:txBody>
      </p:sp>
    </p:spTree>
    <p:extLst>
      <p:ext uri="{BB962C8B-B14F-4D97-AF65-F5344CB8AC3E}">
        <p14:creationId xmlns:p14="http://schemas.microsoft.com/office/powerpoint/2010/main" val="1002373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noProof="0" dirty="0"/>
              <a:t>Wat zijn jullie inzichten?</a:t>
            </a:r>
          </a:p>
          <a:p>
            <a:endParaRPr lang="nl-NL" b="1" noProof="0" dirty="0"/>
          </a:p>
          <a:p>
            <a:r>
              <a:rPr lang="nl-NL" b="1" noProof="0" dirty="0"/>
              <a:t>Zetten de vragen jullie aan het denken?</a:t>
            </a:r>
          </a:p>
          <a:p>
            <a:endParaRPr lang="nl-NL" b="1" noProof="0" dirty="0"/>
          </a:p>
          <a:p>
            <a:r>
              <a:rPr lang="nl-NL" b="1" noProof="0" dirty="0"/>
              <a:t>Zo ja, waarom?</a:t>
            </a:r>
          </a:p>
          <a:p>
            <a:endParaRPr lang="nl-NL" b="1" noProof="0" dirty="0"/>
          </a:p>
          <a:p>
            <a:r>
              <a:rPr lang="nl-NL" b="1" noProof="0" dirty="0"/>
              <a:t>Zo nee, waarom niet?</a:t>
            </a:r>
          </a:p>
          <a:p>
            <a:endParaRPr lang="nl-NL" b="1" noProof="0" dirty="0"/>
          </a:p>
          <a:p>
            <a:r>
              <a:rPr lang="nl-NL" b="1" noProof="0" dirty="0"/>
              <a:t>Hoe beviel het invullen van de TICT/tool?</a:t>
            </a:r>
          </a:p>
          <a:p>
            <a:endParaRPr lang="nl-NL" b="1" noProof="0" dirty="0"/>
          </a:p>
          <a:p>
            <a:r>
              <a:rPr lang="nl-NL" b="1" noProof="0" dirty="0"/>
              <a:t>Liepen jullie ergens tegenaan?</a:t>
            </a:r>
          </a:p>
          <a:p>
            <a:endParaRPr lang="nl-NL" b="1" noProof="0" dirty="0"/>
          </a:p>
          <a:p>
            <a:r>
              <a:rPr lang="nl-NL" b="1" noProof="0" dirty="0"/>
              <a:t>Zouden jullie iets veranderen/hebben jullie suggesties</a:t>
            </a:r>
            <a:r>
              <a:rPr lang="nl-NL" b="1" noProof="0" dirty="0" smtClean="0"/>
              <a:t>?</a:t>
            </a:r>
          </a:p>
          <a:p>
            <a:endParaRPr lang="nl-NL" b="1" noProof="0" dirty="0" smtClean="0"/>
          </a:p>
          <a:p>
            <a:r>
              <a:rPr lang="nl-NL" b="1" dirty="0" smtClean="0">
                <a:latin typeface="Calibri" panose="020F0502020204030204" pitchFamily="34" charset="0"/>
                <a:cs typeface="Calibri" panose="020F0502020204030204" pitchFamily="34" charset="0"/>
              </a:rPr>
              <a:t>KEY TAKE AWAYS</a:t>
            </a:r>
          </a:p>
          <a:p>
            <a:endParaRPr lang="nl-NL" b="1" dirty="0" smtClean="0">
              <a:latin typeface="Calibri" panose="020F0502020204030204" pitchFamily="34" charset="0"/>
              <a:cs typeface="Calibri" panose="020F0502020204030204" pitchFamily="34" charset="0"/>
            </a:endParaRPr>
          </a:p>
          <a:p>
            <a:pPr marL="342900" indent="-342900">
              <a:buAutoNum type="arabicPeriod"/>
            </a:pPr>
            <a:r>
              <a:rPr lang="nl-NL" b="1" dirty="0" smtClean="0">
                <a:latin typeface="Calibri" panose="020F0502020204030204" pitchFamily="34" charset="0"/>
                <a:cs typeface="Calibri" panose="020F0502020204030204" pitchFamily="34" charset="0"/>
              </a:rPr>
              <a:t>ER KOMT VEEL KIJKEN BIJ HET INSCHATTEN VAN DE IMPACT VAN TECHNOLOGIE;</a:t>
            </a:r>
          </a:p>
          <a:p>
            <a:pPr marL="342900" indent="-342900">
              <a:buAutoNum type="arabicPeriod"/>
            </a:pPr>
            <a:r>
              <a:rPr lang="nl-NL" b="1" dirty="0" smtClean="0">
                <a:latin typeface="Calibri" panose="020F0502020204030204" pitchFamily="34" charset="0"/>
                <a:cs typeface="Calibri" panose="020F0502020204030204" pitchFamily="34" charset="0"/>
              </a:rPr>
              <a:t>HET LEREN NADENKEN OVER DE IMPACT IS EEN CRUCIALE COMPETENTIE;</a:t>
            </a:r>
          </a:p>
          <a:p>
            <a:pPr marL="342900" indent="-342900">
              <a:buAutoNum type="arabicPeriod"/>
            </a:pPr>
            <a:r>
              <a:rPr lang="nl-NL" b="1" dirty="0" smtClean="0">
                <a:latin typeface="Calibri" panose="020F0502020204030204" pitchFamily="34" charset="0"/>
                <a:cs typeface="Calibri" panose="020F0502020204030204" pitchFamily="34" charset="0"/>
              </a:rPr>
              <a:t>EEN TOOL HELPT DAARBIJ;</a:t>
            </a:r>
          </a:p>
          <a:p>
            <a:pPr marL="342900" indent="-342900">
              <a:buAutoNum type="arabicPeriod"/>
            </a:pPr>
            <a:r>
              <a:rPr lang="nl-NL" b="1" dirty="0" smtClean="0">
                <a:latin typeface="Calibri" panose="020F0502020204030204" pitchFamily="34" charset="0"/>
                <a:cs typeface="Calibri" panose="020F0502020204030204" pitchFamily="34" charset="0"/>
              </a:rPr>
              <a:t>DE TOOL PAST IN EEN PROCES.</a:t>
            </a:r>
          </a:p>
          <a:p>
            <a:endParaRPr lang="nl-NL" b="1" noProof="0" dirty="0"/>
          </a:p>
        </p:txBody>
      </p:sp>
      <p:sp>
        <p:nvSpPr>
          <p:cNvPr id="4" name="Slide Number Placeholder 3"/>
          <p:cNvSpPr>
            <a:spLocks noGrp="1"/>
          </p:cNvSpPr>
          <p:nvPr>
            <p:ph type="sldNum" sz="quarter" idx="5"/>
          </p:nvPr>
        </p:nvSpPr>
        <p:spPr/>
        <p:txBody>
          <a:bodyPr/>
          <a:lstStyle/>
          <a:p>
            <a:fld id="{15BD3654-9A79-4B47-9CF7-D6BAF450FCC7}" type="slidenum">
              <a:rPr lang="nl-NL" smtClean="0"/>
              <a:t>38</a:t>
            </a:fld>
            <a:endParaRPr lang="nl-NL"/>
          </a:p>
        </p:txBody>
      </p:sp>
    </p:spTree>
    <p:extLst>
      <p:ext uri="{BB962C8B-B14F-4D97-AF65-F5344CB8AC3E}">
        <p14:creationId xmlns:p14="http://schemas.microsoft.com/office/powerpoint/2010/main" val="4264960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39</a:t>
            </a:fld>
            <a:endParaRPr lang="nl-NL"/>
          </a:p>
        </p:txBody>
      </p:sp>
    </p:spTree>
    <p:extLst>
      <p:ext uri="{BB962C8B-B14F-4D97-AF65-F5344CB8AC3E}">
        <p14:creationId xmlns:p14="http://schemas.microsoft.com/office/powerpoint/2010/main" val="2689339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effectLst/>
              </a:rPr>
              <a:t>(1) Wat zijn nu precies platformen. Een poging tot een definitie.</a:t>
            </a:r>
            <a:endParaRPr lang="nl-NL" dirty="0" smtClean="0">
              <a:effectLst/>
            </a:endParaRPr>
          </a:p>
          <a:p>
            <a:r>
              <a:rPr lang="nl-NL" dirty="0" smtClean="0">
                <a:effectLst/>
              </a:rPr>
              <a:t>Een beetje saai, definities op technofilosofie.com, maar bij platformen is dat wel nodig. We moeten namelijk eerst weten waar we het over hebben, voordat we er een mening over kunnen vormen en kunnen kijken naar de toekomst.</a:t>
            </a:r>
          </a:p>
          <a:p>
            <a:r>
              <a:rPr lang="nl-NL" dirty="0" smtClean="0">
                <a:effectLst/>
              </a:rPr>
              <a:t>Wanneer je boeken leest over platformen of de platformeconomie valt het als eerste op dat er heel pogingen zijn tot definities. Het tweede dat opvalt, is dat er heel onzorgvuldig omgegaan wordt met deze definities. De platformeconomie wordt bijvoorbeeld vaak in één adem, of als synoniem gebruikt met de deeleconomie. Later in deze long </a:t>
            </a:r>
            <a:r>
              <a:rPr lang="nl-NL" dirty="0" err="1" smtClean="0">
                <a:effectLst/>
              </a:rPr>
              <a:t>read</a:t>
            </a:r>
            <a:r>
              <a:rPr lang="nl-NL" dirty="0" smtClean="0">
                <a:effectLst/>
              </a:rPr>
              <a:t> zullen we zien dat dat echt compleet andere zaken zijn. Een definitie van de </a:t>
            </a:r>
            <a:r>
              <a:rPr lang="nl-NL" b="1" dirty="0" smtClean="0">
                <a:effectLst/>
              </a:rPr>
              <a:t>platformsamenleving</a:t>
            </a:r>
            <a:r>
              <a:rPr lang="nl-NL" dirty="0" smtClean="0">
                <a:effectLst/>
              </a:rPr>
              <a:t> die veel langskomt is de volgende:</a:t>
            </a:r>
          </a:p>
          <a:p>
            <a:r>
              <a:rPr lang="nl-NL" b="1" dirty="0" smtClean="0">
                <a:effectLst/>
              </a:rPr>
              <a:t>"Een technologische, economische en sociaal-culturele infrastructuur voor het faciliteren en organiseren van online sociaal en economisch verkeer tussen gebruikers en aanbieders, met (gebruikers)data als brandstof."</a:t>
            </a:r>
          </a:p>
          <a:p>
            <a:r>
              <a:rPr lang="nl-NL" dirty="0" smtClean="0">
                <a:effectLst/>
              </a:rPr>
              <a:t>Ik heb deze definitie een paar keer gelezen en ik moet zeggen, er is geen speld tussen te krijgen. Tegelijkertijd voel ik hem niet. Ik heb niet meteen een beeld, ik heb niet meteen een gevoel bij de </a:t>
            </a:r>
            <a:r>
              <a:rPr lang="nl-NL" dirty="0" err="1" smtClean="0">
                <a:effectLst/>
              </a:rPr>
              <a:t>afkadering</a:t>
            </a:r>
            <a:r>
              <a:rPr lang="nl-NL" dirty="0" smtClean="0">
                <a:effectLst/>
              </a:rPr>
              <a:t>, de scope, de impact of de verschillende platformen. Daar probeer ik hieronder verandering in te brengen, door de definitie uiteen te rafelen.</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a:t>
            </a:fld>
            <a:endParaRPr lang="nl-NL"/>
          </a:p>
        </p:txBody>
      </p:sp>
    </p:spTree>
    <p:extLst>
      <p:ext uri="{BB962C8B-B14F-4D97-AF65-F5344CB8AC3E}">
        <p14:creationId xmlns:p14="http://schemas.microsoft.com/office/powerpoint/2010/main" val="969967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In de komende jaren gaat er een hoop veranderen. Het betekent dat de wereld een stuk beter kan worden,  of dat we in onderstaande </a:t>
            </a:r>
            <a:r>
              <a:rPr lang="nl-NL" dirty="0" err="1" smtClean="0">
                <a:effectLst/>
              </a:rPr>
              <a:t>dystopische</a:t>
            </a:r>
            <a:r>
              <a:rPr lang="nl-NL" dirty="0" smtClean="0">
                <a:effectLst/>
              </a:rPr>
              <a:t> wereld terecht komen. Quizvraag voor u: welke van deze scenario's is waar?</a:t>
            </a:r>
          </a:p>
          <a:p>
            <a:r>
              <a:rPr lang="nl-NL" dirty="0" smtClean="0">
                <a:effectLst/>
              </a:rPr>
              <a:t>Uber gebruikte zijn gegevens om te berekenen welke gebruikers een </a:t>
            </a:r>
            <a:r>
              <a:rPr lang="nl-NL" dirty="0" err="1" smtClean="0">
                <a:effectLst/>
              </a:rPr>
              <a:t>one</a:t>
            </a:r>
            <a:r>
              <a:rPr lang="nl-NL" dirty="0" smtClean="0">
                <a:effectLst/>
              </a:rPr>
              <a:t>-</a:t>
            </a:r>
            <a:r>
              <a:rPr lang="nl-NL" dirty="0" err="1" smtClean="0">
                <a:effectLst/>
              </a:rPr>
              <a:t>night</a:t>
            </a:r>
            <a:r>
              <a:rPr lang="nl-NL" dirty="0" smtClean="0">
                <a:effectLst/>
              </a:rPr>
              <a:t>-stand hadden;</a:t>
            </a:r>
          </a:p>
          <a:p>
            <a:r>
              <a:rPr lang="nl-NL" dirty="0" smtClean="0">
                <a:effectLst/>
              </a:rPr>
              <a:t>Amazon verwijderde op afstand de boeken van George Orwell van de Kindle;</a:t>
            </a:r>
          </a:p>
          <a:p>
            <a:r>
              <a:rPr lang="nl-NL" dirty="0" smtClean="0">
                <a:effectLst/>
              </a:rPr>
              <a:t>Ancestry.com kocht oude graven om de DNA van de overledenen in kaart te brengen;</a:t>
            </a:r>
          </a:p>
          <a:p>
            <a:r>
              <a:rPr lang="nl-NL" dirty="0" err="1" smtClean="0">
                <a:effectLst/>
              </a:rPr>
              <a:t>Roomba</a:t>
            </a:r>
            <a:r>
              <a:rPr lang="nl-NL" dirty="0" smtClean="0">
                <a:effectLst/>
              </a:rPr>
              <a:t>, de slimme stofzuiger, maakt plattegronden van woonkamers om door te verkopen;</a:t>
            </a:r>
          </a:p>
          <a:p>
            <a:r>
              <a:rPr lang="nl-NL" dirty="0" smtClean="0">
                <a:effectLst/>
              </a:rPr>
              <a:t>Een universiteitsdirecteur stelde voor om te voorspellen middels data-analyse welke studenten waarschijnlijk zouden uitvallen én die studenten moesten aangemoedigd worden om te stoppen;</a:t>
            </a:r>
          </a:p>
          <a:p>
            <a:r>
              <a:rPr lang="nl-NL" dirty="0" smtClean="0">
                <a:effectLst/>
              </a:rPr>
              <a:t>Er is een app die op </a:t>
            </a:r>
            <a:r>
              <a:rPr lang="nl-NL" dirty="0" err="1" smtClean="0">
                <a:effectLst/>
              </a:rPr>
              <a:t>social</a:t>
            </a:r>
            <a:r>
              <a:rPr lang="nl-NL" dirty="0" smtClean="0">
                <a:effectLst/>
              </a:rPr>
              <a:t> media actief mensen opspoort met zelfmoordneigingen;</a:t>
            </a:r>
          </a:p>
          <a:p>
            <a:r>
              <a:rPr lang="nl-NL" dirty="0" err="1" smtClean="0">
                <a:effectLst/>
              </a:rPr>
              <a:t>Spotify</a:t>
            </a:r>
            <a:r>
              <a:rPr lang="nl-NL" dirty="0" smtClean="0">
                <a:effectLst/>
              </a:rPr>
              <a:t> bouwt aan een feature waarmee je straks terug in de tijd kunt (de muziek waarna ik luisterde in mijn tienerjaren);</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40</a:t>
            </a:fld>
            <a:endParaRPr lang="nl-NL"/>
          </a:p>
        </p:txBody>
      </p:sp>
    </p:spTree>
    <p:extLst>
      <p:ext uri="{BB962C8B-B14F-4D97-AF65-F5344CB8AC3E}">
        <p14:creationId xmlns:p14="http://schemas.microsoft.com/office/powerpoint/2010/main" val="3197265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Antwoord, alleen 3 is NIET waar.</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41</a:t>
            </a:fld>
            <a:endParaRPr lang="nl-NL"/>
          </a:p>
        </p:txBody>
      </p:sp>
    </p:spTree>
    <p:extLst>
      <p:ext uri="{BB962C8B-B14F-4D97-AF65-F5344CB8AC3E}">
        <p14:creationId xmlns:p14="http://schemas.microsoft.com/office/powerpoint/2010/main" val="8834432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Uitleg, zie film.</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42</a:t>
            </a:fld>
            <a:endParaRPr lang="nl-NL"/>
          </a:p>
        </p:txBody>
      </p:sp>
    </p:spTree>
    <p:extLst>
      <p:ext uri="{BB962C8B-B14F-4D97-AF65-F5344CB8AC3E}">
        <p14:creationId xmlns:p14="http://schemas.microsoft.com/office/powerpoint/2010/main" val="404211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Het onderliggende platform wordt misschien wel vervangen door Blockchain. Waar we nu nog praten tegen bedrijven, praten we straks misschien wel tegen code. Alles wordt '</a:t>
            </a:r>
            <a:r>
              <a:rPr lang="nl-NL" dirty="0" err="1" smtClean="0">
                <a:effectLst/>
              </a:rPr>
              <a:t>connected</a:t>
            </a:r>
            <a:r>
              <a:rPr lang="nl-NL" dirty="0" smtClean="0">
                <a:effectLst/>
              </a:rPr>
              <a:t>' dankzij de opkomst van het internet der dingen. Dit biedt nieuwe mogelijkheden voor nieuwe platformen en nieuwe bedrijfsmodellen, vergeleken waarbij de huidige kluseconomie nog in de kinderschoenen staat. Ik geef wat voorbeelden:</a:t>
            </a:r>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43</a:t>
            </a:fld>
            <a:endParaRPr lang="nl-NL"/>
          </a:p>
        </p:txBody>
      </p:sp>
    </p:spTree>
    <p:extLst>
      <p:ext uri="{BB962C8B-B14F-4D97-AF65-F5344CB8AC3E}">
        <p14:creationId xmlns:p14="http://schemas.microsoft.com/office/powerpoint/2010/main" val="4153164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In Parijs rijden zelfrijdende auto's, die je kunt reserveren met een app en die je betaalt in cryptovaluta. Als de auto genoeg verdient, dan koopt hij er zelf één bij. En nog één. Zo start de auto een bedrijf. Als hij kapot is, laat hij een monteur met een app komen, die hij ook betaalt in crypto. In de tussentijd hebben de oplaadpalen eenzelfde verdien,- en groeimodel. Wij werken voor code;</a:t>
            </a:r>
          </a:p>
          <a:p>
            <a:r>
              <a:rPr lang="nl-NL" dirty="0" smtClean="0">
                <a:effectLst/>
              </a:rPr>
              <a:t>In Eindhoven liggen sensoren in het gras. Als het gras te lang wordt, gaat er een signaal naar mensen met een grasmaaier. Die komen maaien, de sensor controleert en betaalt in crypto;</a:t>
            </a:r>
          </a:p>
          <a:p>
            <a:r>
              <a:rPr lang="nl-NL" dirty="0" smtClean="0">
                <a:effectLst/>
              </a:rPr>
              <a:t>Mensen met een schroevendraaier en een app vervangen overal de batterijen van sensoren, en krijgen daarvoor micro-betalingen;</a:t>
            </a:r>
          </a:p>
          <a:p>
            <a:r>
              <a:rPr lang="nl-NL" dirty="0" smtClean="0">
                <a:effectLst/>
              </a:rPr>
              <a:t>Docenten horen niet meer bij een opleiding, maar zijn hun eigen merk. Leerlingen worden ergens geschoold, en krijgen micro - </a:t>
            </a:r>
            <a:r>
              <a:rPr lang="nl-NL" dirty="0" err="1" smtClean="0">
                <a:effectLst/>
              </a:rPr>
              <a:t>credentials</a:t>
            </a:r>
            <a:r>
              <a:rPr lang="nl-NL" dirty="0" smtClean="0">
                <a:effectLst/>
              </a:rPr>
              <a:t>;</a:t>
            </a:r>
          </a:p>
          <a:p>
            <a:endParaRPr lang="nl-NL" dirty="0" smtClean="0"/>
          </a:p>
          <a:p>
            <a:endParaRPr lang="nl-NL" b="1"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44</a:t>
            </a:fld>
            <a:endParaRPr lang="nl-NL"/>
          </a:p>
        </p:txBody>
      </p:sp>
    </p:spTree>
    <p:extLst>
      <p:ext uri="{BB962C8B-B14F-4D97-AF65-F5344CB8AC3E}">
        <p14:creationId xmlns:p14="http://schemas.microsoft.com/office/powerpoint/2010/main" val="6076572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Dat betekent misschien wel dat de oproep van de huidige presidentskandidaat, Elizabeth Warren, die Big Tech wil opsplitsen, misschien wel te laat is. Straks zijn er schimmige samenstellingen van code en worden overal micro-</a:t>
            </a:r>
            <a:r>
              <a:rPr lang="nl-NL" dirty="0" err="1" smtClean="0">
                <a:effectLst/>
              </a:rPr>
              <a:t>payments</a:t>
            </a:r>
            <a:r>
              <a:rPr lang="nl-NL" dirty="0" smtClean="0">
                <a:effectLst/>
              </a:rPr>
              <a:t> afgeroomd. Reden te meer dus om hard na te denken over maatregelen.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45</a:t>
            </a:fld>
            <a:endParaRPr lang="nl-NL"/>
          </a:p>
        </p:txBody>
      </p:sp>
    </p:spTree>
    <p:extLst>
      <p:ext uri="{BB962C8B-B14F-4D97-AF65-F5344CB8AC3E}">
        <p14:creationId xmlns:p14="http://schemas.microsoft.com/office/powerpoint/2010/main" val="4103940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47</a:t>
            </a:fld>
            <a:endParaRPr lang="nl-NL"/>
          </a:p>
        </p:txBody>
      </p:sp>
    </p:spTree>
    <p:extLst>
      <p:ext uri="{BB962C8B-B14F-4D97-AF65-F5344CB8AC3E}">
        <p14:creationId xmlns:p14="http://schemas.microsoft.com/office/powerpoint/2010/main" val="2168313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Ik weet het antwoord ook niet, maar hieronder staan een aantal flarden van / aanzetten tot oplossingen die kunnen helpen.</a:t>
            </a:r>
          </a:p>
          <a:p>
            <a:r>
              <a:rPr lang="nl-NL" dirty="0" smtClean="0">
                <a:effectLst/>
              </a:rPr>
              <a:t>Reguleer. Zorg dat die regulering niet normatief is, maar mikt op vaststelbare feiten, zoals: transparantie, eerlijke belasting, goed omgaan met data (GDPR);</a:t>
            </a:r>
          </a:p>
          <a:p>
            <a:r>
              <a:rPr lang="nl-NL" dirty="0" smtClean="0">
                <a:effectLst/>
              </a:rPr>
              <a:t>Zorg dat de platformen voldoen aan Open Standaarden om het netwerkeffect te bestrijden. Ik wil graag met Telegram kunnen meedoen aan een WhatsAppgroep;</a:t>
            </a:r>
          </a:p>
          <a:p>
            <a:r>
              <a:rPr lang="nl-NL" dirty="0" smtClean="0">
                <a:effectLst/>
              </a:rPr>
              <a:t>Gebruik bestaande regels, of probeer die te interpreteren voor platformen. Mag je een platform weigeren? Is dat protectionisme? Hoe werkt dat?</a:t>
            </a:r>
          </a:p>
          <a:p>
            <a:r>
              <a:rPr lang="nl-NL" dirty="0" smtClean="0">
                <a:effectLst/>
              </a:rPr>
              <a:t>Richt één toezichthouder op. Nu zijn er vaak veel te veel verantwoordelijken / agendahouders;</a:t>
            </a:r>
          </a:p>
          <a:p>
            <a:r>
              <a:rPr lang="nl-NL" dirty="0" smtClean="0">
                <a:effectLst/>
              </a:rPr>
              <a:t>De toezichthouder organiseert de politieke discussie. Daarvoor is een visie op maatschappij (</a:t>
            </a:r>
            <a:r>
              <a:rPr lang="nl-NL" dirty="0" err="1" smtClean="0">
                <a:effectLst/>
              </a:rPr>
              <a:t>inclusiviteit</a:t>
            </a:r>
            <a:r>
              <a:rPr lang="nl-NL" dirty="0" smtClean="0">
                <a:effectLst/>
              </a:rPr>
              <a:t>) en innovatie nodig;</a:t>
            </a:r>
          </a:p>
          <a:p>
            <a:r>
              <a:rPr lang="nl-NL" dirty="0" smtClean="0">
                <a:effectLst/>
              </a:rPr>
              <a:t>Dit klinkt eenvoudig, maar het is heel complex. Zo maar wat vragen:</a:t>
            </a:r>
          </a:p>
          <a:p>
            <a:r>
              <a:rPr lang="nl-NL" dirty="0" smtClean="0">
                <a:effectLst/>
              </a:rPr>
              <a:t>Kun je </a:t>
            </a:r>
            <a:r>
              <a:rPr lang="nl-NL" dirty="0" err="1" smtClean="0">
                <a:effectLst/>
              </a:rPr>
              <a:t>Spotify</a:t>
            </a:r>
            <a:r>
              <a:rPr lang="nl-NL" dirty="0" smtClean="0">
                <a:effectLst/>
              </a:rPr>
              <a:t> Nederland uit gooien, als je vindt dat ze unfair omgaan met artiesten? Wat vinden consumenten ervan?</a:t>
            </a:r>
          </a:p>
          <a:p>
            <a:r>
              <a:rPr lang="nl-NL" dirty="0" smtClean="0">
                <a:effectLst/>
              </a:rPr>
              <a:t>Kun je </a:t>
            </a:r>
            <a:r>
              <a:rPr lang="nl-NL" dirty="0" err="1" smtClean="0">
                <a:effectLst/>
              </a:rPr>
              <a:t>AirBnB</a:t>
            </a:r>
            <a:r>
              <a:rPr lang="nl-NL" dirty="0" smtClean="0">
                <a:effectLst/>
              </a:rPr>
              <a:t> blokkeren als ze weigeren gegevens over te dragen?</a:t>
            </a:r>
          </a:p>
          <a:p>
            <a:r>
              <a:rPr lang="nl-NL" dirty="0" smtClean="0">
                <a:effectLst/>
              </a:rPr>
              <a:t>Het blijft ingewikkeld, maar nu zien we in ieder geval dat we van consumenten weinig hoeven te verwachten en dat de macht van de grote bedrijven corrumpeert. De bal ligt dus wel degelijk bij de </a:t>
            </a:r>
            <a:r>
              <a:rPr lang="nl-NL" dirty="0" smtClean="0">
                <a:effectLst/>
              </a:rPr>
              <a:t>overheden</a:t>
            </a:r>
          </a:p>
          <a:p>
            <a:endParaRPr lang="nl-NL" dirty="0" smtClean="0">
              <a:effectLst/>
            </a:endParaRPr>
          </a:p>
          <a:p>
            <a:r>
              <a:rPr lang="nl-NL" b="1" dirty="0" smtClean="0">
                <a:latin typeface="Calibri" panose="020F0502020204030204" pitchFamily="34" charset="0"/>
                <a:cs typeface="Calibri" panose="020F0502020204030204" pitchFamily="34" charset="0"/>
              </a:rPr>
              <a:t>KEY TAKE AWAYS</a:t>
            </a:r>
          </a:p>
          <a:p>
            <a:endParaRPr lang="nl-NL" b="1" dirty="0" smtClean="0">
              <a:latin typeface="Calibri" panose="020F0502020204030204" pitchFamily="34" charset="0"/>
              <a:cs typeface="Calibri" panose="020F0502020204030204" pitchFamily="34" charset="0"/>
            </a:endParaRPr>
          </a:p>
          <a:p>
            <a:pPr marL="342900" indent="-342900">
              <a:buFont typeface="+mj-lt"/>
              <a:buAutoNum type="arabicPeriod"/>
            </a:pPr>
            <a:r>
              <a:rPr lang="nl-NL" b="1" dirty="0" smtClean="0">
                <a:latin typeface="Calibri" panose="020F0502020204030204" pitchFamily="34" charset="0"/>
                <a:cs typeface="Calibri" panose="020F0502020204030204" pitchFamily="34" charset="0"/>
              </a:rPr>
              <a:t>OOK GOEDBEDOELENDE PLATFORMEN KUNNEN NEGATIEVE GEVOLGEN HEBBEN;</a:t>
            </a:r>
          </a:p>
          <a:p>
            <a:pPr marL="342900" indent="-342900">
              <a:buFont typeface="+mj-lt"/>
              <a:buAutoNum type="arabicPeriod"/>
            </a:pPr>
            <a:r>
              <a:rPr lang="nl-NL" b="1" dirty="0" smtClean="0">
                <a:latin typeface="Calibri" panose="020F0502020204030204" pitchFamily="34" charset="0"/>
                <a:cs typeface="Calibri" panose="020F0502020204030204" pitchFamily="34" charset="0"/>
              </a:rPr>
              <a:t>REGULERING IS CRUCIAAL – OOK EN ZEKER OP LOKAAL NIVEAU;</a:t>
            </a:r>
          </a:p>
          <a:p>
            <a:pPr marL="342900" indent="-342900">
              <a:buFont typeface="+mj-lt"/>
              <a:buAutoNum type="arabicPeriod"/>
            </a:pPr>
            <a:r>
              <a:rPr lang="nl-NL" b="1" dirty="0" smtClean="0">
                <a:latin typeface="Calibri" panose="020F0502020204030204" pitchFamily="34" charset="0"/>
                <a:cs typeface="Calibri" panose="020F0502020204030204" pitchFamily="34" charset="0"/>
              </a:rPr>
              <a:t>EÉN, AANGEWEZEN, TOEZICHTHOUDER LIJKT EEN GOED IDEE;</a:t>
            </a:r>
          </a:p>
          <a:p>
            <a:endParaRPr lang="nl-NL" dirty="0" smtClean="0">
              <a:effectLst/>
            </a:endParaRPr>
          </a:p>
          <a:p>
            <a:endParaRPr lang="nl-NL" dirty="0" smtClean="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48</a:t>
            </a:fld>
            <a:endParaRPr lang="nl-NL"/>
          </a:p>
        </p:txBody>
      </p:sp>
    </p:spTree>
    <p:extLst>
      <p:ext uri="{BB962C8B-B14F-4D97-AF65-F5344CB8AC3E}">
        <p14:creationId xmlns:p14="http://schemas.microsoft.com/office/powerpoint/2010/main" val="20674377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49</a:t>
            </a:fld>
            <a:endParaRPr lang="nl-NL"/>
          </a:p>
        </p:txBody>
      </p:sp>
    </p:spTree>
    <p:extLst>
      <p:ext uri="{BB962C8B-B14F-4D97-AF65-F5344CB8AC3E}">
        <p14:creationId xmlns:p14="http://schemas.microsoft.com/office/powerpoint/2010/main" val="189081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smtClean="0">
                <a:effectLst/>
              </a:rPr>
              <a:t>(a) De infrastructuur. De verschillende platformen</a:t>
            </a:r>
            <a:r>
              <a:rPr lang="nl-NL" dirty="0" smtClean="0">
                <a:effectLst/>
              </a:rPr>
              <a:t/>
            </a:r>
            <a:br>
              <a:rPr lang="nl-NL" dirty="0" smtClean="0">
                <a:effectLst/>
              </a:rPr>
            </a:br>
            <a:r>
              <a:rPr lang="nl-NL" dirty="0" smtClean="0">
                <a:effectLst/>
              </a:rPr>
              <a:t>Er is dus een soort van infrastructuur. Deze heb ik hieronder getekend in het vak architectuur. Het onderstaande plaatje, zal ik stap voor stap behandelen.</a:t>
            </a:r>
          </a:p>
          <a:p>
            <a:r>
              <a:rPr lang="nl-NL" dirty="0" smtClean="0">
                <a:effectLst/>
              </a:rPr>
              <a:t>De infrastructuur (of architectuur) van platformen zie je in het midden onderaan het bovenstaande plaatje. Deze valt uiteen in verschillende blokken. Helemaal onderaan heb je de </a:t>
            </a:r>
            <a:r>
              <a:rPr lang="nl-NL" b="1" dirty="0" smtClean="0">
                <a:effectLst/>
              </a:rPr>
              <a:t>infrastructurele platformen.</a:t>
            </a:r>
            <a:r>
              <a:rPr lang="nl-NL" dirty="0" smtClean="0">
                <a:effectLst/>
              </a:rPr>
              <a:t> Deze kun je beschouwen als het stroomnetwerk of het wegennet. Ze zijn</a:t>
            </a:r>
            <a:r>
              <a:rPr lang="nl-NL" b="1" dirty="0" smtClean="0">
                <a:effectLst/>
              </a:rPr>
              <a:t> </a:t>
            </a:r>
            <a:r>
              <a:rPr lang="nl-NL" b="1" dirty="0" err="1" smtClean="0">
                <a:effectLst/>
              </a:rPr>
              <a:t>randvoorwaardelijk</a:t>
            </a:r>
            <a:r>
              <a:rPr lang="nl-NL" dirty="0" smtClean="0">
                <a:effectLst/>
              </a:rPr>
              <a:t> om bovenliggende platformen mogelijk te maken. Deze platformen zijn momenteel het internet en het web, maar ook dat zal ooit weer veranderen. Je hoort soms mensen praten over het internet alsof het een eindstation is, maar dat is onwaarschijnlijk. Blockchain is bijvoorbeeld een interessante kandidaat.</a:t>
            </a:r>
          </a:p>
          <a:p>
            <a:r>
              <a:rPr lang="nl-NL" dirty="0" smtClean="0">
                <a:effectLst/>
              </a:rPr>
              <a:t>Bovenop de onderste platformen zijn nieuwe platformen gebouwd, die ook </a:t>
            </a:r>
            <a:r>
              <a:rPr lang="nl-NL" dirty="0" err="1" smtClean="0">
                <a:effectLst/>
              </a:rPr>
              <a:t>randvoorwaardelijk</a:t>
            </a:r>
            <a:r>
              <a:rPr lang="nl-NL" dirty="0" smtClean="0">
                <a:effectLst/>
              </a:rPr>
              <a:t> zijn. Het gaat hierbij om besturingssystemen, zoals bijvoorbeeld </a:t>
            </a:r>
            <a:r>
              <a:rPr lang="nl-NL" dirty="0" err="1" smtClean="0">
                <a:effectLst/>
              </a:rPr>
              <a:t>iOs</a:t>
            </a:r>
            <a:r>
              <a:rPr lang="nl-NL" dirty="0" smtClean="0">
                <a:effectLst/>
              </a:rPr>
              <a:t> of Android en zogenaamde </a:t>
            </a:r>
            <a:r>
              <a:rPr lang="nl-NL" dirty="0" err="1" smtClean="0">
                <a:effectLst/>
              </a:rPr>
              <a:t>cloudservices</a:t>
            </a:r>
            <a:r>
              <a:rPr lang="nl-NL" dirty="0" smtClean="0">
                <a:effectLst/>
              </a:rPr>
              <a:t>, zoals IAAS-PAAS-AI. Waar dat op neerkomt is dat bedrijven als Amazon, Microsoft, Oracle en Google aan gebruikers diensten aanbieden zoals servercapaciteit, databasecapaciteit en tegenwoordig ook allerlei soorten kunstmatige intelligentie - toepassingen (bijv. tekstherkenning). Op die manier kunnen bovenliggende platformen heel snel nieuwe diensten bouwen. Stel, je hebt bijvoorbeeld een geweldig idee voor een nieuwe app, dan kun je die bouwen op </a:t>
            </a:r>
            <a:r>
              <a:rPr lang="nl-NL" dirty="0" err="1" smtClean="0">
                <a:effectLst/>
              </a:rPr>
              <a:t>iOs</a:t>
            </a:r>
            <a:r>
              <a:rPr lang="nl-NL" dirty="0" smtClean="0">
                <a:effectLst/>
              </a:rPr>
              <a:t>, beschikbaar stellen in de Apps-store, de computercapaciteit haal je bij Amazon, dus als de app heel populair wordt, heb je geen opschalingsprobleem én bepaalde benodigde kunstmatige intelligentie haal je weg uit het Google - portfolio.</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5</a:t>
            </a:fld>
            <a:endParaRPr lang="nl-NL"/>
          </a:p>
        </p:txBody>
      </p:sp>
    </p:spTree>
    <p:extLst>
      <p:ext uri="{BB962C8B-B14F-4D97-AF65-F5344CB8AC3E}">
        <p14:creationId xmlns:p14="http://schemas.microsoft.com/office/powerpoint/2010/main" val="242132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effectLst/>
              </a:rPr>
              <a:t>Het betekent dus ook dat er bepaalde spelers zijn, die veel machtiger zijn dan andere!</a:t>
            </a:r>
            <a:endParaRPr lang="nl-NL" dirty="0" smtClean="0">
              <a:effectLst/>
            </a:endParaRPr>
          </a:p>
          <a:p>
            <a:r>
              <a:rPr lang="nl-NL" dirty="0" smtClean="0">
                <a:effectLst/>
              </a:rPr>
              <a:t>Daarboven verschijnen de platformen, waar wij het vaak over hebben, als we praten over de platformeconomie. Bijvoorbeeld Facebook, Uber, </a:t>
            </a:r>
            <a:r>
              <a:rPr lang="nl-NL" dirty="0" err="1" smtClean="0">
                <a:effectLst/>
              </a:rPr>
              <a:t>Taskrabbit</a:t>
            </a:r>
            <a:r>
              <a:rPr lang="nl-NL" dirty="0" smtClean="0">
                <a:effectLst/>
              </a:rPr>
              <a:t>, </a:t>
            </a:r>
            <a:r>
              <a:rPr lang="nl-NL" dirty="0" err="1" smtClean="0">
                <a:effectLst/>
              </a:rPr>
              <a:t>AirBnB</a:t>
            </a:r>
            <a:r>
              <a:rPr lang="nl-NL" dirty="0" smtClean="0">
                <a:effectLst/>
              </a:rPr>
              <a:t> en buienradar. Sommige platformen zijn een</a:t>
            </a:r>
            <a:r>
              <a:rPr lang="nl-NL" b="1" dirty="0" smtClean="0">
                <a:effectLst/>
              </a:rPr>
              <a:t> 'eindpunt'</a:t>
            </a:r>
            <a:r>
              <a:rPr lang="nl-NL" dirty="0" smtClean="0">
                <a:effectLst/>
              </a:rPr>
              <a:t>. Andere platformen vormen juist zelf weer een platform. Bijvoorbeeld Facebook biedt de mogelijkheid om weer andere platformen te bouwen op Facebook. Uber daarentegen biedt die mogelijkheid niet. Je kunt niet zelf een </a:t>
            </a:r>
            <a:r>
              <a:rPr lang="nl-NL" dirty="0" err="1" smtClean="0">
                <a:effectLst/>
              </a:rPr>
              <a:t>pizzabezorgservice</a:t>
            </a:r>
            <a:r>
              <a:rPr lang="nl-NL" dirty="0" smtClean="0">
                <a:effectLst/>
              </a:rPr>
              <a:t> bouwen op Uber. Zelf doen ze dat wel (Uber </a:t>
            </a:r>
            <a:r>
              <a:rPr lang="nl-NL" dirty="0" err="1" smtClean="0">
                <a:effectLst/>
              </a:rPr>
              <a:t>Eats</a:t>
            </a:r>
            <a:r>
              <a:rPr lang="nl-NL" dirty="0" smtClean="0">
                <a:effectLst/>
              </a:rPr>
              <a:t>). Verder is het van belang om te weten dat de platformen samen een </a:t>
            </a:r>
            <a:r>
              <a:rPr lang="nl-NL" b="1" dirty="0" smtClean="0">
                <a:effectLst/>
              </a:rPr>
              <a:t>ecosysteem</a:t>
            </a:r>
            <a:r>
              <a:rPr lang="nl-NL" dirty="0" smtClean="0">
                <a:effectLst/>
              </a:rPr>
              <a:t> vormen met grote en kleine spelers. Je logt bijvoorbeeld in op een platform met je (Facebook)-account van een ander platform, er wordt heel veel data uitgewisseld en er is veel </a:t>
            </a:r>
            <a:r>
              <a:rPr lang="nl-NL" dirty="0" err="1" smtClean="0">
                <a:effectLst/>
              </a:rPr>
              <a:t>sharing</a:t>
            </a:r>
            <a:r>
              <a:rPr lang="nl-NL" dirty="0" smtClean="0">
                <a:effectLst/>
              </a:rPr>
              <a:t>. Je kunt bijvoorbeeld vanuit </a:t>
            </a:r>
            <a:r>
              <a:rPr lang="nl-NL" dirty="0" err="1" smtClean="0">
                <a:effectLst/>
              </a:rPr>
              <a:t>Spotity</a:t>
            </a:r>
            <a:r>
              <a:rPr lang="nl-NL" dirty="0" smtClean="0">
                <a:effectLst/>
              </a:rPr>
              <a:t> delen waarna je geluisterd hebt op Facebook. Hier zie je een overzicht van de platformen van Fernando van der Vlist (uit 2016, dus nu al weer een beetje gedateerd) dat duidelijk maakt dat er grote en kleine spelers zijn en hoe het ecosysteem in elkaar zit.</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6</a:t>
            </a:fld>
            <a:endParaRPr lang="nl-NL"/>
          </a:p>
        </p:txBody>
      </p:sp>
    </p:spTree>
    <p:extLst>
      <p:ext uri="{BB962C8B-B14F-4D97-AF65-F5344CB8AC3E}">
        <p14:creationId xmlns:p14="http://schemas.microsoft.com/office/powerpoint/2010/main" val="1857895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Oefening. Antwoorden</a:t>
            </a:r>
            <a:r>
              <a:rPr lang="nl-NL" baseline="0" dirty="0" smtClean="0"/>
              <a:t> op volgende slide.</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7</a:t>
            </a:fld>
            <a:endParaRPr lang="nl-NL"/>
          </a:p>
        </p:txBody>
      </p:sp>
    </p:spTree>
    <p:extLst>
      <p:ext uri="{BB962C8B-B14F-4D97-AF65-F5344CB8AC3E}">
        <p14:creationId xmlns:p14="http://schemas.microsoft.com/office/powerpoint/2010/main" val="361412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smtClean="0">
                <a:effectLst/>
              </a:rPr>
              <a:t>(b) De belangrijkste kenmerken van de platformen (om ze te begrijpen!)</a:t>
            </a:r>
            <a:r>
              <a:rPr lang="nl-NL" dirty="0" smtClean="0">
                <a:effectLst/>
              </a:rPr>
              <a:t/>
            </a:r>
            <a:br>
              <a:rPr lang="nl-NL" dirty="0" smtClean="0">
                <a:effectLst/>
              </a:rPr>
            </a:br>
            <a:r>
              <a:rPr lang="nl-NL" dirty="0" smtClean="0">
                <a:effectLst/>
              </a:rPr>
              <a:t>Wanneer we kijken naar de platformen (de bollen), dan herkennen wij een aantal kenmerken, die helpen om de verschillende platformen beter te begrijpen:</a:t>
            </a:r>
          </a:p>
          <a:p>
            <a:r>
              <a:rPr lang="nl-NL" b="1" dirty="0" smtClean="0">
                <a:effectLst/>
              </a:rPr>
              <a:t>Ecosysteem.</a:t>
            </a:r>
            <a:r>
              <a:rPr lang="nl-NL" dirty="0" smtClean="0">
                <a:effectLst/>
              </a:rPr>
              <a:t> We hebben het al gezegd, maar we herhalen het graag nog een keer. De platformen werken samen in een </a:t>
            </a:r>
            <a:r>
              <a:rPr lang="nl-NL" dirty="0" err="1" smtClean="0">
                <a:effectLst/>
              </a:rPr>
              <a:t>eco-systeem</a:t>
            </a:r>
            <a:r>
              <a:rPr lang="nl-NL" dirty="0" smtClean="0">
                <a:effectLst/>
              </a:rPr>
              <a:t>. Alleen op die manier zijn ze dan ook te begrijpen;</a:t>
            </a:r>
          </a:p>
          <a:p>
            <a:r>
              <a:rPr lang="nl-NL" b="1" dirty="0" smtClean="0">
                <a:effectLst/>
              </a:rPr>
              <a:t>DATA - API.</a:t>
            </a:r>
            <a:r>
              <a:rPr lang="nl-NL" dirty="0" smtClean="0">
                <a:effectLst/>
              </a:rPr>
              <a:t> Alles draait om data. Het verdienmodel moet vaak begrepen worden in termen van data. Ze delen data, maar ze stellen ook data aan elkaar beschikbaar. Soms stellen ze ook data beschikbaar aan de gemeenschap. Door naar de data en dataregels te kijken (wat wordt verzameld, gedeeld en met wie) begin je de platformen beter te begrijpen;</a:t>
            </a:r>
          </a:p>
          <a:p>
            <a:r>
              <a:rPr lang="nl-NL" b="1" dirty="0" smtClean="0">
                <a:effectLst/>
              </a:rPr>
              <a:t>Gecodeerd wereldbeeld.</a:t>
            </a:r>
            <a:r>
              <a:rPr lang="nl-NL" dirty="0" smtClean="0">
                <a:effectLst/>
              </a:rPr>
              <a:t> De platformen zijn marktmeester. Ze matchen vraag en aanbod maar ze doen dat niet neutraal. Ze doen dat op basis van een wereldbeeld, dat ze hebben vertaald in code. Het begrip van die uitgangspunten is cruciaal om het platform te begrijpen. De platformen echter zijn daar vaak onduidelijk over, zeker omdat deze informatie belangrijk is voor hun concurrentiepositie of omdat er een verschil is tussen hun 'boodschap' en hun operatie;</a:t>
            </a:r>
          </a:p>
          <a:p>
            <a:r>
              <a:rPr lang="nl-NL" b="1" dirty="0" smtClean="0">
                <a:effectLst/>
              </a:rPr>
              <a:t>Netwerkeffect.</a:t>
            </a:r>
            <a:r>
              <a:rPr lang="nl-NL" dirty="0" smtClean="0">
                <a:effectLst/>
              </a:rPr>
              <a:t> Platformen hebben het netwerkeffect nodig om succesvol te zijn. Meer gebruikers, betere diensten, nog meer gebruikers, nog betere diensten, slechts een paar winnaars blijven over. Het netwerkeffect werkt ook andersom, je bent zo je positie kwijt, zeker als je bedrijf bestaat uit alleen maar software. Dit effect begrijpen, helpt je ook de operatie te begrijpen van het platform (groei, groei, groei én angst voor concurrentie);</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8</a:t>
            </a:fld>
            <a:endParaRPr lang="nl-NL"/>
          </a:p>
        </p:txBody>
      </p:sp>
    </p:spTree>
    <p:extLst>
      <p:ext uri="{BB962C8B-B14F-4D97-AF65-F5344CB8AC3E}">
        <p14:creationId xmlns:p14="http://schemas.microsoft.com/office/powerpoint/2010/main" val="1120517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effectLst/>
              </a:rPr>
              <a:t>Transactiekosten</a:t>
            </a:r>
            <a:r>
              <a:rPr lang="nl-NL" dirty="0" smtClean="0">
                <a:effectLst/>
              </a:rPr>
              <a:t> worden minder. Een belangrijke eigenschap van platformen is dat ze in staat zijn om transactiekosten te verlagen. Daar zit hun uniek verkooppunt. Deze kosten gelden zowel geld (bijv. Uber/</a:t>
            </a:r>
            <a:r>
              <a:rPr lang="nl-NL" dirty="0" err="1" smtClean="0">
                <a:effectLst/>
              </a:rPr>
              <a:t>AirBnB</a:t>
            </a:r>
            <a:r>
              <a:rPr lang="nl-NL" dirty="0" smtClean="0">
                <a:effectLst/>
              </a:rPr>
              <a:t>) als moeite. Tweedehands spullen verkopen was vroeger heel ingewikkeld, je moest naar een markt of wachten op </a:t>
            </a:r>
            <a:r>
              <a:rPr lang="nl-NL" dirty="0" err="1" smtClean="0">
                <a:effectLst/>
              </a:rPr>
              <a:t>Koninginnendag</a:t>
            </a:r>
            <a:r>
              <a:rPr lang="nl-NL" dirty="0" smtClean="0">
                <a:effectLst/>
              </a:rPr>
              <a:t> of een advertentie plaatsen. Nu is het klik, tik, </a:t>
            </a:r>
            <a:r>
              <a:rPr lang="nl-NL" dirty="0" err="1" smtClean="0">
                <a:effectLst/>
              </a:rPr>
              <a:t>swipe</a:t>
            </a:r>
            <a:r>
              <a:rPr lang="nl-NL" dirty="0" smtClean="0">
                <a:effectLst/>
              </a:rPr>
              <a:t>, tikkie! Ander voorbeeld, iemand beledigen was vroeger lastig. Dan moest je ingezonden brief sturen of de krant bellen of fysiek ergens naartoe gaan. Nu is het klik, tweet, </a:t>
            </a:r>
            <a:r>
              <a:rPr lang="nl-NL" dirty="0" err="1" smtClean="0">
                <a:effectLst/>
              </a:rPr>
              <a:t>swipe</a:t>
            </a:r>
            <a:r>
              <a:rPr lang="nl-NL" dirty="0" smtClean="0">
                <a:effectLst/>
              </a:rPr>
              <a:t>. Weer iemand beledigd! Platformen begrijpen is ook kijken naar de verminderde transactiekosten;</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9</a:t>
            </a:fld>
            <a:endParaRPr lang="nl-NL"/>
          </a:p>
        </p:txBody>
      </p:sp>
    </p:spTree>
    <p:extLst>
      <p:ext uri="{BB962C8B-B14F-4D97-AF65-F5344CB8AC3E}">
        <p14:creationId xmlns:p14="http://schemas.microsoft.com/office/powerpoint/2010/main" val="101987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130426"/>
            <a:ext cx="10273141" cy="1470025"/>
          </a:xfrm>
        </p:spPr>
        <p:txBody>
          <a:bodyPr/>
          <a:lstStyle>
            <a:lvl1pPr>
              <a:defRPr sz="3600"/>
            </a:lvl1pPr>
          </a:lstStyle>
          <a:p>
            <a:r>
              <a:rPr lang="en-US" dirty="0" smtClean="0"/>
              <a:t>Click to edit Master title style</a:t>
            </a:r>
            <a:endParaRPr lang="nl-NL" dirty="0"/>
          </a:p>
        </p:txBody>
      </p:sp>
      <p:sp>
        <p:nvSpPr>
          <p:cNvPr id="3" name="Subtitle 2"/>
          <p:cNvSpPr>
            <a:spLocks noGrp="1"/>
          </p:cNvSpPr>
          <p:nvPr>
            <p:ph type="subTitle" idx="1" hasCustomPrompt="1"/>
          </p:nvPr>
        </p:nvSpPr>
        <p:spPr>
          <a:xfrm>
            <a:off x="1204731" y="378904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l-NL" dirty="0"/>
          </a:p>
        </p:txBody>
      </p:sp>
      <p:sp>
        <p:nvSpPr>
          <p:cNvPr id="4" name="Date Placeholder 3"/>
          <p:cNvSpPr>
            <a:spLocks noGrp="1"/>
          </p:cNvSpPr>
          <p:nvPr>
            <p:ph type="dt" sz="half" idx="10"/>
          </p:nvPr>
        </p:nvSpPr>
        <p:spPr>
          <a:xfrm>
            <a:off x="335360" y="6356351"/>
            <a:ext cx="1728192" cy="365125"/>
          </a:xfrm>
        </p:spPr>
        <p:txBody>
          <a:bodyPr/>
          <a:lstStyle/>
          <a:p>
            <a:fld id="{9352B002-1032-497A-A690-67428BD6A599}" type="datetimeFigureOut">
              <a:rPr lang="nl-NL" smtClean="0"/>
              <a:t>14-11-2019</a:t>
            </a:fld>
            <a:endParaRPr lang="nl-NL" dirty="0"/>
          </a:p>
        </p:txBody>
      </p:sp>
      <p:sp>
        <p:nvSpPr>
          <p:cNvPr id="5" name="Footer Placeholder 4"/>
          <p:cNvSpPr>
            <a:spLocks noGrp="1"/>
          </p:cNvSpPr>
          <p:nvPr>
            <p:ph type="ftr" sz="quarter" idx="11"/>
          </p:nvPr>
        </p:nvSpPr>
        <p:spPr>
          <a:xfrm>
            <a:off x="2288934" y="6353465"/>
            <a:ext cx="6687385" cy="365125"/>
          </a:xfrm>
        </p:spPr>
        <p:txBody>
          <a:bodyPr/>
          <a:lstStyle/>
          <a:p>
            <a:endParaRPr lang="nl-NL"/>
          </a:p>
        </p:txBody>
      </p:sp>
      <p:sp>
        <p:nvSpPr>
          <p:cNvPr id="6" name="Slide Number Placeholder 5"/>
          <p:cNvSpPr>
            <a:spLocks noGrp="1"/>
          </p:cNvSpPr>
          <p:nvPr>
            <p:ph type="sldNum" sz="quarter" idx="12"/>
          </p:nvPr>
        </p:nvSpPr>
        <p:spPr>
          <a:xfrm>
            <a:off x="9217653" y="6361546"/>
            <a:ext cx="1390848" cy="365125"/>
          </a:xfrm>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87662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112" y="273050"/>
            <a:ext cx="433957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4766734" y="273051"/>
            <a:ext cx="578658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Text Placeholder 3"/>
          <p:cNvSpPr>
            <a:spLocks noGrp="1"/>
          </p:cNvSpPr>
          <p:nvPr>
            <p:ph type="body" sz="half" idx="2"/>
          </p:nvPr>
        </p:nvSpPr>
        <p:spPr>
          <a:xfrm>
            <a:off x="281112" y="1435101"/>
            <a:ext cx="433957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2B002-1032-497A-A690-67428BD6A599}" type="datetimeFigureOut">
              <a:rPr lang="nl-NL" smtClean="0"/>
              <a:t>14-11-2019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169037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1361" y="4755284"/>
            <a:ext cx="73152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2071361" y="595168"/>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2071361" y="5382747"/>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352B002-1032-497A-A690-67428BD6A599}" type="datetimeFigureOut">
              <a:rPr lang="nl-NL" smtClean="0"/>
              <a:t>14-11-2019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598046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nl-NL"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9352B002-1032-497A-A690-67428BD6A599}" type="datetimeFigureOut">
              <a:rPr lang="nl-NL" smtClean="0"/>
              <a:t>14-11-2019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645933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6289" y="263822"/>
            <a:ext cx="2067024" cy="5851525"/>
          </a:xfrm>
        </p:spPr>
        <p:txBody>
          <a:bodyPr vert="eaVert"/>
          <a:lstStyle>
            <a:lvl1pPr>
              <a:defRPr sz="3600"/>
            </a:lvl1pPr>
          </a:lstStyle>
          <a:p>
            <a:r>
              <a:rPr lang="en-US" dirty="0" smtClean="0"/>
              <a:t>Click to edit Master title style</a:t>
            </a:r>
            <a:endParaRPr lang="nl-NL" dirty="0"/>
          </a:p>
        </p:txBody>
      </p:sp>
      <p:sp>
        <p:nvSpPr>
          <p:cNvPr id="3" name="Vertical Text Placeholder 2"/>
          <p:cNvSpPr>
            <a:spLocks noGrp="1"/>
          </p:cNvSpPr>
          <p:nvPr>
            <p:ph type="body" orient="vert" idx="1"/>
          </p:nvPr>
        </p:nvSpPr>
        <p:spPr>
          <a:xfrm>
            <a:off x="281111" y="23999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9352B002-1032-497A-A690-67428BD6A599}" type="datetimeFigureOut">
              <a:rPr lang="nl-NL" smtClean="0"/>
              <a:t>14-11-2019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97478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130426"/>
            <a:ext cx="10273141" cy="1470025"/>
          </a:xfrm>
        </p:spPr>
        <p:txBody>
          <a:bodyPr/>
          <a:lstStyle>
            <a:lvl1pPr>
              <a:defRPr sz="3600"/>
            </a:lvl1pPr>
          </a:lstStyle>
          <a:p>
            <a:r>
              <a:rPr lang="en-US" dirty="0" smtClean="0"/>
              <a:t>Click to edit Master title style</a:t>
            </a:r>
            <a:endParaRPr lang="nl-NL" dirty="0"/>
          </a:p>
        </p:txBody>
      </p:sp>
      <p:sp>
        <p:nvSpPr>
          <p:cNvPr id="3" name="Subtitle 2"/>
          <p:cNvSpPr>
            <a:spLocks noGrp="1"/>
          </p:cNvSpPr>
          <p:nvPr>
            <p:ph type="subTitle" idx="1" hasCustomPrompt="1"/>
          </p:nvPr>
        </p:nvSpPr>
        <p:spPr>
          <a:xfrm>
            <a:off x="1204731" y="378904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l-NL" dirty="0"/>
          </a:p>
        </p:txBody>
      </p:sp>
      <p:sp>
        <p:nvSpPr>
          <p:cNvPr id="4" name="Date Placeholder 3"/>
          <p:cNvSpPr>
            <a:spLocks noGrp="1"/>
          </p:cNvSpPr>
          <p:nvPr>
            <p:ph type="dt" sz="half" idx="10"/>
          </p:nvPr>
        </p:nvSpPr>
        <p:spPr>
          <a:xfrm>
            <a:off x="335360" y="6356351"/>
            <a:ext cx="1728192" cy="365125"/>
          </a:xfrm>
        </p:spPr>
        <p:txBody>
          <a:bodyPr/>
          <a:lstStyle/>
          <a:p>
            <a:fld id="{9352B002-1032-497A-A690-67428BD6A599}" type="datetimeFigureOut">
              <a:rPr lang="nl-NL" smtClean="0"/>
              <a:t>14-11-2019</a:t>
            </a:fld>
            <a:endParaRPr lang="nl-NL" dirty="0"/>
          </a:p>
        </p:txBody>
      </p:sp>
      <p:sp>
        <p:nvSpPr>
          <p:cNvPr id="5" name="Footer Placeholder 4"/>
          <p:cNvSpPr>
            <a:spLocks noGrp="1"/>
          </p:cNvSpPr>
          <p:nvPr>
            <p:ph type="ftr" sz="quarter" idx="11"/>
          </p:nvPr>
        </p:nvSpPr>
        <p:spPr>
          <a:xfrm>
            <a:off x="2288934" y="6353465"/>
            <a:ext cx="6687385" cy="365125"/>
          </a:xfrm>
        </p:spPr>
        <p:txBody>
          <a:bodyPr/>
          <a:lstStyle/>
          <a:p>
            <a:endParaRPr lang="nl-NL"/>
          </a:p>
        </p:txBody>
      </p:sp>
      <p:sp>
        <p:nvSpPr>
          <p:cNvPr id="6" name="Slide Number Placeholder 5"/>
          <p:cNvSpPr>
            <a:spLocks noGrp="1"/>
          </p:cNvSpPr>
          <p:nvPr>
            <p:ph type="sldNum" sz="quarter" idx="12"/>
          </p:nvPr>
        </p:nvSpPr>
        <p:spPr>
          <a:xfrm>
            <a:off x="9217653" y="6361546"/>
            <a:ext cx="1390848" cy="365125"/>
          </a:xfrm>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66873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274638"/>
            <a:ext cx="10369152" cy="922114"/>
          </a:xfrm>
        </p:spPr>
        <p:txBody>
          <a:bodyPr/>
          <a:lstStyle>
            <a:lvl1pPr>
              <a:defRPr sz="3600"/>
            </a:lvl1pPr>
          </a:lstStyle>
          <a:p>
            <a:r>
              <a:rPr lang="en-US" dirty="0" smtClean="0"/>
              <a:t>Click to edit Master title style</a:t>
            </a:r>
            <a:endParaRPr lang="nl-NL" dirty="0"/>
          </a:p>
        </p:txBody>
      </p:sp>
      <p:sp>
        <p:nvSpPr>
          <p:cNvPr id="3" name="Content Placeholder 2"/>
          <p:cNvSpPr>
            <a:spLocks noGrp="1"/>
          </p:cNvSpPr>
          <p:nvPr>
            <p:ph idx="1"/>
          </p:nvPr>
        </p:nvSpPr>
        <p:spPr>
          <a:xfrm>
            <a:off x="335360" y="1600201"/>
            <a:ext cx="10369152" cy="45259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10"/>
          </p:nvPr>
        </p:nvSpPr>
        <p:spPr>
          <a:xfrm>
            <a:off x="335360" y="6353465"/>
            <a:ext cx="1453952" cy="365125"/>
          </a:xfrm>
        </p:spPr>
        <p:txBody>
          <a:bodyPr/>
          <a:lstStyle/>
          <a:p>
            <a:fld id="{9352B002-1032-497A-A690-67428BD6A599}" type="datetimeFigureOut">
              <a:rPr lang="nl-NL" smtClean="0"/>
              <a:t>14-11-2019</a:t>
            </a:fld>
            <a:endParaRPr lang="nl-NL" dirty="0"/>
          </a:p>
        </p:txBody>
      </p:sp>
      <p:sp>
        <p:nvSpPr>
          <p:cNvPr id="5" name="Footer Placeholder 4"/>
          <p:cNvSpPr>
            <a:spLocks noGrp="1"/>
          </p:cNvSpPr>
          <p:nvPr>
            <p:ph type="ftr" sz="quarter" idx="11"/>
          </p:nvPr>
        </p:nvSpPr>
        <p:spPr>
          <a:xfrm>
            <a:off x="2288934" y="6353465"/>
            <a:ext cx="6495365" cy="365125"/>
          </a:xfrm>
        </p:spPr>
        <p:txBody>
          <a:bodyPr/>
          <a:lstStyle/>
          <a:p>
            <a:endParaRPr lang="nl-NL"/>
          </a:p>
        </p:txBody>
      </p:sp>
      <p:sp>
        <p:nvSpPr>
          <p:cNvPr id="6" name="Slide Number Placeholder 5"/>
          <p:cNvSpPr>
            <a:spLocks noGrp="1"/>
          </p:cNvSpPr>
          <p:nvPr>
            <p:ph type="sldNum" sz="quarter" idx="12"/>
          </p:nvPr>
        </p:nvSpPr>
        <p:spPr>
          <a:xfrm>
            <a:off x="9313664" y="6353465"/>
            <a:ext cx="1390848" cy="365125"/>
          </a:xfrm>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25238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600201"/>
            <a:ext cx="10369152" cy="45259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10"/>
          </p:nvPr>
        </p:nvSpPr>
        <p:spPr>
          <a:xfrm>
            <a:off x="335360" y="6353465"/>
            <a:ext cx="1453952" cy="365125"/>
          </a:xfrm>
        </p:spPr>
        <p:txBody>
          <a:bodyPr/>
          <a:lstStyle/>
          <a:p>
            <a:fld id="{9352B002-1032-497A-A690-67428BD6A599}" type="datetimeFigureOut">
              <a:rPr lang="nl-NL" smtClean="0"/>
              <a:t>14-11-2019</a:t>
            </a:fld>
            <a:endParaRPr lang="nl-NL" dirty="0"/>
          </a:p>
        </p:txBody>
      </p:sp>
      <p:sp>
        <p:nvSpPr>
          <p:cNvPr id="5" name="Footer Placeholder 4"/>
          <p:cNvSpPr>
            <a:spLocks noGrp="1"/>
          </p:cNvSpPr>
          <p:nvPr>
            <p:ph type="ftr" sz="quarter" idx="11"/>
          </p:nvPr>
        </p:nvSpPr>
        <p:spPr>
          <a:xfrm>
            <a:off x="2288934" y="6353465"/>
            <a:ext cx="6495365" cy="365125"/>
          </a:xfrm>
        </p:spPr>
        <p:txBody>
          <a:bodyPr/>
          <a:lstStyle/>
          <a:p>
            <a:endParaRPr lang="nl-NL"/>
          </a:p>
        </p:txBody>
      </p:sp>
      <p:sp>
        <p:nvSpPr>
          <p:cNvPr id="6" name="Slide Number Placeholder 5"/>
          <p:cNvSpPr>
            <a:spLocks noGrp="1"/>
          </p:cNvSpPr>
          <p:nvPr>
            <p:ph type="sldNum" sz="quarter" idx="12"/>
          </p:nvPr>
        </p:nvSpPr>
        <p:spPr>
          <a:xfrm>
            <a:off x="9313664" y="6353465"/>
            <a:ext cx="1390848" cy="365125"/>
          </a:xfrm>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141821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111" y="4406901"/>
            <a:ext cx="10363200" cy="1362075"/>
          </a:xfrm>
        </p:spPr>
        <p:txBody>
          <a:bodyPr anchor="t"/>
          <a:lstStyle>
            <a:lvl1pPr algn="ctr">
              <a:defRPr sz="4000" b="1" cap="all"/>
            </a:lvl1pPr>
          </a:lstStyle>
          <a:p>
            <a:r>
              <a:rPr lang="en-US" dirty="0" smtClean="0"/>
              <a:t>Click to edit Master title style</a:t>
            </a:r>
            <a:endParaRPr lang="nl-NL" dirty="0"/>
          </a:p>
        </p:txBody>
      </p:sp>
      <p:sp>
        <p:nvSpPr>
          <p:cNvPr id="3" name="Text Placeholder 2"/>
          <p:cNvSpPr>
            <a:spLocks noGrp="1"/>
          </p:cNvSpPr>
          <p:nvPr>
            <p:ph type="body" idx="1"/>
          </p:nvPr>
        </p:nvSpPr>
        <p:spPr>
          <a:xfrm>
            <a:off x="267164" y="2614469"/>
            <a:ext cx="10363200" cy="1500187"/>
          </a:xfrm>
        </p:spPr>
        <p:txBody>
          <a:bodyPr anchor="b"/>
          <a:lstStyle>
            <a:lvl1pPr marL="0" indent="0" algn="ctr">
              <a:buNone/>
              <a:defRPr sz="3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352B002-1032-497A-A690-67428BD6A599}" type="datetimeFigureOut">
              <a:rPr lang="nl-NL" smtClean="0"/>
              <a:t>14-11-2019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18961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nl-NL" dirty="0"/>
          </a:p>
        </p:txBody>
      </p:sp>
      <p:sp>
        <p:nvSpPr>
          <p:cNvPr id="3" name="Content Placeholder 2"/>
          <p:cNvSpPr>
            <a:spLocks noGrp="1"/>
          </p:cNvSpPr>
          <p:nvPr>
            <p:ph sz="half" idx="1"/>
          </p:nvPr>
        </p:nvSpPr>
        <p:spPr>
          <a:xfrm>
            <a:off x="281111" y="1600201"/>
            <a:ext cx="504680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Content Placeholder 3"/>
          <p:cNvSpPr>
            <a:spLocks noGrp="1"/>
          </p:cNvSpPr>
          <p:nvPr>
            <p:ph sz="half" idx="2"/>
          </p:nvPr>
        </p:nvSpPr>
        <p:spPr>
          <a:xfrm>
            <a:off x="5519936" y="1600200"/>
            <a:ext cx="508856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9352B002-1032-497A-A690-67428BD6A599}" type="datetimeFigureOut">
              <a:rPr lang="nl-NL" smtClean="0"/>
              <a:t>14-11-2019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315501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nl-NL" dirty="0"/>
          </a:p>
        </p:txBody>
      </p:sp>
      <p:sp>
        <p:nvSpPr>
          <p:cNvPr id="3" name="Text Placeholder 2"/>
          <p:cNvSpPr>
            <a:spLocks noGrp="1"/>
          </p:cNvSpPr>
          <p:nvPr>
            <p:ph type="body" idx="1"/>
          </p:nvPr>
        </p:nvSpPr>
        <p:spPr>
          <a:xfrm>
            <a:off x="281111" y="1535113"/>
            <a:ext cx="504680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81111" y="2174875"/>
            <a:ext cx="504680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5" name="Text Placeholder 4"/>
          <p:cNvSpPr>
            <a:spLocks noGrp="1"/>
          </p:cNvSpPr>
          <p:nvPr>
            <p:ph type="body" sz="quarter" idx="3"/>
          </p:nvPr>
        </p:nvSpPr>
        <p:spPr>
          <a:xfrm>
            <a:off x="5444807" y="1535113"/>
            <a:ext cx="51636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444806" y="2160732"/>
            <a:ext cx="51085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7" name="Date Placeholder 6"/>
          <p:cNvSpPr>
            <a:spLocks noGrp="1"/>
          </p:cNvSpPr>
          <p:nvPr>
            <p:ph type="dt" sz="half" idx="10"/>
          </p:nvPr>
        </p:nvSpPr>
        <p:spPr/>
        <p:txBody>
          <a:bodyPr/>
          <a:lstStyle/>
          <a:p>
            <a:fld id="{9352B002-1032-497A-A690-67428BD6A599}" type="datetimeFigureOut">
              <a:rPr lang="nl-NL" smtClean="0"/>
              <a:t>14-11-2019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99110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nl-NL" dirty="0"/>
          </a:p>
        </p:txBody>
      </p:sp>
      <p:sp>
        <p:nvSpPr>
          <p:cNvPr id="3" name="Date Placeholder 2"/>
          <p:cNvSpPr>
            <a:spLocks noGrp="1"/>
          </p:cNvSpPr>
          <p:nvPr>
            <p:ph type="dt" sz="half" idx="10"/>
          </p:nvPr>
        </p:nvSpPr>
        <p:spPr/>
        <p:txBody>
          <a:bodyPr/>
          <a:lstStyle/>
          <a:p>
            <a:fld id="{9352B002-1032-497A-A690-67428BD6A599}" type="datetimeFigureOut">
              <a:rPr lang="nl-NL" smtClean="0"/>
              <a:t>14-11-2019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117531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2B002-1032-497A-A690-67428BD6A599}" type="datetimeFigureOut">
              <a:rPr lang="nl-NL" smtClean="0"/>
              <a:t>14-11-2019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43679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111" y="274638"/>
            <a:ext cx="10327391" cy="1143000"/>
          </a:xfrm>
          <a:prstGeom prst="rect">
            <a:avLst/>
          </a:prstGeom>
        </p:spPr>
        <p:txBody>
          <a:bodyPr vert="horz" lIns="91440" tIns="45720" rIns="91440" bIns="45720" rtlCol="0" anchor="ctr">
            <a:normAutofit/>
          </a:bodyPr>
          <a:lstStyle/>
          <a:p>
            <a:r>
              <a:rPr lang="en-US" dirty="0" smtClean="0"/>
              <a:t>Click to edit Master title style</a:t>
            </a:r>
            <a:endParaRPr lang="nl-NL" dirty="0"/>
          </a:p>
        </p:txBody>
      </p:sp>
      <p:sp>
        <p:nvSpPr>
          <p:cNvPr id="3" name="Text Placeholder 2"/>
          <p:cNvSpPr>
            <a:spLocks noGrp="1"/>
          </p:cNvSpPr>
          <p:nvPr>
            <p:ph type="body" idx="1"/>
          </p:nvPr>
        </p:nvSpPr>
        <p:spPr>
          <a:xfrm>
            <a:off x="281111" y="1600201"/>
            <a:ext cx="10327391"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2"/>
          </p:nvPr>
        </p:nvSpPr>
        <p:spPr>
          <a:xfrm>
            <a:off x="281111" y="6347691"/>
            <a:ext cx="145395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2B002-1032-497A-A690-67428BD6A599}" type="datetimeFigureOut">
              <a:rPr lang="nl-NL" smtClean="0"/>
              <a:t>14-11-2019</a:t>
            </a:fld>
            <a:endParaRPr lang="nl-NL"/>
          </a:p>
        </p:txBody>
      </p:sp>
      <p:sp>
        <p:nvSpPr>
          <p:cNvPr id="5" name="Footer Placeholder 4"/>
          <p:cNvSpPr>
            <a:spLocks noGrp="1"/>
          </p:cNvSpPr>
          <p:nvPr>
            <p:ph type="ftr" sz="quarter" idx="3"/>
          </p:nvPr>
        </p:nvSpPr>
        <p:spPr>
          <a:xfrm>
            <a:off x="2071362" y="6353465"/>
            <a:ext cx="6754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9162465" y="6347690"/>
            <a:ext cx="13908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49A4C-FF88-4BD5-9F00-E822CED6800F}" type="slidenum">
              <a:rPr lang="nl-NL" smtClean="0"/>
              <a:t>‹nr.›</a:t>
            </a:fld>
            <a:endParaRPr lang="nl-NL"/>
          </a:p>
        </p:txBody>
      </p:sp>
      <p:grpSp>
        <p:nvGrpSpPr>
          <p:cNvPr id="8" name="Groep 7"/>
          <p:cNvGrpSpPr/>
          <p:nvPr userDrawn="1"/>
        </p:nvGrpSpPr>
        <p:grpSpPr>
          <a:xfrm>
            <a:off x="10973048" y="0"/>
            <a:ext cx="1315638" cy="6858594"/>
            <a:chOff x="10972875" y="0"/>
            <a:chExt cx="1308722" cy="6858594"/>
          </a:xfrm>
        </p:grpSpPr>
        <p:grpSp>
          <p:nvGrpSpPr>
            <p:cNvPr id="14" name="Groep 13"/>
            <p:cNvGrpSpPr/>
            <p:nvPr userDrawn="1"/>
          </p:nvGrpSpPr>
          <p:grpSpPr>
            <a:xfrm>
              <a:off x="10972875" y="0"/>
              <a:ext cx="1308722" cy="6858594"/>
              <a:chOff x="8155168" y="-594"/>
              <a:chExt cx="981541" cy="6858594"/>
            </a:xfrm>
          </p:grpSpPr>
          <p:pic>
            <p:nvPicPr>
              <p:cNvPr id="11" name="Afbeelding 10"/>
              <p:cNvPicPr>
                <a:picLocks noChangeAspect="1"/>
              </p:cNvPicPr>
              <p:nvPr userDrawn="1"/>
            </p:nvPicPr>
            <p:blipFill>
              <a:blip r:embed="rId15"/>
              <a:stretch>
                <a:fillRect/>
              </a:stretch>
            </p:blipFill>
            <p:spPr>
              <a:xfrm>
                <a:off x="8155168" y="-594"/>
                <a:ext cx="981541" cy="6858594"/>
              </a:xfrm>
              <a:prstGeom prst="rect">
                <a:avLst/>
              </a:prstGeom>
            </p:spPr>
          </p:pic>
          <p:sp>
            <p:nvSpPr>
              <p:cNvPr id="12" name="Tekstvak 11"/>
              <p:cNvSpPr txBox="1"/>
              <p:nvPr userDrawn="1"/>
            </p:nvSpPr>
            <p:spPr>
              <a:xfrm>
                <a:off x="8417534" y="255960"/>
                <a:ext cx="459238" cy="3606628"/>
              </a:xfrm>
              <a:prstGeom prst="rect">
                <a:avLst/>
              </a:prstGeom>
              <a:noFill/>
            </p:spPr>
            <p:txBody>
              <a:bodyPr vert="vert" wrap="none" rtlCol="0">
                <a:spAutoFit/>
              </a:bodyPr>
              <a:lstStyle/>
              <a:p>
                <a:r>
                  <a:rPr lang="nl-NL" sz="2800" dirty="0" smtClean="0">
                    <a:solidFill>
                      <a:srgbClr val="D824E5"/>
                    </a:solidFill>
                    <a:latin typeface="Calibri" panose="020F0502020204030204" pitchFamily="34" charset="0"/>
                    <a:cs typeface="Calibri" panose="020F0502020204030204" pitchFamily="34" charset="0"/>
                  </a:rPr>
                  <a:t>TEC</a:t>
                </a:r>
                <a:r>
                  <a:rPr lang="nl-NL" sz="2800" dirty="0" smtClean="0">
                    <a:solidFill>
                      <a:schemeClr val="bg1"/>
                    </a:solidFill>
                    <a:latin typeface="Calibri" panose="020F0502020204030204" pitchFamily="34" charset="0"/>
                    <a:cs typeface="Calibri" panose="020F0502020204030204" pitchFamily="34" charset="0"/>
                  </a:rPr>
                  <a:t>HNOFILOSOFIE.COM</a:t>
                </a:r>
                <a:endParaRPr lang="nl-NL" sz="2800" dirty="0">
                  <a:solidFill>
                    <a:schemeClr val="bg1"/>
                  </a:solidFill>
                  <a:latin typeface="Calibri" panose="020F0502020204030204" pitchFamily="34" charset="0"/>
                  <a:cs typeface="Calibri" panose="020F0502020204030204" pitchFamily="34" charset="0"/>
                </a:endParaRPr>
              </a:p>
            </p:txBody>
          </p:sp>
          <p:sp>
            <p:nvSpPr>
              <p:cNvPr id="13" name="Tekstvak 12"/>
              <p:cNvSpPr txBox="1"/>
              <p:nvPr userDrawn="1"/>
            </p:nvSpPr>
            <p:spPr>
              <a:xfrm>
                <a:off x="8257205" y="5300614"/>
                <a:ext cx="752289" cy="461665"/>
              </a:xfrm>
              <a:prstGeom prst="rect">
                <a:avLst/>
              </a:prstGeom>
              <a:noFill/>
            </p:spPr>
            <p:txBody>
              <a:bodyPr wrap="none" rtlCol="0">
                <a:spAutoFit/>
              </a:bodyPr>
              <a:lstStyle/>
              <a:p>
                <a:pPr algn="ctr"/>
                <a:r>
                  <a:rPr lang="nl-NL" sz="1200" dirty="0" smtClean="0">
                    <a:solidFill>
                      <a:schemeClr val="bg1"/>
                    </a:solidFill>
                    <a:latin typeface="Calibri" panose="020F0502020204030204" pitchFamily="34" charset="0"/>
                    <a:cs typeface="Calibri" panose="020F0502020204030204" pitchFamily="34" charset="0"/>
                  </a:rPr>
                  <a:t>Rens </a:t>
                </a:r>
              </a:p>
              <a:p>
                <a:pPr algn="ctr"/>
                <a:r>
                  <a:rPr lang="nl-NL" sz="1200" dirty="0" smtClean="0">
                    <a:solidFill>
                      <a:schemeClr val="bg1"/>
                    </a:solidFill>
                    <a:latin typeface="Calibri" panose="020F0502020204030204" pitchFamily="34" charset="0"/>
                    <a:cs typeface="Calibri" panose="020F0502020204030204" pitchFamily="34" charset="0"/>
                  </a:rPr>
                  <a:t>van der Vorst</a:t>
                </a:r>
                <a:endParaRPr lang="nl-NL" sz="1200" dirty="0">
                  <a:solidFill>
                    <a:schemeClr val="bg1"/>
                  </a:solidFill>
                  <a:latin typeface="Calibri" panose="020F0502020204030204" pitchFamily="34" charset="0"/>
                  <a:cs typeface="Calibri" panose="020F0502020204030204" pitchFamily="34" charset="0"/>
                </a:endParaRPr>
              </a:p>
            </p:txBody>
          </p:sp>
        </p:grpSp>
        <p:pic>
          <p:nvPicPr>
            <p:cNvPr id="15" name="Picture 6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131717" y="6320338"/>
              <a:ext cx="957461" cy="333030"/>
            </a:xfrm>
            <a:prstGeom prst="rect">
              <a:avLst/>
            </a:prstGeom>
          </p:spPr>
        </p:pic>
      </p:grpSp>
    </p:spTree>
    <p:extLst>
      <p:ext uri="{BB962C8B-B14F-4D97-AF65-F5344CB8AC3E}">
        <p14:creationId xmlns:p14="http://schemas.microsoft.com/office/powerpoint/2010/main" val="1480467611"/>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ancestry.com/"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ancestry.com/"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010" y="-27384"/>
            <a:ext cx="12205562" cy="6858000"/>
          </a:xfrm>
          <a:prstGeom prst="rect">
            <a:avLst/>
          </a:prstGeom>
        </p:spPr>
      </p:pic>
    </p:spTree>
    <p:extLst>
      <p:ext uri="{BB962C8B-B14F-4D97-AF65-F5344CB8AC3E}">
        <p14:creationId xmlns:p14="http://schemas.microsoft.com/office/powerpoint/2010/main" val="2150782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hoek 23"/>
          <p:cNvSpPr/>
          <p:nvPr/>
        </p:nvSpPr>
        <p:spPr>
          <a:xfrm>
            <a:off x="2207568" y="2780928"/>
            <a:ext cx="7056784" cy="39604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dirty="0">
              <a:latin typeface="Calibri" panose="020F0502020204030204" pitchFamily="34" charset="0"/>
              <a:cs typeface="Calibri" panose="020F0502020204030204" pitchFamily="34" charset="0"/>
            </a:endParaRPr>
          </a:p>
        </p:txBody>
      </p:sp>
      <p:sp>
        <p:nvSpPr>
          <p:cNvPr id="4" name="Rechthoek 3"/>
          <p:cNvSpPr/>
          <p:nvPr/>
        </p:nvSpPr>
        <p:spPr>
          <a:xfrm>
            <a:off x="2711624" y="6093296"/>
            <a:ext cx="626469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Calibri" panose="020F0502020204030204" pitchFamily="34" charset="0"/>
                <a:cs typeface="Calibri" panose="020F0502020204030204" pitchFamily="34" charset="0"/>
              </a:rPr>
              <a:t>?</a:t>
            </a:r>
            <a:r>
              <a:rPr lang="nl-NL" b="1" dirty="0" smtClean="0">
                <a:solidFill>
                  <a:schemeClr val="tx1"/>
                </a:solidFill>
                <a:latin typeface="Calibri" panose="020F0502020204030204" pitchFamily="34" charset="0"/>
                <a:cs typeface="Calibri" panose="020F0502020204030204" pitchFamily="34" charset="0"/>
              </a:rPr>
              <a:t>INTERNET – HET WEB - BLOCKCHAIN </a:t>
            </a:r>
            <a:endParaRPr lang="nl-NL" b="1" dirty="0">
              <a:solidFill>
                <a:schemeClr val="tx1"/>
              </a:solidFill>
              <a:latin typeface="Calibri" panose="020F0502020204030204" pitchFamily="34" charset="0"/>
              <a:cs typeface="Calibri" panose="020F0502020204030204" pitchFamily="34" charset="0"/>
            </a:endParaRPr>
          </a:p>
        </p:txBody>
      </p:sp>
      <p:sp>
        <p:nvSpPr>
          <p:cNvPr id="5" name="Rechthoek 4"/>
          <p:cNvSpPr/>
          <p:nvPr/>
        </p:nvSpPr>
        <p:spPr>
          <a:xfrm>
            <a:off x="2711624" y="5549262"/>
            <a:ext cx="230425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OS</a:t>
            </a:r>
            <a:endParaRPr lang="nl-NL" b="1" dirty="0">
              <a:solidFill>
                <a:schemeClr val="tx1"/>
              </a:solidFill>
              <a:latin typeface="Calibri" panose="020F0502020204030204" pitchFamily="34" charset="0"/>
              <a:cs typeface="Calibri" panose="020F0502020204030204" pitchFamily="34" charset="0"/>
            </a:endParaRPr>
          </a:p>
        </p:txBody>
      </p:sp>
      <p:sp>
        <p:nvSpPr>
          <p:cNvPr id="6" name="Rechthoek 5"/>
          <p:cNvSpPr/>
          <p:nvPr/>
        </p:nvSpPr>
        <p:spPr>
          <a:xfrm>
            <a:off x="5015880" y="5549262"/>
            <a:ext cx="3960440"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IAAS – PAAS (DATABASE – AI)  </a:t>
            </a:r>
            <a:endParaRPr lang="nl-NL" b="1" dirty="0">
              <a:solidFill>
                <a:schemeClr val="tx1"/>
              </a:solidFill>
              <a:latin typeface="Calibri" panose="020F0502020204030204" pitchFamily="34" charset="0"/>
              <a:cs typeface="Calibri" panose="020F0502020204030204" pitchFamily="34" charset="0"/>
            </a:endParaRPr>
          </a:p>
        </p:txBody>
      </p:sp>
      <p:sp>
        <p:nvSpPr>
          <p:cNvPr id="7" name="Ovaal 6"/>
          <p:cNvSpPr/>
          <p:nvPr/>
        </p:nvSpPr>
        <p:spPr>
          <a:xfrm>
            <a:off x="3250802" y="45667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8" name="Ovaal 7"/>
          <p:cNvSpPr/>
          <p:nvPr/>
        </p:nvSpPr>
        <p:spPr>
          <a:xfrm>
            <a:off x="3627555" y="43501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9" name="Ovaal 8"/>
          <p:cNvSpPr/>
          <p:nvPr/>
        </p:nvSpPr>
        <p:spPr>
          <a:xfrm>
            <a:off x="3553294" y="3673484"/>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0" name="Ovaal 9"/>
          <p:cNvSpPr/>
          <p:nvPr/>
        </p:nvSpPr>
        <p:spPr>
          <a:xfrm>
            <a:off x="4022991" y="5034636"/>
            <a:ext cx="660477" cy="570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BR</a:t>
            </a:r>
            <a:endParaRPr lang="nl-NL" b="1" dirty="0">
              <a:solidFill>
                <a:schemeClr val="tx1"/>
              </a:solidFill>
              <a:latin typeface="Calibri" panose="020F0502020204030204" pitchFamily="34" charset="0"/>
              <a:cs typeface="Calibri" panose="020F0502020204030204" pitchFamily="34" charset="0"/>
            </a:endParaRPr>
          </a:p>
        </p:txBody>
      </p:sp>
      <p:sp>
        <p:nvSpPr>
          <p:cNvPr id="11" name="Ovaal 10"/>
          <p:cNvSpPr/>
          <p:nvPr/>
        </p:nvSpPr>
        <p:spPr>
          <a:xfrm>
            <a:off x="5451676" y="35962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Calibri" panose="020F0502020204030204" pitchFamily="34" charset="0"/>
              <a:cs typeface="Calibri" panose="020F0502020204030204" pitchFamily="34" charset="0"/>
            </a:endParaRPr>
          </a:p>
        </p:txBody>
      </p:sp>
      <p:sp>
        <p:nvSpPr>
          <p:cNvPr id="12" name="Ovaal 11"/>
          <p:cNvSpPr/>
          <p:nvPr/>
        </p:nvSpPr>
        <p:spPr>
          <a:xfrm>
            <a:off x="4138914" y="4490602"/>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3" name="Ovaal 12"/>
          <p:cNvSpPr/>
          <p:nvPr/>
        </p:nvSpPr>
        <p:spPr>
          <a:xfrm>
            <a:off x="5896969" y="3814956"/>
            <a:ext cx="639591" cy="5062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TR</a:t>
            </a:r>
            <a:endParaRPr lang="nl-NL" b="1" dirty="0">
              <a:solidFill>
                <a:schemeClr val="tx1"/>
              </a:solidFill>
              <a:latin typeface="Calibri" panose="020F0502020204030204" pitchFamily="34" charset="0"/>
              <a:cs typeface="Calibri" panose="020F0502020204030204" pitchFamily="34" charset="0"/>
            </a:endParaRPr>
          </a:p>
        </p:txBody>
      </p:sp>
      <p:sp>
        <p:nvSpPr>
          <p:cNvPr id="14" name="Ovaal 13"/>
          <p:cNvSpPr/>
          <p:nvPr/>
        </p:nvSpPr>
        <p:spPr>
          <a:xfrm>
            <a:off x="4666243" y="4052469"/>
            <a:ext cx="1698373" cy="16089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GOOGLE</a:t>
            </a:r>
            <a:endParaRPr lang="nl-NL" b="1" dirty="0">
              <a:solidFill>
                <a:schemeClr val="tx1"/>
              </a:solidFill>
              <a:latin typeface="Calibri" panose="020F0502020204030204" pitchFamily="34" charset="0"/>
              <a:cs typeface="Calibri" panose="020F0502020204030204" pitchFamily="34" charset="0"/>
            </a:endParaRPr>
          </a:p>
        </p:txBody>
      </p:sp>
      <p:sp>
        <p:nvSpPr>
          <p:cNvPr id="15" name="Ovaal 14"/>
          <p:cNvSpPr/>
          <p:nvPr/>
        </p:nvSpPr>
        <p:spPr>
          <a:xfrm>
            <a:off x="6327602" y="3933056"/>
            <a:ext cx="1424582" cy="12619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FACE-BOOK</a:t>
            </a:r>
            <a:endParaRPr lang="nl-NL" b="1" dirty="0">
              <a:solidFill>
                <a:schemeClr val="tx1"/>
              </a:solidFill>
              <a:latin typeface="Calibri" panose="020F0502020204030204" pitchFamily="34" charset="0"/>
              <a:cs typeface="Calibri" panose="020F0502020204030204" pitchFamily="34" charset="0"/>
            </a:endParaRPr>
          </a:p>
        </p:txBody>
      </p:sp>
      <p:sp>
        <p:nvSpPr>
          <p:cNvPr id="16" name="Ovaal 15"/>
          <p:cNvSpPr/>
          <p:nvPr/>
        </p:nvSpPr>
        <p:spPr>
          <a:xfrm>
            <a:off x="8134137" y="4555778"/>
            <a:ext cx="1193412" cy="10733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UBER</a:t>
            </a:r>
            <a:endParaRPr lang="nl-NL" b="1" dirty="0">
              <a:solidFill>
                <a:schemeClr val="tx1"/>
              </a:solidFill>
              <a:latin typeface="Calibri" panose="020F0502020204030204" pitchFamily="34" charset="0"/>
              <a:cs typeface="Calibri" panose="020F0502020204030204" pitchFamily="34" charset="0"/>
            </a:endParaRPr>
          </a:p>
        </p:txBody>
      </p:sp>
      <p:sp>
        <p:nvSpPr>
          <p:cNvPr id="17" name="Ovaal 16"/>
          <p:cNvSpPr/>
          <p:nvPr/>
        </p:nvSpPr>
        <p:spPr>
          <a:xfrm>
            <a:off x="7482935" y="4977407"/>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8" name="Ovaal 17"/>
          <p:cNvSpPr/>
          <p:nvPr/>
        </p:nvSpPr>
        <p:spPr>
          <a:xfrm>
            <a:off x="6009632" y="3234896"/>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9" name="Ovaal 18"/>
          <p:cNvSpPr/>
          <p:nvPr/>
        </p:nvSpPr>
        <p:spPr>
          <a:xfrm>
            <a:off x="7571656" y="4494487"/>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0" name="Ovaal 19"/>
          <p:cNvSpPr/>
          <p:nvPr/>
        </p:nvSpPr>
        <p:spPr>
          <a:xfrm>
            <a:off x="7508532" y="3967526"/>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1" name="Ovaal 20"/>
          <p:cNvSpPr/>
          <p:nvPr/>
        </p:nvSpPr>
        <p:spPr>
          <a:xfrm>
            <a:off x="7115272" y="3603941"/>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2" name="Ovaal 21"/>
          <p:cNvSpPr/>
          <p:nvPr/>
        </p:nvSpPr>
        <p:spPr>
          <a:xfrm>
            <a:off x="6567588" y="3548413"/>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3" name="Ovaal 22"/>
          <p:cNvSpPr/>
          <p:nvPr/>
        </p:nvSpPr>
        <p:spPr>
          <a:xfrm>
            <a:off x="6480377" y="3152028"/>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5" name="Rechthoek 24"/>
          <p:cNvSpPr/>
          <p:nvPr/>
        </p:nvSpPr>
        <p:spPr>
          <a:xfrm>
            <a:off x="2207568" y="1196752"/>
            <a:ext cx="7056784" cy="3864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26" name="Rechthoek 25"/>
          <p:cNvSpPr/>
          <p:nvPr/>
        </p:nvSpPr>
        <p:spPr>
          <a:xfrm>
            <a:off x="2207568" y="692696"/>
            <a:ext cx="7056784" cy="37456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27" name="Rechthoek 26"/>
          <p:cNvSpPr/>
          <p:nvPr/>
        </p:nvSpPr>
        <p:spPr>
          <a:xfrm>
            <a:off x="2207568" y="116632"/>
            <a:ext cx="7056784" cy="4568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33" name="Rechthoek 32"/>
          <p:cNvSpPr/>
          <p:nvPr/>
        </p:nvSpPr>
        <p:spPr>
          <a:xfrm>
            <a:off x="2207568" y="1700808"/>
            <a:ext cx="7056784" cy="4356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43" name="Rechthoek 42"/>
          <p:cNvSpPr/>
          <p:nvPr/>
        </p:nvSpPr>
        <p:spPr>
          <a:xfrm>
            <a:off x="9412073" y="5548086"/>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2" name="Tekstvak 1"/>
          <p:cNvSpPr txBox="1"/>
          <p:nvPr/>
        </p:nvSpPr>
        <p:spPr>
          <a:xfrm>
            <a:off x="2170560" y="2787040"/>
            <a:ext cx="1182311" cy="276999"/>
          </a:xfrm>
          <a:prstGeom prst="rect">
            <a:avLst/>
          </a:prstGeom>
          <a:noFill/>
        </p:spPr>
        <p:txBody>
          <a:bodyPr wrap="none" rtlCol="0">
            <a:spAutoFit/>
          </a:bodyPr>
          <a:lstStyle/>
          <a:p>
            <a:r>
              <a:rPr lang="nl-NL" sz="1200" b="1" dirty="0" smtClean="0">
                <a:latin typeface="Calibri" panose="020F0502020204030204" pitchFamily="34" charset="0"/>
                <a:cs typeface="Calibri" panose="020F0502020204030204" pitchFamily="34" charset="0"/>
              </a:rPr>
              <a:t>ARCHITECTUUR</a:t>
            </a:r>
            <a:endParaRPr lang="nl-NL" sz="1200" b="1" dirty="0">
              <a:latin typeface="Calibri" panose="020F0502020204030204" pitchFamily="34" charset="0"/>
              <a:cs typeface="Calibri" panose="020F0502020204030204" pitchFamily="34" charset="0"/>
            </a:endParaRPr>
          </a:p>
        </p:txBody>
      </p:sp>
      <p:sp>
        <p:nvSpPr>
          <p:cNvPr id="3" name="Tekstvak 2"/>
          <p:cNvSpPr txBox="1"/>
          <p:nvPr/>
        </p:nvSpPr>
        <p:spPr>
          <a:xfrm>
            <a:off x="126534" y="404664"/>
            <a:ext cx="1444626" cy="369332"/>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KENMERKEN:</a:t>
            </a:r>
            <a:endParaRPr lang="nl-NL" dirty="0">
              <a:latin typeface="Calibri" panose="020F0502020204030204" pitchFamily="34" charset="0"/>
              <a:cs typeface="Calibri" panose="020F0502020204030204" pitchFamily="34" charset="0"/>
            </a:endParaRPr>
          </a:p>
        </p:txBody>
      </p:sp>
      <p:sp>
        <p:nvSpPr>
          <p:cNvPr id="44" name="Rechthoek 43"/>
          <p:cNvSpPr/>
          <p:nvPr/>
        </p:nvSpPr>
        <p:spPr>
          <a:xfrm>
            <a:off x="2207568" y="2251427"/>
            <a:ext cx="7056784" cy="4356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45" name="Rechthoek 44"/>
          <p:cNvSpPr/>
          <p:nvPr/>
        </p:nvSpPr>
        <p:spPr>
          <a:xfrm>
            <a:off x="9408368" y="4276928"/>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46" name="Rechthoek 45"/>
          <p:cNvSpPr/>
          <p:nvPr/>
        </p:nvSpPr>
        <p:spPr>
          <a:xfrm>
            <a:off x="9407360" y="3005770"/>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47" name="Tekstvak 46"/>
          <p:cNvSpPr txBox="1"/>
          <p:nvPr/>
        </p:nvSpPr>
        <p:spPr>
          <a:xfrm>
            <a:off x="9327476" y="2502372"/>
            <a:ext cx="1725665" cy="369332"/>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MECHANISMEN:</a:t>
            </a:r>
            <a:endParaRPr lang="nl-NL" dirty="0">
              <a:latin typeface="Calibri" panose="020F0502020204030204" pitchFamily="34" charset="0"/>
              <a:cs typeface="Calibri" panose="020F0502020204030204" pitchFamily="34" charset="0"/>
            </a:endParaRPr>
          </a:p>
        </p:txBody>
      </p:sp>
      <p:sp>
        <p:nvSpPr>
          <p:cNvPr id="37" name="Tekstvak 36"/>
          <p:cNvSpPr txBox="1"/>
          <p:nvPr/>
        </p:nvSpPr>
        <p:spPr>
          <a:xfrm>
            <a:off x="9284326" y="85898"/>
            <a:ext cx="461665" cy="2165529"/>
          </a:xfrm>
          <a:prstGeom prst="rect">
            <a:avLst/>
          </a:prstGeom>
          <a:noFill/>
        </p:spPr>
        <p:txBody>
          <a:bodyPr vert="vert" wrap="none" rtlCol="0">
            <a:spAutoFit/>
          </a:bodyPr>
          <a:lstStyle/>
          <a:p>
            <a:r>
              <a:rPr lang="nl-NL" dirty="0" smtClean="0"/>
              <a:t>CATEGORISERING</a:t>
            </a:r>
            <a:endParaRPr lang="nl-NL" dirty="0"/>
          </a:p>
        </p:txBody>
      </p:sp>
      <p:sp>
        <p:nvSpPr>
          <p:cNvPr id="49" name="Rechthoek 48"/>
          <p:cNvSpPr/>
          <p:nvPr/>
        </p:nvSpPr>
        <p:spPr>
          <a:xfrm>
            <a:off x="119336" y="605331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ECOSYSTEEM</a:t>
            </a:r>
            <a:endParaRPr lang="nl-NL" b="1" dirty="0">
              <a:solidFill>
                <a:schemeClr val="tx1"/>
              </a:solidFill>
              <a:latin typeface="Calibri" panose="020F0502020204030204" pitchFamily="34" charset="0"/>
              <a:cs typeface="Calibri" panose="020F0502020204030204" pitchFamily="34" charset="0"/>
            </a:endParaRPr>
          </a:p>
        </p:txBody>
      </p:sp>
      <p:sp>
        <p:nvSpPr>
          <p:cNvPr id="50" name="Rechthoek 49"/>
          <p:cNvSpPr/>
          <p:nvPr/>
        </p:nvSpPr>
        <p:spPr>
          <a:xfrm>
            <a:off x="129374" y="5229200"/>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DATA - API)  </a:t>
            </a:r>
          </a:p>
          <a:p>
            <a:pPr algn="ctr"/>
            <a:r>
              <a:rPr lang="nl-NL" b="1" dirty="0" smtClean="0">
                <a:solidFill>
                  <a:schemeClr val="tx1"/>
                </a:solidFill>
                <a:latin typeface="Calibri" panose="020F0502020204030204" pitchFamily="34" charset="0"/>
                <a:cs typeface="Calibri" panose="020F0502020204030204" pitchFamily="34" charset="0"/>
              </a:rPr>
              <a:t>(TWEE KEER)</a:t>
            </a:r>
            <a:endParaRPr lang="nl-NL" b="1" dirty="0">
              <a:solidFill>
                <a:schemeClr val="tx1"/>
              </a:solidFill>
              <a:latin typeface="Calibri" panose="020F0502020204030204" pitchFamily="34" charset="0"/>
              <a:cs typeface="Calibri" panose="020F0502020204030204" pitchFamily="34" charset="0"/>
            </a:endParaRPr>
          </a:p>
        </p:txBody>
      </p:sp>
      <p:sp>
        <p:nvSpPr>
          <p:cNvPr id="51" name="Rechthoek 50"/>
          <p:cNvSpPr/>
          <p:nvPr/>
        </p:nvSpPr>
        <p:spPr>
          <a:xfrm>
            <a:off x="126534" y="1144733"/>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PROSUMERS</a:t>
            </a:r>
            <a:endParaRPr lang="nl-NL" b="1" dirty="0">
              <a:solidFill>
                <a:schemeClr val="tx1"/>
              </a:solidFill>
              <a:latin typeface="Calibri" panose="020F0502020204030204" pitchFamily="34" charset="0"/>
              <a:cs typeface="Calibri" panose="020F0502020204030204" pitchFamily="34" charset="0"/>
            </a:endParaRPr>
          </a:p>
        </p:txBody>
      </p:sp>
      <p:sp>
        <p:nvSpPr>
          <p:cNvPr id="52" name="Rechthoek 51"/>
          <p:cNvSpPr/>
          <p:nvPr/>
        </p:nvSpPr>
        <p:spPr>
          <a:xfrm>
            <a:off x="126534" y="278092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TRANSACTIE-</a:t>
            </a:r>
          </a:p>
          <a:p>
            <a:pPr algn="ctr"/>
            <a:r>
              <a:rPr lang="nl-NL" b="1" dirty="0" smtClean="0">
                <a:solidFill>
                  <a:schemeClr val="tx1"/>
                </a:solidFill>
                <a:latin typeface="Calibri" panose="020F0502020204030204" pitchFamily="34" charset="0"/>
                <a:cs typeface="Calibri" panose="020F0502020204030204" pitchFamily="34" charset="0"/>
              </a:rPr>
              <a:t>KOSTEN -/-</a:t>
            </a:r>
            <a:endParaRPr lang="nl-NL" b="1" dirty="0">
              <a:solidFill>
                <a:schemeClr val="tx1"/>
              </a:solidFill>
              <a:latin typeface="Calibri" panose="020F0502020204030204" pitchFamily="34" charset="0"/>
              <a:cs typeface="Calibri" panose="020F0502020204030204" pitchFamily="34" charset="0"/>
            </a:endParaRPr>
          </a:p>
        </p:txBody>
      </p:sp>
      <p:sp>
        <p:nvSpPr>
          <p:cNvPr id="53" name="Rechthoek 52"/>
          <p:cNvSpPr/>
          <p:nvPr/>
        </p:nvSpPr>
        <p:spPr>
          <a:xfrm>
            <a:off x="126534" y="1956810"/>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GLOBAAL</a:t>
            </a:r>
            <a:endParaRPr lang="nl-NL" b="1" dirty="0">
              <a:solidFill>
                <a:schemeClr val="tx1"/>
              </a:solidFill>
              <a:latin typeface="Calibri" panose="020F0502020204030204" pitchFamily="34" charset="0"/>
              <a:cs typeface="Calibri" panose="020F0502020204030204" pitchFamily="34" charset="0"/>
            </a:endParaRPr>
          </a:p>
        </p:txBody>
      </p:sp>
      <p:sp>
        <p:nvSpPr>
          <p:cNvPr id="54" name="Rechthoek 53"/>
          <p:cNvSpPr/>
          <p:nvPr/>
        </p:nvSpPr>
        <p:spPr>
          <a:xfrm>
            <a:off x="126534" y="4407617"/>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GECODEERD</a:t>
            </a:r>
          </a:p>
          <a:p>
            <a:pPr algn="ctr"/>
            <a:r>
              <a:rPr lang="nl-NL" b="1" dirty="0" smtClean="0">
                <a:solidFill>
                  <a:schemeClr val="tx1"/>
                </a:solidFill>
                <a:latin typeface="Calibri" panose="020F0502020204030204" pitchFamily="34" charset="0"/>
                <a:cs typeface="Calibri" panose="020F0502020204030204" pitchFamily="34" charset="0"/>
              </a:rPr>
              <a:t>WERELDBEELD</a:t>
            </a:r>
            <a:endParaRPr lang="nl-NL" b="1" dirty="0">
              <a:solidFill>
                <a:schemeClr val="tx1"/>
              </a:solidFill>
              <a:latin typeface="Calibri" panose="020F0502020204030204" pitchFamily="34" charset="0"/>
              <a:cs typeface="Calibri" panose="020F0502020204030204" pitchFamily="34" charset="0"/>
            </a:endParaRPr>
          </a:p>
        </p:txBody>
      </p:sp>
      <p:sp>
        <p:nvSpPr>
          <p:cNvPr id="55" name="Rechthoek 54"/>
          <p:cNvSpPr/>
          <p:nvPr/>
        </p:nvSpPr>
        <p:spPr>
          <a:xfrm>
            <a:off x="126534" y="358887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NETWERK-</a:t>
            </a:r>
          </a:p>
          <a:p>
            <a:pPr algn="ctr"/>
            <a:r>
              <a:rPr lang="nl-NL" b="1" dirty="0" smtClean="0">
                <a:solidFill>
                  <a:schemeClr val="tx1"/>
                </a:solidFill>
                <a:latin typeface="Calibri" panose="020F0502020204030204" pitchFamily="34" charset="0"/>
                <a:cs typeface="Calibri" panose="020F0502020204030204" pitchFamily="34" charset="0"/>
              </a:rPr>
              <a:t>EFFECT</a:t>
            </a:r>
            <a:endParaRPr lang="nl-NL"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6967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hoek 23"/>
          <p:cNvSpPr/>
          <p:nvPr/>
        </p:nvSpPr>
        <p:spPr>
          <a:xfrm>
            <a:off x="2207568" y="2780928"/>
            <a:ext cx="7056784" cy="39604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dirty="0">
              <a:latin typeface="Calibri" panose="020F0502020204030204" pitchFamily="34" charset="0"/>
              <a:cs typeface="Calibri" panose="020F0502020204030204" pitchFamily="34" charset="0"/>
            </a:endParaRPr>
          </a:p>
        </p:txBody>
      </p:sp>
      <p:sp>
        <p:nvSpPr>
          <p:cNvPr id="4" name="Rechthoek 3"/>
          <p:cNvSpPr/>
          <p:nvPr/>
        </p:nvSpPr>
        <p:spPr>
          <a:xfrm>
            <a:off x="2711624" y="6093296"/>
            <a:ext cx="626469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Calibri" panose="020F0502020204030204" pitchFamily="34" charset="0"/>
                <a:cs typeface="Calibri" panose="020F0502020204030204" pitchFamily="34" charset="0"/>
              </a:rPr>
              <a:t>?</a:t>
            </a:r>
            <a:r>
              <a:rPr lang="nl-NL" b="1" dirty="0" smtClean="0">
                <a:solidFill>
                  <a:schemeClr val="tx1"/>
                </a:solidFill>
                <a:latin typeface="Calibri" panose="020F0502020204030204" pitchFamily="34" charset="0"/>
                <a:cs typeface="Calibri" panose="020F0502020204030204" pitchFamily="34" charset="0"/>
              </a:rPr>
              <a:t>INTERNET – HET WEB - BLOCKCHAIN </a:t>
            </a:r>
            <a:endParaRPr lang="nl-NL" b="1" dirty="0">
              <a:solidFill>
                <a:schemeClr val="tx1"/>
              </a:solidFill>
              <a:latin typeface="Calibri" panose="020F0502020204030204" pitchFamily="34" charset="0"/>
              <a:cs typeface="Calibri" panose="020F0502020204030204" pitchFamily="34" charset="0"/>
            </a:endParaRPr>
          </a:p>
        </p:txBody>
      </p:sp>
      <p:sp>
        <p:nvSpPr>
          <p:cNvPr id="5" name="Rechthoek 4"/>
          <p:cNvSpPr/>
          <p:nvPr/>
        </p:nvSpPr>
        <p:spPr>
          <a:xfrm>
            <a:off x="2711624" y="5549262"/>
            <a:ext cx="230425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OS</a:t>
            </a:r>
            <a:endParaRPr lang="nl-NL" b="1" dirty="0">
              <a:solidFill>
                <a:schemeClr val="tx1"/>
              </a:solidFill>
              <a:latin typeface="Calibri" panose="020F0502020204030204" pitchFamily="34" charset="0"/>
              <a:cs typeface="Calibri" panose="020F0502020204030204" pitchFamily="34" charset="0"/>
            </a:endParaRPr>
          </a:p>
        </p:txBody>
      </p:sp>
      <p:sp>
        <p:nvSpPr>
          <p:cNvPr id="6" name="Rechthoek 5"/>
          <p:cNvSpPr/>
          <p:nvPr/>
        </p:nvSpPr>
        <p:spPr>
          <a:xfrm>
            <a:off x="5015880" y="5549262"/>
            <a:ext cx="3960440"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IAAS – PAAS (DATABASE – AI)  </a:t>
            </a:r>
            <a:endParaRPr lang="nl-NL" b="1" dirty="0">
              <a:solidFill>
                <a:schemeClr val="tx1"/>
              </a:solidFill>
              <a:latin typeface="Calibri" panose="020F0502020204030204" pitchFamily="34" charset="0"/>
              <a:cs typeface="Calibri" panose="020F0502020204030204" pitchFamily="34" charset="0"/>
            </a:endParaRPr>
          </a:p>
        </p:txBody>
      </p:sp>
      <p:sp>
        <p:nvSpPr>
          <p:cNvPr id="7" name="Ovaal 6"/>
          <p:cNvSpPr/>
          <p:nvPr/>
        </p:nvSpPr>
        <p:spPr>
          <a:xfrm>
            <a:off x="3250802" y="45667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8" name="Ovaal 7"/>
          <p:cNvSpPr/>
          <p:nvPr/>
        </p:nvSpPr>
        <p:spPr>
          <a:xfrm>
            <a:off x="3627555" y="43501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9" name="Ovaal 8"/>
          <p:cNvSpPr/>
          <p:nvPr/>
        </p:nvSpPr>
        <p:spPr>
          <a:xfrm>
            <a:off x="3553294" y="3673484"/>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0" name="Ovaal 9"/>
          <p:cNvSpPr/>
          <p:nvPr/>
        </p:nvSpPr>
        <p:spPr>
          <a:xfrm>
            <a:off x="4022991" y="5034636"/>
            <a:ext cx="660477" cy="570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BR</a:t>
            </a:r>
            <a:endParaRPr lang="nl-NL" b="1" dirty="0">
              <a:solidFill>
                <a:schemeClr val="tx1"/>
              </a:solidFill>
              <a:latin typeface="Calibri" panose="020F0502020204030204" pitchFamily="34" charset="0"/>
              <a:cs typeface="Calibri" panose="020F0502020204030204" pitchFamily="34" charset="0"/>
            </a:endParaRPr>
          </a:p>
        </p:txBody>
      </p:sp>
      <p:sp>
        <p:nvSpPr>
          <p:cNvPr id="11" name="Ovaal 10"/>
          <p:cNvSpPr/>
          <p:nvPr/>
        </p:nvSpPr>
        <p:spPr>
          <a:xfrm>
            <a:off x="5451676" y="35962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Calibri" panose="020F0502020204030204" pitchFamily="34" charset="0"/>
              <a:cs typeface="Calibri" panose="020F0502020204030204" pitchFamily="34" charset="0"/>
            </a:endParaRPr>
          </a:p>
        </p:txBody>
      </p:sp>
      <p:sp>
        <p:nvSpPr>
          <p:cNvPr id="12" name="Ovaal 11"/>
          <p:cNvSpPr/>
          <p:nvPr/>
        </p:nvSpPr>
        <p:spPr>
          <a:xfrm>
            <a:off x="4138914" y="4490602"/>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3" name="Ovaal 12"/>
          <p:cNvSpPr/>
          <p:nvPr/>
        </p:nvSpPr>
        <p:spPr>
          <a:xfrm>
            <a:off x="5896969" y="3814956"/>
            <a:ext cx="639591" cy="5062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TR</a:t>
            </a:r>
            <a:endParaRPr lang="nl-NL" b="1" dirty="0">
              <a:solidFill>
                <a:schemeClr val="tx1"/>
              </a:solidFill>
              <a:latin typeface="Calibri" panose="020F0502020204030204" pitchFamily="34" charset="0"/>
              <a:cs typeface="Calibri" panose="020F0502020204030204" pitchFamily="34" charset="0"/>
            </a:endParaRPr>
          </a:p>
        </p:txBody>
      </p:sp>
      <p:sp>
        <p:nvSpPr>
          <p:cNvPr id="14" name="Ovaal 13"/>
          <p:cNvSpPr/>
          <p:nvPr/>
        </p:nvSpPr>
        <p:spPr>
          <a:xfrm>
            <a:off x="4666243" y="4052469"/>
            <a:ext cx="1698373" cy="16089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GOOGLE</a:t>
            </a:r>
            <a:endParaRPr lang="nl-NL" b="1" dirty="0">
              <a:solidFill>
                <a:schemeClr val="tx1"/>
              </a:solidFill>
              <a:latin typeface="Calibri" panose="020F0502020204030204" pitchFamily="34" charset="0"/>
              <a:cs typeface="Calibri" panose="020F0502020204030204" pitchFamily="34" charset="0"/>
            </a:endParaRPr>
          </a:p>
        </p:txBody>
      </p:sp>
      <p:sp>
        <p:nvSpPr>
          <p:cNvPr id="15" name="Ovaal 14"/>
          <p:cNvSpPr/>
          <p:nvPr/>
        </p:nvSpPr>
        <p:spPr>
          <a:xfrm>
            <a:off x="6327602" y="3933056"/>
            <a:ext cx="1424582" cy="12619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FACE-BOOK</a:t>
            </a:r>
            <a:endParaRPr lang="nl-NL" b="1" dirty="0">
              <a:solidFill>
                <a:schemeClr val="tx1"/>
              </a:solidFill>
              <a:latin typeface="Calibri" panose="020F0502020204030204" pitchFamily="34" charset="0"/>
              <a:cs typeface="Calibri" panose="020F0502020204030204" pitchFamily="34" charset="0"/>
            </a:endParaRPr>
          </a:p>
        </p:txBody>
      </p:sp>
      <p:sp>
        <p:nvSpPr>
          <p:cNvPr id="16" name="Ovaal 15"/>
          <p:cNvSpPr/>
          <p:nvPr/>
        </p:nvSpPr>
        <p:spPr>
          <a:xfrm>
            <a:off x="8134137" y="4555778"/>
            <a:ext cx="1193412" cy="10733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UBER</a:t>
            </a:r>
            <a:endParaRPr lang="nl-NL" b="1" dirty="0">
              <a:solidFill>
                <a:schemeClr val="tx1"/>
              </a:solidFill>
              <a:latin typeface="Calibri" panose="020F0502020204030204" pitchFamily="34" charset="0"/>
              <a:cs typeface="Calibri" panose="020F0502020204030204" pitchFamily="34" charset="0"/>
            </a:endParaRPr>
          </a:p>
        </p:txBody>
      </p:sp>
      <p:sp>
        <p:nvSpPr>
          <p:cNvPr id="17" name="Ovaal 16"/>
          <p:cNvSpPr/>
          <p:nvPr/>
        </p:nvSpPr>
        <p:spPr>
          <a:xfrm>
            <a:off x="7482935" y="4977407"/>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8" name="Ovaal 17"/>
          <p:cNvSpPr/>
          <p:nvPr/>
        </p:nvSpPr>
        <p:spPr>
          <a:xfrm>
            <a:off x="6009632" y="3234896"/>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9" name="Ovaal 18"/>
          <p:cNvSpPr/>
          <p:nvPr/>
        </p:nvSpPr>
        <p:spPr>
          <a:xfrm>
            <a:off x="7571656" y="4494487"/>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0" name="Ovaal 19"/>
          <p:cNvSpPr/>
          <p:nvPr/>
        </p:nvSpPr>
        <p:spPr>
          <a:xfrm>
            <a:off x="7508532" y="3967526"/>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1" name="Ovaal 20"/>
          <p:cNvSpPr/>
          <p:nvPr/>
        </p:nvSpPr>
        <p:spPr>
          <a:xfrm>
            <a:off x="7115272" y="3603941"/>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2" name="Ovaal 21"/>
          <p:cNvSpPr/>
          <p:nvPr/>
        </p:nvSpPr>
        <p:spPr>
          <a:xfrm>
            <a:off x="6567588" y="3548413"/>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3" name="Ovaal 22"/>
          <p:cNvSpPr/>
          <p:nvPr/>
        </p:nvSpPr>
        <p:spPr>
          <a:xfrm>
            <a:off x="6480377" y="3152028"/>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5" name="Rechthoek 24"/>
          <p:cNvSpPr/>
          <p:nvPr/>
        </p:nvSpPr>
        <p:spPr>
          <a:xfrm>
            <a:off x="2207568" y="1196752"/>
            <a:ext cx="7056784" cy="3864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26" name="Rechthoek 25"/>
          <p:cNvSpPr/>
          <p:nvPr/>
        </p:nvSpPr>
        <p:spPr>
          <a:xfrm>
            <a:off x="2207568" y="692696"/>
            <a:ext cx="7056784" cy="37456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27" name="Rechthoek 26"/>
          <p:cNvSpPr/>
          <p:nvPr/>
        </p:nvSpPr>
        <p:spPr>
          <a:xfrm>
            <a:off x="2207568" y="116632"/>
            <a:ext cx="7056784" cy="4568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33" name="Rechthoek 32"/>
          <p:cNvSpPr/>
          <p:nvPr/>
        </p:nvSpPr>
        <p:spPr>
          <a:xfrm>
            <a:off x="2207568" y="1700808"/>
            <a:ext cx="7056784" cy="4356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43" name="Rechthoek 42"/>
          <p:cNvSpPr/>
          <p:nvPr/>
        </p:nvSpPr>
        <p:spPr>
          <a:xfrm>
            <a:off x="9412073" y="5548086"/>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2" name="Tekstvak 1"/>
          <p:cNvSpPr txBox="1"/>
          <p:nvPr/>
        </p:nvSpPr>
        <p:spPr>
          <a:xfrm>
            <a:off x="2170560" y="2787040"/>
            <a:ext cx="1182311" cy="276999"/>
          </a:xfrm>
          <a:prstGeom prst="rect">
            <a:avLst/>
          </a:prstGeom>
          <a:noFill/>
        </p:spPr>
        <p:txBody>
          <a:bodyPr wrap="none" rtlCol="0">
            <a:spAutoFit/>
          </a:bodyPr>
          <a:lstStyle/>
          <a:p>
            <a:r>
              <a:rPr lang="nl-NL" sz="1200" b="1" dirty="0" smtClean="0">
                <a:latin typeface="Calibri" panose="020F0502020204030204" pitchFamily="34" charset="0"/>
                <a:cs typeface="Calibri" panose="020F0502020204030204" pitchFamily="34" charset="0"/>
              </a:rPr>
              <a:t>ARCHITECTUUR</a:t>
            </a:r>
            <a:endParaRPr lang="nl-NL" sz="1200" b="1" dirty="0">
              <a:latin typeface="Calibri" panose="020F0502020204030204" pitchFamily="34" charset="0"/>
              <a:cs typeface="Calibri" panose="020F0502020204030204" pitchFamily="34" charset="0"/>
            </a:endParaRPr>
          </a:p>
        </p:txBody>
      </p:sp>
      <p:sp>
        <p:nvSpPr>
          <p:cNvPr id="3" name="Tekstvak 2"/>
          <p:cNvSpPr txBox="1"/>
          <p:nvPr/>
        </p:nvSpPr>
        <p:spPr>
          <a:xfrm>
            <a:off x="126534" y="404664"/>
            <a:ext cx="1444626" cy="369332"/>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KENMERKEN:</a:t>
            </a:r>
            <a:endParaRPr lang="nl-NL" dirty="0">
              <a:latin typeface="Calibri" panose="020F0502020204030204" pitchFamily="34" charset="0"/>
              <a:cs typeface="Calibri" panose="020F0502020204030204" pitchFamily="34" charset="0"/>
            </a:endParaRPr>
          </a:p>
        </p:txBody>
      </p:sp>
      <p:sp>
        <p:nvSpPr>
          <p:cNvPr id="44" name="Rechthoek 43"/>
          <p:cNvSpPr/>
          <p:nvPr/>
        </p:nvSpPr>
        <p:spPr>
          <a:xfrm>
            <a:off x="2207568" y="2251427"/>
            <a:ext cx="7056784" cy="4356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45" name="Rechthoek 44"/>
          <p:cNvSpPr/>
          <p:nvPr/>
        </p:nvSpPr>
        <p:spPr>
          <a:xfrm>
            <a:off x="9408368" y="4276928"/>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46" name="Rechthoek 45"/>
          <p:cNvSpPr/>
          <p:nvPr/>
        </p:nvSpPr>
        <p:spPr>
          <a:xfrm>
            <a:off x="9407360" y="3005770"/>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47" name="Tekstvak 46"/>
          <p:cNvSpPr txBox="1"/>
          <p:nvPr/>
        </p:nvSpPr>
        <p:spPr>
          <a:xfrm>
            <a:off x="9327476" y="2502372"/>
            <a:ext cx="1725665" cy="369332"/>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MECHANISMEN:</a:t>
            </a:r>
            <a:endParaRPr lang="nl-NL" dirty="0">
              <a:latin typeface="Calibri" panose="020F0502020204030204" pitchFamily="34" charset="0"/>
              <a:cs typeface="Calibri" panose="020F0502020204030204" pitchFamily="34" charset="0"/>
            </a:endParaRPr>
          </a:p>
        </p:txBody>
      </p:sp>
      <p:sp>
        <p:nvSpPr>
          <p:cNvPr id="37" name="Tekstvak 36"/>
          <p:cNvSpPr txBox="1"/>
          <p:nvPr/>
        </p:nvSpPr>
        <p:spPr>
          <a:xfrm>
            <a:off x="9284326" y="85898"/>
            <a:ext cx="461665" cy="2165529"/>
          </a:xfrm>
          <a:prstGeom prst="rect">
            <a:avLst/>
          </a:prstGeom>
          <a:noFill/>
        </p:spPr>
        <p:txBody>
          <a:bodyPr vert="vert" wrap="none" rtlCol="0">
            <a:spAutoFit/>
          </a:bodyPr>
          <a:lstStyle/>
          <a:p>
            <a:r>
              <a:rPr lang="nl-NL" dirty="0" smtClean="0"/>
              <a:t>CATEGORISERING</a:t>
            </a:r>
            <a:endParaRPr lang="nl-NL" dirty="0"/>
          </a:p>
        </p:txBody>
      </p:sp>
      <p:sp>
        <p:nvSpPr>
          <p:cNvPr id="34" name="Rechthoek 33"/>
          <p:cNvSpPr/>
          <p:nvPr/>
        </p:nvSpPr>
        <p:spPr>
          <a:xfrm>
            <a:off x="3491077" y="3548413"/>
            <a:ext cx="677967" cy="728515"/>
          </a:xfrm>
          <a:prstGeom prst="rect">
            <a:avLst/>
          </a:prstGeom>
          <a:solidFill>
            <a:schemeClr val="accent2">
              <a:lumMod val="20000"/>
              <a:lumOff val="80000"/>
              <a:alpha val="50000"/>
            </a:schemeClr>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48"/>
          <p:cNvSpPr/>
          <p:nvPr/>
        </p:nvSpPr>
        <p:spPr>
          <a:xfrm>
            <a:off x="119336" y="605331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ECOSYSTEEM</a:t>
            </a:r>
            <a:endParaRPr lang="nl-NL" b="1" dirty="0">
              <a:solidFill>
                <a:schemeClr val="tx1"/>
              </a:solidFill>
              <a:latin typeface="Calibri" panose="020F0502020204030204" pitchFamily="34" charset="0"/>
              <a:cs typeface="Calibri" panose="020F0502020204030204" pitchFamily="34" charset="0"/>
            </a:endParaRPr>
          </a:p>
        </p:txBody>
      </p:sp>
      <p:sp>
        <p:nvSpPr>
          <p:cNvPr id="50" name="Rechthoek 49"/>
          <p:cNvSpPr/>
          <p:nvPr/>
        </p:nvSpPr>
        <p:spPr>
          <a:xfrm>
            <a:off x="129374" y="5229200"/>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DATA - API)  </a:t>
            </a:r>
          </a:p>
          <a:p>
            <a:pPr algn="ctr"/>
            <a:r>
              <a:rPr lang="nl-NL" b="1" dirty="0" smtClean="0">
                <a:solidFill>
                  <a:schemeClr val="tx1"/>
                </a:solidFill>
                <a:latin typeface="Calibri" panose="020F0502020204030204" pitchFamily="34" charset="0"/>
                <a:cs typeface="Calibri" panose="020F0502020204030204" pitchFamily="34" charset="0"/>
              </a:rPr>
              <a:t>(TWEE KEER)</a:t>
            </a:r>
            <a:endParaRPr lang="nl-NL" b="1" dirty="0">
              <a:solidFill>
                <a:schemeClr val="tx1"/>
              </a:solidFill>
              <a:latin typeface="Calibri" panose="020F0502020204030204" pitchFamily="34" charset="0"/>
              <a:cs typeface="Calibri" panose="020F0502020204030204" pitchFamily="34" charset="0"/>
            </a:endParaRPr>
          </a:p>
        </p:txBody>
      </p:sp>
      <p:sp>
        <p:nvSpPr>
          <p:cNvPr id="51" name="Rechthoek 50"/>
          <p:cNvSpPr/>
          <p:nvPr/>
        </p:nvSpPr>
        <p:spPr>
          <a:xfrm>
            <a:off x="126534" y="1144733"/>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PROSUMERS</a:t>
            </a:r>
            <a:endParaRPr lang="nl-NL" b="1" dirty="0">
              <a:solidFill>
                <a:schemeClr val="tx1"/>
              </a:solidFill>
              <a:latin typeface="Calibri" panose="020F0502020204030204" pitchFamily="34" charset="0"/>
              <a:cs typeface="Calibri" panose="020F0502020204030204" pitchFamily="34" charset="0"/>
            </a:endParaRPr>
          </a:p>
        </p:txBody>
      </p:sp>
      <p:sp>
        <p:nvSpPr>
          <p:cNvPr id="52" name="Rechthoek 51"/>
          <p:cNvSpPr/>
          <p:nvPr/>
        </p:nvSpPr>
        <p:spPr>
          <a:xfrm>
            <a:off x="126534" y="278092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TRANSACTIE-</a:t>
            </a:r>
          </a:p>
          <a:p>
            <a:pPr algn="ctr"/>
            <a:r>
              <a:rPr lang="nl-NL" b="1" dirty="0" smtClean="0">
                <a:solidFill>
                  <a:schemeClr val="tx1"/>
                </a:solidFill>
                <a:latin typeface="Calibri" panose="020F0502020204030204" pitchFamily="34" charset="0"/>
                <a:cs typeface="Calibri" panose="020F0502020204030204" pitchFamily="34" charset="0"/>
              </a:rPr>
              <a:t>KOSTEN -/-</a:t>
            </a:r>
            <a:endParaRPr lang="nl-NL" b="1" dirty="0">
              <a:solidFill>
                <a:schemeClr val="tx1"/>
              </a:solidFill>
              <a:latin typeface="Calibri" panose="020F0502020204030204" pitchFamily="34" charset="0"/>
              <a:cs typeface="Calibri" panose="020F0502020204030204" pitchFamily="34" charset="0"/>
            </a:endParaRPr>
          </a:p>
        </p:txBody>
      </p:sp>
      <p:sp>
        <p:nvSpPr>
          <p:cNvPr id="53" name="Rechthoek 52"/>
          <p:cNvSpPr/>
          <p:nvPr/>
        </p:nvSpPr>
        <p:spPr>
          <a:xfrm>
            <a:off x="126534" y="1956810"/>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GLOBAAL</a:t>
            </a:r>
            <a:endParaRPr lang="nl-NL" b="1" dirty="0">
              <a:solidFill>
                <a:schemeClr val="tx1"/>
              </a:solidFill>
              <a:latin typeface="Calibri" panose="020F0502020204030204" pitchFamily="34" charset="0"/>
              <a:cs typeface="Calibri" panose="020F0502020204030204" pitchFamily="34" charset="0"/>
            </a:endParaRPr>
          </a:p>
        </p:txBody>
      </p:sp>
      <p:sp>
        <p:nvSpPr>
          <p:cNvPr id="54" name="Rechthoek 53"/>
          <p:cNvSpPr/>
          <p:nvPr/>
        </p:nvSpPr>
        <p:spPr>
          <a:xfrm>
            <a:off x="126534" y="4407617"/>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GECODEERD</a:t>
            </a:r>
          </a:p>
          <a:p>
            <a:pPr algn="ctr"/>
            <a:r>
              <a:rPr lang="nl-NL" b="1" dirty="0" smtClean="0">
                <a:solidFill>
                  <a:schemeClr val="tx1"/>
                </a:solidFill>
                <a:latin typeface="Calibri" panose="020F0502020204030204" pitchFamily="34" charset="0"/>
                <a:cs typeface="Calibri" panose="020F0502020204030204" pitchFamily="34" charset="0"/>
              </a:rPr>
              <a:t>WERELDBEELD</a:t>
            </a:r>
            <a:endParaRPr lang="nl-NL" b="1" dirty="0">
              <a:solidFill>
                <a:schemeClr val="tx1"/>
              </a:solidFill>
              <a:latin typeface="Calibri" panose="020F0502020204030204" pitchFamily="34" charset="0"/>
              <a:cs typeface="Calibri" panose="020F0502020204030204" pitchFamily="34" charset="0"/>
            </a:endParaRPr>
          </a:p>
        </p:txBody>
      </p:sp>
      <p:sp>
        <p:nvSpPr>
          <p:cNvPr id="55" name="Rechthoek 54"/>
          <p:cNvSpPr/>
          <p:nvPr/>
        </p:nvSpPr>
        <p:spPr>
          <a:xfrm>
            <a:off x="126534" y="358887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NETWERK-</a:t>
            </a:r>
          </a:p>
          <a:p>
            <a:pPr algn="ctr"/>
            <a:r>
              <a:rPr lang="nl-NL" b="1" dirty="0" smtClean="0">
                <a:solidFill>
                  <a:schemeClr val="tx1"/>
                </a:solidFill>
                <a:latin typeface="Calibri" panose="020F0502020204030204" pitchFamily="34" charset="0"/>
                <a:cs typeface="Calibri" panose="020F0502020204030204" pitchFamily="34" charset="0"/>
              </a:rPr>
              <a:t>EFFECT</a:t>
            </a:r>
            <a:endParaRPr lang="nl-NL" b="1" dirty="0">
              <a:solidFill>
                <a:schemeClr val="tx1"/>
              </a:solidFill>
              <a:latin typeface="Calibri" panose="020F0502020204030204" pitchFamily="34" charset="0"/>
              <a:cs typeface="Calibri" panose="020F0502020204030204" pitchFamily="34" charset="0"/>
            </a:endParaRPr>
          </a:p>
        </p:txBody>
      </p:sp>
      <p:sp>
        <p:nvSpPr>
          <p:cNvPr id="48" name="Rechthoek 47"/>
          <p:cNvSpPr/>
          <p:nvPr/>
        </p:nvSpPr>
        <p:spPr>
          <a:xfrm>
            <a:off x="4515667" y="2814229"/>
            <a:ext cx="4834425" cy="1807413"/>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b="1" dirty="0" smtClean="0">
                <a:latin typeface="Calibri" panose="020F0502020204030204" pitchFamily="34" charset="0"/>
                <a:cs typeface="Calibri" panose="020F0502020204030204" pitchFamily="34" charset="0"/>
              </a:rPr>
              <a:t>SCHRIJF 5 – 10 BELANGRIJKE PLATFORMEN OP EN PROBEER EEN INDELING TE MAKEN IN CATEGORIEËN AAN DE HAND VAN HET DOEL OF HET ECONOMISCHE MODEL DAT ZE NASTREVEN / TOT GEVOLG HEBBEN.</a:t>
            </a:r>
          </a:p>
          <a:p>
            <a:r>
              <a:rPr lang="nl-NL" b="1" dirty="0" smtClean="0">
                <a:latin typeface="Calibri" panose="020F0502020204030204" pitchFamily="34" charset="0"/>
                <a:cs typeface="Calibri" panose="020F0502020204030204" pitchFamily="34" charset="0"/>
              </a:rPr>
              <a:t>5 MINUTEN</a:t>
            </a:r>
            <a:endParaRPr lang="nl-NL"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6345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hoek 23"/>
          <p:cNvSpPr/>
          <p:nvPr/>
        </p:nvSpPr>
        <p:spPr>
          <a:xfrm>
            <a:off x="2207568" y="2780928"/>
            <a:ext cx="7056784" cy="39604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dirty="0">
              <a:latin typeface="Calibri" panose="020F0502020204030204" pitchFamily="34" charset="0"/>
              <a:cs typeface="Calibri" panose="020F0502020204030204" pitchFamily="34" charset="0"/>
            </a:endParaRPr>
          </a:p>
        </p:txBody>
      </p:sp>
      <p:sp>
        <p:nvSpPr>
          <p:cNvPr id="4" name="Rechthoek 3"/>
          <p:cNvSpPr/>
          <p:nvPr/>
        </p:nvSpPr>
        <p:spPr>
          <a:xfrm>
            <a:off x="2711624" y="6093296"/>
            <a:ext cx="626469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Calibri" panose="020F0502020204030204" pitchFamily="34" charset="0"/>
                <a:cs typeface="Calibri" panose="020F0502020204030204" pitchFamily="34" charset="0"/>
              </a:rPr>
              <a:t>?</a:t>
            </a:r>
            <a:r>
              <a:rPr lang="nl-NL" b="1" dirty="0" smtClean="0">
                <a:solidFill>
                  <a:schemeClr val="tx1"/>
                </a:solidFill>
                <a:latin typeface="Calibri" panose="020F0502020204030204" pitchFamily="34" charset="0"/>
                <a:cs typeface="Calibri" panose="020F0502020204030204" pitchFamily="34" charset="0"/>
              </a:rPr>
              <a:t>INTERNET – HET WEB - BLOCKCHAIN </a:t>
            </a:r>
            <a:endParaRPr lang="nl-NL" b="1" dirty="0">
              <a:solidFill>
                <a:schemeClr val="tx1"/>
              </a:solidFill>
              <a:latin typeface="Calibri" panose="020F0502020204030204" pitchFamily="34" charset="0"/>
              <a:cs typeface="Calibri" panose="020F0502020204030204" pitchFamily="34" charset="0"/>
            </a:endParaRPr>
          </a:p>
        </p:txBody>
      </p:sp>
      <p:sp>
        <p:nvSpPr>
          <p:cNvPr id="5" name="Rechthoek 4"/>
          <p:cNvSpPr/>
          <p:nvPr/>
        </p:nvSpPr>
        <p:spPr>
          <a:xfrm>
            <a:off x="2711624" y="5549262"/>
            <a:ext cx="230425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OS</a:t>
            </a:r>
            <a:endParaRPr lang="nl-NL" b="1" dirty="0">
              <a:solidFill>
                <a:schemeClr val="tx1"/>
              </a:solidFill>
              <a:latin typeface="Calibri" panose="020F0502020204030204" pitchFamily="34" charset="0"/>
              <a:cs typeface="Calibri" panose="020F0502020204030204" pitchFamily="34" charset="0"/>
            </a:endParaRPr>
          </a:p>
        </p:txBody>
      </p:sp>
      <p:sp>
        <p:nvSpPr>
          <p:cNvPr id="6" name="Rechthoek 5"/>
          <p:cNvSpPr/>
          <p:nvPr/>
        </p:nvSpPr>
        <p:spPr>
          <a:xfrm>
            <a:off x="5015880" y="5549262"/>
            <a:ext cx="3960440"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IAAS – PAAS (DATABASE – AI)  </a:t>
            </a:r>
            <a:endParaRPr lang="nl-NL" b="1" dirty="0">
              <a:solidFill>
                <a:schemeClr val="tx1"/>
              </a:solidFill>
              <a:latin typeface="Calibri" panose="020F0502020204030204" pitchFamily="34" charset="0"/>
              <a:cs typeface="Calibri" panose="020F0502020204030204" pitchFamily="34" charset="0"/>
            </a:endParaRPr>
          </a:p>
        </p:txBody>
      </p:sp>
      <p:sp>
        <p:nvSpPr>
          <p:cNvPr id="7" name="Ovaal 6"/>
          <p:cNvSpPr/>
          <p:nvPr/>
        </p:nvSpPr>
        <p:spPr>
          <a:xfrm>
            <a:off x="3250802" y="45667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8" name="Ovaal 7"/>
          <p:cNvSpPr/>
          <p:nvPr/>
        </p:nvSpPr>
        <p:spPr>
          <a:xfrm>
            <a:off x="3627555" y="43501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9" name="Ovaal 8"/>
          <p:cNvSpPr/>
          <p:nvPr/>
        </p:nvSpPr>
        <p:spPr>
          <a:xfrm>
            <a:off x="3553294" y="3673484"/>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0" name="Ovaal 9"/>
          <p:cNvSpPr/>
          <p:nvPr/>
        </p:nvSpPr>
        <p:spPr>
          <a:xfrm>
            <a:off x="4022991" y="5034636"/>
            <a:ext cx="660477" cy="570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BR</a:t>
            </a:r>
            <a:endParaRPr lang="nl-NL" b="1" dirty="0">
              <a:solidFill>
                <a:schemeClr val="tx1"/>
              </a:solidFill>
              <a:latin typeface="Calibri" panose="020F0502020204030204" pitchFamily="34" charset="0"/>
              <a:cs typeface="Calibri" panose="020F0502020204030204" pitchFamily="34" charset="0"/>
            </a:endParaRPr>
          </a:p>
        </p:txBody>
      </p:sp>
      <p:sp>
        <p:nvSpPr>
          <p:cNvPr id="11" name="Ovaal 10"/>
          <p:cNvSpPr/>
          <p:nvPr/>
        </p:nvSpPr>
        <p:spPr>
          <a:xfrm>
            <a:off x="5451676" y="35962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Calibri" panose="020F0502020204030204" pitchFamily="34" charset="0"/>
              <a:cs typeface="Calibri" panose="020F0502020204030204" pitchFamily="34" charset="0"/>
            </a:endParaRPr>
          </a:p>
        </p:txBody>
      </p:sp>
      <p:sp>
        <p:nvSpPr>
          <p:cNvPr id="12" name="Ovaal 11"/>
          <p:cNvSpPr/>
          <p:nvPr/>
        </p:nvSpPr>
        <p:spPr>
          <a:xfrm>
            <a:off x="4138914" y="4490602"/>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3" name="Ovaal 12"/>
          <p:cNvSpPr/>
          <p:nvPr/>
        </p:nvSpPr>
        <p:spPr>
          <a:xfrm>
            <a:off x="5896969" y="3814956"/>
            <a:ext cx="639591" cy="5062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TR</a:t>
            </a:r>
            <a:endParaRPr lang="nl-NL" b="1" dirty="0">
              <a:solidFill>
                <a:schemeClr val="tx1"/>
              </a:solidFill>
              <a:latin typeface="Calibri" panose="020F0502020204030204" pitchFamily="34" charset="0"/>
              <a:cs typeface="Calibri" panose="020F0502020204030204" pitchFamily="34" charset="0"/>
            </a:endParaRPr>
          </a:p>
        </p:txBody>
      </p:sp>
      <p:sp>
        <p:nvSpPr>
          <p:cNvPr id="14" name="Ovaal 13"/>
          <p:cNvSpPr/>
          <p:nvPr/>
        </p:nvSpPr>
        <p:spPr>
          <a:xfrm>
            <a:off x="4666243" y="4052469"/>
            <a:ext cx="1698373" cy="16089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GOOGLE</a:t>
            </a:r>
            <a:endParaRPr lang="nl-NL" b="1" dirty="0">
              <a:solidFill>
                <a:schemeClr val="tx1"/>
              </a:solidFill>
              <a:latin typeface="Calibri" panose="020F0502020204030204" pitchFamily="34" charset="0"/>
              <a:cs typeface="Calibri" panose="020F0502020204030204" pitchFamily="34" charset="0"/>
            </a:endParaRPr>
          </a:p>
        </p:txBody>
      </p:sp>
      <p:sp>
        <p:nvSpPr>
          <p:cNvPr id="15" name="Ovaal 14"/>
          <p:cNvSpPr/>
          <p:nvPr/>
        </p:nvSpPr>
        <p:spPr>
          <a:xfrm>
            <a:off x="6327602" y="3933056"/>
            <a:ext cx="1424582" cy="12619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FACE-BOOK</a:t>
            </a:r>
            <a:endParaRPr lang="nl-NL" b="1" dirty="0">
              <a:solidFill>
                <a:schemeClr val="tx1"/>
              </a:solidFill>
              <a:latin typeface="Calibri" panose="020F0502020204030204" pitchFamily="34" charset="0"/>
              <a:cs typeface="Calibri" panose="020F0502020204030204" pitchFamily="34" charset="0"/>
            </a:endParaRPr>
          </a:p>
        </p:txBody>
      </p:sp>
      <p:sp>
        <p:nvSpPr>
          <p:cNvPr id="16" name="Ovaal 15"/>
          <p:cNvSpPr/>
          <p:nvPr/>
        </p:nvSpPr>
        <p:spPr>
          <a:xfrm>
            <a:off x="8134137" y="4555778"/>
            <a:ext cx="1193412" cy="10733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UBER</a:t>
            </a:r>
            <a:endParaRPr lang="nl-NL" b="1" dirty="0">
              <a:solidFill>
                <a:schemeClr val="tx1"/>
              </a:solidFill>
              <a:latin typeface="Calibri" panose="020F0502020204030204" pitchFamily="34" charset="0"/>
              <a:cs typeface="Calibri" panose="020F0502020204030204" pitchFamily="34" charset="0"/>
            </a:endParaRPr>
          </a:p>
        </p:txBody>
      </p:sp>
      <p:sp>
        <p:nvSpPr>
          <p:cNvPr id="17" name="Ovaal 16"/>
          <p:cNvSpPr/>
          <p:nvPr/>
        </p:nvSpPr>
        <p:spPr>
          <a:xfrm>
            <a:off x="7482935" y="4977407"/>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8" name="Ovaal 17"/>
          <p:cNvSpPr/>
          <p:nvPr/>
        </p:nvSpPr>
        <p:spPr>
          <a:xfrm>
            <a:off x="6009632" y="3234896"/>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9" name="Ovaal 18"/>
          <p:cNvSpPr/>
          <p:nvPr/>
        </p:nvSpPr>
        <p:spPr>
          <a:xfrm>
            <a:off x="7571656" y="4494487"/>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0" name="Ovaal 19"/>
          <p:cNvSpPr/>
          <p:nvPr/>
        </p:nvSpPr>
        <p:spPr>
          <a:xfrm>
            <a:off x="7508532" y="3967526"/>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1" name="Ovaal 20"/>
          <p:cNvSpPr/>
          <p:nvPr/>
        </p:nvSpPr>
        <p:spPr>
          <a:xfrm>
            <a:off x="7115272" y="3603941"/>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2" name="Ovaal 21"/>
          <p:cNvSpPr/>
          <p:nvPr/>
        </p:nvSpPr>
        <p:spPr>
          <a:xfrm>
            <a:off x="6567588" y="3548413"/>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3" name="Ovaal 22"/>
          <p:cNvSpPr/>
          <p:nvPr/>
        </p:nvSpPr>
        <p:spPr>
          <a:xfrm>
            <a:off x="6480377" y="3152028"/>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43" name="Rechthoek 42"/>
          <p:cNvSpPr/>
          <p:nvPr/>
        </p:nvSpPr>
        <p:spPr>
          <a:xfrm>
            <a:off x="9412073" y="5548086"/>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2" name="Tekstvak 1"/>
          <p:cNvSpPr txBox="1"/>
          <p:nvPr/>
        </p:nvSpPr>
        <p:spPr>
          <a:xfrm>
            <a:off x="2170560" y="2787040"/>
            <a:ext cx="1182311" cy="276999"/>
          </a:xfrm>
          <a:prstGeom prst="rect">
            <a:avLst/>
          </a:prstGeom>
          <a:noFill/>
        </p:spPr>
        <p:txBody>
          <a:bodyPr wrap="none" rtlCol="0">
            <a:spAutoFit/>
          </a:bodyPr>
          <a:lstStyle/>
          <a:p>
            <a:r>
              <a:rPr lang="nl-NL" sz="1200" b="1" dirty="0" smtClean="0">
                <a:latin typeface="Calibri" panose="020F0502020204030204" pitchFamily="34" charset="0"/>
                <a:cs typeface="Calibri" panose="020F0502020204030204" pitchFamily="34" charset="0"/>
              </a:rPr>
              <a:t>ARCHITECTUUR</a:t>
            </a:r>
            <a:endParaRPr lang="nl-NL" sz="1200" b="1" dirty="0">
              <a:latin typeface="Calibri" panose="020F0502020204030204" pitchFamily="34" charset="0"/>
              <a:cs typeface="Calibri" panose="020F0502020204030204" pitchFamily="34" charset="0"/>
            </a:endParaRPr>
          </a:p>
        </p:txBody>
      </p:sp>
      <p:sp>
        <p:nvSpPr>
          <p:cNvPr id="3" name="Tekstvak 2"/>
          <p:cNvSpPr txBox="1"/>
          <p:nvPr/>
        </p:nvSpPr>
        <p:spPr>
          <a:xfrm>
            <a:off x="126534" y="404664"/>
            <a:ext cx="1444626" cy="369332"/>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KENMERKEN:</a:t>
            </a:r>
            <a:endParaRPr lang="nl-NL" dirty="0">
              <a:latin typeface="Calibri" panose="020F0502020204030204" pitchFamily="34" charset="0"/>
              <a:cs typeface="Calibri" panose="020F0502020204030204" pitchFamily="34" charset="0"/>
            </a:endParaRPr>
          </a:p>
        </p:txBody>
      </p:sp>
      <p:sp>
        <p:nvSpPr>
          <p:cNvPr id="45" name="Rechthoek 44"/>
          <p:cNvSpPr/>
          <p:nvPr/>
        </p:nvSpPr>
        <p:spPr>
          <a:xfrm>
            <a:off x="9408368" y="4276928"/>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46" name="Rechthoek 45"/>
          <p:cNvSpPr/>
          <p:nvPr/>
        </p:nvSpPr>
        <p:spPr>
          <a:xfrm>
            <a:off x="9407360" y="3005770"/>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47" name="Tekstvak 46"/>
          <p:cNvSpPr txBox="1"/>
          <p:nvPr/>
        </p:nvSpPr>
        <p:spPr>
          <a:xfrm>
            <a:off x="9327476" y="2502372"/>
            <a:ext cx="1725665" cy="369332"/>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MECHANISMEN:</a:t>
            </a:r>
            <a:endParaRPr lang="nl-NL" dirty="0">
              <a:latin typeface="Calibri" panose="020F0502020204030204" pitchFamily="34" charset="0"/>
              <a:cs typeface="Calibri" panose="020F0502020204030204" pitchFamily="34" charset="0"/>
            </a:endParaRPr>
          </a:p>
        </p:txBody>
      </p:sp>
      <p:sp>
        <p:nvSpPr>
          <p:cNvPr id="37" name="Tekstvak 36"/>
          <p:cNvSpPr txBox="1"/>
          <p:nvPr/>
        </p:nvSpPr>
        <p:spPr>
          <a:xfrm>
            <a:off x="9284326" y="85898"/>
            <a:ext cx="461665" cy="2165529"/>
          </a:xfrm>
          <a:prstGeom prst="rect">
            <a:avLst/>
          </a:prstGeom>
          <a:noFill/>
        </p:spPr>
        <p:txBody>
          <a:bodyPr vert="vert" wrap="none" rtlCol="0">
            <a:spAutoFit/>
          </a:bodyPr>
          <a:lstStyle/>
          <a:p>
            <a:r>
              <a:rPr lang="nl-NL" dirty="0" smtClean="0"/>
              <a:t>CATEGORISERING</a:t>
            </a:r>
            <a:endParaRPr lang="nl-NL" dirty="0"/>
          </a:p>
        </p:txBody>
      </p:sp>
      <p:sp>
        <p:nvSpPr>
          <p:cNvPr id="34" name="Rechthoek 33"/>
          <p:cNvSpPr/>
          <p:nvPr/>
        </p:nvSpPr>
        <p:spPr>
          <a:xfrm>
            <a:off x="3491077" y="3548413"/>
            <a:ext cx="677967" cy="728515"/>
          </a:xfrm>
          <a:prstGeom prst="rect">
            <a:avLst/>
          </a:prstGeom>
          <a:solidFill>
            <a:schemeClr val="accent2">
              <a:lumMod val="20000"/>
              <a:lumOff val="80000"/>
              <a:alpha val="50000"/>
            </a:schemeClr>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48"/>
          <p:cNvSpPr/>
          <p:nvPr/>
        </p:nvSpPr>
        <p:spPr>
          <a:xfrm>
            <a:off x="119336" y="605331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ECOSYSTEEM</a:t>
            </a:r>
            <a:endParaRPr lang="nl-NL" b="1" dirty="0">
              <a:solidFill>
                <a:schemeClr val="tx1"/>
              </a:solidFill>
              <a:latin typeface="Calibri" panose="020F0502020204030204" pitchFamily="34" charset="0"/>
              <a:cs typeface="Calibri" panose="020F0502020204030204" pitchFamily="34" charset="0"/>
            </a:endParaRPr>
          </a:p>
        </p:txBody>
      </p:sp>
      <p:sp>
        <p:nvSpPr>
          <p:cNvPr id="50" name="Rechthoek 49"/>
          <p:cNvSpPr/>
          <p:nvPr/>
        </p:nvSpPr>
        <p:spPr>
          <a:xfrm>
            <a:off x="129374" y="5229200"/>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DATA - API)  </a:t>
            </a:r>
          </a:p>
          <a:p>
            <a:pPr algn="ctr"/>
            <a:r>
              <a:rPr lang="nl-NL" b="1" dirty="0" smtClean="0">
                <a:solidFill>
                  <a:schemeClr val="tx1"/>
                </a:solidFill>
                <a:latin typeface="Calibri" panose="020F0502020204030204" pitchFamily="34" charset="0"/>
                <a:cs typeface="Calibri" panose="020F0502020204030204" pitchFamily="34" charset="0"/>
              </a:rPr>
              <a:t>(TWEE KEER)</a:t>
            </a:r>
            <a:endParaRPr lang="nl-NL" b="1" dirty="0">
              <a:solidFill>
                <a:schemeClr val="tx1"/>
              </a:solidFill>
              <a:latin typeface="Calibri" panose="020F0502020204030204" pitchFamily="34" charset="0"/>
              <a:cs typeface="Calibri" panose="020F0502020204030204" pitchFamily="34" charset="0"/>
            </a:endParaRPr>
          </a:p>
        </p:txBody>
      </p:sp>
      <p:sp>
        <p:nvSpPr>
          <p:cNvPr id="51" name="Rechthoek 50"/>
          <p:cNvSpPr/>
          <p:nvPr/>
        </p:nvSpPr>
        <p:spPr>
          <a:xfrm>
            <a:off x="126534" y="1144733"/>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PROSUMERS</a:t>
            </a:r>
            <a:endParaRPr lang="nl-NL" b="1" dirty="0">
              <a:solidFill>
                <a:schemeClr val="tx1"/>
              </a:solidFill>
              <a:latin typeface="Calibri" panose="020F0502020204030204" pitchFamily="34" charset="0"/>
              <a:cs typeface="Calibri" panose="020F0502020204030204" pitchFamily="34" charset="0"/>
            </a:endParaRPr>
          </a:p>
        </p:txBody>
      </p:sp>
      <p:sp>
        <p:nvSpPr>
          <p:cNvPr id="52" name="Rechthoek 51"/>
          <p:cNvSpPr/>
          <p:nvPr/>
        </p:nvSpPr>
        <p:spPr>
          <a:xfrm>
            <a:off x="126534" y="278092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TRANSACTIE-</a:t>
            </a:r>
          </a:p>
          <a:p>
            <a:pPr algn="ctr"/>
            <a:r>
              <a:rPr lang="nl-NL" b="1" dirty="0" smtClean="0">
                <a:solidFill>
                  <a:schemeClr val="tx1"/>
                </a:solidFill>
                <a:latin typeface="Calibri" panose="020F0502020204030204" pitchFamily="34" charset="0"/>
                <a:cs typeface="Calibri" panose="020F0502020204030204" pitchFamily="34" charset="0"/>
              </a:rPr>
              <a:t>KOSTEN -/-</a:t>
            </a:r>
            <a:endParaRPr lang="nl-NL" b="1" dirty="0">
              <a:solidFill>
                <a:schemeClr val="tx1"/>
              </a:solidFill>
              <a:latin typeface="Calibri" panose="020F0502020204030204" pitchFamily="34" charset="0"/>
              <a:cs typeface="Calibri" panose="020F0502020204030204" pitchFamily="34" charset="0"/>
            </a:endParaRPr>
          </a:p>
        </p:txBody>
      </p:sp>
      <p:sp>
        <p:nvSpPr>
          <p:cNvPr id="53" name="Rechthoek 52"/>
          <p:cNvSpPr/>
          <p:nvPr/>
        </p:nvSpPr>
        <p:spPr>
          <a:xfrm>
            <a:off x="126534" y="1956810"/>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GLOBAAL</a:t>
            </a:r>
            <a:endParaRPr lang="nl-NL" b="1" dirty="0">
              <a:solidFill>
                <a:schemeClr val="tx1"/>
              </a:solidFill>
              <a:latin typeface="Calibri" panose="020F0502020204030204" pitchFamily="34" charset="0"/>
              <a:cs typeface="Calibri" panose="020F0502020204030204" pitchFamily="34" charset="0"/>
            </a:endParaRPr>
          </a:p>
        </p:txBody>
      </p:sp>
      <p:sp>
        <p:nvSpPr>
          <p:cNvPr id="54" name="Rechthoek 53"/>
          <p:cNvSpPr/>
          <p:nvPr/>
        </p:nvSpPr>
        <p:spPr>
          <a:xfrm>
            <a:off x="126534" y="4407617"/>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GECODEERD</a:t>
            </a:r>
          </a:p>
          <a:p>
            <a:pPr algn="ctr"/>
            <a:r>
              <a:rPr lang="nl-NL" b="1" dirty="0" smtClean="0">
                <a:solidFill>
                  <a:schemeClr val="tx1"/>
                </a:solidFill>
                <a:latin typeface="Calibri" panose="020F0502020204030204" pitchFamily="34" charset="0"/>
                <a:cs typeface="Calibri" panose="020F0502020204030204" pitchFamily="34" charset="0"/>
              </a:rPr>
              <a:t>WERELDBEELD</a:t>
            </a:r>
            <a:endParaRPr lang="nl-NL" b="1" dirty="0">
              <a:solidFill>
                <a:schemeClr val="tx1"/>
              </a:solidFill>
              <a:latin typeface="Calibri" panose="020F0502020204030204" pitchFamily="34" charset="0"/>
              <a:cs typeface="Calibri" panose="020F0502020204030204" pitchFamily="34" charset="0"/>
            </a:endParaRPr>
          </a:p>
        </p:txBody>
      </p:sp>
      <p:sp>
        <p:nvSpPr>
          <p:cNvPr id="55" name="Rechthoek 54"/>
          <p:cNvSpPr/>
          <p:nvPr/>
        </p:nvSpPr>
        <p:spPr>
          <a:xfrm>
            <a:off x="126534" y="358887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NETWERK-</a:t>
            </a:r>
          </a:p>
          <a:p>
            <a:pPr algn="ctr"/>
            <a:r>
              <a:rPr lang="nl-NL" b="1" dirty="0" smtClean="0">
                <a:solidFill>
                  <a:schemeClr val="tx1"/>
                </a:solidFill>
                <a:latin typeface="Calibri" panose="020F0502020204030204" pitchFamily="34" charset="0"/>
                <a:cs typeface="Calibri" panose="020F0502020204030204" pitchFamily="34" charset="0"/>
              </a:rPr>
              <a:t>EFFECT</a:t>
            </a:r>
            <a:endParaRPr lang="nl-NL" b="1" dirty="0">
              <a:solidFill>
                <a:schemeClr val="tx1"/>
              </a:solidFill>
              <a:latin typeface="Calibri" panose="020F0502020204030204" pitchFamily="34" charset="0"/>
              <a:cs typeface="Calibri" panose="020F0502020204030204" pitchFamily="34" charset="0"/>
            </a:endParaRPr>
          </a:p>
        </p:txBody>
      </p:sp>
      <p:sp>
        <p:nvSpPr>
          <p:cNvPr id="56" name="Rechthoek 55"/>
          <p:cNvSpPr/>
          <p:nvPr/>
        </p:nvSpPr>
        <p:spPr>
          <a:xfrm>
            <a:off x="2207568" y="1196752"/>
            <a:ext cx="7056784" cy="3864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b="1" dirty="0" smtClean="0">
                <a:latin typeface="Calibri" panose="020F0502020204030204" pitchFamily="34" charset="0"/>
                <a:cs typeface="Calibri" panose="020F0502020204030204" pitchFamily="34" charset="0"/>
              </a:rPr>
              <a:t>DEEL – ECONOMIE</a:t>
            </a:r>
            <a:endParaRPr lang="nl-NL" b="1" dirty="0">
              <a:latin typeface="Calibri" panose="020F0502020204030204" pitchFamily="34" charset="0"/>
              <a:cs typeface="Calibri" panose="020F0502020204030204" pitchFamily="34" charset="0"/>
            </a:endParaRPr>
          </a:p>
        </p:txBody>
      </p:sp>
      <p:sp>
        <p:nvSpPr>
          <p:cNvPr id="57" name="Rechthoek 56"/>
          <p:cNvSpPr/>
          <p:nvPr/>
        </p:nvSpPr>
        <p:spPr>
          <a:xfrm>
            <a:off x="2207568" y="692696"/>
            <a:ext cx="7056784" cy="37456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b="1" dirty="0" smtClean="0">
                <a:latin typeface="Calibri" panose="020F0502020204030204" pitchFamily="34" charset="0"/>
                <a:cs typeface="Calibri" panose="020F0502020204030204" pitchFamily="34" charset="0"/>
              </a:rPr>
              <a:t>TWEEDE – HANDS ECONOMIE</a:t>
            </a:r>
            <a:endParaRPr lang="nl-NL" b="1" dirty="0">
              <a:latin typeface="Calibri" panose="020F0502020204030204" pitchFamily="34" charset="0"/>
              <a:cs typeface="Calibri" panose="020F0502020204030204" pitchFamily="34" charset="0"/>
            </a:endParaRPr>
          </a:p>
        </p:txBody>
      </p:sp>
      <p:sp>
        <p:nvSpPr>
          <p:cNvPr id="58" name="Rechthoek 57"/>
          <p:cNvSpPr/>
          <p:nvPr/>
        </p:nvSpPr>
        <p:spPr>
          <a:xfrm>
            <a:off x="2207568" y="116632"/>
            <a:ext cx="7056784" cy="4568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b="1" dirty="0" smtClean="0">
                <a:latin typeface="Calibri" panose="020F0502020204030204" pitchFamily="34" charset="0"/>
                <a:cs typeface="Calibri" panose="020F0502020204030204" pitchFamily="34" charset="0"/>
              </a:rPr>
              <a:t>KLUS – ECONOMIE</a:t>
            </a:r>
            <a:endParaRPr lang="nl-NL" b="1" dirty="0">
              <a:latin typeface="Calibri" panose="020F0502020204030204" pitchFamily="34" charset="0"/>
              <a:cs typeface="Calibri" panose="020F0502020204030204" pitchFamily="34" charset="0"/>
            </a:endParaRPr>
          </a:p>
        </p:txBody>
      </p:sp>
      <p:sp>
        <p:nvSpPr>
          <p:cNvPr id="59" name="Rechthoek 58"/>
          <p:cNvSpPr/>
          <p:nvPr/>
        </p:nvSpPr>
        <p:spPr>
          <a:xfrm>
            <a:off x="2207568" y="1700808"/>
            <a:ext cx="7056784" cy="4356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b="1" dirty="0" smtClean="0">
                <a:latin typeface="Calibri" panose="020F0502020204030204" pitchFamily="34" charset="0"/>
                <a:cs typeface="Calibri" panose="020F0502020204030204" pitchFamily="34" charset="0"/>
              </a:rPr>
              <a:t>PRODUCT - SERVICE ECONOMIE</a:t>
            </a:r>
            <a:endParaRPr lang="nl-NL" b="1" dirty="0">
              <a:latin typeface="Calibri" panose="020F0502020204030204" pitchFamily="34" charset="0"/>
              <a:cs typeface="Calibri" panose="020F0502020204030204" pitchFamily="34" charset="0"/>
            </a:endParaRPr>
          </a:p>
        </p:txBody>
      </p:sp>
      <p:sp>
        <p:nvSpPr>
          <p:cNvPr id="60" name="Rechthoek 59"/>
          <p:cNvSpPr/>
          <p:nvPr/>
        </p:nvSpPr>
        <p:spPr>
          <a:xfrm>
            <a:off x="2207568" y="2251427"/>
            <a:ext cx="7056784" cy="4356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b="1" dirty="0" smtClean="0">
                <a:latin typeface="Calibri" panose="020F0502020204030204" pitchFamily="34" charset="0"/>
                <a:cs typeface="Calibri" panose="020F0502020204030204" pitchFamily="34" charset="0"/>
              </a:rPr>
              <a:t>DOE - DEMOCRATIE</a:t>
            </a:r>
            <a:endParaRPr lang="nl-NL"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8159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hoek 23"/>
          <p:cNvSpPr/>
          <p:nvPr/>
        </p:nvSpPr>
        <p:spPr>
          <a:xfrm>
            <a:off x="2207568" y="2780928"/>
            <a:ext cx="7056784" cy="39604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dirty="0">
              <a:latin typeface="Calibri" panose="020F0502020204030204" pitchFamily="34" charset="0"/>
              <a:cs typeface="Calibri" panose="020F0502020204030204" pitchFamily="34" charset="0"/>
            </a:endParaRPr>
          </a:p>
        </p:txBody>
      </p:sp>
      <p:sp>
        <p:nvSpPr>
          <p:cNvPr id="4" name="Rechthoek 3"/>
          <p:cNvSpPr/>
          <p:nvPr/>
        </p:nvSpPr>
        <p:spPr>
          <a:xfrm>
            <a:off x="2711624" y="6093296"/>
            <a:ext cx="626469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Calibri" panose="020F0502020204030204" pitchFamily="34" charset="0"/>
                <a:cs typeface="Calibri" panose="020F0502020204030204" pitchFamily="34" charset="0"/>
              </a:rPr>
              <a:t>?</a:t>
            </a:r>
            <a:r>
              <a:rPr lang="nl-NL" b="1" dirty="0" smtClean="0">
                <a:solidFill>
                  <a:schemeClr val="tx1"/>
                </a:solidFill>
                <a:latin typeface="Calibri" panose="020F0502020204030204" pitchFamily="34" charset="0"/>
                <a:cs typeface="Calibri" panose="020F0502020204030204" pitchFamily="34" charset="0"/>
              </a:rPr>
              <a:t>INTERNET – HET WEB - BLOCKCHAIN </a:t>
            </a:r>
            <a:endParaRPr lang="nl-NL" b="1" dirty="0">
              <a:solidFill>
                <a:schemeClr val="tx1"/>
              </a:solidFill>
              <a:latin typeface="Calibri" panose="020F0502020204030204" pitchFamily="34" charset="0"/>
              <a:cs typeface="Calibri" panose="020F0502020204030204" pitchFamily="34" charset="0"/>
            </a:endParaRPr>
          </a:p>
        </p:txBody>
      </p:sp>
      <p:sp>
        <p:nvSpPr>
          <p:cNvPr id="5" name="Rechthoek 4"/>
          <p:cNvSpPr/>
          <p:nvPr/>
        </p:nvSpPr>
        <p:spPr>
          <a:xfrm>
            <a:off x="2711624" y="5549262"/>
            <a:ext cx="230425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OS</a:t>
            </a:r>
            <a:endParaRPr lang="nl-NL" b="1" dirty="0">
              <a:solidFill>
                <a:schemeClr val="tx1"/>
              </a:solidFill>
              <a:latin typeface="Calibri" panose="020F0502020204030204" pitchFamily="34" charset="0"/>
              <a:cs typeface="Calibri" panose="020F0502020204030204" pitchFamily="34" charset="0"/>
            </a:endParaRPr>
          </a:p>
        </p:txBody>
      </p:sp>
      <p:sp>
        <p:nvSpPr>
          <p:cNvPr id="6" name="Rechthoek 5"/>
          <p:cNvSpPr/>
          <p:nvPr/>
        </p:nvSpPr>
        <p:spPr>
          <a:xfrm>
            <a:off x="5015880" y="5549262"/>
            <a:ext cx="3960440"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IAAS – PAAS (DATABASE – AI)  </a:t>
            </a:r>
            <a:endParaRPr lang="nl-NL" b="1" dirty="0">
              <a:solidFill>
                <a:schemeClr val="tx1"/>
              </a:solidFill>
              <a:latin typeface="Calibri" panose="020F0502020204030204" pitchFamily="34" charset="0"/>
              <a:cs typeface="Calibri" panose="020F0502020204030204" pitchFamily="34" charset="0"/>
            </a:endParaRPr>
          </a:p>
        </p:txBody>
      </p:sp>
      <p:sp>
        <p:nvSpPr>
          <p:cNvPr id="7" name="Ovaal 6"/>
          <p:cNvSpPr/>
          <p:nvPr/>
        </p:nvSpPr>
        <p:spPr>
          <a:xfrm>
            <a:off x="3250802" y="45667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8" name="Ovaal 7"/>
          <p:cNvSpPr/>
          <p:nvPr/>
        </p:nvSpPr>
        <p:spPr>
          <a:xfrm>
            <a:off x="3627555" y="43501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9" name="Ovaal 8"/>
          <p:cNvSpPr/>
          <p:nvPr/>
        </p:nvSpPr>
        <p:spPr>
          <a:xfrm>
            <a:off x="3553294" y="3673484"/>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0" name="Ovaal 9"/>
          <p:cNvSpPr/>
          <p:nvPr/>
        </p:nvSpPr>
        <p:spPr>
          <a:xfrm>
            <a:off x="4022991" y="5034636"/>
            <a:ext cx="660477" cy="570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BR</a:t>
            </a:r>
            <a:endParaRPr lang="nl-NL" b="1" dirty="0">
              <a:solidFill>
                <a:schemeClr val="tx1"/>
              </a:solidFill>
              <a:latin typeface="Calibri" panose="020F0502020204030204" pitchFamily="34" charset="0"/>
              <a:cs typeface="Calibri" panose="020F0502020204030204" pitchFamily="34" charset="0"/>
            </a:endParaRPr>
          </a:p>
        </p:txBody>
      </p:sp>
      <p:sp>
        <p:nvSpPr>
          <p:cNvPr id="11" name="Ovaal 10"/>
          <p:cNvSpPr/>
          <p:nvPr/>
        </p:nvSpPr>
        <p:spPr>
          <a:xfrm>
            <a:off x="5451676" y="35962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Calibri" panose="020F0502020204030204" pitchFamily="34" charset="0"/>
              <a:cs typeface="Calibri" panose="020F0502020204030204" pitchFamily="34" charset="0"/>
            </a:endParaRPr>
          </a:p>
        </p:txBody>
      </p:sp>
      <p:sp>
        <p:nvSpPr>
          <p:cNvPr id="12" name="Ovaal 11"/>
          <p:cNvSpPr/>
          <p:nvPr/>
        </p:nvSpPr>
        <p:spPr>
          <a:xfrm>
            <a:off x="4138914" y="4490602"/>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3" name="Ovaal 12"/>
          <p:cNvSpPr/>
          <p:nvPr/>
        </p:nvSpPr>
        <p:spPr>
          <a:xfrm>
            <a:off x="5896969" y="3814956"/>
            <a:ext cx="639591" cy="5062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TR</a:t>
            </a:r>
            <a:endParaRPr lang="nl-NL" b="1" dirty="0">
              <a:solidFill>
                <a:schemeClr val="tx1"/>
              </a:solidFill>
              <a:latin typeface="Calibri" panose="020F0502020204030204" pitchFamily="34" charset="0"/>
              <a:cs typeface="Calibri" panose="020F0502020204030204" pitchFamily="34" charset="0"/>
            </a:endParaRPr>
          </a:p>
        </p:txBody>
      </p:sp>
      <p:sp>
        <p:nvSpPr>
          <p:cNvPr id="14" name="Ovaal 13"/>
          <p:cNvSpPr/>
          <p:nvPr/>
        </p:nvSpPr>
        <p:spPr>
          <a:xfrm>
            <a:off x="4666243" y="4052469"/>
            <a:ext cx="1698373" cy="16089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GOOGLE</a:t>
            </a:r>
            <a:endParaRPr lang="nl-NL" b="1" dirty="0">
              <a:solidFill>
                <a:schemeClr val="tx1"/>
              </a:solidFill>
              <a:latin typeface="Calibri" panose="020F0502020204030204" pitchFamily="34" charset="0"/>
              <a:cs typeface="Calibri" panose="020F0502020204030204" pitchFamily="34" charset="0"/>
            </a:endParaRPr>
          </a:p>
        </p:txBody>
      </p:sp>
      <p:sp>
        <p:nvSpPr>
          <p:cNvPr id="15" name="Ovaal 14"/>
          <p:cNvSpPr/>
          <p:nvPr/>
        </p:nvSpPr>
        <p:spPr>
          <a:xfrm>
            <a:off x="6327602" y="3933056"/>
            <a:ext cx="1424582" cy="12619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FACE-BOOK</a:t>
            </a:r>
            <a:endParaRPr lang="nl-NL" b="1" dirty="0">
              <a:solidFill>
                <a:schemeClr val="tx1"/>
              </a:solidFill>
              <a:latin typeface="Calibri" panose="020F0502020204030204" pitchFamily="34" charset="0"/>
              <a:cs typeface="Calibri" panose="020F0502020204030204" pitchFamily="34" charset="0"/>
            </a:endParaRPr>
          </a:p>
        </p:txBody>
      </p:sp>
      <p:sp>
        <p:nvSpPr>
          <p:cNvPr id="16" name="Ovaal 15"/>
          <p:cNvSpPr/>
          <p:nvPr/>
        </p:nvSpPr>
        <p:spPr>
          <a:xfrm>
            <a:off x="8134137" y="4555778"/>
            <a:ext cx="1193412" cy="10733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UBER</a:t>
            </a:r>
            <a:endParaRPr lang="nl-NL" b="1" dirty="0">
              <a:solidFill>
                <a:schemeClr val="tx1"/>
              </a:solidFill>
              <a:latin typeface="Calibri" panose="020F0502020204030204" pitchFamily="34" charset="0"/>
              <a:cs typeface="Calibri" panose="020F0502020204030204" pitchFamily="34" charset="0"/>
            </a:endParaRPr>
          </a:p>
        </p:txBody>
      </p:sp>
      <p:sp>
        <p:nvSpPr>
          <p:cNvPr id="17" name="Ovaal 16"/>
          <p:cNvSpPr/>
          <p:nvPr/>
        </p:nvSpPr>
        <p:spPr>
          <a:xfrm>
            <a:off x="7482935" y="4977407"/>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8" name="Ovaal 17"/>
          <p:cNvSpPr/>
          <p:nvPr/>
        </p:nvSpPr>
        <p:spPr>
          <a:xfrm>
            <a:off x="6009632" y="3234896"/>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9" name="Ovaal 18"/>
          <p:cNvSpPr/>
          <p:nvPr/>
        </p:nvSpPr>
        <p:spPr>
          <a:xfrm>
            <a:off x="7571656" y="4494487"/>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0" name="Ovaal 19"/>
          <p:cNvSpPr/>
          <p:nvPr/>
        </p:nvSpPr>
        <p:spPr>
          <a:xfrm>
            <a:off x="7508532" y="3967526"/>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1" name="Ovaal 20"/>
          <p:cNvSpPr/>
          <p:nvPr/>
        </p:nvSpPr>
        <p:spPr>
          <a:xfrm>
            <a:off x="7115272" y="3603941"/>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2" name="Ovaal 21"/>
          <p:cNvSpPr/>
          <p:nvPr/>
        </p:nvSpPr>
        <p:spPr>
          <a:xfrm>
            <a:off x="6567588" y="3548413"/>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3" name="Ovaal 22"/>
          <p:cNvSpPr/>
          <p:nvPr/>
        </p:nvSpPr>
        <p:spPr>
          <a:xfrm>
            <a:off x="6480377" y="3152028"/>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 name="Tekstvak 1"/>
          <p:cNvSpPr txBox="1"/>
          <p:nvPr/>
        </p:nvSpPr>
        <p:spPr>
          <a:xfrm>
            <a:off x="2170560" y="2787040"/>
            <a:ext cx="1182311" cy="276999"/>
          </a:xfrm>
          <a:prstGeom prst="rect">
            <a:avLst/>
          </a:prstGeom>
          <a:noFill/>
        </p:spPr>
        <p:txBody>
          <a:bodyPr wrap="none" rtlCol="0">
            <a:spAutoFit/>
          </a:bodyPr>
          <a:lstStyle/>
          <a:p>
            <a:r>
              <a:rPr lang="nl-NL" sz="1200" b="1" dirty="0" smtClean="0">
                <a:latin typeface="Calibri" panose="020F0502020204030204" pitchFamily="34" charset="0"/>
                <a:cs typeface="Calibri" panose="020F0502020204030204" pitchFamily="34" charset="0"/>
              </a:rPr>
              <a:t>ARCHITECTUUR</a:t>
            </a:r>
            <a:endParaRPr lang="nl-NL" sz="1200" b="1" dirty="0">
              <a:latin typeface="Calibri" panose="020F0502020204030204" pitchFamily="34" charset="0"/>
              <a:cs typeface="Calibri" panose="020F0502020204030204" pitchFamily="34" charset="0"/>
            </a:endParaRPr>
          </a:p>
        </p:txBody>
      </p:sp>
      <p:sp>
        <p:nvSpPr>
          <p:cNvPr id="3" name="Tekstvak 2"/>
          <p:cNvSpPr txBox="1"/>
          <p:nvPr/>
        </p:nvSpPr>
        <p:spPr>
          <a:xfrm>
            <a:off x="126534" y="404664"/>
            <a:ext cx="1444626" cy="369332"/>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KENMERKEN:</a:t>
            </a:r>
            <a:endParaRPr lang="nl-NL" dirty="0">
              <a:latin typeface="Calibri" panose="020F0502020204030204" pitchFamily="34" charset="0"/>
              <a:cs typeface="Calibri" panose="020F0502020204030204" pitchFamily="34" charset="0"/>
            </a:endParaRPr>
          </a:p>
        </p:txBody>
      </p:sp>
      <p:sp>
        <p:nvSpPr>
          <p:cNvPr id="47" name="Tekstvak 46"/>
          <p:cNvSpPr txBox="1"/>
          <p:nvPr/>
        </p:nvSpPr>
        <p:spPr>
          <a:xfrm>
            <a:off x="9327476" y="2502372"/>
            <a:ext cx="1725665" cy="369332"/>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MECHANISMEN:</a:t>
            </a:r>
            <a:endParaRPr lang="nl-NL" dirty="0">
              <a:latin typeface="Calibri" panose="020F0502020204030204" pitchFamily="34" charset="0"/>
              <a:cs typeface="Calibri" panose="020F0502020204030204" pitchFamily="34" charset="0"/>
            </a:endParaRPr>
          </a:p>
        </p:txBody>
      </p:sp>
      <p:sp>
        <p:nvSpPr>
          <p:cNvPr id="37" name="Tekstvak 36"/>
          <p:cNvSpPr txBox="1"/>
          <p:nvPr/>
        </p:nvSpPr>
        <p:spPr>
          <a:xfrm>
            <a:off x="9284326" y="85898"/>
            <a:ext cx="461665" cy="2165529"/>
          </a:xfrm>
          <a:prstGeom prst="rect">
            <a:avLst/>
          </a:prstGeom>
          <a:noFill/>
        </p:spPr>
        <p:txBody>
          <a:bodyPr vert="vert" wrap="none" rtlCol="0">
            <a:spAutoFit/>
          </a:bodyPr>
          <a:lstStyle/>
          <a:p>
            <a:r>
              <a:rPr lang="nl-NL" dirty="0" smtClean="0"/>
              <a:t>CATEGORISERING</a:t>
            </a:r>
            <a:endParaRPr lang="nl-NL" dirty="0"/>
          </a:p>
        </p:txBody>
      </p:sp>
      <p:sp>
        <p:nvSpPr>
          <p:cNvPr id="34" name="Rechthoek 33"/>
          <p:cNvSpPr/>
          <p:nvPr/>
        </p:nvSpPr>
        <p:spPr>
          <a:xfrm>
            <a:off x="3491077" y="3548413"/>
            <a:ext cx="677967" cy="728515"/>
          </a:xfrm>
          <a:prstGeom prst="rect">
            <a:avLst/>
          </a:prstGeom>
          <a:solidFill>
            <a:schemeClr val="accent2">
              <a:lumMod val="20000"/>
              <a:lumOff val="80000"/>
              <a:alpha val="50000"/>
            </a:schemeClr>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48"/>
          <p:cNvSpPr/>
          <p:nvPr/>
        </p:nvSpPr>
        <p:spPr>
          <a:xfrm>
            <a:off x="119336" y="605331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ECOSYSTEEM</a:t>
            </a:r>
            <a:endParaRPr lang="nl-NL" b="1" dirty="0">
              <a:solidFill>
                <a:schemeClr val="tx1"/>
              </a:solidFill>
              <a:latin typeface="Calibri" panose="020F0502020204030204" pitchFamily="34" charset="0"/>
              <a:cs typeface="Calibri" panose="020F0502020204030204" pitchFamily="34" charset="0"/>
            </a:endParaRPr>
          </a:p>
        </p:txBody>
      </p:sp>
      <p:sp>
        <p:nvSpPr>
          <p:cNvPr id="50" name="Rechthoek 49"/>
          <p:cNvSpPr/>
          <p:nvPr/>
        </p:nvSpPr>
        <p:spPr>
          <a:xfrm>
            <a:off x="129374" y="5229200"/>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DATA - API)  </a:t>
            </a:r>
          </a:p>
          <a:p>
            <a:pPr algn="ctr"/>
            <a:r>
              <a:rPr lang="nl-NL" b="1" dirty="0" smtClean="0">
                <a:solidFill>
                  <a:schemeClr val="tx1"/>
                </a:solidFill>
                <a:latin typeface="Calibri" panose="020F0502020204030204" pitchFamily="34" charset="0"/>
                <a:cs typeface="Calibri" panose="020F0502020204030204" pitchFamily="34" charset="0"/>
              </a:rPr>
              <a:t>(TWEE KEER)</a:t>
            </a:r>
            <a:endParaRPr lang="nl-NL" b="1" dirty="0">
              <a:solidFill>
                <a:schemeClr val="tx1"/>
              </a:solidFill>
              <a:latin typeface="Calibri" panose="020F0502020204030204" pitchFamily="34" charset="0"/>
              <a:cs typeface="Calibri" panose="020F0502020204030204" pitchFamily="34" charset="0"/>
            </a:endParaRPr>
          </a:p>
        </p:txBody>
      </p:sp>
      <p:sp>
        <p:nvSpPr>
          <p:cNvPr id="51" name="Rechthoek 50"/>
          <p:cNvSpPr/>
          <p:nvPr/>
        </p:nvSpPr>
        <p:spPr>
          <a:xfrm>
            <a:off x="126534" y="1144733"/>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PROSUMERS</a:t>
            </a:r>
            <a:endParaRPr lang="nl-NL" b="1" dirty="0">
              <a:solidFill>
                <a:schemeClr val="tx1"/>
              </a:solidFill>
              <a:latin typeface="Calibri" panose="020F0502020204030204" pitchFamily="34" charset="0"/>
              <a:cs typeface="Calibri" panose="020F0502020204030204" pitchFamily="34" charset="0"/>
            </a:endParaRPr>
          </a:p>
        </p:txBody>
      </p:sp>
      <p:sp>
        <p:nvSpPr>
          <p:cNvPr id="52" name="Rechthoek 51"/>
          <p:cNvSpPr/>
          <p:nvPr/>
        </p:nvSpPr>
        <p:spPr>
          <a:xfrm>
            <a:off x="126534" y="278092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TRANSACTIE-</a:t>
            </a:r>
          </a:p>
          <a:p>
            <a:pPr algn="ctr"/>
            <a:r>
              <a:rPr lang="nl-NL" b="1" dirty="0" smtClean="0">
                <a:solidFill>
                  <a:schemeClr val="tx1"/>
                </a:solidFill>
                <a:latin typeface="Calibri" panose="020F0502020204030204" pitchFamily="34" charset="0"/>
                <a:cs typeface="Calibri" panose="020F0502020204030204" pitchFamily="34" charset="0"/>
              </a:rPr>
              <a:t>KOSTEN -/-</a:t>
            </a:r>
            <a:endParaRPr lang="nl-NL" b="1" dirty="0">
              <a:solidFill>
                <a:schemeClr val="tx1"/>
              </a:solidFill>
              <a:latin typeface="Calibri" panose="020F0502020204030204" pitchFamily="34" charset="0"/>
              <a:cs typeface="Calibri" panose="020F0502020204030204" pitchFamily="34" charset="0"/>
            </a:endParaRPr>
          </a:p>
        </p:txBody>
      </p:sp>
      <p:sp>
        <p:nvSpPr>
          <p:cNvPr id="53" name="Rechthoek 52"/>
          <p:cNvSpPr/>
          <p:nvPr/>
        </p:nvSpPr>
        <p:spPr>
          <a:xfrm>
            <a:off x="126534" y="1956810"/>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GLOBAAL</a:t>
            </a:r>
            <a:endParaRPr lang="nl-NL" b="1" dirty="0">
              <a:solidFill>
                <a:schemeClr val="tx1"/>
              </a:solidFill>
              <a:latin typeface="Calibri" panose="020F0502020204030204" pitchFamily="34" charset="0"/>
              <a:cs typeface="Calibri" panose="020F0502020204030204" pitchFamily="34" charset="0"/>
            </a:endParaRPr>
          </a:p>
        </p:txBody>
      </p:sp>
      <p:sp>
        <p:nvSpPr>
          <p:cNvPr id="54" name="Rechthoek 53"/>
          <p:cNvSpPr/>
          <p:nvPr/>
        </p:nvSpPr>
        <p:spPr>
          <a:xfrm>
            <a:off x="126534" y="4407617"/>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GECODEERD</a:t>
            </a:r>
          </a:p>
          <a:p>
            <a:pPr algn="ctr"/>
            <a:r>
              <a:rPr lang="nl-NL" b="1" dirty="0" smtClean="0">
                <a:solidFill>
                  <a:schemeClr val="tx1"/>
                </a:solidFill>
                <a:latin typeface="Calibri" panose="020F0502020204030204" pitchFamily="34" charset="0"/>
                <a:cs typeface="Calibri" panose="020F0502020204030204" pitchFamily="34" charset="0"/>
              </a:rPr>
              <a:t>WERELDBEELD</a:t>
            </a:r>
            <a:endParaRPr lang="nl-NL" b="1" dirty="0">
              <a:solidFill>
                <a:schemeClr val="tx1"/>
              </a:solidFill>
              <a:latin typeface="Calibri" panose="020F0502020204030204" pitchFamily="34" charset="0"/>
              <a:cs typeface="Calibri" panose="020F0502020204030204" pitchFamily="34" charset="0"/>
            </a:endParaRPr>
          </a:p>
        </p:txBody>
      </p:sp>
      <p:sp>
        <p:nvSpPr>
          <p:cNvPr id="55" name="Rechthoek 54"/>
          <p:cNvSpPr/>
          <p:nvPr/>
        </p:nvSpPr>
        <p:spPr>
          <a:xfrm>
            <a:off x="126534" y="358887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NETWERK-</a:t>
            </a:r>
          </a:p>
          <a:p>
            <a:pPr algn="ctr"/>
            <a:r>
              <a:rPr lang="nl-NL" b="1" dirty="0" smtClean="0">
                <a:solidFill>
                  <a:schemeClr val="tx1"/>
                </a:solidFill>
                <a:latin typeface="Calibri" panose="020F0502020204030204" pitchFamily="34" charset="0"/>
                <a:cs typeface="Calibri" panose="020F0502020204030204" pitchFamily="34" charset="0"/>
              </a:rPr>
              <a:t>EFFECT</a:t>
            </a:r>
            <a:endParaRPr lang="nl-NL" b="1" dirty="0">
              <a:solidFill>
                <a:schemeClr val="tx1"/>
              </a:solidFill>
              <a:latin typeface="Calibri" panose="020F0502020204030204" pitchFamily="34" charset="0"/>
              <a:cs typeface="Calibri" panose="020F0502020204030204" pitchFamily="34" charset="0"/>
            </a:endParaRPr>
          </a:p>
        </p:txBody>
      </p:sp>
      <p:sp>
        <p:nvSpPr>
          <p:cNvPr id="56" name="Rechthoek 55"/>
          <p:cNvSpPr/>
          <p:nvPr/>
        </p:nvSpPr>
        <p:spPr>
          <a:xfrm>
            <a:off x="2207568" y="1196752"/>
            <a:ext cx="7056784" cy="3864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b="1" dirty="0" smtClean="0">
                <a:latin typeface="Calibri" panose="020F0502020204030204" pitchFamily="34" charset="0"/>
                <a:cs typeface="Calibri" panose="020F0502020204030204" pitchFamily="34" charset="0"/>
              </a:rPr>
              <a:t>DEEL – ECONOMIE</a:t>
            </a:r>
            <a:endParaRPr lang="nl-NL" b="1" dirty="0">
              <a:latin typeface="Calibri" panose="020F0502020204030204" pitchFamily="34" charset="0"/>
              <a:cs typeface="Calibri" panose="020F0502020204030204" pitchFamily="34" charset="0"/>
            </a:endParaRPr>
          </a:p>
        </p:txBody>
      </p:sp>
      <p:sp>
        <p:nvSpPr>
          <p:cNvPr id="57" name="Rechthoek 56"/>
          <p:cNvSpPr/>
          <p:nvPr/>
        </p:nvSpPr>
        <p:spPr>
          <a:xfrm>
            <a:off x="2207568" y="692696"/>
            <a:ext cx="7056784" cy="37456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b="1" dirty="0" smtClean="0">
                <a:latin typeface="Calibri" panose="020F0502020204030204" pitchFamily="34" charset="0"/>
                <a:cs typeface="Calibri" panose="020F0502020204030204" pitchFamily="34" charset="0"/>
              </a:rPr>
              <a:t>TWEEDE – HANDS ECONOMIE</a:t>
            </a:r>
            <a:endParaRPr lang="nl-NL" b="1" dirty="0">
              <a:latin typeface="Calibri" panose="020F0502020204030204" pitchFamily="34" charset="0"/>
              <a:cs typeface="Calibri" panose="020F0502020204030204" pitchFamily="34" charset="0"/>
            </a:endParaRPr>
          </a:p>
        </p:txBody>
      </p:sp>
      <p:sp>
        <p:nvSpPr>
          <p:cNvPr id="58" name="Rechthoek 57"/>
          <p:cNvSpPr/>
          <p:nvPr/>
        </p:nvSpPr>
        <p:spPr>
          <a:xfrm>
            <a:off x="2207568" y="116632"/>
            <a:ext cx="7056784" cy="4568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b="1" dirty="0" smtClean="0">
                <a:latin typeface="Calibri" panose="020F0502020204030204" pitchFamily="34" charset="0"/>
                <a:cs typeface="Calibri" panose="020F0502020204030204" pitchFamily="34" charset="0"/>
              </a:rPr>
              <a:t>KLUS – ECONOMIE</a:t>
            </a:r>
            <a:endParaRPr lang="nl-NL" b="1" dirty="0">
              <a:latin typeface="Calibri" panose="020F0502020204030204" pitchFamily="34" charset="0"/>
              <a:cs typeface="Calibri" panose="020F0502020204030204" pitchFamily="34" charset="0"/>
            </a:endParaRPr>
          </a:p>
        </p:txBody>
      </p:sp>
      <p:sp>
        <p:nvSpPr>
          <p:cNvPr id="59" name="Rechthoek 58"/>
          <p:cNvSpPr/>
          <p:nvPr/>
        </p:nvSpPr>
        <p:spPr>
          <a:xfrm>
            <a:off x="2207568" y="1700808"/>
            <a:ext cx="7056784" cy="4356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b="1" dirty="0" smtClean="0">
                <a:latin typeface="Calibri" panose="020F0502020204030204" pitchFamily="34" charset="0"/>
                <a:cs typeface="Calibri" panose="020F0502020204030204" pitchFamily="34" charset="0"/>
              </a:rPr>
              <a:t>PRODUCT - SERVICE ECONOMIE</a:t>
            </a:r>
            <a:endParaRPr lang="nl-NL" b="1" dirty="0">
              <a:latin typeface="Calibri" panose="020F0502020204030204" pitchFamily="34" charset="0"/>
              <a:cs typeface="Calibri" panose="020F0502020204030204" pitchFamily="34" charset="0"/>
            </a:endParaRPr>
          </a:p>
        </p:txBody>
      </p:sp>
      <p:sp>
        <p:nvSpPr>
          <p:cNvPr id="60" name="Rechthoek 59"/>
          <p:cNvSpPr/>
          <p:nvPr/>
        </p:nvSpPr>
        <p:spPr>
          <a:xfrm>
            <a:off x="2207568" y="2251427"/>
            <a:ext cx="7056784" cy="4356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b="1" dirty="0" smtClean="0">
                <a:latin typeface="Calibri" panose="020F0502020204030204" pitchFamily="34" charset="0"/>
                <a:cs typeface="Calibri" panose="020F0502020204030204" pitchFamily="34" charset="0"/>
              </a:rPr>
              <a:t>DOE - DEMOCRATIE</a:t>
            </a:r>
            <a:endParaRPr lang="nl-NL" b="1" dirty="0">
              <a:latin typeface="Calibri" panose="020F0502020204030204" pitchFamily="34" charset="0"/>
              <a:cs typeface="Calibri" panose="020F0502020204030204" pitchFamily="34" charset="0"/>
            </a:endParaRPr>
          </a:p>
        </p:txBody>
      </p:sp>
      <p:sp>
        <p:nvSpPr>
          <p:cNvPr id="44" name="Rechthoek 43"/>
          <p:cNvSpPr/>
          <p:nvPr/>
        </p:nvSpPr>
        <p:spPr>
          <a:xfrm>
            <a:off x="9412073" y="5548086"/>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DATAFICATIE</a:t>
            </a:r>
            <a:endParaRPr lang="nl-NL" b="1" dirty="0">
              <a:solidFill>
                <a:schemeClr val="tx1"/>
              </a:solidFill>
              <a:latin typeface="Calibri" panose="020F0502020204030204" pitchFamily="34" charset="0"/>
              <a:cs typeface="Calibri" panose="020F0502020204030204" pitchFamily="34" charset="0"/>
            </a:endParaRPr>
          </a:p>
        </p:txBody>
      </p:sp>
      <p:sp>
        <p:nvSpPr>
          <p:cNvPr id="48" name="Rechthoek 47"/>
          <p:cNvSpPr/>
          <p:nvPr/>
        </p:nvSpPr>
        <p:spPr>
          <a:xfrm>
            <a:off x="9408368" y="4276928"/>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COM-MODIFICATIE</a:t>
            </a:r>
            <a:endParaRPr lang="nl-NL" b="1" dirty="0">
              <a:solidFill>
                <a:schemeClr val="tx1"/>
              </a:solidFill>
              <a:latin typeface="Calibri" panose="020F0502020204030204" pitchFamily="34" charset="0"/>
              <a:cs typeface="Calibri" panose="020F0502020204030204" pitchFamily="34" charset="0"/>
            </a:endParaRPr>
          </a:p>
        </p:txBody>
      </p:sp>
      <p:sp>
        <p:nvSpPr>
          <p:cNvPr id="61" name="Rechthoek 60"/>
          <p:cNvSpPr/>
          <p:nvPr/>
        </p:nvSpPr>
        <p:spPr>
          <a:xfrm>
            <a:off x="9407360" y="3005770"/>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SELECTIE</a:t>
            </a:r>
            <a:endParaRPr lang="nl-NL"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8479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727848" y="2708920"/>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COM-MODIFICATIE</a:t>
            </a:r>
            <a:endParaRPr lang="nl-NL" b="1" dirty="0">
              <a:solidFill>
                <a:schemeClr val="tx1"/>
              </a:solidFill>
              <a:latin typeface="Calibri" panose="020F0502020204030204" pitchFamily="34" charset="0"/>
              <a:cs typeface="Calibri" panose="020F0502020204030204" pitchFamily="34" charset="0"/>
            </a:endParaRPr>
          </a:p>
        </p:txBody>
      </p:sp>
      <p:sp>
        <p:nvSpPr>
          <p:cNvPr id="5" name="Rechthoek 4"/>
          <p:cNvSpPr/>
          <p:nvPr/>
        </p:nvSpPr>
        <p:spPr>
          <a:xfrm>
            <a:off x="263352" y="188640"/>
            <a:ext cx="4834425" cy="2376264"/>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b="1" dirty="0" smtClean="0">
                <a:latin typeface="Calibri" panose="020F0502020204030204" pitchFamily="34" charset="0"/>
                <a:cs typeface="Calibri" panose="020F0502020204030204" pitchFamily="34" charset="0"/>
              </a:rPr>
              <a:t>COMMODIFICATIE IS HET ONLINE TRANSFORMEREN VAN OBJECTEN, HANDELINGEN EN IDEEËN IN VERHANDELBARE GOEDEREN EN PRODUCTEN.</a:t>
            </a:r>
          </a:p>
          <a:p>
            <a:endParaRPr lang="nl-NL" b="1" dirty="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KUN JE EEN AANTAL VOORBEELDEN NOEMEN?</a:t>
            </a:r>
          </a:p>
          <a:p>
            <a:endParaRPr lang="nl-NL" b="1" dirty="0">
              <a:latin typeface="Calibri" panose="020F0502020204030204" pitchFamily="34" charset="0"/>
              <a:cs typeface="Calibri" panose="020F0502020204030204" pitchFamily="34" charset="0"/>
            </a:endParaRPr>
          </a:p>
          <a:p>
            <a:r>
              <a:rPr lang="nl-NL" b="1" dirty="0">
                <a:latin typeface="Calibri" panose="020F0502020204030204" pitchFamily="34" charset="0"/>
                <a:cs typeface="Calibri" panose="020F0502020204030204" pitchFamily="34" charset="0"/>
              </a:rPr>
              <a:t>5</a:t>
            </a:r>
            <a:r>
              <a:rPr lang="nl-NL" b="1" dirty="0" smtClean="0">
                <a:latin typeface="Calibri" panose="020F0502020204030204" pitchFamily="34" charset="0"/>
                <a:cs typeface="Calibri" panose="020F0502020204030204" pitchFamily="34" charset="0"/>
              </a:rPr>
              <a:t> MINUTEN</a:t>
            </a:r>
            <a:endParaRPr lang="nl-NL" b="1" dirty="0">
              <a:latin typeface="Calibri" panose="020F0502020204030204" pitchFamily="34" charset="0"/>
              <a:cs typeface="Calibri" panose="020F0502020204030204" pitchFamily="34" charset="0"/>
            </a:endParaRPr>
          </a:p>
        </p:txBody>
      </p:sp>
      <p:sp>
        <p:nvSpPr>
          <p:cNvPr id="6" name="Rechthoek 5"/>
          <p:cNvSpPr/>
          <p:nvPr/>
        </p:nvSpPr>
        <p:spPr>
          <a:xfrm>
            <a:off x="263352" y="5733256"/>
            <a:ext cx="360040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SCHOOLPLEINGESPREKKEN WORDEN DATA (WHATSAPP)</a:t>
            </a:r>
            <a:endParaRPr lang="nl-NL" dirty="0"/>
          </a:p>
        </p:txBody>
      </p:sp>
      <p:sp>
        <p:nvSpPr>
          <p:cNvPr id="7" name="Rechthoek 6"/>
          <p:cNvSpPr/>
          <p:nvPr/>
        </p:nvSpPr>
        <p:spPr>
          <a:xfrm>
            <a:off x="3650984" y="4581128"/>
            <a:ext cx="360040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ONGEBRUIKTE ZOLDERKAMER WORDT HOTELKAMER (AIRBNB)</a:t>
            </a:r>
            <a:endParaRPr lang="nl-NL" dirty="0"/>
          </a:p>
        </p:txBody>
      </p:sp>
      <p:sp>
        <p:nvSpPr>
          <p:cNvPr id="8" name="Rechthoek 7"/>
          <p:cNvSpPr/>
          <p:nvPr/>
        </p:nvSpPr>
        <p:spPr>
          <a:xfrm>
            <a:off x="4079776" y="5733256"/>
            <a:ext cx="360040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JOURNALISTEN WORDEN MERKEN (VOLGERS)</a:t>
            </a:r>
            <a:endParaRPr lang="nl-NL" dirty="0"/>
          </a:p>
        </p:txBody>
      </p:sp>
      <p:sp>
        <p:nvSpPr>
          <p:cNvPr id="9" name="Rechthoek 8"/>
          <p:cNvSpPr/>
          <p:nvPr/>
        </p:nvSpPr>
        <p:spPr>
          <a:xfrm>
            <a:off x="7392144" y="4581128"/>
            <a:ext cx="3168352"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KENNIS WORDT AANBOD (LINKEDIN)</a:t>
            </a:r>
            <a:endParaRPr lang="nl-NL" dirty="0"/>
          </a:p>
        </p:txBody>
      </p:sp>
      <p:sp>
        <p:nvSpPr>
          <p:cNvPr id="10" name="Rechthoek 9"/>
          <p:cNvSpPr/>
          <p:nvPr/>
        </p:nvSpPr>
        <p:spPr>
          <a:xfrm>
            <a:off x="341872" y="4581128"/>
            <a:ext cx="3168352"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COLLEGES WORDEN STERLEZINGEN (EDX)</a:t>
            </a:r>
            <a:endParaRPr lang="nl-NL" dirty="0"/>
          </a:p>
        </p:txBody>
      </p:sp>
      <p:sp>
        <p:nvSpPr>
          <p:cNvPr id="11" name="Rechthoek 10"/>
          <p:cNvSpPr/>
          <p:nvPr/>
        </p:nvSpPr>
        <p:spPr>
          <a:xfrm>
            <a:off x="7896200" y="5733256"/>
            <a:ext cx="2880320"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VRIJE TIJD WORDT EEN KLUS</a:t>
            </a:r>
            <a:endParaRPr lang="nl-NL" dirty="0"/>
          </a:p>
        </p:txBody>
      </p:sp>
      <p:sp>
        <p:nvSpPr>
          <p:cNvPr id="12" name="Rechthoek 11"/>
          <p:cNvSpPr/>
          <p:nvPr/>
        </p:nvSpPr>
        <p:spPr>
          <a:xfrm>
            <a:off x="7392144" y="3429000"/>
            <a:ext cx="3168352"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ONGEBRUIKT GEREEDSCHAP WORDT VERHUURBAAR (PEERBY)</a:t>
            </a:r>
            <a:endParaRPr lang="nl-NL" dirty="0"/>
          </a:p>
        </p:txBody>
      </p:sp>
      <p:sp>
        <p:nvSpPr>
          <p:cNvPr id="13" name="Rechthoek 12"/>
          <p:cNvSpPr/>
          <p:nvPr/>
        </p:nvSpPr>
        <p:spPr>
          <a:xfrm>
            <a:off x="341872" y="3429000"/>
            <a:ext cx="3168352"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ONGEBRUIKTE STROOM WORDT VERKOOPBAAR </a:t>
            </a:r>
            <a:endParaRPr lang="nl-NL" dirty="0"/>
          </a:p>
        </p:txBody>
      </p:sp>
      <p:sp>
        <p:nvSpPr>
          <p:cNvPr id="14" name="Rechthoek 13"/>
          <p:cNvSpPr/>
          <p:nvPr/>
        </p:nvSpPr>
        <p:spPr>
          <a:xfrm>
            <a:off x="6816080" y="2348880"/>
            <a:ext cx="3168352" cy="1008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smtClean="0"/>
              <a:t>TAAL WORDT ADWORDS (CLOUD IS MEER WAARD DAN SUNNY!)</a:t>
            </a:r>
            <a:endParaRPr lang="nl-NL" dirty="0"/>
          </a:p>
        </p:txBody>
      </p:sp>
    </p:spTree>
    <p:extLst>
      <p:ext uri="{BB962C8B-B14F-4D97-AF65-F5344CB8AC3E}">
        <p14:creationId xmlns:p14="http://schemas.microsoft.com/office/powerpoint/2010/main" val="295743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992544" cy="7781239"/>
          </a:xfrm>
          <a:prstGeom prst="rect">
            <a:avLst/>
          </a:prstGeom>
        </p:spPr>
      </p:pic>
      <p:sp>
        <p:nvSpPr>
          <p:cNvPr id="6" name="Rectangle 4"/>
          <p:cNvSpPr/>
          <p:nvPr/>
        </p:nvSpPr>
        <p:spPr>
          <a:xfrm>
            <a:off x="5951984" y="692696"/>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FC KUNST</a:t>
            </a:r>
            <a:endParaRPr lang="nl-NL" sz="800" b="1" dirty="0"/>
          </a:p>
        </p:txBody>
      </p:sp>
    </p:spTree>
    <p:extLst>
      <p:ext uri="{BB962C8B-B14F-4D97-AF65-F5344CB8AC3E}">
        <p14:creationId xmlns:p14="http://schemas.microsoft.com/office/powerpoint/2010/main" val="2514013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hoek 23"/>
          <p:cNvSpPr/>
          <p:nvPr/>
        </p:nvSpPr>
        <p:spPr>
          <a:xfrm>
            <a:off x="2207568" y="2780928"/>
            <a:ext cx="7056784" cy="39604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dirty="0">
              <a:latin typeface="Calibri" panose="020F0502020204030204" pitchFamily="34" charset="0"/>
              <a:cs typeface="Calibri" panose="020F0502020204030204" pitchFamily="34" charset="0"/>
            </a:endParaRPr>
          </a:p>
        </p:txBody>
      </p:sp>
      <p:sp>
        <p:nvSpPr>
          <p:cNvPr id="4" name="Rechthoek 3"/>
          <p:cNvSpPr/>
          <p:nvPr/>
        </p:nvSpPr>
        <p:spPr>
          <a:xfrm>
            <a:off x="2711624" y="6093296"/>
            <a:ext cx="626469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Calibri" panose="020F0502020204030204" pitchFamily="34" charset="0"/>
                <a:cs typeface="Calibri" panose="020F0502020204030204" pitchFamily="34" charset="0"/>
              </a:rPr>
              <a:t>?</a:t>
            </a:r>
            <a:r>
              <a:rPr lang="nl-NL" b="1" dirty="0" smtClean="0">
                <a:solidFill>
                  <a:schemeClr val="tx1"/>
                </a:solidFill>
                <a:latin typeface="Calibri" panose="020F0502020204030204" pitchFamily="34" charset="0"/>
                <a:cs typeface="Calibri" panose="020F0502020204030204" pitchFamily="34" charset="0"/>
              </a:rPr>
              <a:t>INTERNET – HET WEB - BLOCKCHAIN </a:t>
            </a:r>
            <a:endParaRPr lang="nl-NL" b="1" dirty="0">
              <a:solidFill>
                <a:schemeClr val="tx1"/>
              </a:solidFill>
              <a:latin typeface="Calibri" panose="020F0502020204030204" pitchFamily="34" charset="0"/>
              <a:cs typeface="Calibri" panose="020F0502020204030204" pitchFamily="34" charset="0"/>
            </a:endParaRPr>
          </a:p>
        </p:txBody>
      </p:sp>
      <p:sp>
        <p:nvSpPr>
          <p:cNvPr id="5" name="Rechthoek 4"/>
          <p:cNvSpPr/>
          <p:nvPr/>
        </p:nvSpPr>
        <p:spPr>
          <a:xfrm>
            <a:off x="2711624" y="5549262"/>
            <a:ext cx="230425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OS</a:t>
            </a:r>
            <a:endParaRPr lang="nl-NL" b="1" dirty="0">
              <a:solidFill>
                <a:schemeClr val="tx1"/>
              </a:solidFill>
              <a:latin typeface="Calibri" panose="020F0502020204030204" pitchFamily="34" charset="0"/>
              <a:cs typeface="Calibri" panose="020F0502020204030204" pitchFamily="34" charset="0"/>
            </a:endParaRPr>
          </a:p>
        </p:txBody>
      </p:sp>
      <p:sp>
        <p:nvSpPr>
          <p:cNvPr id="6" name="Rechthoek 5"/>
          <p:cNvSpPr/>
          <p:nvPr/>
        </p:nvSpPr>
        <p:spPr>
          <a:xfrm>
            <a:off x="5015880" y="5549262"/>
            <a:ext cx="3960440"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IAAS – PAAS (DATABASE – AI)  </a:t>
            </a:r>
            <a:endParaRPr lang="nl-NL" b="1" dirty="0">
              <a:solidFill>
                <a:schemeClr val="tx1"/>
              </a:solidFill>
              <a:latin typeface="Calibri" panose="020F0502020204030204" pitchFamily="34" charset="0"/>
              <a:cs typeface="Calibri" panose="020F0502020204030204" pitchFamily="34" charset="0"/>
            </a:endParaRPr>
          </a:p>
        </p:txBody>
      </p:sp>
      <p:sp>
        <p:nvSpPr>
          <p:cNvPr id="7" name="Ovaal 6"/>
          <p:cNvSpPr/>
          <p:nvPr/>
        </p:nvSpPr>
        <p:spPr>
          <a:xfrm>
            <a:off x="3250802" y="45667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8" name="Ovaal 7"/>
          <p:cNvSpPr/>
          <p:nvPr/>
        </p:nvSpPr>
        <p:spPr>
          <a:xfrm>
            <a:off x="3627555" y="43501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9" name="Ovaal 8"/>
          <p:cNvSpPr/>
          <p:nvPr/>
        </p:nvSpPr>
        <p:spPr>
          <a:xfrm>
            <a:off x="3553294" y="3673484"/>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0" name="Ovaal 9"/>
          <p:cNvSpPr/>
          <p:nvPr/>
        </p:nvSpPr>
        <p:spPr>
          <a:xfrm>
            <a:off x="4022991" y="5034636"/>
            <a:ext cx="660477" cy="570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BR</a:t>
            </a:r>
            <a:endParaRPr lang="nl-NL" b="1" dirty="0">
              <a:solidFill>
                <a:schemeClr val="tx1"/>
              </a:solidFill>
              <a:latin typeface="Calibri" panose="020F0502020204030204" pitchFamily="34" charset="0"/>
              <a:cs typeface="Calibri" panose="020F0502020204030204" pitchFamily="34" charset="0"/>
            </a:endParaRPr>
          </a:p>
        </p:txBody>
      </p:sp>
      <p:sp>
        <p:nvSpPr>
          <p:cNvPr id="11" name="Ovaal 10"/>
          <p:cNvSpPr/>
          <p:nvPr/>
        </p:nvSpPr>
        <p:spPr>
          <a:xfrm>
            <a:off x="5451676" y="35962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Calibri" panose="020F0502020204030204" pitchFamily="34" charset="0"/>
              <a:cs typeface="Calibri" panose="020F0502020204030204" pitchFamily="34" charset="0"/>
            </a:endParaRPr>
          </a:p>
        </p:txBody>
      </p:sp>
      <p:sp>
        <p:nvSpPr>
          <p:cNvPr id="12" name="Ovaal 11"/>
          <p:cNvSpPr/>
          <p:nvPr/>
        </p:nvSpPr>
        <p:spPr>
          <a:xfrm>
            <a:off x="4138914" y="4490602"/>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3" name="Ovaal 12"/>
          <p:cNvSpPr/>
          <p:nvPr/>
        </p:nvSpPr>
        <p:spPr>
          <a:xfrm>
            <a:off x="5896969" y="3814956"/>
            <a:ext cx="639591" cy="5062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TR</a:t>
            </a:r>
            <a:endParaRPr lang="nl-NL" b="1" dirty="0">
              <a:solidFill>
                <a:schemeClr val="tx1"/>
              </a:solidFill>
              <a:latin typeface="Calibri" panose="020F0502020204030204" pitchFamily="34" charset="0"/>
              <a:cs typeface="Calibri" panose="020F0502020204030204" pitchFamily="34" charset="0"/>
            </a:endParaRPr>
          </a:p>
        </p:txBody>
      </p:sp>
      <p:sp>
        <p:nvSpPr>
          <p:cNvPr id="14" name="Ovaal 13"/>
          <p:cNvSpPr/>
          <p:nvPr/>
        </p:nvSpPr>
        <p:spPr>
          <a:xfrm>
            <a:off x="4666243" y="4052469"/>
            <a:ext cx="1698373" cy="16089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GOOGLE</a:t>
            </a:r>
            <a:endParaRPr lang="nl-NL" b="1" dirty="0">
              <a:solidFill>
                <a:schemeClr val="tx1"/>
              </a:solidFill>
              <a:latin typeface="Calibri" panose="020F0502020204030204" pitchFamily="34" charset="0"/>
              <a:cs typeface="Calibri" panose="020F0502020204030204" pitchFamily="34" charset="0"/>
            </a:endParaRPr>
          </a:p>
        </p:txBody>
      </p:sp>
      <p:sp>
        <p:nvSpPr>
          <p:cNvPr id="15" name="Ovaal 14"/>
          <p:cNvSpPr/>
          <p:nvPr/>
        </p:nvSpPr>
        <p:spPr>
          <a:xfrm>
            <a:off x="6327602" y="3933056"/>
            <a:ext cx="1424582" cy="12619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FACE-BOOK</a:t>
            </a:r>
            <a:endParaRPr lang="nl-NL" b="1" dirty="0">
              <a:solidFill>
                <a:schemeClr val="tx1"/>
              </a:solidFill>
              <a:latin typeface="Calibri" panose="020F0502020204030204" pitchFamily="34" charset="0"/>
              <a:cs typeface="Calibri" panose="020F0502020204030204" pitchFamily="34" charset="0"/>
            </a:endParaRPr>
          </a:p>
        </p:txBody>
      </p:sp>
      <p:sp>
        <p:nvSpPr>
          <p:cNvPr id="16" name="Ovaal 15"/>
          <p:cNvSpPr/>
          <p:nvPr/>
        </p:nvSpPr>
        <p:spPr>
          <a:xfrm>
            <a:off x="8134137" y="4555778"/>
            <a:ext cx="1193412" cy="10733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UBER</a:t>
            </a:r>
            <a:endParaRPr lang="nl-NL" b="1" dirty="0">
              <a:solidFill>
                <a:schemeClr val="tx1"/>
              </a:solidFill>
              <a:latin typeface="Calibri" panose="020F0502020204030204" pitchFamily="34" charset="0"/>
              <a:cs typeface="Calibri" panose="020F0502020204030204" pitchFamily="34" charset="0"/>
            </a:endParaRPr>
          </a:p>
        </p:txBody>
      </p:sp>
      <p:sp>
        <p:nvSpPr>
          <p:cNvPr id="17" name="Ovaal 16"/>
          <p:cNvSpPr/>
          <p:nvPr/>
        </p:nvSpPr>
        <p:spPr>
          <a:xfrm>
            <a:off x="7482935" y="4977407"/>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8" name="Ovaal 17"/>
          <p:cNvSpPr/>
          <p:nvPr/>
        </p:nvSpPr>
        <p:spPr>
          <a:xfrm>
            <a:off x="6009632" y="3234896"/>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9" name="Ovaal 18"/>
          <p:cNvSpPr/>
          <p:nvPr/>
        </p:nvSpPr>
        <p:spPr>
          <a:xfrm>
            <a:off x="7571656" y="4494487"/>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0" name="Ovaal 19"/>
          <p:cNvSpPr/>
          <p:nvPr/>
        </p:nvSpPr>
        <p:spPr>
          <a:xfrm>
            <a:off x="7508532" y="3967526"/>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1" name="Ovaal 20"/>
          <p:cNvSpPr/>
          <p:nvPr/>
        </p:nvSpPr>
        <p:spPr>
          <a:xfrm>
            <a:off x="7115272" y="3603941"/>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2" name="Ovaal 21"/>
          <p:cNvSpPr/>
          <p:nvPr/>
        </p:nvSpPr>
        <p:spPr>
          <a:xfrm>
            <a:off x="6567588" y="3548413"/>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3" name="Ovaal 22"/>
          <p:cNvSpPr/>
          <p:nvPr/>
        </p:nvSpPr>
        <p:spPr>
          <a:xfrm>
            <a:off x="6480377" y="3152028"/>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 name="Tekstvak 1"/>
          <p:cNvSpPr txBox="1"/>
          <p:nvPr/>
        </p:nvSpPr>
        <p:spPr>
          <a:xfrm>
            <a:off x="2170560" y="2787040"/>
            <a:ext cx="1182311" cy="276999"/>
          </a:xfrm>
          <a:prstGeom prst="rect">
            <a:avLst/>
          </a:prstGeom>
          <a:noFill/>
        </p:spPr>
        <p:txBody>
          <a:bodyPr wrap="none" rtlCol="0">
            <a:spAutoFit/>
          </a:bodyPr>
          <a:lstStyle/>
          <a:p>
            <a:r>
              <a:rPr lang="nl-NL" sz="1200" b="1" dirty="0" smtClean="0">
                <a:latin typeface="Calibri" panose="020F0502020204030204" pitchFamily="34" charset="0"/>
                <a:cs typeface="Calibri" panose="020F0502020204030204" pitchFamily="34" charset="0"/>
              </a:rPr>
              <a:t>ARCHITECTUUR</a:t>
            </a:r>
            <a:endParaRPr lang="nl-NL" sz="1200" b="1" dirty="0">
              <a:latin typeface="Calibri" panose="020F0502020204030204" pitchFamily="34" charset="0"/>
              <a:cs typeface="Calibri" panose="020F0502020204030204" pitchFamily="34" charset="0"/>
            </a:endParaRPr>
          </a:p>
        </p:txBody>
      </p:sp>
      <p:sp>
        <p:nvSpPr>
          <p:cNvPr id="3" name="Tekstvak 2"/>
          <p:cNvSpPr txBox="1"/>
          <p:nvPr/>
        </p:nvSpPr>
        <p:spPr>
          <a:xfrm>
            <a:off x="126534" y="404664"/>
            <a:ext cx="1444626" cy="369332"/>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KENMERKEN:</a:t>
            </a:r>
            <a:endParaRPr lang="nl-NL" dirty="0">
              <a:latin typeface="Calibri" panose="020F0502020204030204" pitchFamily="34" charset="0"/>
              <a:cs typeface="Calibri" panose="020F0502020204030204" pitchFamily="34" charset="0"/>
            </a:endParaRPr>
          </a:p>
        </p:txBody>
      </p:sp>
      <p:sp>
        <p:nvSpPr>
          <p:cNvPr id="47" name="Tekstvak 46"/>
          <p:cNvSpPr txBox="1"/>
          <p:nvPr/>
        </p:nvSpPr>
        <p:spPr>
          <a:xfrm>
            <a:off x="9327476" y="2502372"/>
            <a:ext cx="1725665" cy="369332"/>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MECHANISMEN:</a:t>
            </a:r>
            <a:endParaRPr lang="nl-NL" dirty="0">
              <a:latin typeface="Calibri" panose="020F0502020204030204" pitchFamily="34" charset="0"/>
              <a:cs typeface="Calibri" panose="020F0502020204030204" pitchFamily="34" charset="0"/>
            </a:endParaRPr>
          </a:p>
        </p:txBody>
      </p:sp>
      <p:sp>
        <p:nvSpPr>
          <p:cNvPr id="37" name="Tekstvak 36"/>
          <p:cNvSpPr txBox="1"/>
          <p:nvPr/>
        </p:nvSpPr>
        <p:spPr>
          <a:xfrm>
            <a:off x="9284326" y="85898"/>
            <a:ext cx="461665" cy="2165529"/>
          </a:xfrm>
          <a:prstGeom prst="rect">
            <a:avLst/>
          </a:prstGeom>
          <a:noFill/>
        </p:spPr>
        <p:txBody>
          <a:bodyPr vert="vert" wrap="none" rtlCol="0">
            <a:spAutoFit/>
          </a:bodyPr>
          <a:lstStyle/>
          <a:p>
            <a:r>
              <a:rPr lang="nl-NL" dirty="0" smtClean="0"/>
              <a:t>CATEGORISERING</a:t>
            </a:r>
            <a:endParaRPr lang="nl-NL" dirty="0"/>
          </a:p>
        </p:txBody>
      </p:sp>
      <p:sp>
        <p:nvSpPr>
          <p:cNvPr id="34" name="Rechthoek 33"/>
          <p:cNvSpPr/>
          <p:nvPr/>
        </p:nvSpPr>
        <p:spPr>
          <a:xfrm>
            <a:off x="3491077" y="3548413"/>
            <a:ext cx="677967" cy="728515"/>
          </a:xfrm>
          <a:prstGeom prst="rect">
            <a:avLst/>
          </a:prstGeom>
          <a:solidFill>
            <a:schemeClr val="accent2">
              <a:lumMod val="20000"/>
              <a:lumOff val="80000"/>
              <a:alpha val="50000"/>
            </a:schemeClr>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48"/>
          <p:cNvSpPr/>
          <p:nvPr/>
        </p:nvSpPr>
        <p:spPr>
          <a:xfrm>
            <a:off x="119336" y="605331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ECOSYSTEEM</a:t>
            </a:r>
            <a:endParaRPr lang="nl-NL" b="1" dirty="0">
              <a:solidFill>
                <a:schemeClr val="tx1"/>
              </a:solidFill>
              <a:latin typeface="Calibri" panose="020F0502020204030204" pitchFamily="34" charset="0"/>
              <a:cs typeface="Calibri" panose="020F0502020204030204" pitchFamily="34" charset="0"/>
            </a:endParaRPr>
          </a:p>
        </p:txBody>
      </p:sp>
      <p:sp>
        <p:nvSpPr>
          <p:cNvPr id="50" name="Rechthoek 49"/>
          <p:cNvSpPr/>
          <p:nvPr/>
        </p:nvSpPr>
        <p:spPr>
          <a:xfrm>
            <a:off x="129374" y="5229200"/>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DATA - API)  </a:t>
            </a:r>
          </a:p>
          <a:p>
            <a:pPr algn="ctr"/>
            <a:r>
              <a:rPr lang="nl-NL" b="1" dirty="0" smtClean="0">
                <a:solidFill>
                  <a:schemeClr val="tx1"/>
                </a:solidFill>
                <a:latin typeface="Calibri" panose="020F0502020204030204" pitchFamily="34" charset="0"/>
                <a:cs typeface="Calibri" panose="020F0502020204030204" pitchFamily="34" charset="0"/>
              </a:rPr>
              <a:t>(TWEE KEER)</a:t>
            </a:r>
            <a:endParaRPr lang="nl-NL" b="1" dirty="0">
              <a:solidFill>
                <a:schemeClr val="tx1"/>
              </a:solidFill>
              <a:latin typeface="Calibri" panose="020F0502020204030204" pitchFamily="34" charset="0"/>
              <a:cs typeface="Calibri" panose="020F0502020204030204" pitchFamily="34" charset="0"/>
            </a:endParaRPr>
          </a:p>
        </p:txBody>
      </p:sp>
      <p:sp>
        <p:nvSpPr>
          <p:cNvPr id="51" name="Rechthoek 50"/>
          <p:cNvSpPr/>
          <p:nvPr/>
        </p:nvSpPr>
        <p:spPr>
          <a:xfrm>
            <a:off x="126534" y="1144733"/>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PROSUMERS</a:t>
            </a:r>
            <a:endParaRPr lang="nl-NL" b="1" dirty="0">
              <a:solidFill>
                <a:schemeClr val="tx1"/>
              </a:solidFill>
              <a:latin typeface="Calibri" panose="020F0502020204030204" pitchFamily="34" charset="0"/>
              <a:cs typeface="Calibri" panose="020F0502020204030204" pitchFamily="34" charset="0"/>
            </a:endParaRPr>
          </a:p>
        </p:txBody>
      </p:sp>
      <p:sp>
        <p:nvSpPr>
          <p:cNvPr id="52" name="Rechthoek 51"/>
          <p:cNvSpPr/>
          <p:nvPr/>
        </p:nvSpPr>
        <p:spPr>
          <a:xfrm>
            <a:off x="126534" y="278092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TRANSACTIE-</a:t>
            </a:r>
          </a:p>
          <a:p>
            <a:pPr algn="ctr"/>
            <a:r>
              <a:rPr lang="nl-NL" b="1" dirty="0" smtClean="0">
                <a:solidFill>
                  <a:schemeClr val="tx1"/>
                </a:solidFill>
                <a:latin typeface="Calibri" panose="020F0502020204030204" pitchFamily="34" charset="0"/>
                <a:cs typeface="Calibri" panose="020F0502020204030204" pitchFamily="34" charset="0"/>
              </a:rPr>
              <a:t>KOSTEN -/-</a:t>
            </a:r>
            <a:endParaRPr lang="nl-NL" b="1" dirty="0">
              <a:solidFill>
                <a:schemeClr val="tx1"/>
              </a:solidFill>
              <a:latin typeface="Calibri" panose="020F0502020204030204" pitchFamily="34" charset="0"/>
              <a:cs typeface="Calibri" panose="020F0502020204030204" pitchFamily="34" charset="0"/>
            </a:endParaRPr>
          </a:p>
        </p:txBody>
      </p:sp>
      <p:sp>
        <p:nvSpPr>
          <p:cNvPr id="53" name="Rechthoek 52"/>
          <p:cNvSpPr/>
          <p:nvPr/>
        </p:nvSpPr>
        <p:spPr>
          <a:xfrm>
            <a:off x="126534" y="1956810"/>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GLOBAAL</a:t>
            </a:r>
            <a:endParaRPr lang="nl-NL" b="1" dirty="0">
              <a:solidFill>
                <a:schemeClr val="tx1"/>
              </a:solidFill>
              <a:latin typeface="Calibri" panose="020F0502020204030204" pitchFamily="34" charset="0"/>
              <a:cs typeface="Calibri" panose="020F0502020204030204" pitchFamily="34" charset="0"/>
            </a:endParaRPr>
          </a:p>
        </p:txBody>
      </p:sp>
      <p:sp>
        <p:nvSpPr>
          <p:cNvPr id="54" name="Rechthoek 53"/>
          <p:cNvSpPr/>
          <p:nvPr/>
        </p:nvSpPr>
        <p:spPr>
          <a:xfrm>
            <a:off x="126534" y="4407617"/>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GECODEERD</a:t>
            </a:r>
          </a:p>
          <a:p>
            <a:pPr algn="ctr"/>
            <a:r>
              <a:rPr lang="nl-NL" b="1" dirty="0" smtClean="0">
                <a:solidFill>
                  <a:schemeClr val="tx1"/>
                </a:solidFill>
                <a:latin typeface="Calibri" panose="020F0502020204030204" pitchFamily="34" charset="0"/>
                <a:cs typeface="Calibri" panose="020F0502020204030204" pitchFamily="34" charset="0"/>
              </a:rPr>
              <a:t>WERELDBEELD</a:t>
            </a:r>
            <a:endParaRPr lang="nl-NL" b="1" dirty="0">
              <a:solidFill>
                <a:schemeClr val="tx1"/>
              </a:solidFill>
              <a:latin typeface="Calibri" panose="020F0502020204030204" pitchFamily="34" charset="0"/>
              <a:cs typeface="Calibri" panose="020F0502020204030204" pitchFamily="34" charset="0"/>
            </a:endParaRPr>
          </a:p>
        </p:txBody>
      </p:sp>
      <p:sp>
        <p:nvSpPr>
          <p:cNvPr id="55" name="Rechthoek 54"/>
          <p:cNvSpPr/>
          <p:nvPr/>
        </p:nvSpPr>
        <p:spPr>
          <a:xfrm>
            <a:off x="126534" y="358887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NETWERK-</a:t>
            </a:r>
          </a:p>
          <a:p>
            <a:pPr algn="ctr"/>
            <a:r>
              <a:rPr lang="nl-NL" b="1" dirty="0" smtClean="0">
                <a:solidFill>
                  <a:schemeClr val="tx1"/>
                </a:solidFill>
                <a:latin typeface="Calibri" panose="020F0502020204030204" pitchFamily="34" charset="0"/>
                <a:cs typeface="Calibri" panose="020F0502020204030204" pitchFamily="34" charset="0"/>
              </a:rPr>
              <a:t>EFFECT</a:t>
            </a:r>
            <a:endParaRPr lang="nl-NL" b="1" dirty="0">
              <a:solidFill>
                <a:schemeClr val="tx1"/>
              </a:solidFill>
              <a:latin typeface="Calibri" panose="020F0502020204030204" pitchFamily="34" charset="0"/>
              <a:cs typeface="Calibri" panose="020F0502020204030204" pitchFamily="34" charset="0"/>
            </a:endParaRPr>
          </a:p>
        </p:txBody>
      </p:sp>
      <p:sp>
        <p:nvSpPr>
          <p:cNvPr id="56" name="Rechthoek 55"/>
          <p:cNvSpPr/>
          <p:nvPr/>
        </p:nvSpPr>
        <p:spPr>
          <a:xfrm>
            <a:off x="2207568" y="1196752"/>
            <a:ext cx="7056784" cy="3864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b="1" dirty="0" smtClean="0">
                <a:latin typeface="Calibri" panose="020F0502020204030204" pitchFamily="34" charset="0"/>
                <a:cs typeface="Calibri" panose="020F0502020204030204" pitchFamily="34" charset="0"/>
              </a:rPr>
              <a:t>DEEL – ECONOMIE</a:t>
            </a:r>
            <a:endParaRPr lang="nl-NL" b="1" dirty="0">
              <a:latin typeface="Calibri" panose="020F0502020204030204" pitchFamily="34" charset="0"/>
              <a:cs typeface="Calibri" panose="020F0502020204030204" pitchFamily="34" charset="0"/>
            </a:endParaRPr>
          </a:p>
        </p:txBody>
      </p:sp>
      <p:sp>
        <p:nvSpPr>
          <p:cNvPr id="57" name="Rechthoek 56"/>
          <p:cNvSpPr/>
          <p:nvPr/>
        </p:nvSpPr>
        <p:spPr>
          <a:xfrm>
            <a:off x="2207568" y="692696"/>
            <a:ext cx="7056784" cy="37456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b="1" dirty="0" smtClean="0">
                <a:latin typeface="Calibri" panose="020F0502020204030204" pitchFamily="34" charset="0"/>
                <a:cs typeface="Calibri" panose="020F0502020204030204" pitchFamily="34" charset="0"/>
              </a:rPr>
              <a:t>TWEEDE – HANDS ECONOMIE</a:t>
            </a:r>
            <a:endParaRPr lang="nl-NL" b="1" dirty="0">
              <a:latin typeface="Calibri" panose="020F0502020204030204" pitchFamily="34" charset="0"/>
              <a:cs typeface="Calibri" panose="020F0502020204030204" pitchFamily="34" charset="0"/>
            </a:endParaRPr>
          </a:p>
        </p:txBody>
      </p:sp>
      <p:sp>
        <p:nvSpPr>
          <p:cNvPr id="58" name="Rechthoek 57"/>
          <p:cNvSpPr/>
          <p:nvPr/>
        </p:nvSpPr>
        <p:spPr>
          <a:xfrm>
            <a:off x="2207568" y="116632"/>
            <a:ext cx="7056784" cy="4568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b="1" dirty="0" smtClean="0">
                <a:latin typeface="Calibri" panose="020F0502020204030204" pitchFamily="34" charset="0"/>
                <a:cs typeface="Calibri" panose="020F0502020204030204" pitchFamily="34" charset="0"/>
              </a:rPr>
              <a:t>KLUS – ECONOMIE</a:t>
            </a:r>
            <a:endParaRPr lang="nl-NL" b="1" dirty="0">
              <a:latin typeface="Calibri" panose="020F0502020204030204" pitchFamily="34" charset="0"/>
              <a:cs typeface="Calibri" panose="020F0502020204030204" pitchFamily="34" charset="0"/>
            </a:endParaRPr>
          </a:p>
        </p:txBody>
      </p:sp>
      <p:sp>
        <p:nvSpPr>
          <p:cNvPr id="59" name="Rechthoek 58"/>
          <p:cNvSpPr/>
          <p:nvPr/>
        </p:nvSpPr>
        <p:spPr>
          <a:xfrm>
            <a:off x="2207568" y="1700808"/>
            <a:ext cx="7056784" cy="4356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b="1" dirty="0" smtClean="0">
                <a:latin typeface="Calibri" panose="020F0502020204030204" pitchFamily="34" charset="0"/>
                <a:cs typeface="Calibri" panose="020F0502020204030204" pitchFamily="34" charset="0"/>
              </a:rPr>
              <a:t>PRODUCT - SERVICE ECONOMIE</a:t>
            </a:r>
            <a:endParaRPr lang="nl-NL" b="1" dirty="0">
              <a:latin typeface="Calibri" panose="020F0502020204030204" pitchFamily="34" charset="0"/>
              <a:cs typeface="Calibri" panose="020F0502020204030204" pitchFamily="34" charset="0"/>
            </a:endParaRPr>
          </a:p>
        </p:txBody>
      </p:sp>
      <p:sp>
        <p:nvSpPr>
          <p:cNvPr id="60" name="Rechthoek 59"/>
          <p:cNvSpPr/>
          <p:nvPr/>
        </p:nvSpPr>
        <p:spPr>
          <a:xfrm>
            <a:off x="2207568" y="2251427"/>
            <a:ext cx="7056784" cy="4356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b="1" dirty="0" smtClean="0">
                <a:latin typeface="Calibri" panose="020F0502020204030204" pitchFamily="34" charset="0"/>
                <a:cs typeface="Calibri" panose="020F0502020204030204" pitchFamily="34" charset="0"/>
              </a:rPr>
              <a:t>DOE - DEMOCRATIE</a:t>
            </a:r>
            <a:endParaRPr lang="nl-NL" b="1" dirty="0">
              <a:latin typeface="Calibri" panose="020F0502020204030204" pitchFamily="34" charset="0"/>
              <a:cs typeface="Calibri" panose="020F0502020204030204" pitchFamily="34" charset="0"/>
            </a:endParaRPr>
          </a:p>
        </p:txBody>
      </p:sp>
      <p:sp>
        <p:nvSpPr>
          <p:cNvPr id="44" name="Rechthoek 43"/>
          <p:cNvSpPr/>
          <p:nvPr/>
        </p:nvSpPr>
        <p:spPr>
          <a:xfrm>
            <a:off x="9412073" y="5548086"/>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DATAFICATIE</a:t>
            </a:r>
            <a:endParaRPr lang="nl-NL" b="1" dirty="0">
              <a:solidFill>
                <a:schemeClr val="tx1"/>
              </a:solidFill>
              <a:latin typeface="Calibri" panose="020F0502020204030204" pitchFamily="34" charset="0"/>
              <a:cs typeface="Calibri" panose="020F0502020204030204" pitchFamily="34" charset="0"/>
            </a:endParaRPr>
          </a:p>
        </p:txBody>
      </p:sp>
      <p:sp>
        <p:nvSpPr>
          <p:cNvPr id="48" name="Rechthoek 47"/>
          <p:cNvSpPr/>
          <p:nvPr/>
        </p:nvSpPr>
        <p:spPr>
          <a:xfrm>
            <a:off x="9408368" y="4276928"/>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COM-MODIFICATIE</a:t>
            </a:r>
            <a:endParaRPr lang="nl-NL" b="1" dirty="0">
              <a:solidFill>
                <a:schemeClr val="tx1"/>
              </a:solidFill>
              <a:latin typeface="Calibri" panose="020F0502020204030204" pitchFamily="34" charset="0"/>
              <a:cs typeface="Calibri" panose="020F0502020204030204" pitchFamily="34" charset="0"/>
            </a:endParaRPr>
          </a:p>
        </p:txBody>
      </p:sp>
      <p:sp>
        <p:nvSpPr>
          <p:cNvPr id="61" name="Rechthoek 60"/>
          <p:cNvSpPr/>
          <p:nvPr/>
        </p:nvSpPr>
        <p:spPr>
          <a:xfrm>
            <a:off x="9407360" y="3005770"/>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SELECTIE</a:t>
            </a:r>
            <a:endParaRPr lang="nl-NL"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6478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19336" y="188640"/>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Calibri" panose="020F0502020204030204" pitchFamily="34" charset="0"/>
                <a:cs typeface="Calibri" panose="020F0502020204030204" pitchFamily="34" charset="0"/>
              </a:rPr>
              <a:t>ALGEMEEN</a:t>
            </a:r>
          </a:p>
        </p:txBody>
      </p:sp>
      <p:sp>
        <p:nvSpPr>
          <p:cNvPr id="6" name="Rechthoek 5"/>
          <p:cNvSpPr/>
          <p:nvPr/>
        </p:nvSpPr>
        <p:spPr>
          <a:xfrm>
            <a:off x="2331380"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WAT IS TECHNOLOGIE?</a:t>
            </a:r>
          </a:p>
        </p:txBody>
      </p:sp>
      <p:sp>
        <p:nvSpPr>
          <p:cNvPr id="7" name="Rechthoek 6"/>
          <p:cNvSpPr/>
          <p:nvPr/>
        </p:nvSpPr>
        <p:spPr>
          <a:xfrm>
            <a:off x="4531100"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HOE VERHOUDEN WE ONS TOT TECHNOLOGIE?</a:t>
            </a:r>
            <a:endParaRPr lang="nl-NL" sz="1400" dirty="0">
              <a:latin typeface="Calibri" panose="020F0502020204030204" pitchFamily="34" charset="0"/>
              <a:cs typeface="Calibri" panose="020F0502020204030204" pitchFamily="34" charset="0"/>
            </a:endParaRPr>
          </a:p>
        </p:txBody>
      </p:sp>
      <p:sp>
        <p:nvSpPr>
          <p:cNvPr id="8" name="Rechthoek 7"/>
          <p:cNvSpPr/>
          <p:nvPr/>
        </p:nvSpPr>
        <p:spPr>
          <a:xfrm>
            <a:off x="6763348"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HET GEBRUIK VAN DE TECHNOLOGY IMPACT TOOL</a:t>
            </a:r>
            <a:endParaRPr lang="nl-NL" sz="1400" dirty="0">
              <a:latin typeface="Calibri" panose="020F0502020204030204" pitchFamily="34" charset="0"/>
              <a:cs typeface="Calibri" panose="020F0502020204030204" pitchFamily="34" charset="0"/>
            </a:endParaRPr>
          </a:p>
        </p:txBody>
      </p:sp>
      <p:sp>
        <p:nvSpPr>
          <p:cNvPr id="9" name="Rechthoek 8"/>
          <p:cNvSpPr/>
          <p:nvPr/>
        </p:nvSpPr>
        <p:spPr>
          <a:xfrm>
            <a:off x="8964052"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TECHNOLOGIE IN EEN RELATIVERENDE CONTEXT</a:t>
            </a:r>
            <a:endParaRPr lang="nl-NL" sz="1400" dirty="0">
              <a:latin typeface="Calibri" panose="020F0502020204030204" pitchFamily="34" charset="0"/>
              <a:cs typeface="Calibri" panose="020F0502020204030204" pitchFamily="34" charset="0"/>
            </a:endParaRPr>
          </a:p>
        </p:txBody>
      </p:sp>
      <p:sp>
        <p:nvSpPr>
          <p:cNvPr id="15" name="Rechthoek 14"/>
          <p:cNvSpPr/>
          <p:nvPr/>
        </p:nvSpPr>
        <p:spPr>
          <a:xfrm>
            <a:off x="119336" y="1124744"/>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Calibri" panose="020F0502020204030204" pitchFamily="34" charset="0"/>
                <a:cs typeface="Calibri" panose="020F0502020204030204" pitchFamily="34" charset="0"/>
              </a:rPr>
              <a:t>AANDACHT</a:t>
            </a:r>
            <a:endParaRPr lang="nl-NL" sz="2000" dirty="0">
              <a:latin typeface="Calibri" panose="020F0502020204030204" pitchFamily="34" charset="0"/>
              <a:cs typeface="Calibri" panose="020F0502020204030204" pitchFamily="34" charset="0"/>
            </a:endParaRPr>
          </a:p>
        </p:txBody>
      </p:sp>
      <p:sp>
        <p:nvSpPr>
          <p:cNvPr id="16" name="Rechthoek 15"/>
          <p:cNvSpPr/>
          <p:nvPr/>
        </p:nvSpPr>
        <p:spPr>
          <a:xfrm>
            <a:off x="2351584"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HANDELAREN IN AANDACHT</a:t>
            </a:r>
            <a:endParaRPr lang="nl-NL" sz="1400" dirty="0">
              <a:latin typeface="Calibri" panose="020F0502020204030204" pitchFamily="34" charset="0"/>
              <a:cs typeface="Calibri" panose="020F0502020204030204" pitchFamily="34" charset="0"/>
            </a:endParaRPr>
          </a:p>
        </p:txBody>
      </p:sp>
      <p:sp>
        <p:nvSpPr>
          <p:cNvPr id="17" name="Rechthoek 16"/>
          <p:cNvSpPr/>
          <p:nvPr/>
        </p:nvSpPr>
        <p:spPr>
          <a:xfrm>
            <a:off x="4551304"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DE EFFECTEN VAN EEN AANDACHTSECONOMIE</a:t>
            </a:r>
            <a:endParaRPr lang="nl-NL" sz="1400" dirty="0">
              <a:latin typeface="Calibri" panose="020F0502020204030204" pitchFamily="34" charset="0"/>
              <a:cs typeface="Calibri" panose="020F0502020204030204" pitchFamily="34" charset="0"/>
            </a:endParaRPr>
          </a:p>
        </p:txBody>
      </p:sp>
      <p:sp>
        <p:nvSpPr>
          <p:cNvPr id="18" name="Rechthoek 17"/>
          <p:cNvSpPr/>
          <p:nvPr/>
        </p:nvSpPr>
        <p:spPr>
          <a:xfrm>
            <a:off x="6783552"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VERSLAVING AAN JE APPS</a:t>
            </a:r>
            <a:endParaRPr lang="nl-NL" sz="1400" dirty="0">
              <a:latin typeface="Calibri" panose="020F0502020204030204" pitchFamily="34" charset="0"/>
              <a:cs typeface="Calibri" panose="020F0502020204030204" pitchFamily="34" charset="0"/>
            </a:endParaRPr>
          </a:p>
        </p:txBody>
      </p:sp>
      <p:sp>
        <p:nvSpPr>
          <p:cNvPr id="19" name="Rechthoek 18"/>
          <p:cNvSpPr/>
          <p:nvPr/>
        </p:nvSpPr>
        <p:spPr>
          <a:xfrm>
            <a:off x="8984256"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BETER IN BALANS MET JE TECHNOLOGIE</a:t>
            </a:r>
            <a:endParaRPr lang="nl-NL" sz="1400" dirty="0">
              <a:latin typeface="Calibri" panose="020F0502020204030204" pitchFamily="34" charset="0"/>
              <a:cs typeface="Calibri" panose="020F0502020204030204" pitchFamily="34" charset="0"/>
            </a:endParaRPr>
          </a:p>
        </p:txBody>
      </p:sp>
      <p:sp>
        <p:nvSpPr>
          <p:cNvPr id="20" name="Rechthoek 19"/>
          <p:cNvSpPr/>
          <p:nvPr/>
        </p:nvSpPr>
        <p:spPr>
          <a:xfrm>
            <a:off x="119336" y="2060848"/>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DATA</a:t>
            </a:r>
            <a:endParaRPr lang="nl-NL" sz="2000" dirty="0">
              <a:latin typeface="Calibri" panose="020F0502020204030204" pitchFamily="34" charset="0"/>
              <a:cs typeface="Calibri" panose="020F0502020204030204" pitchFamily="34" charset="0"/>
            </a:endParaRPr>
          </a:p>
        </p:txBody>
      </p:sp>
      <p:sp>
        <p:nvSpPr>
          <p:cNvPr id="21" name="Rechthoek 20"/>
          <p:cNvSpPr/>
          <p:nvPr/>
        </p:nvSpPr>
        <p:spPr>
          <a:xfrm>
            <a:off x="2351584"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WAAROM DATADRIVEN GEEN GOED IDEE IS</a:t>
            </a:r>
            <a:endParaRPr lang="nl-NL" sz="1400" dirty="0">
              <a:latin typeface="Calibri" panose="020F0502020204030204" pitchFamily="34" charset="0"/>
              <a:cs typeface="Calibri" panose="020F0502020204030204" pitchFamily="34" charset="0"/>
            </a:endParaRPr>
          </a:p>
        </p:txBody>
      </p:sp>
      <p:sp>
        <p:nvSpPr>
          <p:cNvPr id="22" name="Rechthoek 21"/>
          <p:cNvSpPr/>
          <p:nvPr/>
        </p:nvSpPr>
        <p:spPr>
          <a:xfrm>
            <a:off x="4551304"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PRIVACY</a:t>
            </a:r>
            <a:endParaRPr lang="nl-NL" sz="1400" dirty="0">
              <a:latin typeface="Calibri" panose="020F0502020204030204" pitchFamily="34" charset="0"/>
              <a:cs typeface="Calibri" panose="020F0502020204030204" pitchFamily="34" charset="0"/>
            </a:endParaRPr>
          </a:p>
        </p:txBody>
      </p:sp>
      <p:sp>
        <p:nvSpPr>
          <p:cNvPr id="23" name="Rechthoek 22"/>
          <p:cNvSpPr/>
          <p:nvPr/>
        </p:nvSpPr>
        <p:spPr>
          <a:xfrm>
            <a:off x="6783552"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QUANTIFIED SELF</a:t>
            </a:r>
            <a:endParaRPr lang="nl-NL" sz="1400" dirty="0">
              <a:latin typeface="Calibri" panose="020F0502020204030204" pitchFamily="34" charset="0"/>
              <a:cs typeface="Calibri" panose="020F0502020204030204" pitchFamily="34" charset="0"/>
            </a:endParaRPr>
          </a:p>
        </p:txBody>
      </p:sp>
      <p:sp>
        <p:nvSpPr>
          <p:cNvPr id="24" name="Rechthoek 23"/>
          <p:cNvSpPr/>
          <p:nvPr/>
        </p:nvSpPr>
        <p:spPr>
          <a:xfrm>
            <a:off x="8984256"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SPIONAGEKAPITALISME</a:t>
            </a:r>
            <a:endParaRPr lang="nl-NL" sz="1400" dirty="0">
              <a:latin typeface="Calibri" panose="020F0502020204030204" pitchFamily="34" charset="0"/>
              <a:cs typeface="Calibri" panose="020F0502020204030204" pitchFamily="34" charset="0"/>
            </a:endParaRPr>
          </a:p>
        </p:txBody>
      </p:sp>
      <p:sp>
        <p:nvSpPr>
          <p:cNvPr id="25" name="Rechthoek 24"/>
          <p:cNvSpPr/>
          <p:nvPr/>
        </p:nvSpPr>
        <p:spPr>
          <a:xfrm>
            <a:off x="119336" y="3933056"/>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Calibri" panose="020F0502020204030204" pitchFamily="34" charset="0"/>
                <a:cs typeface="Calibri" panose="020F0502020204030204" pitchFamily="34" charset="0"/>
              </a:rPr>
              <a:t>AI</a:t>
            </a:r>
          </a:p>
        </p:txBody>
      </p:sp>
      <p:sp>
        <p:nvSpPr>
          <p:cNvPr id="26" name="Rechthoek 25"/>
          <p:cNvSpPr/>
          <p:nvPr/>
        </p:nvSpPr>
        <p:spPr>
          <a:xfrm>
            <a:off x="2331380"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DYSTOPIE OF UTOPIE</a:t>
            </a:r>
          </a:p>
        </p:txBody>
      </p:sp>
      <p:sp>
        <p:nvSpPr>
          <p:cNvPr id="27" name="Rechthoek 26"/>
          <p:cNvSpPr/>
          <p:nvPr/>
        </p:nvSpPr>
        <p:spPr>
          <a:xfrm>
            <a:off x="4531100"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AUTOMATISCHE BESLISSYSTEMEN</a:t>
            </a:r>
            <a:endParaRPr lang="nl-NL" sz="1400" dirty="0">
              <a:latin typeface="Calibri" panose="020F0502020204030204" pitchFamily="34" charset="0"/>
              <a:cs typeface="Calibri" panose="020F0502020204030204" pitchFamily="34" charset="0"/>
            </a:endParaRPr>
          </a:p>
        </p:txBody>
      </p:sp>
      <p:sp>
        <p:nvSpPr>
          <p:cNvPr id="28" name="Rechthoek 27"/>
          <p:cNvSpPr/>
          <p:nvPr/>
        </p:nvSpPr>
        <p:spPr>
          <a:xfrm>
            <a:off x="6763348"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COMPUTERS MET VERBEELDINGSKRACHT</a:t>
            </a:r>
            <a:endParaRPr lang="nl-NL" sz="1400" dirty="0">
              <a:latin typeface="Calibri" panose="020F0502020204030204" pitchFamily="34" charset="0"/>
              <a:cs typeface="Calibri" panose="020F0502020204030204" pitchFamily="34" charset="0"/>
            </a:endParaRPr>
          </a:p>
        </p:txBody>
      </p:sp>
      <p:sp>
        <p:nvSpPr>
          <p:cNvPr id="29" name="Rechthoek 28"/>
          <p:cNvSpPr/>
          <p:nvPr/>
        </p:nvSpPr>
        <p:spPr>
          <a:xfrm>
            <a:off x="8964052"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HEBBEN WE STRAKS NOG BANEN?</a:t>
            </a:r>
            <a:endParaRPr lang="nl-NL" sz="1400" dirty="0">
              <a:latin typeface="Calibri" panose="020F0502020204030204" pitchFamily="34" charset="0"/>
              <a:cs typeface="Calibri" panose="020F0502020204030204" pitchFamily="34" charset="0"/>
            </a:endParaRPr>
          </a:p>
        </p:txBody>
      </p:sp>
      <p:sp>
        <p:nvSpPr>
          <p:cNvPr id="30" name="Rechthoek 29"/>
          <p:cNvSpPr/>
          <p:nvPr/>
        </p:nvSpPr>
        <p:spPr>
          <a:xfrm>
            <a:off x="119336" y="4869160"/>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WERKELIJKHEID</a:t>
            </a:r>
            <a:endParaRPr lang="nl-NL" sz="2000" dirty="0">
              <a:latin typeface="Calibri" panose="020F0502020204030204" pitchFamily="34" charset="0"/>
              <a:cs typeface="Calibri" panose="020F0502020204030204" pitchFamily="34" charset="0"/>
            </a:endParaRPr>
          </a:p>
        </p:txBody>
      </p:sp>
      <p:sp>
        <p:nvSpPr>
          <p:cNvPr id="31" name="Rechthoek 30"/>
          <p:cNvSpPr/>
          <p:nvPr/>
        </p:nvSpPr>
        <p:spPr>
          <a:xfrm>
            <a:off x="2351584"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DE IMPACT VAN FAKE NEWS</a:t>
            </a:r>
            <a:endParaRPr lang="nl-NL" sz="1400" dirty="0">
              <a:latin typeface="Calibri" panose="020F0502020204030204" pitchFamily="34" charset="0"/>
              <a:cs typeface="Calibri" panose="020F0502020204030204" pitchFamily="34" charset="0"/>
            </a:endParaRPr>
          </a:p>
        </p:txBody>
      </p:sp>
      <p:sp>
        <p:nvSpPr>
          <p:cNvPr id="32" name="Rechthoek 31"/>
          <p:cNvSpPr/>
          <p:nvPr/>
        </p:nvSpPr>
        <p:spPr>
          <a:xfrm>
            <a:off x="4551304"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FAKE NEWS BESTRIJDEN</a:t>
            </a:r>
            <a:endParaRPr lang="nl-NL" sz="1400" dirty="0">
              <a:latin typeface="Calibri" panose="020F0502020204030204" pitchFamily="34" charset="0"/>
              <a:cs typeface="Calibri" panose="020F0502020204030204" pitchFamily="34" charset="0"/>
            </a:endParaRPr>
          </a:p>
        </p:txBody>
      </p:sp>
      <p:sp>
        <p:nvSpPr>
          <p:cNvPr id="33" name="Rechthoek 32"/>
          <p:cNvSpPr/>
          <p:nvPr/>
        </p:nvSpPr>
        <p:spPr>
          <a:xfrm>
            <a:off x="6783552"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HOE TECHNOLOGIE ONZE WERKELIJKHEID VERANDERT</a:t>
            </a:r>
            <a:endParaRPr lang="nl-NL" sz="1400" dirty="0">
              <a:latin typeface="Calibri" panose="020F0502020204030204" pitchFamily="34" charset="0"/>
              <a:cs typeface="Calibri" panose="020F0502020204030204" pitchFamily="34" charset="0"/>
            </a:endParaRPr>
          </a:p>
        </p:txBody>
      </p:sp>
      <p:sp>
        <p:nvSpPr>
          <p:cNvPr id="34" name="Rechthoek 33"/>
          <p:cNvSpPr/>
          <p:nvPr/>
        </p:nvSpPr>
        <p:spPr>
          <a:xfrm>
            <a:off x="8984256"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MIXED REALITIES EN HUN INVLOEDEN</a:t>
            </a:r>
            <a:endParaRPr lang="nl-NL" sz="1400" dirty="0">
              <a:latin typeface="Calibri" panose="020F0502020204030204" pitchFamily="34" charset="0"/>
              <a:cs typeface="Calibri" panose="020F0502020204030204" pitchFamily="34" charset="0"/>
            </a:endParaRPr>
          </a:p>
        </p:txBody>
      </p:sp>
      <p:sp>
        <p:nvSpPr>
          <p:cNvPr id="35" name="Rechthoek 34"/>
          <p:cNvSpPr/>
          <p:nvPr/>
        </p:nvSpPr>
        <p:spPr>
          <a:xfrm>
            <a:off x="119336" y="5805264"/>
            <a:ext cx="2088232" cy="79208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Calibri" panose="020F0502020204030204" pitchFamily="34" charset="0"/>
                <a:cs typeface="Calibri" panose="020F0502020204030204" pitchFamily="34" charset="0"/>
              </a:rPr>
              <a:t>PLATFORMEN</a:t>
            </a:r>
            <a:endParaRPr lang="nl-NL" sz="2000" dirty="0">
              <a:latin typeface="Calibri" panose="020F0502020204030204" pitchFamily="34" charset="0"/>
              <a:cs typeface="Calibri" panose="020F0502020204030204" pitchFamily="34" charset="0"/>
            </a:endParaRPr>
          </a:p>
        </p:txBody>
      </p:sp>
      <p:sp>
        <p:nvSpPr>
          <p:cNvPr id="36" name="Rechthoek 35"/>
          <p:cNvSpPr/>
          <p:nvPr/>
        </p:nvSpPr>
        <p:spPr>
          <a:xfrm>
            <a:off x="2351584"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EEN DEFINITIE VAN PLATFORMEN</a:t>
            </a:r>
            <a:endParaRPr lang="nl-NL" sz="1400" dirty="0">
              <a:latin typeface="Calibri" panose="020F0502020204030204" pitchFamily="34" charset="0"/>
              <a:cs typeface="Calibri" panose="020F0502020204030204" pitchFamily="34" charset="0"/>
            </a:endParaRPr>
          </a:p>
        </p:txBody>
      </p:sp>
      <p:sp>
        <p:nvSpPr>
          <p:cNvPr id="37" name="Rechthoek 36"/>
          <p:cNvSpPr/>
          <p:nvPr/>
        </p:nvSpPr>
        <p:spPr>
          <a:xfrm>
            <a:off x="4551304" y="5805264"/>
            <a:ext cx="2088232" cy="792088"/>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UBER EN AIRBNB ALS CASES OM NA TE DENKEN OVER DE IMPACT</a:t>
            </a:r>
            <a:endParaRPr lang="nl-NL" sz="1400" dirty="0">
              <a:latin typeface="Calibri" panose="020F0502020204030204" pitchFamily="34" charset="0"/>
              <a:cs typeface="Calibri" panose="020F0502020204030204" pitchFamily="34" charset="0"/>
            </a:endParaRPr>
          </a:p>
        </p:txBody>
      </p:sp>
      <p:sp>
        <p:nvSpPr>
          <p:cNvPr id="38" name="Rechthoek 37"/>
          <p:cNvSpPr/>
          <p:nvPr/>
        </p:nvSpPr>
        <p:spPr>
          <a:xfrm>
            <a:off x="6783552"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EEN PLATFORM BEKIJKEN MET DE IMPACT TOOL</a:t>
            </a:r>
            <a:endParaRPr lang="nl-NL" sz="1400" dirty="0">
              <a:latin typeface="Calibri" panose="020F0502020204030204" pitchFamily="34" charset="0"/>
              <a:cs typeface="Calibri" panose="020F0502020204030204" pitchFamily="34" charset="0"/>
            </a:endParaRPr>
          </a:p>
        </p:txBody>
      </p:sp>
      <p:sp>
        <p:nvSpPr>
          <p:cNvPr id="39" name="Rechthoek 38"/>
          <p:cNvSpPr/>
          <p:nvPr/>
        </p:nvSpPr>
        <p:spPr>
          <a:xfrm>
            <a:off x="8984256"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AANBEVELINGEN VOOR DE TOEKOMST</a:t>
            </a:r>
            <a:endParaRPr lang="nl-NL" sz="1400" dirty="0">
              <a:latin typeface="Calibri" panose="020F0502020204030204" pitchFamily="34" charset="0"/>
              <a:cs typeface="Calibri" panose="020F0502020204030204" pitchFamily="34" charset="0"/>
            </a:endParaRPr>
          </a:p>
        </p:txBody>
      </p:sp>
      <p:sp>
        <p:nvSpPr>
          <p:cNvPr id="46" name="Rechthoek 45"/>
          <p:cNvSpPr/>
          <p:nvPr/>
        </p:nvSpPr>
        <p:spPr>
          <a:xfrm>
            <a:off x="119336"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INSPIREREN</a:t>
            </a:r>
            <a:endParaRPr lang="nl-NL" sz="2000" dirty="0">
              <a:solidFill>
                <a:srgbClr val="CC0099"/>
              </a:solidFill>
              <a:latin typeface="Calibri" panose="020F0502020204030204" pitchFamily="34" charset="0"/>
              <a:cs typeface="Calibri" panose="020F0502020204030204" pitchFamily="34" charset="0"/>
            </a:endParaRPr>
          </a:p>
        </p:txBody>
      </p:sp>
      <p:sp>
        <p:nvSpPr>
          <p:cNvPr id="47" name="Rechthoek 46"/>
          <p:cNvSpPr/>
          <p:nvPr/>
        </p:nvSpPr>
        <p:spPr>
          <a:xfrm>
            <a:off x="2351584"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OEFENEN / DENKEN</a:t>
            </a:r>
            <a:endParaRPr lang="nl-NL" sz="2000" dirty="0">
              <a:solidFill>
                <a:srgbClr val="CC0099"/>
              </a:solidFill>
              <a:latin typeface="Calibri" panose="020F0502020204030204" pitchFamily="34" charset="0"/>
              <a:cs typeface="Calibri" panose="020F0502020204030204" pitchFamily="34" charset="0"/>
            </a:endParaRPr>
          </a:p>
        </p:txBody>
      </p:sp>
      <p:sp>
        <p:nvSpPr>
          <p:cNvPr id="48" name="Rechthoek 47"/>
          <p:cNvSpPr/>
          <p:nvPr/>
        </p:nvSpPr>
        <p:spPr>
          <a:xfrm>
            <a:off x="4551304"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ERVAREN</a:t>
            </a:r>
            <a:endParaRPr lang="nl-NL" sz="2000" dirty="0">
              <a:solidFill>
                <a:srgbClr val="CC0099"/>
              </a:solidFill>
              <a:latin typeface="Calibri" panose="020F0502020204030204" pitchFamily="34" charset="0"/>
              <a:cs typeface="Calibri" panose="020F0502020204030204" pitchFamily="34" charset="0"/>
            </a:endParaRPr>
          </a:p>
        </p:txBody>
      </p:sp>
      <p:sp>
        <p:nvSpPr>
          <p:cNvPr id="49" name="Rechthoek 48"/>
          <p:cNvSpPr/>
          <p:nvPr/>
        </p:nvSpPr>
        <p:spPr>
          <a:xfrm>
            <a:off x="6783552"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ACHTERGROND / MEER</a:t>
            </a:r>
            <a:endParaRPr lang="nl-NL" sz="2000" dirty="0">
              <a:solidFill>
                <a:srgbClr val="CC0099"/>
              </a:solidFill>
              <a:latin typeface="Calibri" panose="020F0502020204030204" pitchFamily="34" charset="0"/>
              <a:cs typeface="Calibri" panose="020F0502020204030204" pitchFamily="34" charset="0"/>
            </a:endParaRPr>
          </a:p>
        </p:txBody>
      </p:sp>
      <p:sp>
        <p:nvSpPr>
          <p:cNvPr id="50" name="Rechthoek 49"/>
          <p:cNvSpPr/>
          <p:nvPr/>
        </p:nvSpPr>
        <p:spPr>
          <a:xfrm>
            <a:off x="8984256"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GENIETEN</a:t>
            </a:r>
            <a:endParaRPr lang="nl-NL" sz="2000" dirty="0">
              <a:solidFill>
                <a:srgbClr val="CC00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4085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 y="-84584"/>
            <a:ext cx="10992545" cy="6942584"/>
          </a:xfrm>
          <a:prstGeom prst="rect">
            <a:avLst/>
          </a:prstGeom>
        </p:spPr>
      </p:pic>
      <p:sp>
        <p:nvSpPr>
          <p:cNvPr id="5" name="Rectangle 4"/>
          <p:cNvSpPr/>
          <p:nvPr/>
        </p:nvSpPr>
        <p:spPr>
          <a:xfrm>
            <a:off x="5951984" y="6021288"/>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AFBEELDING UIT THE GUARDIAN</a:t>
            </a:r>
            <a:endParaRPr lang="nl-NL" sz="800" b="1" dirty="0"/>
          </a:p>
        </p:txBody>
      </p:sp>
    </p:spTree>
    <p:extLst>
      <p:ext uri="{BB962C8B-B14F-4D97-AF65-F5344CB8AC3E}">
        <p14:creationId xmlns:p14="http://schemas.microsoft.com/office/powerpoint/2010/main" val="714959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 y="0"/>
            <a:ext cx="10913366" cy="6858000"/>
          </a:xfrm>
          <a:prstGeom prst="rect">
            <a:avLst/>
          </a:prstGeom>
        </p:spPr>
      </p:pic>
      <p:sp>
        <p:nvSpPr>
          <p:cNvPr id="5" name="Rectangle 4"/>
          <p:cNvSpPr/>
          <p:nvPr/>
        </p:nvSpPr>
        <p:spPr>
          <a:xfrm>
            <a:off x="6023992" y="332656"/>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AFBEELDING VAN SOCIAL.NIEUWS </a:t>
            </a:r>
            <a:endParaRPr lang="nl-NL" sz="800" b="1" dirty="0"/>
          </a:p>
        </p:txBody>
      </p:sp>
    </p:spTree>
    <p:extLst>
      <p:ext uri="{BB962C8B-B14F-4D97-AF65-F5344CB8AC3E}">
        <p14:creationId xmlns:p14="http://schemas.microsoft.com/office/powerpoint/2010/main" val="1850923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767408" y="0"/>
            <a:ext cx="10225136"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dirty="0">
              <a:latin typeface="Calibri" panose="020F0502020204030204" pitchFamily="34" charset="0"/>
              <a:cs typeface="Calibri" panose="020F0502020204030204" pitchFamily="34" charset="0"/>
            </a:endParaRPr>
          </a:p>
          <a:p>
            <a:endParaRPr lang="nl-NL" dirty="0" smtClean="0">
              <a:latin typeface="Calibri" panose="020F0502020204030204" pitchFamily="34" charset="0"/>
              <a:cs typeface="Calibri" panose="020F0502020204030204" pitchFamily="34" charset="0"/>
            </a:endParaRPr>
          </a:p>
          <a:p>
            <a:r>
              <a:rPr lang="nl-NL" dirty="0" smtClean="0">
                <a:latin typeface="Calibri" panose="020F0502020204030204" pitchFamily="34" charset="0"/>
                <a:cs typeface="Calibri" panose="020F0502020204030204" pitchFamily="34" charset="0"/>
              </a:rPr>
              <a:t>Dit is de </a:t>
            </a:r>
            <a:r>
              <a:rPr lang="nl-NL" dirty="0" err="1" smtClean="0">
                <a:latin typeface="Calibri" panose="020F0502020204030204" pitchFamily="34" charset="0"/>
                <a:cs typeface="Calibri" panose="020F0502020204030204" pitchFamily="34" charset="0"/>
              </a:rPr>
              <a:t>powerpointpresentatie</a:t>
            </a:r>
            <a:r>
              <a:rPr lang="nl-NL" dirty="0" smtClean="0">
                <a:latin typeface="Calibri" panose="020F0502020204030204" pitchFamily="34" charset="0"/>
                <a:cs typeface="Calibri" panose="020F0502020204030204" pitchFamily="34" charset="0"/>
              </a:rPr>
              <a:t> van de masterclasses die gegeven werd op 30-31 oktober en 1 november. De presentatie hoort bij de website </a:t>
            </a:r>
            <a:r>
              <a:rPr lang="nl-NL" b="1" dirty="0" smtClean="0">
                <a:solidFill>
                  <a:srgbClr val="CC00FF"/>
                </a:solidFill>
                <a:latin typeface="Calibri" panose="020F0502020204030204" pitchFamily="34" charset="0"/>
                <a:cs typeface="Calibri" panose="020F0502020204030204" pitchFamily="34" charset="0"/>
              </a:rPr>
              <a:t>technofilosofie.com</a:t>
            </a:r>
            <a:r>
              <a:rPr lang="nl-NL" dirty="0" smtClean="0">
                <a:latin typeface="Calibri" panose="020F0502020204030204" pitchFamily="34" charset="0"/>
                <a:cs typeface="Calibri" panose="020F0502020204030204" pitchFamily="34" charset="0"/>
              </a:rPr>
              <a:t>. </a:t>
            </a:r>
          </a:p>
          <a:p>
            <a:endParaRPr lang="nl-NL" dirty="0">
              <a:latin typeface="Calibri" panose="020F0502020204030204" pitchFamily="34" charset="0"/>
              <a:cs typeface="Calibri" panose="020F0502020204030204" pitchFamily="34" charset="0"/>
            </a:endParaRPr>
          </a:p>
          <a:p>
            <a:r>
              <a:rPr lang="nl-NL" dirty="0" smtClean="0">
                <a:latin typeface="Calibri" panose="020F0502020204030204" pitchFamily="34" charset="0"/>
                <a:cs typeface="Calibri" panose="020F0502020204030204" pitchFamily="34" charset="0"/>
              </a:rPr>
              <a:t>Je mag deze presentatie vrij gebruiken – met bronvermelding – in je eigen lesmateriaal, presentaties, etc.. Let wel op, wij zetten bij de afbeelding waar ze vandaan komen, en we hebben zoveel mogelijk geprobeerd te controleren of de afbeeldingen </a:t>
            </a:r>
            <a:r>
              <a:rPr lang="nl-NL" dirty="0" err="1" smtClean="0">
                <a:latin typeface="Calibri" panose="020F0502020204030204" pitchFamily="34" charset="0"/>
                <a:cs typeface="Calibri" panose="020F0502020204030204" pitchFamily="34" charset="0"/>
              </a:rPr>
              <a:t>rechtenvrij</a:t>
            </a:r>
            <a:r>
              <a:rPr lang="nl-NL" dirty="0" smtClean="0">
                <a:latin typeface="Calibri" panose="020F0502020204030204" pitchFamily="34" charset="0"/>
                <a:cs typeface="Calibri" panose="020F0502020204030204" pitchFamily="34" charset="0"/>
              </a:rPr>
              <a:t> zijn. We kunnen dat echter nooit helemaal garanderen, en waar daar aan getwijfeld wordt, horen we het graag.</a:t>
            </a:r>
          </a:p>
          <a:p>
            <a:endParaRPr lang="nl-NL" dirty="0">
              <a:latin typeface="Calibri" panose="020F0502020204030204" pitchFamily="34" charset="0"/>
              <a:cs typeface="Calibri" panose="020F0502020204030204" pitchFamily="34" charset="0"/>
            </a:endParaRPr>
          </a:p>
          <a:p>
            <a:r>
              <a:rPr lang="nl-NL" dirty="0" smtClean="0">
                <a:latin typeface="Calibri" panose="020F0502020204030204" pitchFamily="34" charset="0"/>
                <a:cs typeface="Calibri" panose="020F0502020204030204" pitchFamily="34" charset="0"/>
              </a:rPr>
              <a:t>Deze presentatie is een versie uit 2019, echter de wereld en dus de content op technofilosofie.com verandert voortdurend. Controleer dus regelmatig of je nieuwe presentaties tegenkomt op onze website.</a:t>
            </a:r>
          </a:p>
          <a:p>
            <a:endParaRPr lang="nl-NL" dirty="0">
              <a:latin typeface="Calibri" panose="020F0502020204030204" pitchFamily="34" charset="0"/>
              <a:cs typeface="Calibri" panose="020F0502020204030204" pitchFamily="34" charset="0"/>
            </a:endParaRPr>
          </a:p>
          <a:p>
            <a:r>
              <a:rPr lang="nl-NL" dirty="0" smtClean="0">
                <a:latin typeface="Calibri" panose="020F0502020204030204" pitchFamily="34" charset="0"/>
                <a:cs typeface="Calibri" panose="020F0502020204030204" pitchFamily="34" charset="0"/>
              </a:rPr>
              <a:t>In de notities vind je tekst en uitleg bij de plaatjes, verdere tekst en uitleg, oefeningen en inspiratie zijn te vinden op technofilosofie.com.</a:t>
            </a:r>
          </a:p>
          <a:p>
            <a:endParaRPr lang="nl-NL" dirty="0" smtClean="0">
              <a:latin typeface="Calibri" panose="020F0502020204030204" pitchFamily="34" charset="0"/>
              <a:cs typeface="Calibri" panose="020F0502020204030204" pitchFamily="34" charset="0"/>
            </a:endParaRPr>
          </a:p>
          <a:p>
            <a:r>
              <a:rPr lang="nl-NL" dirty="0" smtClean="0">
                <a:latin typeface="Calibri" panose="020F0502020204030204" pitchFamily="34" charset="0"/>
                <a:cs typeface="Calibri" panose="020F0502020204030204" pitchFamily="34" charset="0"/>
              </a:rPr>
              <a:t>Vragen kun je stellen aan rens@technofilosofie.com</a:t>
            </a:r>
          </a:p>
          <a:p>
            <a:endParaRPr lang="nl-NL" dirty="0">
              <a:latin typeface="Calibri" panose="020F0502020204030204" pitchFamily="34" charset="0"/>
              <a:cs typeface="Calibri" panose="020F0502020204030204" pitchFamily="34" charset="0"/>
            </a:endParaRPr>
          </a:p>
        </p:txBody>
      </p:sp>
      <p:sp>
        <p:nvSpPr>
          <p:cNvPr id="6" name="Rechthoek 5"/>
          <p:cNvSpPr/>
          <p:nvPr/>
        </p:nvSpPr>
        <p:spPr>
          <a:xfrm>
            <a:off x="-528736" y="0"/>
            <a:ext cx="1296144"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97899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0" y="-1622970"/>
            <a:ext cx="11082042" cy="11082042"/>
          </a:xfrm>
          <a:prstGeom prst="rect">
            <a:avLst/>
          </a:prstGeom>
        </p:spPr>
      </p:pic>
      <p:sp>
        <p:nvSpPr>
          <p:cNvPr id="5" name="Ovaal 4"/>
          <p:cNvSpPr/>
          <p:nvPr/>
        </p:nvSpPr>
        <p:spPr>
          <a:xfrm>
            <a:off x="1271464" y="1268760"/>
            <a:ext cx="1656184" cy="1224136"/>
          </a:xfrm>
          <a:prstGeom prst="ellipse">
            <a:avLst/>
          </a:prstGeom>
          <a:solidFill>
            <a:srgbClr val="CC00FF"/>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Calibri" panose="020F0502020204030204" pitchFamily="34" charset="0"/>
                <a:cs typeface="Calibri" panose="020F0502020204030204" pitchFamily="34" charset="0"/>
              </a:rPr>
              <a:t>HANDIG</a:t>
            </a:r>
            <a:endParaRPr lang="nl-NL" b="1" dirty="0">
              <a:latin typeface="Calibri" panose="020F0502020204030204" pitchFamily="34" charset="0"/>
              <a:cs typeface="Calibri" panose="020F0502020204030204" pitchFamily="34" charset="0"/>
            </a:endParaRPr>
          </a:p>
        </p:txBody>
      </p:sp>
      <p:sp>
        <p:nvSpPr>
          <p:cNvPr id="7" name="Ovaal 6"/>
          <p:cNvSpPr/>
          <p:nvPr/>
        </p:nvSpPr>
        <p:spPr>
          <a:xfrm>
            <a:off x="4367808" y="404664"/>
            <a:ext cx="1656184" cy="1224136"/>
          </a:xfrm>
          <a:prstGeom prst="ellipse">
            <a:avLst/>
          </a:prstGeom>
          <a:solidFill>
            <a:srgbClr val="CC00FF"/>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Calibri" panose="020F0502020204030204" pitchFamily="34" charset="0"/>
                <a:cs typeface="Calibri" panose="020F0502020204030204" pitchFamily="34" charset="0"/>
              </a:rPr>
              <a:t>GOED-KOPER - ANDERS</a:t>
            </a:r>
            <a:endParaRPr lang="nl-NL" b="1" dirty="0">
              <a:latin typeface="Calibri" panose="020F0502020204030204" pitchFamily="34" charset="0"/>
              <a:cs typeface="Calibri" panose="020F0502020204030204" pitchFamily="34" charset="0"/>
            </a:endParaRPr>
          </a:p>
        </p:txBody>
      </p:sp>
      <p:sp>
        <p:nvSpPr>
          <p:cNvPr id="8" name="Ovaal 7"/>
          <p:cNvSpPr/>
          <p:nvPr/>
        </p:nvSpPr>
        <p:spPr>
          <a:xfrm>
            <a:off x="7716180" y="1124744"/>
            <a:ext cx="1656184" cy="1224136"/>
          </a:xfrm>
          <a:prstGeom prst="ellipse">
            <a:avLst/>
          </a:prstGeom>
          <a:solidFill>
            <a:srgbClr val="CC00FF"/>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Calibri" panose="020F0502020204030204" pitchFamily="34" charset="0"/>
                <a:cs typeface="Calibri" panose="020F0502020204030204" pitchFamily="34" charset="0"/>
              </a:rPr>
              <a:t>GROEIT ALS KOOL</a:t>
            </a:r>
            <a:endParaRPr lang="nl-NL" b="1" dirty="0">
              <a:latin typeface="Calibri" panose="020F0502020204030204" pitchFamily="34" charset="0"/>
              <a:cs typeface="Calibri" panose="020F0502020204030204" pitchFamily="34" charset="0"/>
            </a:endParaRPr>
          </a:p>
        </p:txBody>
      </p:sp>
      <p:sp>
        <p:nvSpPr>
          <p:cNvPr id="9" name="Ovaal 8"/>
          <p:cNvSpPr/>
          <p:nvPr/>
        </p:nvSpPr>
        <p:spPr>
          <a:xfrm>
            <a:off x="2495600" y="5013176"/>
            <a:ext cx="1872208" cy="1224136"/>
          </a:xfrm>
          <a:prstGeom prst="ellipse">
            <a:avLst/>
          </a:prstGeom>
          <a:solidFill>
            <a:srgbClr val="CC00FF"/>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Calibri" panose="020F0502020204030204" pitchFamily="34" charset="0"/>
                <a:cs typeface="Calibri" panose="020F0502020204030204" pitchFamily="34" charset="0"/>
              </a:rPr>
              <a:t>GEEN DEEL-ECONOMIE</a:t>
            </a:r>
            <a:endParaRPr lang="nl-NL" b="1" dirty="0">
              <a:latin typeface="Calibri" panose="020F0502020204030204" pitchFamily="34" charset="0"/>
              <a:cs typeface="Calibri" panose="020F0502020204030204" pitchFamily="34" charset="0"/>
            </a:endParaRPr>
          </a:p>
        </p:txBody>
      </p:sp>
      <p:sp>
        <p:nvSpPr>
          <p:cNvPr id="10" name="Ovaal 9"/>
          <p:cNvSpPr/>
          <p:nvPr/>
        </p:nvSpPr>
        <p:spPr>
          <a:xfrm>
            <a:off x="7032104" y="5040429"/>
            <a:ext cx="1872208" cy="1224136"/>
          </a:xfrm>
          <a:prstGeom prst="ellipse">
            <a:avLst/>
          </a:prstGeom>
          <a:solidFill>
            <a:srgbClr val="CC00FF"/>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Calibri" panose="020F0502020204030204" pitchFamily="34" charset="0"/>
                <a:cs typeface="Calibri" panose="020F0502020204030204" pitchFamily="34" charset="0"/>
              </a:rPr>
              <a:t>VOLDOET AAN REGELS</a:t>
            </a:r>
            <a:endParaRPr lang="nl-NL"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90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96688" y="-30931"/>
            <a:ext cx="11073024" cy="7056290"/>
          </a:xfrm>
          <a:prstGeom prst="rect">
            <a:avLst/>
          </a:prstGeom>
        </p:spPr>
      </p:pic>
      <p:sp>
        <p:nvSpPr>
          <p:cNvPr id="5" name="Rectangle 4"/>
          <p:cNvSpPr/>
          <p:nvPr/>
        </p:nvSpPr>
        <p:spPr>
          <a:xfrm>
            <a:off x="6023992" y="332656"/>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FOTO MOBILE INDIAN</a:t>
            </a:r>
            <a:endParaRPr lang="nl-NL" sz="800" b="1" dirty="0"/>
          </a:p>
        </p:txBody>
      </p:sp>
    </p:spTree>
    <p:extLst>
      <p:ext uri="{BB962C8B-B14F-4D97-AF65-F5344CB8AC3E}">
        <p14:creationId xmlns:p14="http://schemas.microsoft.com/office/powerpoint/2010/main" val="896541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032792" y="1"/>
            <a:ext cx="12030461" cy="6867850"/>
          </a:xfrm>
          <a:prstGeom prst="rect">
            <a:avLst/>
          </a:prstGeom>
        </p:spPr>
      </p:pic>
    </p:spTree>
    <p:extLst>
      <p:ext uri="{BB962C8B-B14F-4D97-AF65-F5344CB8AC3E}">
        <p14:creationId xmlns:p14="http://schemas.microsoft.com/office/powerpoint/2010/main" val="1771963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741168" y="0"/>
            <a:ext cx="12718065" cy="6864271"/>
          </a:xfrm>
          <a:prstGeom prst="rect">
            <a:avLst/>
          </a:prstGeom>
        </p:spPr>
      </p:pic>
    </p:spTree>
    <p:extLst>
      <p:ext uri="{BB962C8B-B14F-4D97-AF65-F5344CB8AC3E}">
        <p14:creationId xmlns:p14="http://schemas.microsoft.com/office/powerpoint/2010/main" val="477753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0" y="-1622970"/>
            <a:ext cx="11082042" cy="11082042"/>
          </a:xfrm>
          <a:prstGeom prst="rect">
            <a:avLst/>
          </a:prstGeom>
        </p:spPr>
      </p:pic>
      <p:sp>
        <p:nvSpPr>
          <p:cNvPr id="11" name="Rechthoek 10"/>
          <p:cNvSpPr/>
          <p:nvPr/>
        </p:nvSpPr>
        <p:spPr>
          <a:xfrm>
            <a:off x="5879976" y="260648"/>
            <a:ext cx="4834425" cy="3240360"/>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b="1" dirty="0" smtClean="0">
                <a:latin typeface="Calibri" panose="020F0502020204030204" pitchFamily="34" charset="0"/>
                <a:cs typeface="Calibri" panose="020F0502020204030204" pitchFamily="34" charset="0"/>
              </a:rPr>
              <a:t>KIJK NAAR DE MAATSCHAPPELIJKE IMPACT VAN UBER EN DEEL DE MAATSCHAPPELIJKE IMPACT IN, IN 3 CATEGORIEËN:</a:t>
            </a:r>
          </a:p>
          <a:p>
            <a:endParaRPr lang="nl-NL" b="1" dirty="0">
              <a:latin typeface="Calibri" panose="020F0502020204030204" pitchFamily="34" charset="0"/>
              <a:cs typeface="Calibri" panose="020F0502020204030204" pitchFamily="34" charset="0"/>
            </a:endParaRPr>
          </a:p>
          <a:p>
            <a:pPr marL="285750" indent="-285750">
              <a:buFontTx/>
              <a:buChar char="-"/>
            </a:pPr>
            <a:r>
              <a:rPr lang="nl-NL" b="1" dirty="0" smtClean="0">
                <a:latin typeface="Calibri" panose="020F0502020204030204" pitchFamily="34" charset="0"/>
                <a:cs typeface="Calibri" panose="020F0502020204030204" pitchFamily="34" charset="0"/>
              </a:rPr>
              <a:t>NEGATIEF</a:t>
            </a:r>
          </a:p>
          <a:p>
            <a:pPr marL="285750" indent="-285750">
              <a:buFontTx/>
              <a:buChar char="-"/>
            </a:pPr>
            <a:r>
              <a:rPr lang="nl-NL" b="1" dirty="0" smtClean="0">
                <a:latin typeface="Calibri" panose="020F0502020204030204" pitchFamily="34" charset="0"/>
                <a:cs typeface="Calibri" panose="020F0502020204030204" pitchFamily="34" charset="0"/>
              </a:rPr>
              <a:t>NEUTRAAL / ONBESLIST</a:t>
            </a:r>
          </a:p>
          <a:p>
            <a:pPr marL="285750" indent="-285750">
              <a:buFontTx/>
              <a:buChar char="-"/>
            </a:pPr>
            <a:r>
              <a:rPr lang="nl-NL" b="1" dirty="0" smtClean="0">
                <a:latin typeface="Calibri" panose="020F0502020204030204" pitchFamily="34" charset="0"/>
                <a:cs typeface="Calibri" panose="020F0502020204030204" pitchFamily="34" charset="0"/>
              </a:rPr>
              <a:t>POSITIEF</a:t>
            </a:r>
          </a:p>
          <a:p>
            <a:pPr marL="285750" indent="-285750">
              <a:buFontTx/>
              <a:buChar char="-"/>
            </a:pPr>
            <a:endParaRPr lang="nl-NL" b="1" dirty="0">
              <a:latin typeface="Calibri" panose="020F0502020204030204" pitchFamily="34" charset="0"/>
              <a:cs typeface="Calibri" panose="020F0502020204030204" pitchFamily="34" charset="0"/>
            </a:endParaRPr>
          </a:p>
          <a:p>
            <a:pPr marL="285750" indent="-285750">
              <a:buFontTx/>
              <a:buChar char="-"/>
            </a:pPr>
            <a:r>
              <a:rPr lang="nl-NL" b="1" dirty="0" smtClean="0">
                <a:latin typeface="Calibri" panose="020F0502020204030204" pitchFamily="34" charset="0"/>
                <a:cs typeface="Calibri" panose="020F0502020204030204" pitchFamily="34" charset="0"/>
              </a:rPr>
              <a:t>10 MINUTEN</a:t>
            </a:r>
          </a:p>
          <a:p>
            <a:pPr marL="285750" indent="-285750">
              <a:buFontTx/>
              <a:buChar char="-"/>
            </a:pPr>
            <a:endParaRPr lang="nl-NL" b="1" dirty="0">
              <a:latin typeface="Calibri" panose="020F0502020204030204" pitchFamily="34" charset="0"/>
              <a:cs typeface="Calibri" panose="020F0502020204030204" pitchFamily="34" charset="0"/>
            </a:endParaRPr>
          </a:p>
          <a:p>
            <a:pPr marL="285750" indent="-285750">
              <a:buFontTx/>
              <a:buChar char="-"/>
            </a:pPr>
            <a:r>
              <a:rPr lang="nl-NL" b="1" dirty="0" smtClean="0">
                <a:latin typeface="Calibri" panose="020F0502020204030204" pitchFamily="34" charset="0"/>
                <a:cs typeface="Calibri" panose="020F0502020204030204" pitchFamily="34" charset="0"/>
              </a:rPr>
              <a:t>MOETEN WE UBER VERBIEDEN ?</a:t>
            </a:r>
            <a:endParaRPr lang="nl-NL"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5997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91344" y="188640"/>
            <a:ext cx="10585176" cy="2304256"/>
          </a:xfrm>
          <a:prstGeom prst="rect">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192471" y="2636912"/>
            <a:ext cx="10585176" cy="1872208"/>
          </a:xfrm>
          <a:prstGeom prst="rect">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191344" y="4653135"/>
            <a:ext cx="10585176" cy="2180369"/>
          </a:xfrm>
          <a:prstGeom prst="rect">
            <a:avLst/>
          </a:prstGeom>
          <a:solidFill>
            <a:schemeClr val="tx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p:cNvSpPr/>
          <p:nvPr/>
        </p:nvSpPr>
        <p:spPr>
          <a:xfrm>
            <a:off x="335360" y="404664"/>
            <a:ext cx="1728192"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MINDER </a:t>
            </a:r>
          </a:p>
          <a:p>
            <a:pPr algn="ctr"/>
            <a:r>
              <a:rPr lang="nl-NL" sz="1600" b="1" dirty="0" smtClean="0">
                <a:latin typeface="Calibri" panose="020F0502020204030204" pitchFamily="34" charset="0"/>
                <a:cs typeface="Calibri" panose="020F0502020204030204" pitchFamily="34" charset="0"/>
              </a:rPr>
              <a:t>KLACHTEN</a:t>
            </a:r>
            <a:endParaRPr lang="nl-NL" sz="1600" b="1" dirty="0">
              <a:latin typeface="Calibri" panose="020F0502020204030204" pitchFamily="34" charset="0"/>
              <a:cs typeface="Calibri" panose="020F0502020204030204" pitchFamily="34" charset="0"/>
            </a:endParaRPr>
          </a:p>
        </p:txBody>
      </p:sp>
      <p:sp>
        <p:nvSpPr>
          <p:cNvPr id="8" name="Ovaal 7"/>
          <p:cNvSpPr/>
          <p:nvPr/>
        </p:nvSpPr>
        <p:spPr>
          <a:xfrm>
            <a:off x="335360" y="4807215"/>
            <a:ext cx="2232248" cy="782025"/>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ONEERLIJKE</a:t>
            </a:r>
          </a:p>
          <a:p>
            <a:pPr algn="ctr"/>
            <a:r>
              <a:rPr lang="nl-NL" sz="1600" b="1" dirty="0" smtClean="0">
                <a:latin typeface="Calibri" panose="020F0502020204030204" pitchFamily="34" charset="0"/>
                <a:cs typeface="Calibri" panose="020F0502020204030204" pitchFamily="34" charset="0"/>
              </a:rPr>
              <a:t>CONCURRENTIE</a:t>
            </a:r>
            <a:endParaRPr lang="nl-NL" sz="1600" b="1" dirty="0">
              <a:latin typeface="Calibri" panose="020F0502020204030204" pitchFamily="34" charset="0"/>
              <a:cs typeface="Calibri" panose="020F0502020204030204" pitchFamily="34" charset="0"/>
            </a:endParaRPr>
          </a:p>
        </p:txBody>
      </p:sp>
      <p:sp>
        <p:nvSpPr>
          <p:cNvPr id="9" name="Ovaal 8"/>
          <p:cNvSpPr/>
          <p:nvPr/>
        </p:nvSpPr>
        <p:spPr>
          <a:xfrm>
            <a:off x="4057509" y="5207626"/>
            <a:ext cx="1440160"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TAXI LICENSIES</a:t>
            </a:r>
            <a:endParaRPr lang="nl-NL" sz="1600" b="1" dirty="0">
              <a:latin typeface="Calibri" panose="020F0502020204030204" pitchFamily="34" charset="0"/>
              <a:cs typeface="Calibri" panose="020F0502020204030204" pitchFamily="34" charset="0"/>
            </a:endParaRPr>
          </a:p>
        </p:txBody>
      </p:sp>
      <p:sp>
        <p:nvSpPr>
          <p:cNvPr id="10" name="Ovaal 9"/>
          <p:cNvSpPr/>
          <p:nvPr/>
        </p:nvSpPr>
        <p:spPr>
          <a:xfrm>
            <a:off x="1623077" y="5589240"/>
            <a:ext cx="1210296" cy="1080119"/>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ZZP’ERS</a:t>
            </a:r>
            <a:endParaRPr lang="nl-NL" sz="1600" b="1" dirty="0">
              <a:latin typeface="Calibri" panose="020F0502020204030204" pitchFamily="34" charset="0"/>
              <a:cs typeface="Calibri" panose="020F0502020204030204" pitchFamily="34" charset="0"/>
            </a:endParaRPr>
          </a:p>
        </p:txBody>
      </p:sp>
      <p:sp>
        <p:nvSpPr>
          <p:cNvPr id="11" name="Ovaal 10"/>
          <p:cNvSpPr/>
          <p:nvPr/>
        </p:nvSpPr>
        <p:spPr>
          <a:xfrm>
            <a:off x="371261" y="5733255"/>
            <a:ext cx="1224136"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VERZE-KERING</a:t>
            </a:r>
            <a:endParaRPr lang="nl-NL" sz="1600" b="1" dirty="0">
              <a:latin typeface="Calibri" panose="020F0502020204030204" pitchFamily="34" charset="0"/>
              <a:cs typeface="Calibri" panose="020F0502020204030204" pitchFamily="34" charset="0"/>
            </a:endParaRPr>
          </a:p>
        </p:txBody>
      </p:sp>
      <p:sp>
        <p:nvSpPr>
          <p:cNvPr id="12" name="Ovaal 11"/>
          <p:cNvSpPr/>
          <p:nvPr/>
        </p:nvSpPr>
        <p:spPr>
          <a:xfrm>
            <a:off x="335360" y="1448780"/>
            <a:ext cx="1728192"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TAXI KARTEL</a:t>
            </a:r>
            <a:endParaRPr lang="nl-NL" sz="1600" b="1" dirty="0">
              <a:latin typeface="Calibri" panose="020F0502020204030204" pitchFamily="34" charset="0"/>
              <a:cs typeface="Calibri" panose="020F0502020204030204" pitchFamily="34" charset="0"/>
            </a:endParaRPr>
          </a:p>
        </p:txBody>
      </p:sp>
      <p:sp>
        <p:nvSpPr>
          <p:cNvPr id="13" name="Ovaal 12"/>
          <p:cNvSpPr/>
          <p:nvPr/>
        </p:nvSpPr>
        <p:spPr>
          <a:xfrm>
            <a:off x="2711624" y="4807215"/>
            <a:ext cx="1296144"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VERLIES</a:t>
            </a:r>
            <a:endParaRPr lang="nl-NL" sz="1600" b="1" dirty="0">
              <a:latin typeface="Calibri" panose="020F0502020204030204" pitchFamily="34" charset="0"/>
              <a:cs typeface="Calibri" panose="020F0502020204030204" pitchFamily="34" charset="0"/>
            </a:endParaRPr>
          </a:p>
        </p:txBody>
      </p:sp>
      <p:sp>
        <p:nvSpPr>
          <p:cNvPr id="14" name="Ovaal 13"/>
          <p:cNvSpPr/>
          <p:nvPr/>
        </p:nvSpPr>
        <p:spPr>
          <a:xfrm>
            <a:off x="2919221" y="5819693"/>
            <a:ext cx="1296144"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BELAS-TING</a:t>
            </a:r>
            <a:endParaRPr lang="nl-NL" sz="1600" b="1" dirty="0">
              <a:latin typeface="Calibri" panose="020F0502020204030204" pitchFamily="34" charset="0"/>
              <a:cs typeface="Calibri" panose="020F0502020204030204" pitchFamily="34" charset="0"/>
            </a:endParaRPr>
          </a:p>
        </p:txBody>
      </p:sp>
      <p:sp>
        <p:nvSpPr>
          <p:cNvPr id="16" name="Ovaal 15"/>
          <p:cNvSpPr/>
          <p:nvPr/>
        </p:nvSpPr>
        <p:spPr>
          <a:xfrm>
            <a:off x="1451484" y="3555808"/>
            <a:ext cx="1467737" cy="936104"/>
          </a:xfrm>
          <a:prstGeom prst="ellipse">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solidFill>
                  <a:schemeClr val="tx1"/>
                </a:solidFill>
                <a:latin typeface="Calibri" panose="020F0502020204030204" pitchFamily="34" charset="0"/>
                <a:cs typeface="Calibri" panose="020F0502020204030204" pitchFamily="34" charset="0"/>
              </a:rPr>
              <a:t>TRUST</a:t>
            </a:r>
            <a:endParaRPr lang="nl-NL" sz="1600" b="1" dirty="0">
              <a:solidFill>
                <a:schemeClr val="tx1"/>
              </a:solidFill>
              <a:latin typeface="Calibri" panose="020F0502020204030204" pitchFamily="34" charset="0"/>
              <a:cs typeface="Calibri" panose="020F0502020204030204" pitchFamily="34" charset="0"/>
            </a:endParaRPr>
          </a:p>
        </p:txBody>
      </p:sp>
      <p:sp>
        <p:nvSpPr>
          <p:cNvPr id="17" name="Ovaal 16"/>
          <p:cNvSpPr/>
          <p:nvPr/>
        </p:nvSpPr>
        <p:spPr>
          <a:xfrm>
            <a:off x="2472204" y="2723350"/>
            <a:ext cx="1895604" cy="936104"/>
          </a:xfrm>
          <a:prstGeom prst="ellipse">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solidFill>
                  <a:schemeClr val="tx1"/>
                </a:solidFill>
                <a:latin typeface="Calibri" panose="020F0502020204030204" pitchFamily="34" charset="0"/>
                <a:cs typeface="Calibri" panose="020F0502020204030204" pitchFamily="34" charset="0"/>
              </a:rPr>
              <a:t>REGULERING</a:t>
            </a:r>
            <a:endParaRPr lang="nl-NL" sz="1600" b="1" dirty="0">
              <a:solidFill>
                <a:schemeClr val="tx1"/>
              </a:solidFill>
              <a:latin typeface="Calibri" panose="020F0502020204030204" pitchFamily="34" charset="0"/>
              <a:cs typeface="Calibri" panose="020F0502020204030204" pitchFamily="34" charset="0"/>
            </a:endParaRPr>
          </a:p>
        </p:txBody>
      </p:sp>
      <p:sp>
        <p:nvSpPr>
          <p:cNvPr id="18" name="Ovaal 17"/>
          <p:cNvSpPr/>
          <p:nvPr/>
        </p:nvSpPr>
        <p:spPr>
          <a:xfrm>
            <a:off x="3444311" y="3559182"/>
            <a:ext cx="1895604" cy="936104"/>
          </a:xfrm>
          <a:prstGeom prst="ellipse">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solidFill>
                  <a:schemeClr val="tx1"/>
                </a:solidFill>
                <a:latin typeface="Calibri" panose="020F0502020204030204" pitchFamily="34" charset="0"/>
                <a:cs typeface="Calibri" panose="020F0502020204030204" pitchFamily="34" charset="0"/>
              </a:rPr>
              <a:t>EMPIRISCH</a:t>
            </a:r>
          </a:p>
          <a:p>
            <a:pPr algn="ctr"/>
            <a:r>
              <a:rPr lang="nl-NL" sz="1600" b="1" dirty="0" smtClean="0">
                <a:solidFill>
                  <a:schemeClr val="tx1"/>
                </a:solidFill>
                <a:latin typeface="Calibri" panose="020F0502020204030204" pitchFamily="34" charset="0"/>
                <a:cs typeface="Calibri" panose="020F0502020204030204" pitchFamily="34" charset="0"/>
              </a:rPr>
              <a:t>INZICHT</a:t>
            </a:r>
            <a:endParaRPr lang="nl-NL" sz="1600" b="1" dirty="0">
              <a:solidFill>
                <a:schemeClr val="tx1"/>
              </a:solidFill>
              <a:latin typeface="Calibri" panose="020F0502020204030204" pitchFamily="34" charset="0"/>
              <a:cs typeface="Calibri" panose="020F0502020204030204" pitchFamily="34" charset="0"/>
            </a:endParaRPr>
          </a:p>
        </p:txBody>
      </p:sp>
      <p:sp>
        <p:nvSpPr>
          <p:cNvPr id="21" name="Ovaal 20"/>
          <p:cNvSpPr/>
          <p:nvPr/>
        </p:nvSpPr>
        <p:spPr>
          <a:xfrm>
            <a:off x="7104380" y="587374"/>
            <a:ext cx="1728192"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INNOVATIE</a:t>
            </a:r>
            <a:endParaRPr lang="nl-NL" sz="1600" b="1" dirty="0">
              <a:latin typeface="Calibri" panose="020F0502020204030204" pitchFamily="34" charset="0"/>
              <a:cs typeface="Calibri" panose="020F0502020204030204" pitchFamily="34" charset="0"/>
            </a:endParaRPr>
          </a:p>
        </p:txBody>
      </p:sp>
      <p:sp>
        <p:nvSpPr>
          <p:cNvPr id="22" name="Ovaal 21"/>
          <p:cNvSpPr/>
          <p:nvPr/>
        </p:nvSpPr>
        <p:spPr>
          <a:xfrm>
            <a:off x="5497669" y="4750730"/>
            <a:ext cx="1440160"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MARKT-</a:t>
            </a:r>
          </a:p>
          <a:p>
            <a:pPr algn="ctr"/>
            <a:r>
              <a:rPr lang="nl-NL" sz="1600" b="1" dirty="0" smtClean="0">
                <a:latin typeface="Calibri" panose="020F0502020204030204" pitchFamily="34" charset="0"/>
                <a:cs typeface="Calibri" panose="020F0502020204030204" pitchFamily="34" charset="0"/>
              </a:rPr>
              <a:t>MEESTER</a:t>
            </a:r>
            <a:endParaRPr lang="nl-NL" sz="1600" b="1" dirty="0">
              <a:latin typeface="Calibri" panose="020F0502020204030204" pitchFamily="34" charset="0"/>
              <a:cs typeface="Calibri" panose="020F0502020204030204" pitchFamily="34" charset="0"/>
            </a:endParaRPr>
          </a:p>
        </p:txBody>
      </p:sp>
      <p:sp>
        <p:nvSpPr>
          <p:cNvPr id="23" name="Ovaal 22"/>
          <p:cNvSpPr/>
          <p:nvPr/>
        </p:nvSpPr>
        <p:spPr>
          <a:xfrm>
            <a:off x="5724044" y="3514918"/>
            <a:ext cx="1895604" cy="936104"/>
          </a:xfrm>
          <a:prstGeom prst="ellipse">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solidFill>
                  <a:schemeClr val="tx1"/>
                </a:solidFill>
                <a:latin typeface="Calibri" panose="020F0502020204030204" pitchFamily="34" charset="0"/>
                <a:cs typeface="Calibri" panose="020F0502020204030204" pitchFamily="34" charset="0"/>
              </a:rPr>
              <a:t>PRIJZEN NIET DOOR CHAUFFEUR</a:t>
            </a:r>
            <a:endParaRPr lang="nl-NL" sz="1600" b="1" dirty="0">
              <a:solidFill>
                <a:schemeClr val="tx1"/>
              </a:solidFill>
              <a:latin typeface="Calibri" panose="020F0502020204030204" pitchFamily="34" charset="0"/>
              <a:cs typeface="Calibri" panose="020F0502020204030204" pitchFamily="34" charset="0"/>
            </a:endParaRPr>
          </a:p>
        </p:txBody>
      </p:sp>
      <p:sp>
        <p:nvSpPr>
          <p:cNvPr id="24" name="Ovaal 23"/>
          <p:cNvSpPr/>
          <p:nvPr/>
        </p:nvSpPr>
        <p:spPr>
          <a:xfrm>
            <a:off x="3567911" y="314628"/>
            <a:ext cx="1728192"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LYFT</a:t>
            </a:r>
            <a:endParaRPr lang="nl-NL" sz="1600" b="1" dirty="0">
              <a:latin typeface="Calibri" panose="020F0502020204030204" pitchFamily="34" charset="0"/>
              <a:cs typeface="Calibri" panose="020F0502020204030204" pitchFamily="34" charset="0"/>
            </a:endParaRPr>
          </a:p>
        </p:txBody>
      </p:sp>
      <p:sp>
        <p:nvSpPr>
          <p:cNvPr id="25" name="Ovaal 24"/>
          <p:cNvSpPr/>
          <p:nvPr/>
        </p:nvSpPr>
        <p:spPr>
          <a:xfrm>
            <a:off x="3783317" y="1351555"/>
            <a:ext cx="1728192"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NIEUW TRANSPORT</a:t>
            </a:r>
            <a:endParaRPr lang="nl-NL" sz="1600" b="1" dirty="0">
              <a:latin typeface="Calibri" panose="020F0502020204030204" pitchFamily="34" charset="0"/>
              <a:cs typeface="Calibri" panose="020F0502020204030204" pitchFamily="34" charset="0"/>
            </a:endParaRPr>
          </a:p>
        </p:txBody>
      </p:sp>
      <p:sp>
        <p:nvSpPr>
          <p:cNvPr id="26" name="Ovaal 25"/>
          <p:cNvSpPr/>
          <p:nvPr/>
        </p:nvSpPr>
        <p:spPr>
          <a:xfrm>
            <a:off x="5353653" y="5792117"/>
            <a:ext cx="1440160"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DATA - REGELS</a:t>
            </a:r>
            <a:endParaRPr lang="nl-NL" sz="1600" b="1" dirty="0">
              <a:latin typeface="Calibri" panose="020F0502020204030204" pitchFamily="34" charset="0"/>
              <a:cs typeface="Calibri" panose="020F0502020204030204" pitchFamily="34" charset="0"/>
            </a:endParaRPr>
          </a:p>
        </p:txBody>
      </p:sp>
      <p:sp>
        <p:nvSpPr>
          <p:cNvPr id="28" name="Ovaal 27"/>
          <p:cNvSpPr/>
          <p:nvPr/>
        </p:nvSpPr>
        <p:spPr>
          <a:xfrm>
            <a:off x="6882961" y="5362797"/>
            <a:ext cx="1440160"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RACISME</a:t>
            </a:r>
            <a:endParaRPr lang="nl-NL" sz="1600" b="1" dirty="0">
              <a:latin typeface="Calibri" panose="020F0502020204030204" pitchFamily="34" charset="0"/>
              <a:cs typeface="Calibri" panose="020F0502020204030204" pitchFamily="34" charset="0"/>
            </a:endParaRPr>
          </a:p>
        </p:txBody>
      </p:sp>
      <p:sp>
        <p:nvSpPr>
          <p:cNvPr id="29" name="Ovaal 28"/>
          <p:cNvSpPr/>
          <p:nvPr/>
        </p:nvSpPr>
        <p:spPr>
          <a:xfrm>
            <a:off x="8109660" y="4753926"/>
            <a:ext cx="1758230"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VEILIGHEID</a:t>
            </a:r>
            <a:endParaRPr lang="nl-NL" sz="1600" b="1" dirty="0">
              <a:latin typeface="Calibri" panose="020F0502020204030204" pitchFamily="34" charset="0"/>
              <a:cs typeface="Calibri" panose="020F0502020204030204" pitchFamily="34" charset="0"/>
            </a:endParaRPr>
          </a:p>
        </p:txBody>
      </p:sp>
      <p:sp>
        <p:nvSpPr>
          <p:cNvPr id="30" name="Ovaal 29"/>
          <p:cNvSpPr/>
          <p:nvPr/>
        </p:nvSpPr>
        <p:spPr>
          <a:xfrm>
            <a:off x="5468366" y="299012"/>
            <a:ext cx="1440160"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FILES, OV</a:t>
            </a:r>
            <a:endParaRPr lang="nl-NL" sz="1600" b="1" dirty="0">
              <a:latin typeface="Calibri" panose="020F0502020204030204" pitchFamily="34" charset="0"/>
              <a:cs typeface="Calibri" panose="020F0502020204030204" pitchFamily="34" charset="0"/>
            </a:endParaRPr>
          </a:p>
        </p:txBody>
      </p:sp>
      <p:sp>
        <p:nvSpPr>
          <p:cNvPr id="31" name="Ovaal 30"/>
          <p:cNvSpPr/>
          <p:nvPr/>
        </p:nvSpPr>
        <p:spPr>
          <a:xfrm>
            <a:off x="7303043" y="2869459"/>
            <a:ext cx="1895604" cy="936104"/>
          </a:xfrm>
          <a:prstGeom prst="ellipse">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solidFill>
                  <a:schemeClr val="tx1"/>
                </a:solidFill>
                <a:latin typeface="Calibri" panose="020F0502020204030204" pitchFamily="34" charset="0"/>
                <a:cs typeface="Calibri" panose="020F0502020204030204" pitchFamily="34" charset="0"/>
              </a:rPr>
              <a:t>VISIE HEBBEN OP SOORT INNOVATIE</a:t>
            </a:r>
            <a:endParaRPr lang="nl-NL" sz="1600" b="1" dirty="0">
              <a:solidFill>
                <a:schemeClr val="tx1"/>
              </a:solidFill>
              <a:latin typeface="Calibri" panose="020F0502020204030204" pitchFamily="34" charset="0"/>
              <a:cs typeface="Calibri" panose="020F0502020204030204" pitchFamily="34" charset="0"/>
            </a:endParaRPr>
          </a:p>
        </p:txBody>
      </p:sp>
      <p:sp>
        <p:nvSpPr>
          <p:cNvPr id="32" name="Ovaal 31"/>
          <p:cNvSpPr/>
          <p:nvPr/>
        </p:nvSpPr>
        <p:spPr>
          <a:xfrm>
            <a:off x="8723741" y="3481526"/>
            <a:ext cx="1895604" cy="936104"/>
          </a:xfrm>
          <a:prstGeom prst="ellipse">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solidFill>
                  <a:schemeClr val="tx1"/>
                </a:solidFill>
                <a:latin typeface="Calibri" panose="020F0502020204030204" pitchFamily="34" charset="0"/>
                <a:cs typeface="Calibri" panose="020F0502020204030204" pitchFamily="34" charset="0"/>
              </a:rPr>
              <a:t>PUBLIEKE BELANGEN</a:t>
            </a:r>
            <a:endParaRPr lang="nl-NL" sz="1600" b="1" dirty="0">
              <a:solidFill>
                <a:schemeClr val="tx1"/>
              </a:solidFill>
              <a:latin typeface="Calibri" panose="020F0502020204030204" pitchFamily="34" charset="0"/>
              <a:cs typeface="Calibri" panose="020F0502020204030204" pitchFamily="34" charset="0"/>
            </a:endParaRPr>
          </a:p>
        </p:txBody>
      </p:sp>
      <p:sp>
        <p:nvSpPr>
          <p:cNvPr id="33" name="Ovaal 32"/>
          <p:cNvSpPr/>
          <p:nvPr/>
        </p:nvSpPr>
        <p:spPr>
          <a:xfrm>
            <a:off x="8796186" y="279626"/>
            <a:ext cx="1873176"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FIJN VOOR GEBRUIKERS</a:t>
            </a:r>
            <a:endParaRPr lang="nl-NL" sz="1600" b="1" dirty="0">
              <a:latin typeface="Calibri" panose="020F0502020204030204" pitchFamily="34" charset="0"/>
              <a:cs typeface="Calibri" panose="020F0502020204030204" pitchFamily="34" charset="0"/>
            </a:endParaRPr>
          </a:p>
        </p:txBody>
      </p:sp>
      <p:sp>
        <p:nvSpPr>
          <p:cNvPr id="34" name="Ovaal 33"/>
          <p:cNvSpPr/>
          <p:nvPr/>
        </p:nvSpPr>
        <p:spPr>
          <a:xfrm>
            <a:off x="8663359" y="5743319"/>
            <a:ext cx="1758230"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ONEERLIJK</a:t>
            </a:r>
            <a:br>
              <a:rPr lang="nl-NL" sz="1600" b="1" dirty="0" smtClean="0">
                <a:latin typeface="Calibri" panose="020F0502020204030204" pitchFamily="34" charset="0"/>
                <a:cs typeface="Calibri" panose="020F0502020204030204" pitchFamily="34" charset="0"/>
              </a:rPr>
            </a:br>
            <a:r>
              <a:rPr lang="nl-NL" sz="1600" b="1" dirty="0" smtClean="0">
                <a:latin typeface="Calibri" panose="020F0502020204030204" pitchFamily="34" charset="0"/>
                <a:cs typeface="Calibri" panose="020F0502020204030204" pitchFamily="34" charset="0"/>
              </a:rPr>
              <a:t>BEDRIJF</a:t>
            </a:r>
            <a:endParaRPr lang="nl-NL" sz="1600" b="1" dirty="0">
              <a:latin typeface="Calibri" panose="020F0502020204030204" pitchFamily="34" charset="0"/>
              <a:cs typeface="Calibri" panose="020F0502020204030204" pitchFamily="34" charset="0"/>
            </a:endParaRPr>
          </a:p>
        </p:txBody>
      </p:sp>
      <p:sp>
        <p:nvSpPr>
          <p:cNvPr id="37" name="Ovaal 36"/>
          <p:cNvSpPr/>
          <p:nvPr/>
        </p:nvSpPr>
        <p:spPr>
          <a:xfrm>
            <a:off x="2185352" y="814161"/>
            <a:ext cx="1210296" cy="1080119"/>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ZZP’ERS</a:t>
            </a:r>
            <a:endParaRPr lang="nl-NL" sz="1600" b="1" dirty="0">
              <a:latin typeface="Calibri" panose="020F0502020204030204" pitchFamily="34" charset="0"/>
              <a:cs typeface="Calibri" panose="020F0502020204030204" pitchFamily="34" charset="0"/>
            </a:endParaRPr>
          </a:p>
        </p:txBody>
      </p:sp>
      <p:sp>
        <p:nvSpPr>
          <p:cNvPr id="35" name="Ovaal 34"/>
          <p:cNvSpPr/>
          <p:nvPr/>
        </p:nvSpPr>
        <p:spPr>
          <a:xfrm>
            <a:off x="465587" y="2710543"/>
            <a:ext cx="1467737" cy="936104"/>
          </a:xfrm>
          <a:prstGeom prst="ellipse">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solidFill>
                  <a:schemeClr val="tx1"/>
                </a:solidFill>
                <a:latin typeface="Calibri" panose="020F0502020204030204" pitchFamily="34" charset="0"/>
                <a:cs typeface="Calibri" panose="020F0502020204030204" pitchFamily="34" charset="0"/>
              </a:rPr>
              <a:t>PUBLIEKE WAARDE DATA</a:t>
            </a:r>
            <a:endParaRPr lang="nl-NL" sz="1600" b="1" dirty="0">
              <a:solidFill>
                <a:schemeClr val="tx1"/>
              </a:solidFill>
              <a:latin typeface="Calibri" panose="020F0502020204030204" pitchFamily="34" charset="0"/>
              <a:cs typeface="Calibri" panose="020F0502020204030204" pitchFamily="34" charset="0"/>
            </a:endParaRPr>
          </a:p>
        </p:txBody>
      </p:sp>
      <p:sp>
        <p:nvSpPr>
          <p:cNvPr id="38" name="Ovaal 37"/>
          <p:cNvSpPr/>
          <p:nvPr/>
        </p:nvSpPr>
        <p:spPr>
          <a:xfrm>
            <a:off x="9257087" y="2583623"/>
            <a:ext cx="1467737" cy="936104"/>
          </a:xfrm>
          <a:prstGeom prst="ellipse">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solidFill>
                  <a:schemeClr val="tx1"/>
                </a:solidFill>
                <a:latin typeface="Calibri" panose="020F0502020204030204" pitchFamily="34" charset="0"/>
                <a:cs typeface="Calibri" panose="020F0502020204030204" pitchFamily="34" charset="0"/>
              </a:rPr>
              <a:t>ANDER OV</a:t>
            </a:r>
            <a:endParaRPr lang="nl-NL"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1754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240704" y="-1"/>
            <a:ext cx="11265768" cy="7525181"/>
          </a:xfrm>
          <a:prstGeom prst="rect">
            <a:avLst/>
          </a:prstGeom>
        </p:spPr>
      </p:pic>
    </p:spTree>
    <p:extLst>
      <p:ext uri="{BB962C8B-B14F-4D97-AF65-F5344CB8AC3E}">
        <p14:creationId xmlns:p14="http://schemas.microsoft.com/office/powerpoint/2010/main" val="1272743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271464" y="-387424"/>
            <a:ext cx="8712968" cy="8712968"/>
          </a:xfrm>
          <a:prstGeom prst="rect">
            <a:avLst/>
          </a:prstGeom>
        </p:spPr>
      </p:pic>
    </p:spTree>
    <p:extLst>
      <p:ext uri="{BB962C8B-B14F-4D97-AF65-F5344CB8AC3E}">
        <p14:creationId xmlns:p14="http://schemas.microsoft.com/office/powerpoint/2010/main" val="10549435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762000" y="0"/>
            <a:ext cx="11754544" cy="6858000"/>
          </a:xfrm>
          <a:prstGeom prst="rect">
            <a:avLst/>
          </a:prstGeom>
        </p:spPr>
      </p:pic>
    </p:spTree>
    <p:extLst>
      <p:ext uri="{BB962C8B-B14F-4D97-AF65-F5344CB8AC3E}">
        <p14:creationId xmlns:p14="http://schemas.microsoft.com/office/powerpoint/2010/main" val="345598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1480"/>
            <a:ext cx="10992544" cy="8241148"/>
          </a:xfrm>
          <a:prstGeom prst="rect">
            <a:avLst/>
          </a:prstGeom>
        </p:spPr>
      </p:pic>
      <p:sp>
        <p:nvSpPr>
          <p:cNvPr id="5" name="Rectangle 4"/>
          <p:cNvSpPr/>
          <p:nvPr/>
        </p:nvSpPr>
        <p:spPr>
          <a:xfrm>
            <a:off x="6023992" y="332656"/>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UV PRODUCTION HOUSE ON SHUTTERSTOCK</a:t>
            </a:r>
            <a:endParaRPr lang="nl-NL" sz="800" b="1" dirty="0"/>
          </a:p>
        </p:txBody>
      </p:sp>
      <p:sp>
        <p:nvSpPr>
          <p:cNvPr id="6" name="Rechthoek 5"/>
          <p:cNvSpPr/>
          <p:nvPr/>
        </p:nvSpPr>
        <p:spPr>
          <a:xfrm>
            <a:off x="5879977" y="260648"/>
            <a:ext cx="4824536" cy="3744416"/>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b="1" dirty="0" smtClean="0">
                <a:latin typeface="Calibri" panose="020F0502020204030204" pitchFamily="34" charset="0"/>
                <a:cs typeface="Calibri" panose="020F0502020204030204" pitchFamily="34" charset="0"/>
              </a:rPr>
              <a:t>KIJK NAAR DE MAATSCHAPPELIJKE IMPACT VAN AIRBNB EN DEEL DE MAATSCHAPPELIJKE IMPACT IN, IN 3 CATEGORIEËN:</a:t>
            </a:r>
          </a:p>
          <a:p>
            <a:endParaRPr lang="nl-NL" b="1" dirty="0">
              <a:latin typeface="Calibri" panose="020F0502020204030204" pitchFamily="34" charset="0"/>
              <a:cs typeface="Calibri" panose="020F0502020204030204" pitchFamily="34" charset="0"/>
            </a:endParaRPr>
          </a:p>
          <a:p>
            <a:pPr marL="285750" indent="-285750">
              <a:buFontTx/>
              <a:buChar char="-"/>
            </a:pPr>
            <a:r>
              <a:rPr lang="nl-NL" b="1" dirty="0" smtClean="0">
                <a:latin typeface="Calibri" panose="020F0502020204030204" pitchFamily="34" charset="0"/>
                <a:cs typeface="Calibri" panose="020F0502020204030204" pitchFamily="34" charset="0"/>
              </a:rPr>
              <a:t>NEGATIEF</a:t>
            </a:r>
          </a:p>
          <a:p>
            <a:pPr marL="285750" indent="-285750">
              <a:buFontTx/>
              <a:buChar char="-"/>
            </a:pPr>
            <a:r>
              <a:rPr lang="nl-NL" b="1" dirty="0" smtClean="0">
                <a:latin typeface="Calibri" panose="020F0502020204030204" pitchFamily="34" charset="0"/>
                <a:cs typeface="Calibri" panose="020F0502020204030204" pitchFamily="34" charset="0"/>
              </a:rPr>
              <a:t>NEUTRAAL / ONBESLIST</a:t>
            </a:r>
          </a:p>
          <a:p>
            <a:pPr marL="285750" indent="-285750">
              <a:buFontTx/>
              <a:buChar char="-"/>
            </a:pPr>
            <a:r>
              <a:rPr lang="nl-NL" b="1" dirty="0" smtClean="0">
                <a:latin typeface="Calibri" panose="020F0502020204030204" pitchFamily="34" charset="0"/>
                <a:cs typeface="Calibri" panose="020F0502020204030204" pitchFamily="34" charset="0"/>
              </a:rPr>
              <a:t>POSITIEF</a:t>
            </a:r>
          </a:p>
          <a:p>
            <a:pPr marL="285750" indent="-285750">
              <a:buFontTx/>
              <a:buChar char="-"/>
            </a:pPr>
            <a:endParaRPr lang="nl-NL" b="1" dirty="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NOEM ANDERE ZAKEN DAN BIJ UBER</a:t>
            </a:r>
          </a:p>
          <a:p>
            <a:endParaRPr lang="nl-NL" b="1" dirty="0">
              <a:latin typeface="Calibri" panose="020F0502020204030204" pitchFamily="34" charset="0"/>
              <a:cs typeface="Calibri" panose="020F0502020204030204" pitchFamily="34" charset="0"/>
            </a:endParaRPr>
          </a:p>
          <a:p>
            <a:pPr marL="285750" indent="-285750">
              <a:buFontTx/>
              <a:buChar char="-"/>
            </a:pPr>
            <a:r>
              <a:rPr lang="nl-NL" b="1" dirty="0" smtClean="0">
                <a:latin typeface="Calibri" panose="020F0502020204030204" pitchFamily="34" charset="0"/>
                <a:cs typeface="Calibri" panose="020F0502020204030204" pitchFamily="34" charset="0"/>
              </a:rPr>
              <a:t>10 MINUTEN</a:t>
            </a:r>
          </a:p>
          <a:p>
            <a:pPr marL="285750" indent="-285750">
              <a:buFontTx/>
              <a:buChar char="-"/>
            </a:pPr>
            <a:endParaRPr lang="nl-NL" b="1" dirty="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MOETEN WE AIRBNB VERBIEDEN?</a:t>
            </a:r>
            <a:endParaRPr lang="nl-NL"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1323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19336" y="188640"/>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Calibri" panose="020F0502020204030204" pitchFamily="34" charset="0"/>
                <a:cs typeface="Calibri" panose="020F0502020204030204" pitchFamily="34" charset="0"/>
              </a:rPr>
              <a:t>ALGEMEEN</a:t>
            </a:r>
          </a:p>
        </p:txBody>
      </p:sp>
      <p:sp>
        <p:nvSpPr>
          <p:cNvPr id="6" name="Rechthoek 5"/>
          <p:cNvSpPr/>
          <p:nvPr/>
        </p:nvSpPr>
        <p:spPr>
          <a:xfrm>
            <a:off x="2331380"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WAT IS TECHNOLOGIE?</a:t>
            </a:r>
          </a:p>
        </p:txBody>
      </p:sp>
      <p:sp>
        <p:nvSpPr>
          <p:cNvPr id="7" name="Rechthoek 6"/>
          <p:cNvSpPr/>
          <p:nvPr/>
        </p:nvSpPr>
        <p:spPr>
          <a:xfrm>
            <a:off x="4531100"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HOE VERHOUDEN WE ONS TOT TECHNOLOGIE?</a:t>
            </a:r>
            <a:endParaRPr lang="nl-NL" sz="1400" dirty="0">
              <a:latin typeface="Calibri" panose="020F0502020204030204" pitchFamily="34" charset="0"/>
              <a:cs typeface="Calibri" panose="020F0502020204030204" pitchFamily="34" charset="0"/>
            </a:endParaRPr>
          </a:p>
        </p:txBody>
      </p:sp>
      <p:sp>
        <p:nvSpPr>
          <p:cNvPr id="8" name="Rechthoek 7"/>
          <p:cNvSpPr/>
          <p:nvPr/>
        </p:nvSpPr>
        <p:spPr>
          <a:xfrm>
            <a:off x="6763348"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HET GEBRUIK VAN DE TECHNOLOGY IMPACT TOOL</a:t>
            </a:r>
            <a:endParaRPr lang="nl-NL" sz="1400" dirty="0">
              <a:latin typeface="Calibri" panose="020F0502020204030204" pitchFamily="34" charset="0"/>
              <a:cs typeface="Calibri" panose="020F0502020204030204" pitchFamily="34" charset="0"/>
            </a:endParaRPr>
          </a:p>
        </p:txBody>
      </p:sp>
      <p:sp>
        <p:nvSpPr>
          <p:cNvPr id="9" name="Rechthoek 8"/>
          <p:cNvSpPr/>
          <p:nvPr/>
        </p:nvSpPr>
        <p:spPr>
          <a:xfrm>
            <a:off x="8964052"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TECHNOLOGIE IN EEN RELATIVERENDE CONTEXT</a:t>
            </a:r>
            <a:endParaRPr lang="nl-NL" sz="1400" dirty="0">
              <a:latin typeface="Calibri" panose="020F0502020204030204" pitchFamily="34" charset="0"/>
              <a:cs typeface="Calibri" panose="020F0502020204030204" pitchFamily="34" charset="0"/>
            </a:endParaRPr>
          </a:p>
        </p:txBody>
      </p:sp>
      <p:sp>
        <p:nvSpPr>
          <p:cNvPr id="15" name="Rechthoek 14"/>
          <p:cNvSpPr/>
          <p:nvPr/>
        </p:nvSpPr>
        <p:spPr>
          <a:xfrm>
            <a:off x="119336" y="1124744"/>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Calibri" panose="020F0502020204030204" pitchFamily="34" charset="0"/>
                <a:cs typeface="Calibri" panose="020F0502020204030204" pitchFamily="34" charset="0"/>
              </a:rPr>
              <a:t>AANDACHT</a:t>
            </a:r>
            <a:endParaRPr lang="nl-NL" sz="2000" dirty="0">
              <a:latin typeface="Calibri" panose="020F0502020204030204" pitchFamily="34" charset="0"/>
              <a:cs typeface="Calibri" panose="020F0502020204030204" pitchFamily="34" charset="0"/>
            </a:endParaRPr>
          </a:p>
        </p:txBody>
      </p:sp>
      <p:sp>
        <p:nvSpPr>
          <p:cNvPr id="16" name="Rechthoek 15"/>
          <p:cNvSpPr/>
          <p:nvPr/>
        </p:nvSpPr>
        <p:spPr>
          <a:xfrm>
            <a:off x="2351584"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HANDELAREN IN AANDACHT</a:t>
            </a:r>
            <a:endParaRPr lang="nl-NL" sz="1400" dirty="0">
              <a:latin typeface="Calibri" panose="020F0502020204030204" pitchFamily="34" charset="0"/>
              <a:cs typeface="Calibri" panose="020F0502020204030204" pitchFamily="34" charset="0"/>
            </a:endParaRPr>
          </a:p>
        </p:txBody>
      </p:sp>
      <p:sp>
        <p:nvSpPr>
          <p:cNvPr id="17" name="Rechthoek 16"/>
          <p:cNvSpPr/>
          <p:nvPr/>
        </p:nvSpPr>
        <p:spPr>
          <a:xfrm>
            <a:off x="4551304"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DE EFFECTEN VAN EEN AANDACHTSECONOMIE</a:t>
            </a:r>
            <a:endParaRPr lang="nl-NL" sz="1400" dirty="0">
              <a:latin typeface="Calibri" panose="020F0502020204030204" pitchFamily="34" charset="0"/>
              <a:cs typeface="Calibri" panose="020F0502020204030204" pitchFamily="34" charset="0"/>
            </a:endParaRPr>
          </a:p>
        </p:txBody>
      </p:sp>
      <p:sp>
        <p:nvSpPr>
          <p:cNvPr id="18" name="Rechthoek 17"/>
          <p:cNvSpPr/>
          <p:nvPr/>
        </p:nvSpPr>
        <p:spPr>
          <a:xfrm>
            <a:off x="6783552"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VERSLAVING AAN JE APPS</a:t>
            </a:r>
            <a:endParaRPr lang="nl-NL" sz="1400" dirty="0">
              <a:latin typeface="Calibri" panose="020F0502020204030204" pitchFamily="34" charset="0"/>
              <a:cs typeface="Calibri" panose="020F0502020204030204" pitchFamily="34" charset="0"/>
            </a:endParaRPr>
          </a:p>
        </p:txBody>
      </p:sp>
      <p:sp>
        <p:nvSpPr>
          <p:cNvPr id="19" name="Rechthoek 18"/>
          <p:cNvSpPr/>
          <p:nvPr/>
        </p:nvSpPr>
        <p:spPr>
          <a:xfrm>
            <a:off x="8984256"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BETER IN BALANS MET JE TECHNOLOGIE</a:t>
            </a:r>
            <a:endParaRPr lang="nl-NL" sz="1400" dirty="0">
              <a:latin typeface="Calibri" panose="020F0502020204030204" pitchFamily="34" charset="0"/>
              <a:cs typeface="Calibri" panose="020F0502020204030204" pitchFamily="34" charset="0"/>
            </a:endParaRPr>
          </a:p>
        </p:txBody>
      </p:sp>
      <p:sp>
        <p:nvSpPr>
          <p:cNvPr id="20" name="Rechthoek 19"/>
          <p:cNvSpPr/>
          <p:nvPr/>
        </p:nvSpPr>
        <p:spPr>
          <a:xfrm>
            <a:off x="119336" y="2060848"/>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DATA</a:t>
            </a:r>
            <a:endParaRPr lang="nl-NL" sz="2000" dirty="0">
              <a:latin typeface="Calibri" panose="020F0502020204030204" pitchFamily="34" charset="0"/>
              <a:cs typeface="Calibri" panose="020F0502020204030204" pitchFamily="34" charset="0"/>
            </a:endParaRPr>
          </a:p>
        </p:txBody>
      </p:sp>
      <p:sp>
        <p:nvSpPr>
          <p:cNvPr id="21" name="Rechthoek 20"/>
          <p:cNvSpPr/>
          <p:nvPr/>
        </p:nvSpPr>
        <p:spPr>
          <a:xfrm>
            <a:off x="2351584"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WAAROM DATADRIVEN GEEN GOED IDEE IS</a:t>
            </a:r>
            <a:endParaRPr lang="nl-NL" sz="1400" dirty="0">
              <a:latin typeface="Calibri" panose="020F0502020204030204" pitchFamily="34" charset="0"/>
              <a:cs typeface="Calibri" panose="020F0502020204030204" pitchFamily="34" charset="0"/>
            </a:endParaRPr>
          </a:p>
        </p:txBody>
      </p:sp>
      <p:sp>
        <p:nvSpPr>
          <p:cNvPr id="22" name="Rechthoek 21"/>
          <p:cNvSpPr/>
          <p:nvPr/>
        </p:nvSpPr>
        <p:spPr>
          <a:xfrm>
            <a:off x="4551304"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PRIVACY</a:t>
            </a:r>
            <a:endParaRPr lang="nl-NL" sz="1400" dirty="0">
              <a:latin typeface="Calibri" panose="020F0502020204030204" pitchFamily="34" charset="0"/>
              <a:cs typeface="Calibri" panose="020F0502020204030204" pitchFamily="34" charset="0"/>
            </a:endParaRPr>
          </a:p>
        </p:txBody>
      </p:sp>
      <p:sp>
        <p:nvSpPr>
          <p:cNvPr id="23" name="Rechthoek 22"/>
          <p:cNvSpPr/>
          <p:nvPr/>
        </p:nvSpPr>
        <p:spPr>
          <a:xfrm>
            <a:off x="6783552"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QUANTIFIED SELF</a:t>
            </a:r>
            <a:endParaRPr lang="nl-NL" sz="1400" dirty="0">
              <a:latin typeface="Calibri" panose="020F0502020204030204" pitchFamily="34" charset="0"/>
              <a:cs typeface="Calibri" panose="020F0502020204030204" pitchFamily="34" charset="0"/>
            </a:endParaRPr>
          </a:p>
        </p:txBody>
      </p:sp>
      <p:sp>
        <p:nvSpPr>
          <p:cNvPr id="24" name="Rechthoek 23"/>
          <p:cNvSpPr/>
          <p:nvPr/>
        </p:nvSpPr>
        <p:spPr>
          <a:xfrm>
            <a:off x="8984256"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SPIONAGEKAPITALISME</a:t>
            </a:r>
            <a:endParaRPr lang="nl-NL" sz="1400" dirty="0">
              <a:latin typeface="Calibri" panose="020F0502020204030204" pitchFamily="34" charset="0"/>
              <a:cs typeface="Calibri" panose="020F0502020204030204" pitchFamily="34" charset="0"/>
            </a:endParaRPr>
          </a:p>
        </p:txBody>
      </p:sp>
      <p:sp>
        <p:nvSpPr>
          <p:cNvPr id="25" name="Rechthoek 24"/>
          <p:cNvSpPr/>
          <p:nvPr/>
        </p:nvSpPr>
        <p:spPr>
          <a:xfrm>
            <a:off x="119336" y="3933056"/>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Calibri" panose="020F0502020204030204" pitchFamily="34" charset="0"/>
                <a:cs typeface="Calibri" panose="020F0502020204030204" pitchFamily="34" charset="0"/>
              </a:rPr>
              <a:t>AI</a:t>
            </a:r>
          </a:p>
        </p:txBody>
      </p:sp>
      <p:sp>
        <p:nvSpPr>
          <p:cNvPr id="26" name="Rechthoek 25"/>
          <p:cNvSpPr/>
          <p:nvPr/>
        </p:nvSpPr>
        <p:spPr>
          <a:xfrm>
            <a:off x="2331380"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DYSTOPIE OF UTOPIE</a:t>
            </a:r>
          </a:p>
        </p:txBody>
      </p:sp>
      <p:sp>
        <p:nvSpPr>
          <p:cNvPr id="27" name="Rechthoek 26"/>
          <p:cNvSpPr/>
          <p:nvPr/>
        </p:nvSpPr>
        <p:spPr>
          <a:xfrm>
            <a:off x="4531100"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AUTOMATISCHE BESLISSYSTEMEN</a:t>
            </a:r>
            <a:endParaRPr lang="nl-NL" sz="1400" dirty="0">
              <a:latin typeface="Calibri" panose="020F0502020204030204" pitchFamily="34" charset="0"/>
              <a:cs typeface="Calibri" panose="020F0502020204030204" pitchFamily="34" charset="0"/>
            </a:endParaRPr>
          </a:p>
        </p:txBody>
      </p:sp>
      <p:sp>
        <p:nvSpPr>
          <p:cNvPr id="28" name="Rechthoek 27"/>
          <p:cNvSpPr/>
          <p:nvPr/>
        </p:nvSpPr>
        <p:spPr>
          <a:xfrm>
            <a:off x="6763348"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COMPUTERS MET VERBEELDINGSKRACHT</a:t>
            </a:r>
            <a:endParaRPr lang="nl-NL" sz="1400" dirty="0">
              <a:latin typeface="Calibri" panose="020F0502020204030204" pitchFamily="34" charset="0"/>
              <a:cs typeface="Calibri" panose="020F0502020204030204" pitchFamily="34" charset="0"/>
            </a:endParaRPr>
          </a:p>
        </p:txBody>
      </p:sp>
      <p:sp>
        <p:nvSpPr>
          <p:cNvPr id="29" name="Rechthoek 28"/>
          <p:cNvSpPr/>
          <p:nvPr/>
        </p:nvSpPr>
        <p:spPr>
          <a:xfrm>
            <a:off x="8964052"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HEBBEN WE STRAKS NOG BANEN?</a:t>
            </a:r>
            <a:endParaRPr lang="nl-NL" sz="1400" dirty="0">
              <a:latin typeface="Calibri" panose="020F0502020204030204" pitchFamily="34" charset="0"/>
              <a:cs typeface="Calibri" panose="020F0502020204030204" pitchFamily="34" charset="0"/>
            </a:endParaRPr>
          </a:p>
        </p:txBody>
      </p:sp>
      <p:sp>
        <p:nvSpPr>
          <p:cNvPr id="30" name="Rechthoek 29"/>
          <p:cNvSpPr/>
          <p:nvPr/>
        </p:nvSpPr>
        <p:spPr>
          <a:xfrm>
            <a:off x="119336" y="4869160"/>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WERKELIJKHEID</a:t>
            </a:r>
            <a:endParaRPr lang="nl-NL" sz="2000" dirty="0">
              <a:latin typeface="Calibri" panose="020F0502020204030204" pitchFamily="34" charset="0"/>
              <a:cs typeface="Calibri" panose="020F0502020204030204" pitchFamily="34" charset="0"/>
            </a:endParaRPr>
          </a:p>
        </p:txBody>
      </p:sp>
      <p:sp>
        <p:nvSpPr>
          <p:cNvPr id="31" name="Rechthoek 30"/>
          <p:cNvSpPr/>
          <p:nvPr/>
        </p:nvSpPr>
        <p:spPr>
          <a:xfrm>
            <a:off x="2351584"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DE IMPACT VAN FAKE NEWS</a:t>
            </a:r>
            <a:endParaRPr lang="nl-NL" sz="1400" dirty="0">
              <a:latin typeface="Calibri" panose="020F0502020204030204" pitchFamily="34" charset="0"/>
              <a:cs typeface="Calibri" panose="020F0502020204030204" pitchFamily="34" charset="0"/>
            </a:endParaRPr>
          </a:p>
        </p:txBody>
      </p:sp>
      <p:sp>
        <p:nvSpPr>
          <p:cNvPr id="32" name="Rechthoek 31"/>
          <p:cNvSpPr/>
          <p:nvPr/>
        </p:nvSpPr>
        <p:spPr>
          <a:xfrm>
            <a:off x="4551304"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FAKE NEWS BESTRIJDEN</a:t>
            </a:r>
            <a:endParaRPr lang="nl-NL" sz="1400" dirty="0">
              <a:latin typeface="Calibri" panose="020F0502020204030204" pitchFamily="34" charset="0"/>
              <a:cs typeface="Calibri" panose="020F0502020204030204" pitchFamily="34" charset="0"/>
            </a:endParaRPr>
          </a:p>
        </p:txBody>
      </p:sp>
      <p:sp>
        <p:nvSpPr>
          <p:cNvPr id="33" name="Rechthoek 32"/>
          <p:cNvSpPr/>
          <p:nvPr/>
        </p:nvSpPr>
        <p:spPr>
          <a:xfrm>
            <a:off x="6783552"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HOE TECHNOLOGIE ONZE WERKELIJKHEID VERANDERT</a:t>
            </a:r>
            <a:endParaRPr lang="nl-NL" sz="1400" dirty="0">
              <a:latin typeface="Calibri" panose="020F0502020204030204" pitchFamily="34" charset="0"/>
              <a:cs typeface="Calibri" panose="020F0502020204030204" pitchFamily="34" charset="0"/>
            </a:endParaRPr>
          </a:p>
        </p:txBody>
      </p:sp>
      <p:sp>
        <p:nvSpPr>
          <p:cNvPr id="34" name="Rechthoek 33"/>
          <p:cNvSpPr/>
          <p:nvPr/>
        </p:nvSpPr>
        <p:spPr>
          <a:xfrm>
            <a:off x="8984256"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MIXED REALITIES EN HUN INVLOEDEN</a:t>
            </a:r>
            <a:endParaRPr lang="nl-NL" sz="1400" dirty="0">
              <a:latin typeface="Calibri" panose="020F0502020204030204" pitchFamily="34" charset="0"/>
              <a:cs typeface="Calibri" panose="020F0502020204030204" pitchFamily="34" charset="0"/>
            </a:endParaRPr>
          </a:p>
        </p:txBody>
      </p:sp>
      <p:sp>
        <p:nvSpPr>
          <p:cNvPr id="35" name="Rechthoek 34"/>
          <p:cNvSpPr/>
          <p:nvPr/>
        </p:nvSpPr>
        <p:spPr>
          <a:xfrm>
            <a:off x="119336" y="5805264"/>
            <a:ext cx="2088232" cy="79208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Calibri" panose="020F0502020204030204" pitchFamily="34" charset="0"/>
                <a:cs typeface="Calibri" panose="020F0502020204030204" pitchFamily="34" charset="0"/>
              </a:rPr>
              <a:t>PLATFORMEN</a:t>
            </a:r>
            <a:endParaRPr lang="nl-NL" sz="2000" dirty="0">
              <a:latin typeface="Calibri" panose="020F0502020204030204" pitchFamily="34" charset="0"/>
              <a:cs typeface="Calibri" panose="020F0502020204030204" pitchFamily="34" charset="0"/>
            </a:endParaRPr>
          </a:p>
        </p:txBody>
      </p:sp>
      <p:sp>
        <p:nvSpPr>
          <p:cNvPr id="36" name="Rechthoek 35"/>
          <p:cNvSpPr/>
          <p:nvPr/>
        </p:nvSpPr>
        <p:spPr>
          <a:xfrm>
            <a:off x="2351584" y="5805264"/>
            <a:ext cx="2088232" cy="792088"/>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EEN DEFINITIE VAN PLATFORMEN</a:t>
            </a:r>
            <a:endParaRPr lang="nl-NL" sz="1400" dirty="0">
              <a:latin typeface="Calibri" panose="020F0502020204030204" pitchFamily="34" charset="0"/>
              <a:cs typeface="Calibri" panose="020F0502020204030204" pitchFamily="34" charset="0"/>
            </a:endParaRPr>
          </a:p>
        </p:txBody>
      </p:sp>
      <p:sp>
        <p:nvSpPr>
          <p:cNvPr id="37" name="Rechthoek 36"/>
          <p:cNvSpPr/>
          <p:nvPr/>
        </p:nvSpPr>
        <p:spPr>
          <a:xfrm>
            <a:off x="4551304"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UBER EN AIRBNB ALS CASES OM NA TE DENKEN OVER DE IMPACT</a:t>
            </a:r>
            <a:endParaRPr lang="nl-NL" sz="1400" dirty="0">
              <a:latin typeface="Calibri" panose="020F0502020204030204" pitchFamily="34" charset="0"/>
              <a:cs typeface="Calibri" panose="020F0502020204030204" pitchFamily="34" charset="0"/>
            </a:endParaRPr>
          </a:p>
        </p:txBody>
      </p:sp>
      <p:sp>
        <p:nvSpPr>
          <p:cNvPr id="38" name="Rechthoek 37"/>
          <p:cNvSpPr/>
          <p:nvPr/>
        </p:nvSpPr>
        <p:spPr>
          <a:xfrm>
            <a:off x="6783552"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EEN PLATFORM BEKIJKEN MET DE IMPACT TOOL</a:t>
            </a:r>
            <a:endParaRPr lang="nl-NL" sz="1400" dirty="0">
              <a:latin typeface="Calibri" panose="020F0502020204030204" pitchFamily="34" charset="0"/>
              <a:cs typeface="Calibri" panose="020F0502020204030204" pitchFamily="34" charset="0"/>
            </a:endParaRPr>
          </a:p>
        </p:txBody>
      </p:sp>
      <p:sp>
        <p:nvSpPr>
          <p:cNvPr id="39" name="Rechthoek 38"/>
          <p:cNvSpPr/>
          <p:nvPr/>
        </p:nvSpPr>
        <p:spPr>
          <a:xfrm>
            <a:off x="8984256"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AANBEVELINGEN VOOR DE TOEKOMST</a:t>
            </a:r>
            <a:endParaRPr lang="nl-NL" sz="1400" dirty="0">
              <a:latin typeface="Calibri" panose="020F0502020204030204" pitchFamily="34" charset="0"/>
              <a:cs typeface="Calibri" panose="020F0502020204030204" pitchFamily="34" charset="0"/>
            </a:endParaRPr>
          </a:p>
        </p:txBody>
      </p:sp>
      <p:sp>
        <p:nvSpPr>
          <p:cNvPr id="46" name="Rechthoek 45"/>
          <p:cNvSpPr/>
          <p:nvPr/>
        </p:nvSpPr>
        <p:spPr>
          <a:xfrm>
            <a:off x="119336"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INSPIREREN</a:t>
            </a:r>
            <a:endParaRPr lang="nl-NL" sz="2000" dirty="0">
              <a:solidFill>
                <a:srgbClr val="CC0099"/>
              </a:solidFill>
              <a:latin typeface="Calibri" panose="020F0502020204030204" pitchFamily="34" charset="0"/>
              <a:cs typeface="Calibri" panose="020F0502020204030204" pitchFamily="34" charset="0"/>
            </a:endParaRPr>
          </a:p>
        </p:txBody>
      </p:sp>
      <p:sp>
        <p:nvSpPr>
          <p:cNvPr id="47" name="Rechthoek 46"/>
          <p:cNvSpPr/>
          <p:nvPr/>
        </p:nvSpPr>
        <p:spPr>
          <a:xfrm>
            <a:off x="2351584"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OEFENEN / DENKEN</a:t>
            </a:r>
            <a:endParaRPr lang="nl-NL" sz="2000" dirty="0">
              <a:solidFill>
                <a:srgbClr val="CC0099"/>
              </a:solidFill>
              <a:latin typeface="Calibri" panose="020F0502020204030204" pitchFamily="34" charset="0"/>
              <a:cs typeface="Calibri" panose="020F0502020204030204" pitchFamily="34" charset="0"/>
            </a:endParaRPr>
          </a:p>
        </p:txBody>
      </p:sp>
      <p:sp>
        <p:nvSpPr>
          <p:cNvPr id="48" name="Rechthoek 47"/>
          <p:cNvSpPr/>
          <p:nvPr/>
        </p:nvSpPr>
        <p:spPr>
          <a:xfrm>
            <a:off x="4551304"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ERVAREN</a:t>
            </a:r>
            <a:endParaRPr lang="nl-NL" sz="2000" dirty="0">
              <a:solidFill>
                <a:srgbClr val="CC0099"/>
              </a:solidFill>
              <a:latin typeface="Calibri" panose="020F0502020204030204" pitchFamily="34" charset="0"/>
              <a:cs typeface="Calibri" panose="020F0502020204030204" pitchFamily="34" charset="0"/>
            </a:endParaRPr>
          </a:p>
        </p:txBody>
      </p:sp>
      <p:sp>
        <p:nvSpPr>
          <p:cNvPr id="49" name="Rechthoek 48"/>
          <p:cNvSpPr/>
          <p:nvPr/>
        </p:nvSpPr>
        <p:spPr>
          <a:xfrm>
            <a:off x="6783552"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ACHTERGROND / MEER</a:t>
            </a:r>
            <a:endParaRPr lang="nl-NL" sz="2000" dirty="0">
              <a:solidFill>
                <a:srgbClr val="CC0099"/>
              </a:solidFill>
              <a:latin typeface="Calibri" panose="020F0502020204030204" pitchFamily="34" charset="0"/>
              <a:cs typeface="Calibri" panose="020F0502020204030204" pitchFamily="34" charset="0"/>
            </a:endParaRPr>
          </a:p>
        </p:txBody>
      </p:sp>
      <p:sp>
        <p:nvSpPr>
          <p:cNvPr id="50" name="Rechthoek 49"/>
          <p:cNvSpPr/>
          <p:nvPr/>
        </p:nvSpPr>
        <p:spPr>
          <a:xfrm>
            <a:off x="8984256"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GENIETEN</a:t>
            </a:r>
            <a:endParaRPr lang="nl-NL" sz="2000" dirty="0">
              <a:solidFill>
                <a:srgbClr val="CC00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67692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0" y="0"/>
            <a:ext cx="10992544" cy="6858000"/>
          </a:xfrm>
          <a:prstGeom prst="rect">
            <a:avLst/>
          </a:prstGeom>
        </p:spPr>
      </p:pic>
    </p:spTree>
    <p:extLst>
      <p:ext uri="{BB962C8B-B14F-4D97-AF65-F5344CB8AC3E}">
        <p14:creationId xmlns:p14="http://schemas.microsoft.com/office/powerpoint/2010/main" val="1774748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91344" y="188640"/>
            <a:ext cx="10585176" cy="2304256"/>
          </a:xfrm>
          <a:prstGeom prst="rect">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192471" y="2636912"/>
            <a:ext cx="10585176" cy="1872208"/>
          </a:xfrm>
          <a:prstGeom prst="rect">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191344" y="4653135"/>
            <a:ext cx="10585176" cy="2180369"/>
          </a:xfrm>
          <a:prstGeom prst="rect">
            <a:avLst/>
          </a:prstGeom>
          <a:solidFill>
            <a:schemeClr val="tx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p:cNvSpPr/>
          <p:nvPr/>
        </p:nvSpPr>
        <p:spPr>
          <a:xfrm>
            <a:off x="335360" y="404664"/>
            <a:ext cx="1728192"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GOED VOOR DE KLANT</a:t>
            </a:r>
            <a:endParaRPr lang="nl-NL" sz="1600" b="1" dirty="0">
              <a:latin typeface="Calibri" panose="020F0502020204030204" pitchFamily="34" charset="0"/>
              <a:cs typeface="Calibri" panose="020F0502020204030204" pitchFamily="34" charset="0"/>
            </a:endParaRPr>
          </a:p>
        </p:txBody>
      </p:sp>
      <p:sp>
        <p:nvSpPr>
          <p:cNvPr id="8" name="Ovaal 7"/>
          <p:cNvSpPr/>
          <p:nvPr/>
        </p:nvSpPr>
        <p:spPr>
          <a:xfrm>
            <a:off x="239803" y="5341578"/>
            <a:ext cx="2550318" cy="1142065"/>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ECONOMISCHE KOSTEN HOGER DAN OPBRENGSTEN</a:t>
            </a:r>
            <a:endParaRPr lang="nl-NL" sz="1600" b="1" dirty="0">
              <a:latin typeface="Calibri" panose="020F0502020204030204" pitchFamily="34" charset="0"/>
              <a:cs typeface="Calibri" panose="020F0502020204030204" pitchFamily="34" charset="0"/>
            </a:endParaRPr>
          </a:p>
        </p:txBody>
      </p:sp>
      <p:sp>
        <p:nvSpPr>
          <p:cNvPr id="9" name="Ovaal 8"/>
          <p:cNvSpPr/>
          <p:nvPr/>
        </p:nvSpPr>
        <p:spPr>
          <a:xfrm>
            <a:off x="4104199" y="5056764"/>
            <a:ext cx="1440160"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ONGELIJK-HEID</a:t>
            </a:r>
            <a:endParaRPr lang="nl-NL" sz="1600" b="1" dirty="0">
              <a:latin typeface="Calibri" panose="020F0502020204030204" pitchFamily="34" charset="0"/>
              <a:cs typeface="Calibri" panose="020F0502020204030204" pitchFamily="34" charset="0"/>
            </a:endParaRPr>
          </a:p>
        </p:txBody>
      </p:sp>
      <p:sp>
        <p:nvSpPr>
          <p:cNvPr id="12" name="Ovaal 11"/>
          <p:cNvSpPr/>
          <p:nvPr/>
        </p:nvSpPr>
        <p:spPr>
          <a:xfrm>
            <a:off x="335360" y="1448780"/>
            <a:ext cx="2007796"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GOED VOOR VERHUURDER</a:t>
            </a:r>
            <a:endParaRPr lang="nl-NL" sz="1600" b="1" dirty="0">
              <a:latin typeface="Calibri" panose="020F0502020204030204" pitchFamily="34" charset="0"/>
              <a:cs typeface="Calibri" panose="020F0502020204030204" pitchFamily="34" charset="0"/>
            </a:endParaRPr>
          </a:p>
        </p:txBody>
      </p:sp>
      <p:sp>
        <p:nvSpPr>
          <p:cNvPr id="13" name="Ovaal 12"/>
          <p:cNvSpPr/>
          <p:nvPr/>
        </p:nvSpPr>
        <p:spPr>
          <a:xfrm>
            <a:off x="2588106" y="4780732"/>
            <a:ext cx="1463789"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WONEN</a:t>
            </a:r>
          </a:p>
          <a:p>
            <a:pPr algn="ctr"/>
            <a:r>
              <a:rPr lang="nl-NL" sz="1600" b="1" dirty="0" smtClean="0">
                <a:latin typeface="Calibri" panose="020F0502020204030204" pitchFamily="34" charset="0"/>
                <a:cs typeface="Calibri" panose="020F0502020204030204" pitchFamily="34" charset="0"/>
              </a:rPr>
              <a:t>DUURDER</a:t>
            </a:r>
            <a:endParaRPr lang="nl-NL" sz="1600" b="1" dirty="0">
              <a:latin typeface="Calibri" panose="020F0502020204030204" pitchFamily="34" charset="0"/>
              <a:cs typeface="Calibri" panose="020F0502020204030204" pitchFamily="34" charset="0"/>
            </a:endParaRPr>
          </a:p>
        </p:txBody>
      </p:sp>
      <p:sp>
        <p:nvSpPr>
          <p:cNvPr id="14" name="Ovaal 13"/>
          <p:cNvSpPr/>
          <p:nvPr/>
        </p:nvSpPr>
        <p:spPr>
          <a:xfrm>
            <a:off x="2919221" y="5819693"/>
            <a:ext cx="1630646"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TEN KOSTE VAN HOTELS</a:t>
            </a:r>
            <a:endParaRPr lang="nl-NL" sz="1600" b="1" dirty="0">
              <a:latin typeface="Calibri" panose="020F0502020204030204" pitchFamily="34" charset="0"/>
              <a:cs typeface="Calibri" panose="020F0502020204030204" pitchFamily="34" charset="0"/>
            </a:endParaRPr>
          </a:p>
        </p:txBody>
      </p:sp>
      <p:sp>
        <p:nvSpPr>
          <p:cNvPr id="16" name="Ovaal 15"/>
          <p:cNvSpPr/>
          <p:nvPr/>
        </p:nvSpPr>
        <p:spPr>
          <a:xfrm>
            <a:off x="335360" y="3573016"/>
            <a:ext cx="1467737" cy="936104"/>
          </a:xfrm>
          <a:prstGeom prst="ellipse">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solidFill>
                  <a:schemeClr val="tx1"/>
                </a:solidFill>
                <a:latin typeface="Calibri" panose="020F0502020204030204" pitchFamily="34" charset="0"/>
                <a:cs typeface="Calibri" panose="020F0502020204030204" pitchFamily="34" charset="0"/>
              </a:rPr>
              <a:t>TRUST</a:t>
            </a:r>
            <a:endParaRPr lang="nl-NL" sz="1600" b="1" dirty="0">
              <a:solidFill>
                <a:schemeClr val="tx1"/>
              </a:solidFill>
              <a:latin typeface="Calibri" panose="020F0502020204030204" pitchFamily="34" charset="0"/>
              <a:cs typeface="Calibri" panose="020F0502020204030204" pitchFamily="34" charset="0"/>
            </a:endParaRPr>
          </a:p>
        </p:txBody>
      </p:sp>
      <p:sp>
        <p:nvSpPr>
          <p:cNvPr id="17" name="Ovaal 16"/>
          <p:cNvSpPr/>
          <p:nvPr/>
        </p:nvSpPr>
        <p:spPr>
          <a:xfrm>
            <a:off x="983432" y="2723350"/>
            <a:ext cx="3384376" cy="936104"/>
          </a:xfrm>
          <a:prstGeom prst="ellipse">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solidFill>
                  <a:schemeClr val="tx1"/>
                </a:solidFill>
                <a:latin typeface="Calibri" panose="020F0502020204030204" pitchFamily="34" charset="0"/>
                <a:cs typeface="Calibri" panose="020F0502020204030204" pitchFamily="34" charset="0"/>
              </a:rPr>
              <a:t>AD HOC REACTIES ZONDER EMPIRISCH INZICHT</a:t>
            </a:r>
            <a:endParaRPr lang="nl-NL" sz="1600" b="1" dirty="0">
              <a:solidFill>
                <a:schemeClr val="tx1"/>
              </a:solidFill>
              <a:latin typeface="Calibri" panose="020F0502020204030204" pitchFamily="34" charset="0"/>
              <a:cs typeface="Calibri" panose="020F0502020204030204" pitchFamily="34" charset="0"/>
            </a:endParaRPr>
          </a:p>
        </p:txBody>
      </p:sp>
      <p:sp>
        <p:nvSpPr>
          <p:cNvPr id="18" name="Ovaal 17"/>
          <p:cNvSpPr/>
          <p:nvPr/>
        </p:nvSpPr>
        <p:spPr>
          <a:xfrm>
            <a:off x="3444311" y="3559182"/>
            <a:ext cx="1895604" cy="936104"/>
          </a:xfrm>
          <a:prstGeom prst="ellipse">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solidFill>
                  <a:schemeClr val="tx1"/>
                </a:solidFill>
                <a:latin typeface="Calibri" panose="020F0502020204030204" pitchFamily="34" charset="0"/>
                <a:cs typeface="Calibri" panose="020F0502020204030204" pitchFamily="34" charset="0"/>
              </a:rPr>
              <a:t>EMPIRISCH</a:t>
            </a:r>
          </a:p>
          <a:p>
            <a:pPr algn="ctr"/>
            <a:r>
              <a:rPr lang="nl-NL" sz="1600" b="1" dirty="0" smtClean="0">
                <a:solidFill>
                  <a:schemeClr val="tx1"/>
                </a:solidFill>
                <a:latin typeface="Calibri" panose="020F0502020204030204" pitchFamily="34" charset="0"/>
                <a:cs typeface="Calibri" panose="020F0502020204030204" pitchFamily="34" charset="0"/>
              </a:rPr>
              <a:t>INZICHT</a:t>
            </a:r>
            <a:endParaRPr lang="nl-NL" sz="1600" b="1" dirty="0">
              <a:solidFill>
                <a:schemeClr val="tx1"/>
              </a:solidFill>
              <a:latin typeface="Calibri" panose="020F0502020204030204" pitchFamily="34" charset="0"/>
              <a:cs typeface="Calibri" panose="020F0502020204030204" pitchFamily="34" charset="0"/>
            </a:endParaRPr>
          </a:p>
        </p:txBody>
      </p:sp>
      <p:sp>
        <p:nvSpPr>
          <p:cNvPr id="22" name="Ovaal 21"/>
          <p:cNvSpPr/>
          <p:nvPr/>
        </p:nvSpPr>
        <p:spPr>
          <a:xfrm>
            <a:off x="5497669" y="4750730"/>
            <a:ext cx="1440160"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MILIEU</a:t>
            </a:r>
            <a:endParaRPr lang="nl-NL" sz="1600" b="1" dirty="0">
              <a:latin typeface="Calibri" panose="020F0502020204030204" pitchFamily="34" charset="0"/>
              <a:cs typeface="Calibri" panose="020F0502020204030204" pitchFamily="34" charset="0"/>
            </a:endParaRPr>
          </a:p>
        </p:txBody>
      </p:sp>
      <p:sp>
        <p:nvSpPr>
          <p:cNvPr id="23" name="Ovaal 22"/>
          <p:cNvSpPr/>
          <p:nvPr/>
        </p:nvSpPr>
        <p:spPr>
          <a:xfrm>
            <a:off x="4898209" y="2881199"/>
            <a:ext cx="1895604" cy="936104"/>
          </a:xfrm>
          <a:prstGeom prst="ellipse">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solidFill>
                  <a:schemeClr val="tx1"/>
                </a:solidFill>
                <a:latin typeface="Calibri" panose="020F0502020204030204" pitchFamily="34" charset="0"/>
                <a:cs typeface="Calibri" panose="020F0502020204030204" pitchFamily="34" charset="0"/>
              </a:rPr>
              <a:t>ZELFDE WETTEN ALS HOTELS</a:t>
            </a:r>
            <a:endParaRPr lang="nl-NL" sz="1600" b="1" dirty="0">
              <a:solidFill>
                <a:schemeClr val="tx1"/>
              </a:solidFill>
              <a:latin typeface="Calibri" panose="020F0502020204030204" pitchFamily="34" charset="0"/>
              <a:cs typeface="Calibri" panose="020F0502020204030204" pitchFamily="34" charset="0"/>
            </a:endParaRPr>
          </a:p>
        </p:txBody>
      </p:sp>
      <p:sp>
        <p:nvSpPr>
          <p:cNvPr id="26" name="Ovaal 25"/>
          <p:cNvSpPr/>
          <p:nvPr/>
        </p:nvSpPr>
        <p:spPr>
          <a:xfrm>
            <a:off x="5353653" y="5792117"/>
            <a:ext cx="1440160"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SFEER STAD</a:t>
            </a:r>
            <a:endParaRPr lang="nl-NL" sz="1600" b="1" dirty="0">
              <a:latin typeface="Calibri" panose="020F0502020204030204" pitchFamily="34" charset="0"/>
              <a:cs typeface="Calibri" panose="020F0502020204030204" pitchFamily="34" charset="0"/>
            </a:endParaRPr>
          </a:p>
        </p:txBody>
      </p:sp>
      <p:sp>
        <p:nvSpPr>
          <p:cNvPr id="27" name="Ovaal 26"/>
          <p:cNvSpPr/>
          <p:nvPr/>
        </p:nvSpPr>
        <p:spPr>
          <a:xfrm>
            <a:off x="3863407" y="1282892"/>
            <a:ext cx="1714854"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MEER INKOMEN STAD</a:t>
            </a:r>
            <a:endParaRPr lang="nl-NL" sz="1600" b="1" dirty="0">
              <a:latin typeface="Calibri" panose="020F0502020204030204" pitchFamily="34" charset="0"/>
              <a:cs typeface="Calibri" panose="020F0502020204030204" pitchFamily="34" charset="0"/>
            </a:endParaRPr>
          </a:p>
        </p:txBody>
      </p:sp>
      <p:sp>
        <p:nvSpPr>
          <p:cNvPr id="28" name="Ovaal 27"/>
          <p:cNvSpPr/>
          <p:nvPr/>
        </p:nvSpPr>
        <p:spPr>
          <a:xfrm>
            <a:off x="6868268" y="5014820"/>
            <a:ext cx="1440160"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RACISME</a:t>
            </a:r>
            <a:endParaRPr lang="nl-NL" sz="1600" b="1" dirty="0">
              <a:latin typeface="Calibri" panose="020F0502020204030204" pitchFamily="34" charset="0"/>
              <a:cs typeface="Calibri" panose="020F0502020204030204" pitchFamily="34" charset="0"/>
            </a:endParaRPr>
          </a:p>
        </p:txBody>
      </p:sp>
      <p:sp>
        <p:nvSpPr>
          <p:cNvPr id="29" name="Ovaal 28"/>
          <p:cNvSpPr/>
          <p:nvPr/>
        </p:nvSpPr>
        <p:spPr>
          <a:xfrm>
            <a:off x="8109660" y="4753926"/>
            <a:ext cx="1758230"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NETWERK-</a:t>
            </a:r>
            <a:br>
              <a:rPr lang="nl-NL" sz="1600" b="1" dirty="0" smtClean="0">
                <a:latin typeface="Calibri" panose="020F0502020204030204" pitchFamily="34" charset="0"/>
                <a:cs typeface="Calibri" panose="020F0502020204030204" pitchFamily="34" charset="0"/>
              </a:rPr>
            </a:br>
            <a:r>
              <a:rPr lang="nl-NL" sz="1600" b="1" dirty="0" smtClean="0">
                <a:latin typeface="Calibri" panose="020F0502020204030204" pitchFamily="34" charset="0"/>
                <a:cs typeface="Calibri" panose="020F0502020204030204" pitchFamily="34" charset="0"/>
              </a:rPr>
              <a:t>EFFECT</a:t>
            </a:r>
            <a:endParaRPr lang="nl-NL" sz="1600" b="1" dirty="0">
              <a:latin typeface="Calibri" panose="020F0502020204030204" pitchFamily="34" charset="0"/>
              <a:cs typeface="Calibri" panose="020F0502020204030204" pitchFamily="34" charset="0"/>
            </a:endParaRPr>
          </a:p>
        </p:txBody>
      </p:sp>
      <p:sp>
        <p:nvSpPr>
          <p:cNvPr id="31" name="Ovaal 30"/>
          <p:cNvSpPr/>
          <p:nvPr/>
        </p:nvSpPr>
        <p:spPr>
          <a:xfrm>
            <a:off x="6484494" y="3454901"/>
            <a:ext cx="1895604" cy="936104"/>
          </a:xfrm>
          <a:prstGeom prst="ellipse">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solidFill>
                  <a:schemeClr val="tx1"/>
                </a:solidFill>
                <a:latin typeface="Calibri" panose="020F0502020204030204" pitchFamily="34" charset="0"/>
                <a:cs typeface="Calibri" panose="020F0502020204030204" pitchFamily="34" charset="0"/>
              </a:rPr>
              <a:t>VISIE HEBBEN OP SOORT INNOVATIE</a:t>
            </a:r>
            <a:endParaRPr lang="nl-NL" sz="1600" b="1" dirty="0">
              <a:solidFill>
                <a:schemeClr val="tx1"/>
              </a:solidFill>
              <a:latin typeface="Calibri" panose="020F0502020204030204" pitchFamily="34" charset="0"/>
              <a:cs typeface="Calibri" panose="020F0502020204030204" pitchFamily="34" charset="0"/>
            </a:endParaRPr>
          </a:p>
        </p:txBody>
      </p:sp>
      <p:sp>
        <p:nvSpPr>
          <p:cNvPr id="32" name="Ovaal 31"/>
          <p:cNvSpPr/>
          <p:nvPr/>
        </p:nvSpPr>
        <p:spPr>
          <a:xfrm>
            <a:off x="8038052" y="2705664"/>
            <a:ext cx="1895604" cy="936104"/>
          </a:xfrm>
          <a:prstGeom prst="ellipse">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solidFill>
                  <a:schemeClr val="tx1"/>
                </a:solidFill>
                <a:latin typeface="Calibri" panose="020F0502020204030204" pitchFamily="34" charset="0"/>
                <a:cs typeface="Calibri" panose="020F0502020204030204" pitchFamily="34" charset="0"/>
              </a:rPr>
              <a:t>PUBLIEKE BELANGEN</a:t>
            </a:r>
            <a:endParaRPr lang="nl-NL" sz="1600" b="1" dirty="0">
              <a:solidFill>
                <a:schemeClr val="tx1"/>
              </a:solidFill>
              <a:latin typeface="Calibri" panose="020F0502020204030204" pitchFamily="34" charset="0"/>
              <a:cs typeface="Calibri" panose="020F0502020204030204" pitchFamily="34" charset="0"/>
            </a:endParaRPr>
          </a:p>
        </p:txBody>
      </p:sp>
      <p:sp>
        <p:nvSpPr>
          <p:cNvPr id="33" name="Ovaal 32"/>
          <p:cNvSpPr/>
          <p:nvPr/>
        </p:nvSpPr>
        <p:spPr>
          <a:xfrm>
            <a:off x="2126649" y="620689"/>
            <a:ext cx="1873176"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DEEL-ECONOMIE POTENTIE</a:t>
            </a:r>
            <a:endParaRPr lang="nl-NL" sz="1600" b="1" dirty="0">
              <a:latin typeface="Calibri" panose="020F0502020204030204" pitchFamily="34" charset="0"/>
              <a:cs typeface="Calibri" panose="020F0502020204030204" pitchFamily="34" charset="0"/>
            </a:endParaRPr>
          </a:p>
        </p:txBody>
      </p:sp>
      <p:sp>
        <p:nvSpPr>
          <p:cNvPr id="34" name="Ovaal 33"/>
          <p:cNvSpPr/>
          <p:nvPr/>
        </p:nvSpPr>
        <p:spPr>
          <a:xfrm>
            <a:off x="8663359" y="5743319"/>
            <a:ext cx="1758230"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IS INNOVATIE NODIG ?</a:t>
            </a:r>
            <a:endParaRPr lang="nl-NL" sz="1600" b="1" dirty="0">
              <a:latin typeface="Calibri" panose="020F0502020204030204" pitchFamily="34" charset="0"/>
              <a:cs typeface="Calibri" panose="020F0502020204030204" pitchFamily="34" charset="0"/>
            </a:endParaRPr>
          </a:p>
        </p:txBody>
      </p:sp>
      <p:sp>
        <p:nvSpPr>
          <p:cNvPr id="35" name="Ovaal 34"/>
          <p:cNvSpPr/>
          <p:nvPr/>
        </p:nvSpPr>
        <p:spPr>
          <a:xfrm>
            <a:off x="4987357" y="460009"/>
            <a:ext cx="1895604"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OPKNAPPEN WIJKEN</a:t>
            </a:r>
            <a:endParaRPr lang="nl-NL" sz="1600" b="1" dirty="0">
              <a:latin typeface="Calibri" panose="020F0502020204030204" pitchFamily="34" charset="0"/>
              <a:cs typeface="Calibri" panose="020F0502020204030204" pitchFamily="34" charset="0"/>
            </a:endParaRPr>
          </a:p>
        </p:txBody>
      </p:sp>
      <p:sp>
        <p:nvSpPr>
          <p:cNvPr id="30" name="Ovaal 29"/>
          <p:cNvSpPr/>
          <p:nvPr/>
        </p:nvSpPr>
        <p:spPr>
          <a:xfrm>
            <a:off x="6868268" y="5819693"/>
            <a:ext cx="1617626"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BELASTING</a:t>
            </a:r>
            <a:endParaRPr lang="nl-NL"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6291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210206" y="0"/>
            <a:ext cx="11206062" cy="6858000"/>
          </a:xfrm>
          <a:prstGeom prst="rect">
            <a:avLst/>
          </a:prstGeom>
        </p:spPr>
      </p:pic>
      <p:sp>
        <p:nvSpPr>
          <p:cNvPr id="5" name="Rectangle 4"/>
          <p:cNvSpPr/>
          <p:nvPr/>
        </p:nvSpPr>
        <p:spPr>
          <a:xfrm>
            <a:off x="6023992" y="332656"/>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STARTUP PAGE NOIRBNB.COM</a:t>
            </a:r>
            <a:endParaRPr lang="nl-NL" sz="800" b="1" dirty="0"/>
          </a:p>
        </p:txBody>
      </p:sp>
    </p:spTree>
    <p:extLst>
      <p:ext uri="{BB962C8B-B14F-4D97-AF65-F5344CB8AC3E}">
        <p14:creationId xmlns:p14="http://schemas.microsoft.com/office/powerpoint/2010/main" val="3861008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91344" y="188640"/>
            <a:ext cx="10585176" cy="2304256"/>
          </a:xfrm>
          <a:prstGeom prst="rect">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192471" y="2636912"/>
            <a:ext cx="10585176" cy="1872208"/>
          </a:xfrm>
          <a:prstGeom prst="rect">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191344" y="4653135"/>
            <a:ext cx="10585176" cy="2180369"/>
          </a:xfrm>
          <a:prstGeom prst="rect">
            <a:avLst/>
          </a:prstGeom>
          <a:solidFill>
            <a:schemeClr val="tx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p:cNvSpPr/>
          <p:nvPr/>
        </p:nvSpPr>
        <p:spPr>
          <a:xfrm>
            <a:off x="335360" y="404664"/>
            <a:ext cx="1728192"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GOED VOOR DE KLANT</a:t>
            </a:r>
            <a:endParaRPr lang="nl-NL" sz="1600" b="1" dirty="0">
              <a:latin typeface="Calibri" panose="020F0502020204030204" pitchFamily="34" charset="0"/>
              <a:cs typeface="Calibri" panose="020F0502020204030204" pitchFamily="34" charset="0"/>
            </a:endParaRPr>
          </a:p>
        </p:txBody>
      </p:sp>
      <p:sp>
        <p:nvSpPr>
          <p:cNvPr id="8" name="Ovaal 7"/>
          <p:cNvSpPr/>
          <p:nvPr/>
        </p:nvSpPr>
        <p:spPr>
          <a:xfrm>
            <a:off x="239803" y="5341578"/>
            <a:ext cx="2550318" cy="1142065"/>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ECONOMISCHE KOSTEN HOGER DAN OPBRENGSTEN</a:t>
            </a:r>
            <a:endParaRPr lang="nl-NL" sz="1600" b="1" dirty="0">
              <a:latin typeface="Calibri" panose="020F0502020204030204" pitchFamily="34" charset="0"/>
              <a:cs typeface="Calibri" panose="020F0502020204030204" pitchFamily="34" charset="0"/>
            </a:endParaRPr>
          </a:p>
        </p:txBody>
      </p:sp>
      <p:sp>
        <p:nvSpPr>
          <p:cNvPr id="9" name="Ovaal 8"/>
          <p:cNvSpPr/>
          <p:nvPr/>
        </p:nvSpPr>
        <p:spPr>
          <a:xfrm>
            <a:off x="4104199" y="5056764"/>
            <a:ext cx="1440160"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ONGELIJK-HEID</a:t>
            </a:r>
            <a:endParaRPr lang="nl-NL" sz="1600" b="1" dirty="0">
              <a:latin typeface="Calibri" panose="020F0502020204030204" pitchFamily="34" charset="0"/>
              <a:cs typeface="Calibri" panose="020F0502020204030204" pitchFamily="34" charset="0"/>
            </a:endParaRPr>
          </a:p>
        </p:txBody>
      </p:sp>
      <p:sp>
        <p:nvSpPr>
          <p:cNvPr id="12" name="Ovaal 11"/>
          <p:cNvSpPr/>
          <p:nvPr/>
        </p:nvSpPr>
        <p:spPr>
          <a:xfrm>
            <a:off x="335360" y="1448780"/>
            <a:ext cx="2007796"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GOED VOOR VERHUURDER</a:t>
            </a:r>
            <a:endParaRPr lang="nl-NL" sz="1600" b="1" dirty="0">
              <a:latin typeface="Calibri" panose="020F0502020204030204" pitchFamily="34" charset="0"/>
              <a:cs typeface="Calibri" panose="020F0502020204030204" pitchFamily="34" charset="0"/>
            </a:endParaRPr>
          </a:p>
        </p:txBody>
      </p:sp>
      <p:sp>
        <p:nvSpPr>
          <p:cNvPr id="13" name="Ovaal 12"/>
          <p:cNvSpPr/>
          <p:nvPr/>
        </p:nvSpPr>
        <p:spPr>
          <a:xfrm>
            <a:off x="2588106" y="4780732"/>
            <a:ext cx="1463789"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WONEN</a:t>
            </a:r>
          </a:p>
          <a:p>
            <a:pPr algn="ctr"/>
            <a:r>
              <a:rPr lang="nl-NL" sz="1600" b="1" dirty="0" smtClean="0">
                <a:latin typeface="Calibri" panose="020F0502020204030204" pitchFamily="34" charset="0"/>
                <a:cs typeface="Calibri" panose="020F0502020204030204" pitchFamily="34" charset="0"/>
              </a:rPr>
              <a:t>DUURDER</a:t>
            </a:r>
            <a:endParaRPr lang="nl-NL" sz="1600" b="1" dirty="0">
              <a:latin typeface="Calibri" panose="020F0502020204030204" pitchFamily="34" charset="0"/>
              <a:cs typeface="Calibri" panose="020F0502020204030204" pitchFamily="34" charset="0"/>
            </a:endParaRPr>
          </a:p>
        </p:txBody>
      </p:sp>
      <p:sp>
        <p:nvSpPr>
          <p:cNvPr id="14" name="Ovaal 13"/>
          <p:cNvSpPr/>
          <p:nvPr/>
        </p:nvSpPr>
        <p:spPr>
          <a:xfrm>
            <a:off x="2919221" y="5819693"/>
            <a:ext cx="1630646"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TEN KOSTE VAN HOTELS</a:t>
            </a:r>
            <a:endParaRPr lang="nl-NL" sz="1600" b="1" dirty="0">
              <a:latin typeface="Calibri" panose="020F0502020204030204" pitchFamily="34" charset="0"/>
              <a:cs typeface="Calibri" panose="020F0502020204030204" pitchFamily="34" charset="0"/>
            </a:endParaRPr>
          </a:p>
        </p:txBody>
      </p:sp>
      <p:sp>
        <p:nvSpPr>
          <p:cNvPr id="16" name="Ovaal 15"/>
          <p:cNvSpPr/>
          <p:nvPr/>
        </p:nvSpPr>
        <p:spPr>
          <a:xfrm>
            <a:off x="335360" y="3573016"/>
            <a:ext cx="1467737" cy="936104"/>
          </a:xfrm>
          <a:prstGeom prst="ellipse">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solidFill>
                  <a:schemeClr val="tx1"/>
                </a:solidFill>
                <a:latin typeface="Calibri" panose="020F0502020204030204" pitchFamily="34" charset="0"/>
                <a:cs typeface="Calibri" panose="020F0502020204030204" pitchFamily="34" charset="0"/>
              </a:rPr>
              <a:t>TRUST</a:t>
            </a:r>
            <a:endParaRPr lang="nl-NL" sz="1600" b="1" dirty="0">
              <a:solidFill>
                <a:schemeClr val="tx1"/>
              </a:solidFill>
              <a:latin typeface="Calibri" panose="020F0502020204030204" pitchFamily="34" charset="0"/>
              <a:cs typeface="Calibri" panose="020F0502020204030204" pitchFamily="34" charset="0"/>
            </a:endParaRPr>
          </a:p>
        </p:txBody>
      </p:sp>
      <p:sp>
        <p:nvSpPr>
          <p:cNvPr id="17" name="Ovaal 16"/>
          <p:cNvSpPr/>
          <p:nvPr/>
        </p:nvSpPr>
        <p:spPr>
          <a:xfrm>
            <a:off x="983432" y="2723350"/>
            <a:ext cx="3384376" cy="936104"/>
          </a:xfrm>
          <a:prstGeom prst="ellipse">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solidFill>
                  <a:schemeClr val="tx1"/>
                </a:solidFill>
                <a:latin typeface="Calibri" panose="020F0502020204030204" pitchFamily="34" charset="0"/>
                <a:cs typeface="Calibri" panose="020F0502020204030204" pitchFamily="34" charset="0"/>
              </a:rPr>
              <a:t>AD HOC REACTIES ZONDER EMPIRISCH INZICHT</a:t>
            </a:r>
            <a:endParaRPr lang="nl-NL" sz="1600" b="1" dirty="0">
              <a:solidFill>
                <a:schemeClr val="tx1"/>
              </a:solidFill>
              <a:latin typeface="Calibri" panose="020F0502020204030204" pitchFamily="34" charset="0"/>
              <a:cs typeface="Calibri" panose="020F0502020204030204" pitchFamily="34" charset="0"/>
            </a:endParaRPr>
          </a:p>
        </p:txBody>
      </p:sp>
      <p:sp>
        <p:nvSpPr>
          <p:cNvPr id="18" name="Ovaal 17"/>
          <p:cNvSpPr/>
          <p:nvPr/>
        </p:nvSpPr>
        <p:spPr>
          <a:xfrm>
            <a:off x="3444311" y="3559182"/>
            <a:ext cx="1895604" cy="936104"/>
          </a:xfrm>
          <a:prstGeom prst="ellipse">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solidFill>
                  <a:schemeClr val="tx1"/>
                </a:solidFill>
                <a:latin typeface="Calibri" panose="020F0502020204030204" pitchFamily="34" charset="0"/>
                <a:cs typeface="Calibri" panose="020F0502020204030204" pitchFamily="34" charset="0"/>
              </a:rPr>
              <a:t>EMPIRISCH</a:t>
            </a:r>
          </a:p>
          <a:p>
            <a:pPr algn="ctr"/>
            <a:r>
              <a:rPr lang="nl-NL" sz="1600" b="1" dirty="0" smtClean="0">
                <a:solidFill>
                  <a:schemeClr val="tx1"/>
                </a:solidFill>
                <a:latin typeface="Calibri" panose="020F0502020204030204" pitchFamily="34" charset="0"/>
                <a:cs typeface="Calibri" panose="020F0502020204030204" pitchFamily="34" charset="0"/>
              </a:rPr>
              <a:t>INZICHT</a:t>
            </a:r>
            <a:endParaRPr lang="nl-NL" sz="1600" b="1" dirty="0">
              <a:solidFill>
                <a:schemeClr val="tx1"/>
              </a:solidFill>
              <a:latin typeface="Calibri" panose="020F0502020204030204" pitchFamily="34" charset="0"/>
              <a:cs typeface="Calibri" panose="020F0502020204030204" pitchFamily="34" charset="0"/>
            </a:endParaRPr>
          </a:p>
        </p:txBody>
      </p:sp>
      <p:sp>
        <p:nvSpPr>
          <p:cNvPr id="22" name="Ovaal 21"/>
          <p:cNvSpPr/>
          <p:nvPr/>
        </p:nvSpPr>
        <p:spPr>
          <a:xfrm>
            <a:off x="5497669" y="4750730"/>
            <a:ext cx="1440160"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MILIEU</a:t>
            </a:r>
            <a:endParaRPr lang="nl-NL" sz="1600" b="1" dirty="0">
              <a:latin typeface="Calibri" panose="020F0502020204030204" pitchFamily="34" charset="0"/>
              <a:cs typeface="Calibri" panose="020F0502020204030204" pitchFamily="34" charset="0"/>
            </a:endParaRPr>
          </a:p>
        </p:txBody>
      </p:sp>
      <p:sp>
        <p:nvSpPr>
          <p:cNvPr id="23" name="Ovaal 22"/>
          <p:cNvSpPr/>
          <p:nvPr/>
        </p:nvSpPr>
        <p:spPr>
          <a:xfrm>
            <a:off x="4898209" y="2881199"/>
            <a:ext cx="1895604" cy="936104"/>
          </a:xfrm>
          <a:prstGeom prst="ellipse">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solidFill>
                  <a:schemeClr val="tx1"/>
                </a:solidFill>
                <a:latin typeface="Calibri" panose="020F0502020204030204" pitchFamily="34" charset="0"/>
                <a:cs typeface="Calibri" panose="020F0502020204030204" pitchFamily="34" charset="0"/>
              </a:rPr>
              <a:t>ZELFDE WETTEN ALS HOTELS</a:t>
            </a:r>
            <a:endParaRPr lang="nl-NL" sz="1600" b="1" dirty="0">
              <a:solidFill>
                <a:schemeClr val="tx1"/>
              </a:solidFill>
              <a:latin typeface="Calibri" panose="020F0502020204030204" pitchFamily="34" charset="0"/>
              <a:cs typeface="Calibri" panose="020F0502020204030204" pitchFamily="34" charset="0"/>
            </a:endParaRPr>
          </a:p>
        </p:txBody>
      </p:sp>
      <p:sp>
        <p:nvSpPr>
          <p:cNvPr id="26" name="Ovaal 25"/>
          <p:cNvSpPr/>
          <p:nvPr/>
        </p:nvSpPr>
        <p:spPr>
          <a:xfrm>
            <a:off x="5353653" y="5792117"/>
            <a:ext cx="1440160"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SFEER STAD</a:t>
            </a:r>
            <a:endParaRPr lang="nl-NL" sz="1600" b="1" dirty="0">
              <a:latin typeface="Calibri" panose="020F0502020204030204" pitchFamily="34" charset="0"/>
              <a:cs typeface="Calibri" panose="020F0502020204030204" pitchFamily="34" charset="0"/>
            </a:endParaRPr>
          </a:p>
        </p:txBody>
      </p:sp>
      <p:sp>
        <p:nvSpPr>
          <p:cNvPr id="27" name="Ovaal 26"/>
          <p:cNvSpPr/>
          <p:nvPr/>
        </p:nvSpPr>
        <p:spPr>
          <a:xfrm>
            <a:off x="3863407" y="1282892"/>
            <a:ext cx="1714854"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MEER INKOMEN STAD</a:t>
            </a:r>
            <a:endParaRPr lang="nl-NL" sz="1600" b="1" dirty="0">
              <a:latin typeface="Calibri" panose="020F0502020204030204" pitchFamily="34" charset="0"/>
              <a:cs typeface="Calibri" panose="020F0502020204030204" pitchFamily="34" charset="0"/>
            </a:endParaRPr>
          </a:p>
        </p:txBody>
      </p:sp>
      <p:sp>
        <p:nvSpPr>
          <p:cNvPr id="28" name="Ovaal 27"/>
          <p:cNvSpPr/>
          <p:nvPr/>
        </p:nvSpPr>
        <p:spPr>
          <a:xfrm>
            <a:off x="6868268" y="5014820"/>
            <a:ext cx="1440160"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RACISME</a:t>
            </a:r>
            <a:endParaRPr lang="nl-NL" sz="1600" b="1" dirty="0">
              <a:latin typeface="Calibri" panose="020F0502020204030204" pitchFamily="34" charset="0"/>
              <a:cs typeface="Calibri" panose="020F0502020204030204" pitchFamily="34" charset="0"/>
            </a:endParaRPr>
          </a:p>
        </p:txBody>
      </p:sp>
      <p:sp>
        <p:nvSpPr>
          <p:cNvPr id="29" name="Ovaal 28"/>
          <p:cNvSpPr/>
          <p:nvPr/>
        </p:nvSpPr>
        <p:spPr>
          <a:xfrm>
            <a:off x="8109660" y="4753926"/>
            <a:ext cx="1758230"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NETWERK-</a:t>
            </a:r>
            <a:br>
              <a:rPr lang="nl-NL" sz="1600" b="1" dirty="0" smtClean="0">
                <a:latin typeface="Calibri" panose="020F0502020204030204" pitchFamily="34" charset="0"/>
                <a:cs typeface="Calibri" panose="020F0502020204030204" pitchFamily="34" charset="0"/>
              </a:rPr>
            </a:br>
            <a:r>
              <a:rPr lang="nl-NL" sz="1600" b="1" dirty="0" smtClean="0">
                <a:latin typeface="Calibri" panose="020F0502020204030204" pitchFamily="34" charset="0"/>
                <a:cs typeface="Calibri" panose="020F0502020204030204" pitchFamily="34" charset="0"/>
              </a:rPr>
              <a:t>EFFECT</a:t>
            </a:r>
            <a:endParaRPr lang="nl-NL" sz="1600" b="1" dirty="0">
              <a:latin typeface="Calibri" panose="020F0502020204030204" pitchFamily="34" charset="0"/>
              <a:cs typeface="Calibri" panose="020F0502020204030204" pitchFamily="34" charset="0"/>
            </a:endParaRPr>
          </a:p>
        </p:txBody>
      </p:sp>
      <p:sp>
        <p:nvSpPr>
          <p:cNvPr id="31" name="Ovaal 30"/>
          <p:cNvSpPr/>
          <p:nvPr/>
        </p:nvSpPr>
        <p:spPr>
          <a:xfrm>
            <a:off x="6484494" y="3454901"/>
            <a:ext cx="1895604" cy="936104"/>
          </a:xfrm>
          <a:prstGeom prst="ellipse">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solidFill>
                  <a:schemeClr val="tx1"/>
                </a:solidFill>
                <a:latin typeface="Calibri" panose="020F0502020204030204" pitchFamily="34" charset="0"/>
                <a:cs typeface="Calibri" panose="020F0502020204030204" pitchFamily="34" charset="0"/>
              </a:rPr>
              <a:t>VISIE HEBBEN OP SOORT INNOVATIE</a:t>
            </a:r>
            <a:endParaRPr lang="nl-NL" sz="1600" b="1" dirty="0">
              <a:solidFill>
                <a:schemeClr val="tx1"/>
              </a:solidFill>
              <a:latin typeface="Calibri" panose="020F0502020204030204" pitchFamily="34" charset="0"/>
              <a:cs typeface="Calibri" panose="020F0502020204030204" pitchFamily="34" charset="0"/>
            </a:endParaRPr>
          </a:p>
        </p:txBody>
      </p:sp>
      <p:sp>
        <p:nvSpPr>
          <p:cNvPr id="32" name="Ovaal 31"/>
          <p:cNvSpPr/>
          <p:nvPr/>
        </p:nvSpPr>
        <p:spPr>
          <a:xfrm>
            <a:off x="8038052" y="2705664"/>
            <a:ext cx="1895604" cy="936104"/>
          </a:xfrm>
          <a:prstGeom prst="ellipse">
            <a:avLst/>
          </a:prstGeom>
          <a:solidFill>
            <a:schemeClr val="bg1"/>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solidFill>
                  <a:schemeClr val="tx1"/>
                </a:solidFill>
                <a:latin typeface="Calibri" panose="020F0502020204030204" pitchFamily="34" charset="0"/>
                <a:cs typeface="Calibri" panose="020F0502020204030204" pitchFamily="34" charset="0"/>
              </a:rPr>
              <a:t>PUBLIEKE BELANGEN</a:t>
            </a:r>
            <a:endParaRPr lang="nl-NL" sz="1600" b="1" dirty="0">
              <a:solidFill>
                <a:schemeClr val="tx1"/>
              </a:solidFill>
              <a:latin typeface="Calibri" panose="020F0502020204030204" pitchFamily="34" charset="0"/>
              <a:cs typeface="Calibri" panose="020F0502020204030204" pitchFamily="34" charset="0"/>
            </a:endParaRPr>
          </a:p>
        </p:txBody>
      </p:sp>
      <p:sp>
        <p:nvSpPr>
          <p:cNvPr id="33" name="Ovaal 32"/>
          <p:cNvSpPr/>
          <p:nvPr/>
        </p:nvSpPr>
        <p:spPr>
          <a:xfrm>
            <a:off x="2126649" y="620689"/>
            <a:ext cx="1873176"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DEEL-ECONOMIE POTENTIE</a:t>
            </a:r>
            <a:endParaRPr lang="nl-NL" sz="1600" b="1" dirty="0">
              <a:latin typeface="Calibri" panose="020F0502020204030204" pitchFamily="34" charset="0"/>
              <a:cs typeface="Calibri" panose="020F0502020204030204" pitchFamily="34" charset="0"/>
            </a:endParaRPr>
          </a:p>
        </p:txBody>
      </p:sp>
      <p:sp>
        <p:nvSpPr>
          <p:cNvPr id="34" name="Ovaal 33"/>
          <p:cNvSpPr/>
          <p:nvPr/>
        </p:nvSpPr>
        <p:spPr>
          <a:xfrm>
            <a:off x="8663359" y="5743319"/>
            <a:ext cx="1758230"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IS INNOVATIE NODIG ?</a:t>
            </a:r>
            <a:endParaRPr lang="nl-NL" sz="1600" b="1" dirty="0">
              <a:latin typeface="Calibri" panose="020F0502020204030204" pitchFamily="34" charset="0"/>
              <a:cs typeface="Calibri" panose="020F0502020204030204" pitchFamily="34" charset="0"/>
            </a:endParaRPr>
          </a:p>
        </p:txBody>
      </p:sp>
      <p:sp>
        <p:nvSpPr>
          <p:cNvPr id="35" name="Ovaal 34"/>
          <p:cNvSpPr/>
          <p:nvPr/>
        </p:nvSpPr>
        <p:spPr>
          <a:xfrm>
            <a:off x="4987357" y="460009"/>
            <a:ext cx="1895604"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OPKNAPPEN WIJKEN</a:t>
            </a:r>
            <a:endParaRPr lang="nl-NL" sz="1600" b="1" dirty="0">
              <a:latin typeface="Calibri" panose="020F0502020204030204" pitchFamily="34" charset="0"/>
              <a:cs typeface="Calibri" panose="020F0502020204030204" pitchFamily="34" charset="0"/>
            </a:endParaRPr>
          </a:p>
        </p:txBody>
      </p:sp>
      <p:sp>
        <p:nvSpPr>
          <p:cNvPr id="30" name="Ovaal 29"/>
          <p:cNvSpPr/>
          <p:nvPr/>
        </p:nvSpPr>
        <p:spPr>
          <a:xfrm>
            <a:off x="6868268" y="5819693"/>
            <a:ext cx="1617626" cy="936104"/>
          </a:xfrm>
          <a:prstGeom prst="ellipse">
            <a:avLst/>
          </a:prstGeom>
          <a:solidFill>
            <a:srgbClr val="D824E5"/>
          </a:solidFill>
          <a:ln>
            <a:solidFill>
              <a:srgbClr val="D82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latin typeface="Calibri" panose="020F0502020204030204" pitchFamily="34" charset="0"/>
                <a:cs typeface="Calibri" panose="020F0502020204030204" pitchFamily="34" charset="0"/>
              </a:rPr>
              <a:t>BELASTING</a:t>
            </a:r>
            <a:endParaRPr lang="nl-NL"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0523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19336" y="188640"/>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Calibri" panose="020F0502020204030204" pitchFamily="34" charset="0"/>
                <a:cs typeface="Calibri" panose="020F0502020204030204" pitchFamily="34" charset="0"/>
              </a:rPr>
              <a:t>ALGEMEEN</a:t>
            </a:r>
          </a:p>
        </p:txBody>
      </p:sp>
      <p:sp>
        <p:nvSpPr>
          <p:cNvPr id="6" name="Rechthoek 5"/>
          <p:cNvSpPr/>
          <p:nvPr/>
        </p:nvSpPr>
        <p:spPr>
          <a:xfrm>
            <a:off x="2331380"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WAT IS TECHNOLOGIE?</a:t>
            </a:r>
          </a:p>
        </p:txBody>
      </p:sp>
      <p:sp>
        <p:nvSpPr>
          <p:cNvPr id="7" name="Rechthoek 6"/>
          <p:cNvSpPr/>
          <p:nvPr/>
        </p:nvSpPr>
        <p:spPr>
          <a:xfrm>
            <a:off x="4531100"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HOE VERHOUDEN WE ONS TOT TECHNOLOGIE?</a:t>
            </a:r>
            <a:endParaRPr lang="nl-NL" sz="1400" dirty="0">
              <a:latin typeface="Calibri" panose="020F0502020204030204" pitchFamily="34" charset="0"/>
              <a:cs typeface="Calibri" panose="020F0502020204030204" pitchFamily="34" charset="0"/>
            </a:endParaRPr>
          </a:p>
        </p:txBody>
      </p:sp>
      <p:sp>
        <p:nvSpPr>
          <p:cNvPr id="8" name="Rechthoek 7"/>
          <p:cNvSpPr/>
          <p:nvPr/>
        </p:nvSpPr>
        <p:spPr>
          <a:xfrm>
            <a:off x="6763348"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HET GEBRUIK VAN DE TECHNOLOGY IMPACT TOOL</a:t>
            </a:r>
            <a:endParaRPr lang="nl-NL" sz="1400" dirty="0">
              <a:latin typeface="Calibri" panose="020F0502020204030204" pitchFamily="34" charset="0"/>
              <a:cs typeface="Calibri" panose="020F0502020204030204" pitchFamily="34" charset="0"/>
            </a:endParaRPr>
          </a:p>
        </p:txBody>
      </p:sp>
      <p:sp>
        <p:nvSpPr>
          <p:cNvPr id="9" name="Rechthoek 8"/>
          <p:cNvSpPr/>
          <p:nvPr/>
        </p:nvSpPr>
        <p:spPr>
          <a:xfrm>
            <a:off x="8964052"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TECHNOLOGIE IN EEN RELATIVERENDE CONTEXT</a:t>
            </a:r>
            <a:endParaRPr lang="nl-NL" sz="1400" dirty="0">
              <a:latin typeface="Calibri" panose="020F0502020204030204" pitchFamily="34" charset="0"/>
              <a:cs typeface="Calibri" panose="020F0502020204030204" pitchFamily="34" charset="0"/>
            </a:endParaRPr>
          </a:p>
        </p:txBody>
      </p:sp>
      <p:sp>
        <p:nvSpPr>
          <p:cNvPr id="15" name="Rechthoek 14"/>
          <p:cNvSpPr/>
          <p:nvPr/>
        </p:nvSpPr>
        <p:spPr>
          <a:xfrm>
            <a:off x="119336" y="1124744"/>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Calibri" panose="020F0502020204030204" pitchFamily="34" charset="0"/>
                <a:cs typeface="Calibri" panose="020F0502020204030204" pitchFamily="34" charset="0"/>
              </a:rPr>
              <a:t>AANDACHT</a:t>
            </a:r>
            <a:endParaRPr lang="nl-NL" sz="2000" dirty="0">
              <a:latin typeface="Calibri" panose="020F0502020204030204" pitchFamily="34" charset="0"/>
              <a:cs typeface="Calibri" panose="020F0502020204030204" pitchFamily="34" charset="0"/>
            </a:endParaRPr>
          </a:p>
        </p:txBody>
      </p:sp>
      <p:sp>
        <p:nvSpPr>
          <p:cNvPr id="16" name="Rechthoek 15"/>
          <p:cNvSpPr/>
          <p:nvPr/>
        </p:nvSpPr>
        <p:spPr>
          <a:xfrm>
            <a:off x="2351584"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HANDELAREN IN AANDACHT</a:t>
            </a:r>
            <a:endParaRPr lang="nl-NL" sz="1400" dirty="0">
              <a:latin typeface="Calibri" panose="020F0502020204030204" pitchFamily="34" charset="0"/>
              <a:cs typeface="Calibri" panose="020F0502020204030204" pitchFamily="34" charset="0"/>
            </a:endParaRPr>
          </a:p>
        </p:txBody>
      </p:sp>
      <p:sp>
        <p:nvSpPr>
          <p:cNvPr id="17" name="Rechthoek 16"/>
          <p:cNvSpPr/>
          <p:nvPr/>
        </p:nvSpPr>
        <p:spPr>
          <a:xfrm>
            <a:off x="4551304"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DE EFFECTEN VAN EEN AANDACHTSECONOMIE</a:t>
            </a:r>
            <a:endParaRPr lang="nl-NL" sz="1400" dirty="0">
              <a:latin typeface="Calibri" panose="020F0502020204030204" pitchFamily="34" charset="0"/>
              <a:cs typeface="Calibri" panose="020F0502020204030204" pitchFamily="34" charset="0"/>
            </a:endParaRPr>
          </a:p>
        </p:txBody>
      </p:sp>
      <p:sp>
        <p:nvSpPr>
          <p:cNvPr id="18" name="Rechthoek 17"/>
          <p:cNvSpPr/>
          <p:nvPr/>
        </p:nvSpPr>
        <p:spPr>
          <a:xfrm>
            <a:off x="6783552"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VERSLAVING AAN JE APPS</a:t>
            </a:r>
            <a:endParaRPr lang="nl-NL" sz="1400" dirty="0">
              <a:latin typeface="Calibri" panose="020F0502020204030204" pitchFamily="34" charset="0"/>
              <a:cs typeface="Calibri" panose="020F0502020204030204" pitchFamily="34" charset="0"/>
            </a:endParaRPr>
          </a:p>
        </p:txBody>
      </p:sp>
      <p:sp>
        <p:nvSpPr>
          <p:cNvPr id="19" name="Rechthoek 18"/>
          <p:cNvSpPr/>
          <p:nvPr/>
        </p:nvSpPr>
        <p:spPr>
          <a:xfrm>
            <a:off x="8984256"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BETER IN BALANS MET JE TECHNOLOGIE</a:t>
            </a:r>
            <a:endParaRPr lang="nl-NL" sz="1400" dirty="0">
              <a:latin typeface="Calibri" panose="020F0502020204030204" pitchFamily="34" charset="0"/>
              <a:cs typeface="Calibri" panose="020F0502020204030204" pitchFamily="34" charset="0"/>
            </a:endParaRPr>
          </a:p>
        </p:txBody>
      </p:sp>
      <p:sp>
        <p:nvSpPr>
          <p:cNvPr id="20" name="Rechthoek 19"/>
          <p:cNvSpPr/>
          <p:nvPr/>
        </p:nvSpPr>
        <p:spPr>
          <a:xfrm>
            <a:off x="119336" y="2060848"/>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DATA</a:t>
            </a:r>
            <a:endParaRPr lang="nl-NL" sz="2000" dirty="0">
              <a:latin typeface="Calibri" panose="020F0502020204030204" pitchFamily="34" charset="0"/>
              <a:cs typeface="Calibri" panose="020F0502020204030204" pitchFamily="34" charset="0"/>
            </a:endParaRPr>
          </a:p>
        </p:txBody>
      </p:sp>
      <p:sp>
        <p:nvSpPr>
          <p:cNvPr id="21" name="Rechthoek 20"/>
          <p:cNvSpPr/>
          <p:nvPr/>
        </p:nvSpPr>
        <p:spPr>
          <a:xfrm>
            <a:off x="2351584"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WAAROM DATADRIVEN GEEN GOED IDEE IS</a:t>
            </a:r>
            <a:endParaRPr lang="nl-NL" sz="1400" dirty="0">
              <a:latin typeface="Calibri" panose="020F0502020204030204" pitchFamily="34" charset="0"/>
              <a:cs typeface="Calibri" panose="020F0502020204030204" pitchFamily="34" charset="0"/>
            </a:endParaRPr>
          </a:p>
        </p:txBody>
      </p:sp>
      <p:sp>
        <p:nvSpPr>
          <p:cNvPr id="22" name="Rechthoek 21"/>
          <p:cNvSpPr/>
          <p:nvPr/>
        </p:nvSpPr>
        <p:spPr>
          <a:xfrm>
            <a:off x="4551304"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PRIVACY</a:t>
            </a:r>
            <a:endParaRPr lang="nl-NL" sz="1400" dirty="0">
              <a:latin typeface="Calibri" panose="020F0502020204030204" pitchFamily="34" charset="0"/>
              <a:cs typeface="Calibri" panose="020F0502020204030204" pitchFamily="34" charset="0"/>
            </a:endParaRPr>
          </a:p>
        </p:txBody>
      </p:sp>
      <p:sp>
        <p:nvSpPr>
          <p:cNvPr id="23" name="Rechthoek 22"/>
          <p:cNvSpPr/>
          <p:nvPr/>
        </p:nvSpPr>
        <p:spPr>
          <a:xfrm>
            <a:off x="6783552"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QUANTIFIED SELF</a:t>
            </a:r>
            <a:endParaRPr lang="nl-NL" sz="1400" dirty="0">
              <a:latin typeface="Calibri" panose="020F0502020204030204" pitchFamily="34" charset="0"/>
              <a:cs typeface="Calibri" panose="020F0502020204030204" pitchFamily="34" charset="0"/>
            </a:endParaRPr>
          </a:p>
        </p:txBody>
      </p:sp>
      <p:sp>
        <p:nvSpPr>
          <p:cNvPr id="24" name="Rechthoek 23"/>
          <p:cNvSpPr/>
          <p:nvPr/>
        </p:nvSpPr>
        <p:spPr>
          <a:xfrm>
            <a:off x="8984256"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SPIONAGEKAPITALISME</a:t>
            </a:r>
            <a:endParaRPr lang="nl-NL" sz="1400" dirty="0">
              <a:latin typeface="Calibri" panose="020F0502020204030204" pitchFamily="34" charset="0"/>
              <a:cs typeface="Calibri" panose="020F0502020204030204" pitchFamily="34" charset="0"/>
            </a:endParaRPr>
          </a:p>
        </p:txBody>
      </p:sp>
      <p:sp>
        <p:nvSpPr>
          <p:cNvPr id="25" name="Rechthoek 24"/>
          <p:cNvSpPr/>
          <p:nvPr/>
        </p:nvSpPr>
        <p:spPr>
          <a:xfrm>
            <a:off x="119336" y="3933056"/>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Calibri" panose="020F0502020204030204" pitchFamily="34" charset="0"/>
                <a:cs typeface="Calibri" panose="020F0502020204030204" pitchFamily="34" charset="0"/>
              </a:rPr>
              <a:t>AI</a:t>
            </a:r>
          </a:p>
        </p:txBody>
      </p:sp>
      <p:sp>
        <p:nvSpPr>
          <p:cNvPr id="26" name="Rechthoek 25"/>
          <p:cNvSpPr/>
          <p:nvPr/>
        </p:nvSpPr>
        <p:spPr>
          <a:xfrm>
            <a:off x="2331380"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DYSTOPIE OF UTOPIE</a:t>
            </a:r>
          </a:p>
        </p:txBody>
      </p:sp>
      <p:sp>
        <p:nvSpPr>
          <p:cNvPr id="27" name="Rechthoek 26"/>
          <p:cNvSpPr/>
          <p:nvPr/>
        </p:nvSpPr>
        <p:spPr>
          <a:xfrm>
            <a:off x="4531100"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AUTOMATISCHE BESLISSYSTEMEN</a:t>
            </a:r>
            <a:endParaRPr lang="nl-NL" sz="1400" dirty="0">
              <a:latin typeface="Calibri" panose="020F0502020204030204" pitchFamily="34" charset="0"/>
              <a:cs typeface="Calibri" panose="020F0502020204030204" pitchFamily="34" charset="0"/>
            </a:endParaRPr>
          </a:p>
        </p:txBody>
      </p:sp>
      <p:sp>
        <p:nvSpPr>
          <p:cNvPr id="28" name="Rechthoek 27"/>
          <p:cNvSpPr/>
          <p:nvPr/>
        </p:nvSpPr>
        <p:spPr>
          <a:xfrm>
            <a:off x="6763348"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COMPUTERS MET VERBEELDINGSKRACHT</a:t>
            </a:r>
            <a:endParaRPr lang="nl-NL" sz="1400" dirty="0">
              <a:latin typeface="Calibri" panose="020F0502020204030204" pitchFamily="34" charset="0"/>
              <a:cs typeface="Calibri" panose="020F0502020204030204" pitchFamily="34" charset="0"/>
            </a:endParaRPr>
          </a:p>
        </p:txBody>
      </p:sp>
      <p:sp>
        <p:nvSpPr>
          <p:cNvPr id="29" name="Rechthoek 28"/>
          <p:cNvSpPr/>
          <p:nvPr/>
        </p:nvSpPr>
        <p:spPr>
          <a:xfrm>
            <a:off x="8964052"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HEBBEN WE STRAKS NOG BANEN?</a:t>
            </a:r>
            <a:endParaRPr lang="nl-NL" sz="1400" dirty="0">
              <a:latin typeface="Calibri" panose="020F0502020204030204" pitchFamily="34" charset="0"/>
              <a:cs typeface="Calibri" panose="020F0502020204030204" pitchFamily="34" charset="0"/>
            </a:endParaRPr>
          </a:p>
        </p:txBody>
      </p:sp>
      <p:sp>
        <p:nvSpPr>
          <p:cNvPr id="30" name="Rechthoek 29"/>
          <p:cNvSpPr/>
          <p:nvPr/>
        </p:nvSpPr>
        <p:spPr>
          <a:xfrm>
            <a:off x="119336" y="4869160"/>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WERKELIJKHEID</a:t>
            </a:r>
            <a:endParaRPr lang="nl-NL" sz="2000" dirty="0">
              <a:latin typeface="Calibri" panose="020F0502020204030204" pitchFamily="34" charset="0"/>
              <a:cs typeface="Calibri" panose="020F0502020204030204" pitchFamily="34" charset="0"/>
            </a:endParaRPr>
          </a:p>
        </p:txBody>
      </p:sp>
      <p:sp>
        <p:nvSpPr>
          <p:cNvPr id="31" name="Rechthoek 30"/>
          <p:cNvSpPr/>
          <p:nvPr/>
        </p:nvSpPr>
        <p:spPr>
          <a:xfrm>
            <a:off x="2351584"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DE IMPACT VAN FAKE NEWS</a:t>
            </a:r>
            <a:endParaRPr lang="nl-NL" sz="1400" dirty="0">
              <a:latin typeface="Calibri" panose="020F0502020204030204" pitchFamily="34" charset="0"/>
              <a:cs typeface="Calibri" panose="020F0502020204030204" pitchFamily="34" charset="0"/>
            </a:endParaRPr>
          </a:p>
        </p:txBody>
      </p:sp>
      <p:sp>
        <p:nvSpPr>
          <p:cNvPr id="32" name="Rechthoek 31"/>
          <p:cNvSpPr/>
          <p:nvPr/>
        </p:nvSpPr>
        <p:spPr>
          <a:xfrm>
            <a:off x="4551304"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FAKE NEWS BESTRIJDEN</a:t>
            </a:r>
            <a:endParaRPr lang="nl-NL" sz="1400" dirty="0">
              <a:latin typeface="Calibri" panose="020F0502020204030204" pitchFamily="34" charset="0"/>
              <a:cs typeface="Calibri" panose="020F0502020204030204" pitchFamily="34" charset="0"/>
            </a:endParaRPr>
          </a:p>
        </p:txBody>
      </p:sp>
      <p:sp>
        <p:nvSpPr>
          <p:cNvPr id="33" name="Rechthoek 32"/>
          <p:cNvSpPr/>
          <p:nvPr/>
        </p:nvSpPr>
        <p:spPr>
          <a:xfrm>
            <a:off x="6783552"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HOE TECHNOLOGIE ONZE WERKELIJKHEID VERANDERT</a:t>
            </a:r>
            <a:endParaRPr lang="nl-NL" sz="1400" dirty="0">
              <a:latin typeface="Calibri" panose="020F0502020204030204" pitchFamily="34" charset="0"/>
              <a:cs typeface="Calibri" panose="020F0502020204030204" pitchFamily="34" charset="0"/>
            </a:endParaRPr>
          </a:p>
        </p:txBody>
      </p:sp>
      <p:sp>
        <p:nvSpPr>
          <p:cNvPr id="34" name="Rechthoek 33"/>
          <p:cNvSpPr/>
          <p:nvPr/>
        </p:nvSpPr>
        <p:spPr>
          <a:xfrm>
            <a:off x="8984256"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MIXED REALITIES EN HUN INVLOEDEN</a:t>
            </a:r>
            <a:endParaRPr lang="nl-NL" sz="1400" dirty="0">
              <a:latin typeface="Calibri" panose="020F0502020204030204" pitchFamily="34" charset="0"/>
              <a:cs typeface="Calibri" panose="020F0502020204030204" pitchFamily="34" charset="0"/>
            </a:endParaRPr>
          </a:p>
        </p:txBody>
      </p:sp>
      <p:sp>
        <p:nvSpPr>
          <p:cNvPr id="35" name="Rechthoek 34"/>
          <p:cNvSpPr/>
          <p:nvPr/>
        </p:nvSpPr>
        <p:spPr>
          <a:xfrm>
            <a:off x="119336" y="5805264"/>
            <a:ext cx="2088232" cy="79208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Calibri" panose="020F0502020204030204" pitchFamily="34" charset="0"/>
                <a:cs typeface="Calibri" panose="020F0502020204030204" pitchFamily="34" charset="0"/>
              </a:rPr>
              <a:t>PLATFORMEN</a:t>
            </a:r>
            <a:endParaRPr lang="nl-NL" sz="2000" dirty="0">
              <a:latin typeface="Calibri" panose="020F0502020204030204" pitchFamily="34" charset="0"/>
              <a:cs typeface="Calibri" panose="020F0502020204030204" pitchFamily="34" charset="0"/>
            </a:endParaRPr>
          </a:p>
        </p:txBody>
      </p:sp>
      <p:sp>
        <p:nvSpPr>
          <p:cNvPr id="36" name="Rechthoek 35"/>
          <p:cNvSpPr/>
          <p:nvPr/>
        </p:nvSpPr>
        <p:spPr>
          <a:xfrm>
            <a:off x="2351584"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EEN DEFINITIE VAN PLATFORMEN</a:t>
            </a:r>
            <a:endParaRPr lang="nl-NL" sz="1400" dirty="0">
              <a:latin typeface="Calibri" panose="020F0502020204030204" pitchFamily="34" charset="0"/>
              <a:cs typeface="Calibri" panose="020F0502020204030204" pitchFamily="34" charset="0"/>
            </a:endParaRPr>
          </a:p>
        </p:txBody>
      </p:sp>
      <p:sp>
        <p:nvSpPr>
          <p:cNvPr id="37" name="Rechthoek 36"/>
          <p:cNvSpPr/>
          <p:nvPr/>
        </p:nvSpPr>
        <p:spPr>
          <a:xfrm>
            <a:off x="4551304"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UBER EN AIRBNB ALS CASES OM NA TE DENKEN OVER DE IMPACT</a:t>
            </a:r>
            <a:endParaRPr lang="nl-NL" sz="1400" dirty="0">
              <a:latin typeface="Calibri" panose="020F0502020204030204" pitchFamily="34" charset="0"/>
              <a:cs typeface="Calibri" panose="020F0502020204030204" pitchFamily="34" charset="0"/>
            </a:endParaRPr>
          </a:p>
        </p:txBody>
      </p:sp>
      <p:sp>
        <p:nvSpPr>
          <p:cNvPr id="38" name="Rechthoek 37"/>
          <p:cNvSpPr/>
          <p:nvPr/>
        </p:nvSpPr>
        <p:spPr>
          <a:xfrm>
            <a:off x="6783552" y="5805264"/>
            <a:ext cx="2088232" cy="792088"/>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EEN PLATFORM BEKIJKEN MET DE IMPACT TOOL</a:t>
            </a:r>
            <a:endParaRPr lang="nl-NL" sz="1400" dirty="0">
              <a:latin typeface="Calibri" panose="020F0502020204030204" pitchFamily="34" charset="0"/>
              <a:cs typeface="Calibri" panose="020F0502020204030204" pitchFamily="34" charset="0"/>
            </a:endParaRPr>
          </a:p>
        </p:txBody>
      </p:sp>
      <p:sp>
        <p:nvSpPr>
          <p:cNvPr id="39" name="Rechthoek 38"/>
          <p:cNvSpPr/>
          <p:nvPr/>
        </p:nvSpPr>
        <p:spPr>
          <a:xfrm>
            <a:off x="8984256"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AANBEVELINGEN VOOR DE TOEKOMST</a:t>
            </a:r>
            <a:endParaRPr lang="nl-NL" sz="1400" dirty="0">
              <a:latin typeface="Calibri" panose="020F0502020204030204" pitchFamily="34" charset="0"/>
              <a:cs typeface="Calibri" panose="020F0502020204030204" pitchFamily="34" charset="0"/>
            </a:endParaRPr>
          </a:p>
        </p:txBody>
      </p:sp>
      <p:sp>
        <p:nvSpPr>
          <p:cNvPr id="46" name="Rechthoek 45"/>
          <p:cNvSpPr/>
          <p:nvPr/>
        </p:nvSpPr>
        <p:spPr>
          <a:xfrm>
            <a:off x="119336"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INSPIREREN</a:t>
            </a:r>
            <a:endParaRPr lang="nl-NL" sz="2000" dirty="0">
              <a:solidFill>
                <a:srgbClr val="CC0099"/>
              </a:solidFill>
              <a:latin typeface="Calibri" panose="020F0502020204030204" pitchFamily="34" charset="0"/>
              <a:cs typeface="Calibri" panose="020F0502020204030204" pitchFamily="34" charset="0"/>
            </a:endParaRPr>
          </a:p>
        </p:txBody>
      </p:sp>
      <p:sp>
        <p:nvSpPr>
          <p:cNvPr id="47" name="Rechthoek 46"/>
          <p:cNvSpPr/>
          <p:nvPr/>
        </p:nvSpPr>
        <p:spPr>
          <a:xfrm>
            <a:off x="2351584"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OEFENEN / DENKEN</a:t>
            </a:r>
            <a:endParaRPr lang="nl-NL" sz="2000" dirty="0">
              <a:solidFill>
                <a:srgbClr val="CC0099"/>
              </a:solidFill>
              <a:latin typeface="Calibri" panose="020F0502020204030204" pitchFamily="34" charset="0"/>
              <a:cs typeface="Calibri" panose="020F0502020204030204" pitchFamily="34" charset="0"/>
            </a:endParaRPr>
          </a:p>
        </p:txBody>
      </p:sp>
      <p:sp>
        <p:nvSpPr>
          <p:cNvPr id="48" name="Rechthoek 47"/>
          <p:cNvSpPr/>
          <p:nvPr/>
        </p:nvSpPr>
        <p:spPr>
          <a:xfrm>
            <a:off x="4551304"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ERVAREN</a:t>
            </a:r>
            <a:endParaRPr lang="nl-NL" sz="2000" dirty="0">
              <a:solidFill>
                <a:srgbClr val="CC0099"/>
              </a:solidFill>
              <a:latin typeface="Calibri" panose="020F0502020204030204" pitchFamily="34" charset="0"/>
              <a:cs typeface="Calibri" panose="020F0502020204030204" pitchFamily="34" charset="0"/>
            </a:endParaRPr>
          </a:p>
        </p:txBody>
      </p:sp>
      <p:sp>
        <p:nvSpPr>
          <p:cNvPr id="49" name="Rechthoek 48"/>
          <p:cNvSpPr/>
          <p:nvPr/>
        </p:nvSpPr>
        <p:spPr>
          <a:xfrm>
            <a:off x="6783552"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ACHTERGROND / MEER</a:t>
            </a:r>
            <a:endParaRPr lang="nl-NL" sz="2000" dirty="0">
              <a:solidFill>
                <a:srgbClr val="CC0099"/>
              </a:solidFill>
              <a:latin typeface="Calibri" panose="020F0502020204030204" pitchFamily="34" charset="0"/>
              <a:cs typeface="Calibri" panose="020F0502020204030204" pitchFamily="34" charset="0"/>
            </a:endParaRPr>
          </a:p>
        </p:txBody>
      </p:sp>
      <p:sp>
        <p:nvSpPr>
          <p:cNvPr id="50" name="Rechthoek 49"/>
          <p:cNvSpPr/>
          <p:nvPr/>
        </p:nvSpPr>
        <p:spPr>
          <a:xfrm>
            <a:off x="8984256"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GENIETEN</a:t>
            </a:r>
            <a:endParaRPr lang="nl-NL" sz="2000" dirty="0">
              <a:solidFill>
                <a:srgbClr val="CC00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5025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2982-AB30-4DE8-BE42-EAB33CD7328E}"/>
              </a:ext>
            </a:extLst>
          </p:cNvPr>
          <p:cNvSpPr>
            <a:spLocks noGrp="1"/>
          </p:cNvSpPr>
          <p:nvPr>
            <p:ph type="title"/>
          </p:nvPr>
        </p:nvSpPr>
        <p:spPr>
          <a:xfrm>
            <a:off x="335360" y="274638"/>
            <a:ext cx="10369152" cy="922114"/>
          </a:xfrm>
          <a:prstGeom prst="rect">
            <a:avLst/>
          </a:prstGeom>
        </p:spPr>
        <p:txBody>
          <a:bodyPr anchor="ctr">
            <a:normAutofit/>
          </a:bodyPr>
          <a:lstStyle/>
          <a:p>
            <a:r>
              <a:rPr lang="en-GB" sz="3600">
                <a:solidFill>
                  <a:schemeClr val="tx1"/>
                </a:solidFill>
              </a:rPr>
              <a:t>De Technology Impact Cycle Tool</a:t>
            </a:r>
          </a:p>
        </p:txBody>
      </p:sp>
      <p:pic>
        <p:nvPicPr>
          <p:cNvPr id="6" name="Afbeelding 1" descr="A screenshot of a cell phone&#10;&#10;Description automatically generated">
            <a:extLst>
              <a:ext uri="{FF2B5EF4-FFF2-40B4-BE49-F238E27FC236}">
                <a16:creationId xmlns:a16="http://schemas.microsoft.com/office/drawing/2014/main" id="{47DCBF3F-FFC3-4D07-9DF8-B1A11872102A}"/>
              </a:ext>
            </a:extLst>
          </p:cNvPr>
          <p:cNvPicPr>
            <a:picLocks noGrp="1"/>
          </p:cNvPicPr>
          <p:nvPr>
            <p:ph idx="1"/>
          </p:nvPr>
        </p:nvPicPr>
        <p:blipFill rotWithShape="1">
          <a:blip r:embed="rId3"/>
          <a:stretch/>
        </p:blipFill>
        <p:spPr bwMode="auto">
          <a:xfrm>
            <a:off x="1496857" y="1600201"/>
            <a:ext cx="8046157" cy="45259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3467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food, light, shirt&#10;&#10;Description automatically generated">
            <a:extLst>
              <a:ext uri="{FF2B5EF4-FFF2-40B4-BE49-F238E27FC236}">
                <a16:creationId xmlns:a16="http://schemas.microsoft.com/office/drawing/2014/main" id="{78C241D6-3513-4D02-8990-F5FD5D909C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259632"/>
            <a:ext cx="11377264" cy="11377264"/>
          </a:xfrm>
        </p:spPr>
      </p:pic>
    </p:spTree>
    <p:extLst>
      <p:ext uri="{BB962C8B-B14F-4D97-AF65-F5344CB8AC3E}">
        <p14:creationId xmlns:p14="http://schemas.microsoft.com/office/powerpoint/2010/main" val="1385470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56AB-273D-46CA-9E72-3D7C08A42AE9}"/>
              </a:ext>
            </a:extLst>
          </p:cNvPr>
          <p:cNvSpPr>
            <a:spLocks noGrp="1"/>
          </p:cNvSpPr>
          <p:nvPr>
            <p:ph type="title"/>
          </p:nvPr>
        </p:nvSpPr>
        <p:spPr/>
        <p:txBody>
          <a:bodyPr/>
          <a:lstStyle/>
          <a:p>
            <a:r>
              <a:rPr lang="en-GB" dirty="0" err="1"/>
              <a:t>Aan</a:t>
            </a:r>
            <a:r>
              <a:rPr lang="en-GB" dirty="0"/>
              <a:t> de slag</a:t>
            </a:r>
          </a:p>
        </p:txBody>
      </p:sp>
      <p:sp>
        <p:nvSpPr>
          <p:cNvPr id="3" name="Content Placeholder 2">
            <a:extLst>
              <a:ext uri="{FF2B5EF4-FFF2-40B4-BE49-F238E27FC236}">
                <a16:creationId xmlns:a16="http://schemas.microsoft.com/office/drawing/2014/main" id="{C10CE5A7-51CC-4215-8C02-DFAE5253B1EA}"/>
              </a:ext>
            </a:extLst>
          </p:cNvPr>
          <p:cNvSpPr>
            <a:spLocks noGrp="1"/>
          </p:cNvSpPr>
          <p:nvPr>
            <p:ph idx="1"/>
          </p:nvPr>
        </p:nvSpPr>
        <p:spPr/>
        <p:txBody>
          <a:bodyPr numCol="2">
            <a:normAutofit fontScale="70000" lnSpcReduction="20000"/>
          </a:bodyPr>
          <a:lstStyle/>
          <a:p>
            <a:r>
              <a:rPr lang="en-GB" b="1" dirty="0"/>
              <a:t>Impact on society</a:t>
            </a:r>
          </a:p>
          <a:p>
            <a:pPr lvl="1"/>
            <a:r>
              <a:rPr lang="en-GB" dirty="0"/>
              <a:t>What is the challenge at hand?</a:t>
            </a:r>
          </a:p>
          <a:p>
            <a:pPr lvl="1"/>
            <a:r>
              <a:rPr lang="en-GB" dirty="0"/>
              <a:t>Can you motivate why you are sure that you are solving the right problem?</a:t>
            </a:r>
          </a:p>
          <a:p>
            <a:pPr lvl="1"/>
            <a:r>
              <a:rPr lang="en-GB" dirty="0"/>
              <a:t>How is your technology going to solve the problem?</a:t>
            </a:r>
          </a:p>
          <a:p>
            <a:pPr lvl="1"/>
            <a:r>
              <a:rPr lang="en-GB" dirty="0"/>
              <a:t>What negative effects do you expect from your technology?</a:t>
            </a:r>
          </a:p>
          <a:p>
            <a:pPr lvl="1"/>
            <a:r>
              <a:rPr lang="en-GB" dirty="0"/>
              <a:t>In what way is your technology contributing to a world you want to live in?</a:t>
            </a:r>
          </a:p>
          <a:p>
            <a:r>
              <a:rPr lang="en-GB" b="1" dirty="0"/>
              <a:t>Stakeholders</a:t>
            </a:r>
          </a:p>
          <a:p>
            <a:pPr lvl="1"/>
            <a:r>
              <a:rPr lang="en-GB" dirty="0"/>
              <a:t>What are the main users/target groups/stakeholders for your technology?</a:t>
            </a:r>
          </a:p>
          <a:p>
            <a:pPr lvl="1"/>
            <a:r>
              <a:rPr lang="en-US" dirty="0"/>
              <a:t>Did you consider all stakeholders, even the ones that might not be your user or target group, but still might be of interest? </a:t>
            </a:r>
          </a:p>
          <a:p>
            <a:pPr lvl="1"/>
            <a:r>
              <a:rPr lang="en-US" dirty="0"/>
              <a:t>Can you determine in which way all stakeholders are affected? </a:t>
            </a:r>
          </a:p>
          <a:p>
            <a:pPr lvl="1"/>
            <a:r>
              <a:rPr lang="en-US" dirty="0"/>
              <a:t>Did you consult all stakeholders listed or did you assume the position of some stakeholders. List which stakeholders you consulted?</a:t>
            </a:r>
          </a:p>
          <a:p>
            <a:pPr lvl="1"/>
            <a:r>
              <a:rPr lang="en-US" dirty="0"/>
              <a:t>Do you think you should take all stakeholders into account? List which stakeholders you will not take into account.</a:t>
            </a:r>
            <a:endParaRPr lang="en-GB" dirty="0"/>
          </a:p>
          <a:p>
            <a:r>
              <a:rPr lang="en-GB" b="1" dirty="0"/>
              <a:t>Data</a:t>
            </a:r>
          </a:p>
          <a:p>
            <a:pPr lvl="1"/>
            <a:r>
              <a:rPr lang="en-US" dirty="0"/>
              <a:t>Are you aware of the limitations and subjectivity of data and is this reflected in your technology? </a:t>
            </a:r>
          </a:p>
          <a:p>
            <a:pPr lvl="1"/>
            <a:r>
              <a:rPr lang="en-US" dirty="0"/>
              <a:t>How do you organize  continuous improvement  when it comes to the use of data? </a:t>
            </a:r>
          </a:p>
          <a:p>
            <a:pPr lvl="1"/>
            <a:r>
              <a:rPr lang="en-US" dirty="0"/>
              <a:t>Are the insights we identify with data sustainable over time?</a:t>
            </a:r>
          </a:p>
          <a:p>
            <a:pPr lvl="1"/>
            <a:r>
              <a:rPr lang="en-US" dirty="0"/>
              <a:t>In what way do you consider the fact that data is collected from the users? </a:t>
            </a:r>
            <a:endParaRPr lang="en-GB" dirty="0"/>
          </a:p>
        </p:txBody>
      </p:sp>
    </p:spTree>
    <p:extLst>
      <p:ext uri="{BB962C8B-B14F-4D97-AF65-F5344CB8AC3E}">
        <p14:creationId xmlns:p14="http://schemas.microsoft.com/office/powerpoint/2010/main" val="341990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light, red, train, bottle&#10;&#10;Description automatically generated">
            <a:extLst>
              <a:ext uri="{FF2B5EF4-FFF2-40B4-BE49-F238E27FC236}">
                <a16:creationId xmlns:a16="http://schemas.microsoft.com/office/drawing/2014/main" id="{548E611D-83A9-4127-9F1E-4E810CBBA3D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2449" t="11817" r="22449" b="22791"/>
          <a:stretch/>
        </p:blipFill>
        <p:spPr>
          <a:xfrm>
            <a:off x="-6721424" y="-432048"/>
            <a:ext cx="17691613" cy="7722096"/>
          </a:xfrm>
          <a:prstGeom prst="rect">
            <a:avLst/>
          </a:prstGeom>
          <a:noFill/>
        </p:spPr>
      </p:pic>
    </p:spTree>
    <p:extLst>
      <p:ext uri="{BB962C8B-B14F-4D97-AF65-F5344CB8AC3E}">
        <p14:creationId xmlns:p14="http://schemas.microsoft.com/office/powerpoint/2010/main" val="2474255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19336" y="188640"/>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Calibri" panose="020F0502020204030204" pitchFamily="34" charset="0"/>
                <a:cs typeface="Calibri" panose="020F0502020204030204" pitchFamily="34" charset="0"/>
              </a:rPr>
              <a:t>ALGEMEEN</a:t>
            </a:r>
          </a:p>
        </p:txBody>
      </p:sp>
      <p:sp>
        <p:nvSpPr>
          <p:cNvPr id="6" name="Rechthoek 5"/>
          <p:cNvSpPr/>
          <p:nvPr/>
        </p:nvSpPr>
        <p:spPr>
          <a:xfrm>
            <a:off x="2331380"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WAT IS TECHNOLOGIE?</a:t>
            </a:r>
          </a:p>
        </p:txBody>
      </p:sp>
      <p:sp>
        <p:nvSpPr>
          <p:cNvPr id="7" name="Rechthoek 6"/>
          <p:cNvSpPr/>
          <p:nvPr/>
        </p:nvSpPr>
        <p:spPr>
          <a:xfrm>
            <a:off x="4531100"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HOE VERHOUDEN WE ONS TOT TECHNOLOGIE?</a:t>
            </a:r>
            <a:endParaRPr lang="nl-NL" sz="1400" dirty="0">
              <a:latin typeface="Calibri" panose="020F0502020204030204" pitchFamily="34" charset="0"/>
              <a:cs typeface="Calibri" panose="020F0502020204030204" pitchFamily="34" charset="0"/>
            </a:endParaRPr>
          </a:p>
        </p:txBody>
      </p:sp>
      <p:sp>
        <p:nvSpPr>
          <p:cNvPr id="8" name="Rechthoek 7"/>
          <p:cNvSpPr/>
          <p:nvPr/>
        </p:nvSpPr>
        <p:spPr>
          <a:xfrm>
            <a:off x="6763348"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HET GEBRUIK VAN DE TECHNOLOGY IMPACT TOOL</a:t>
            </a:r>
            <a:endParaRPr lang="nl-NL" sz="1400" dirty="0">
              <a:latin typeface="Calibri" panose="020F0502020204030204" pitchFamily="34" charset="0"/>
              <a:cs typeface="Calibri" panose="020F0502020204030204" pitchFamily="34" charset="0"/>
            </a:endParaRPr>
          </a:p>
        </p:txBody>
      </p:sp>
      <p:sp>
        <p:nvSpPr>
          <p:cNvPr id="9" name="Rechthoek 8"/>
          <p:cNvSpPr/>
          <p:nvPr/>
        </p:nvSpPr>
        <p:spPr>
          <a:xfrm>
            <a:off x="8964052"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TECHNOLOGIE IN EEN RELATIVERENDE CONTEXT</a:t>
            </a:r>
            <a:endParaRPr lang="nl-NL" sz="1400" dirty="0">
              <a:latin typeface="Calibri" panose="020F0502020204030204" pitchFamily="34" charset="0"/>
              <a:cs typeface="Calibri" panose="020F0502020204030204" pitchFamily="34" charset="0"/>
            </a:endParaRPr>
          </a:p>
        </p:txBody>
      </p:sp>
      <p:sp>
        <p:nvSpPr>
          <p:cNvPr id="15" name="Rechthoek 14"/>
          <p:cNvSpPr/>
          <p:nvPr/>
        </p:nvSpPr>
        <p:spPr>
          <a:xfrm>
            <a:off x="119336" y="1124744"/>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Calibri" panose="020F0502020204030204" pitchFamily="34" charset="0"/>
                <a:cs typeface="Calibri" panose="020F0502020204030204" pitchFamily="34" charset="0"/>
              </a:rPr>
              <a:t>AANDACHT</a:t>
            </a:r>
            <a:endParaRPr lang="nl-NL" sz="2000" dirty="0">
              <a:latin typeface="Calibri" panose="020F0502020204030204" pitchFamily="34" charset="0"/>
              <a:cs typeface="Calibri" panose="020F0502020204030204" pitchFamily="34" charset="0"/>
            </a:endParaRPr>
          </a:p>
        </p:txBody>
      </p:sp>
      <p:sp>
        <p:nvSpPr>
          <p:cNvPr id="16" name="Rechthoek 15"/>
          <p:cNvSpPr/>
          <p:nvPr/>
        </p:nvSpPr>
        <p:spPr>
          <a:xfrm>
            <a:off x="2351584"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HANDELAREN IN AANDACHT</a:t>
            </a:r>
            <a:endParaRPr lang="nl-NL" sz="1400" dirty="0">
              <a:latin typeface="Calibri" panose="020F0502020204030204" pitchFamily="34" charset="0"/>
              <a:cs typeface="Calibri" panose="020F0502020204030204" pitchFamily="34" charset="0"/>
            </a:endParaRPr>
          </a:p>
        </p:txBody>
      </p:sp>
      <p:sp>
        <p:nvSpPr>
          <p:cNvPr id="17" name="Rechthoek 16"/>
          <p:cNvSpPr/>
          <p:nvPr/>
        </p:nvSpPr>
        <p:spPr>
          <a:xfrm>
            <a:off x="4551304"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DE EFFECTEN VAN EEN AANDACHTSECONOMIE</a:t>
            </a:r>
            <a:endParaRPr lang="nl-NL" sz="1400" dirty="0">
              <a:latin typeface="Calibri" panose="020F0502020204030204" pitchFamily="34" charset="0"/>
              <a:cs typeface="Calibri" panose="020F0502020204030204" pitchFamily="34" charset="0"/>
            </a:endParaRPr>
          </a:p>
        </p:txBody>
      </p:sp>
      <p:sp>
        <p:nvSpPr>
          <p:cNvPr id="18" name="Rechthoek 17"/>
          <p:cNvSpPr/>
          <p:nvPr/>
        </p:nvSpPr>
        <p:spPr>
          <a:xfrm>
            <a:off x="6783552"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VERSLAVING AAN JE APPS</a:t>
            </a:r>
            <a:endParaRPr lang="nl-NL" sz="1400" dirty="0">
              <a:latin typeface="Calibri" panose="020F0502020204030204" pitchFamily="34" charset="0"/>
              <a:cs typeface="Calibri" panose="020F0502020204030204" pitchFamily="34" charset="0"/>
            </a:endParaRPr>
          </a:p>
        </p:txBody>
      </p:sp>
      <p:sp>
        <p:nvSpPr>
          <p:cNvPr id="19" name="Rechthoek 18"/>
          <p:cNvSpPr/>
          <p:nvPr/>
        </p:nvSpPr>
        <p:spPr>
          <a:xfrm>
            <a:off x="8984256"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BETER IN BALANS MET JE TECHNOLOGIE</a:t>
            </a:r>
            <a:endParaRPr lang="nl-NL" sz="1400" dirty="0">
              <a:latin typeface="Calibri" panose="020F0502020204030204" pitchFamily="34" charset="0"/>
              <a:cs typeface="Calibri" panose="020F0502020204030204" pitchFamily="34" charset="0"/>
            </a:endParaRPr>
          </a:p>
        </p:txBody>
      </p:sp>
      <p:sp>
        <p:nvSpPr>
          <p:cNvPr id="20" name="Rechthoek 19"/>
          <p:cNvSpPr/>
          <p:nvPr/>
        </p:nvSpPr>
        <p:spPr>
          <a:xfrm>
            <a:off x="119336" y="2060848"/>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DATA</a:t>
            </a:r>
            <a:endParaRPr lang="nl-NL" sz="2000" dirty="0">
              <a:latin typeface="Calibri" panose="020F0502020204030204" pitchFamily="34" charset="0"/>
              <a:cs typeface="Calibri" panose="020F0502020204030204" pitchFamily="34" charset="0"/>
            </a:endParaRPr>
          </a:p>
        </p:txBody>
      </p:sp>
      <p:sp>
        <p:nvSpPr>
          <p:cNvPr id="21" name="Rechthoek 20"/>
          <p:cNvSpPr/>
          <p:nvPr/>
        </p:nvSpPr>
        <p:spPr>
          <a:xfrm>
            <a:off x="2351584"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WAAROM DATADRIVEN GEEN GOED IDEE IS</a:t>
            </a:r>
            <a:endParaRPr lang="nl-NL" sz="1400" dirty="0">
              <a:latin typeface="Calibri" panose="020F0502020204030204" pitchFamily="34" charset="0"/>
              <a:cs typeface="Calibri" panose="020F0502020204030204" pitchFamily="34" charset="0"/>
            </a:endParaRPr>
          </a:p>
        </p:txBody>
      </p:sp>
      <p:sp>
        <p:nvSpPr>
          <p:cNvPr id="22" name="Rechthoek 21"/>
          <p:cNvSpPr/>
          <p:nvPr/>
        </p:nvSpPr>
        <p:spPr>
          <a:xfrm>
            <a:off x="4551304"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PRIVACY</a:t>
            </a:r>
            <a:endParaRPr lang="nl-NL" sz="1400" dirty="0">
              <a:latin typeface="Calibri" panose="020F0502020204030204" pitchFamily="34" charset="0"/>
              <a:cs typeface="Calibri" panose="020F0502020204030204" pitchFamily="34" charset="0"/>
            </a:endParaRPr>
          </a:p>
        </p:txBody>
      </p:sp>
      <p:sp>
        <p:nvSpPr>
          <p:cNvPr id="23" name="Rechthoek 22"/>
          <p:cNvSpPr/>
          <p:nvPr/>
        </p:nvSpPr>
        <p:spPr>
          <a:xfrm>
            <a:off x="6783552"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QUANTIFIED SELF</a:t>
            </a:r>
            <a:endParaRPr lang="nl-NL" sz="1400" dirty="0">
              <a:latin typeface="Calibri" panose="020F0502020204030204" pitchFamily="34" charset="0"/>
              <a:cs typeface="Calibri" panose="020F0502020204030204" pitchFamily="34" charset="0"/>
            </a:endParaRPr>
          </a:p>
        </p:txBody>
      </p:sp>
      <p:sp>
        <p:nvSpPr>
          <p:cNvPr id="24" name="Rechthoek 23"/>
          <p:cNvSpPr/>
          <p:nvPr/>
        </p:nvSpPr>
        <p:spPr>
          <a:xfrm>
            <a:off x="8984256"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SPIONAGEKAPITALISME</a:t>
            </a:r>
            <a:endParaRPr lang="nl-NL" sz="1400" dirty="0">
              <a:latin typeface="Calibri" panose="020F0502020204030204" pitchFamily="34" charset="0"/>
              <a:cs typeface="Calibri" panose="020F0502020204030204" pitchFamily="34" charset="0"/>
            </a:endParaRPr>
          </a:p>
        </p:txBody>
      </p:sp>
      <p:sp>
        <p:nvSpPr>
          <p:cNvPr id="25" name="Rechthoek 24"/>
          <p:cNvSpPr/>
          <p:nvPr/>
        </p:nvSpPr>
        <p:spPr>
          <a:xfrm>
            <a:off x="119336" y="3933056"/>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Calibri" panose="020F0502020204030204" pitchFamily="34" charset="0"/>
                <a:cs typeface="Calibri" panose="020F0502020204030204" pitchFamily="34" charset="0"/>
              </a:rPr>
              <a:t>AI</a:t>
            </a:r>
          </a:p>
        </p:txBody>
      </p:sp>
      <p:sp>
        <p:nvSpPr>
          <p:cNvPr id="26" name="Rechthoek 25"/>
          <p:cNvSpPr/>
          <p:nvPr/>
        </p:nvSpPr>
        <p:spPr>
          <a:xfrm>
            <a:off x="2331380"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DYSTOPIE OF UTOPIE</a:t>
            </a:r>
          </a:p>
        </p:txBody>
      </p:sp>
      <p:sp>
        <p:nvSpPr>
          <p:cNvPr id="27" name="Rechthoek 26"/>
          <p:cNvSpPr/>
          <p:nvPr/>
        </p:nvSpPr>
        <p:spPr>
          <a:xfrm>
            <a:off x="4531100"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AUTOMATISCHE BESLISSYSTEMEN</a:t>
            </a:r>
            <a:endParaRPr lang="nl-NL" sz="1400" dirty="0">
              <a:latin typeface="Calibri" panose="020F0502020204030204" pitchFamily="34" charset="0"/>
              <a:cs typeface="Calibri" panose="020F0502020204030204" pitchFamily="34" charset="0"/>
            </a:endParaRPr>
          </a:p>
        </p:txBody>
      </p:sp>
      <p:sp>
        <p:nvSpPr>
          <p:cNvPr id="28" name="Rechthoek 27"/>
          <p:cNvSpPr/>
          <p:nvPr/>
        </p:nvSpPr>
        <p:spPr>
          <a:xfrm>
            <a:off x="6763348"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COMPUTERS MET VERBEELDINGSKRACHT</a:t>
            </a:r>
            <a:endParaRPr lang="nl-NL" sz="1400" dirty="0">
              <a:latin typeface="Calibri" panose="020F0502020204030204" pitchFamily="34" charset="0"/>
              <a:cs typeface="Calibri" panose="020F0502020204030204" pitchFamily="34" charset="0"/>
            </a:endParaRPr>
          </a:p>
        </p:txBody>
      </p:sp>
      <p:sp>
        <p:nvSpPr>
          <p:cNvPr id="29" name="Rechthoek 28"/>
          <p:cNvSpPr/>
          <p:nvPr/>
        </p:nvSpPr>
        <p:spPr>
          <a:xfrm>
            <a:off x="8964052"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HEBBEN WE STRAKS NOG BANEN?</a:t>
            </a:r>
            <a:endParaRPr lang="nl-NL" sz="1400" dirty="0">
              <a:latin typeface="Calibri" panose="020F0502020204030204" pitchFamily="34" charset="0"/>
              <a:cs typeface="Calibri" panose="020F0502020204030204" pitchFamily="34" charset="0"/>
            </a:endParaRPr>
          </a:p>
        </p:txBody>
      </p:sp>
      <p:sp>
        <p:nvSpPr>
          <p:cNvPr id="30" name="Rechthoek 29"/>
          <p:cNvSpPr/>
          <p:nvPr/>
        </p:nvSpPr>
        <p:spPr>
          <a:xfrm>
            <a:off x="119336" y="4869160"/>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WERKELIJKHEID</a:t>
            </a:r>
            <a:endParaRPr lang="nl-NL" sz="2000" dirty="0">
              <a:latin typeface="Calibri" panose="020F0502020204030204" pitchFamily="34" charset="0"/>
              <a:cs typeface="Calibri" panose="020F0502020204030204" pitchFamily="34" charset="0"/>
            </a:endParaRPr>
          </a:p>
        </p:txBody>
      </p:sp>
      <p:sp>
        <p:nvSpPr>
          <p:cNvPr id="31" name="Rechthoek 30"/>
          <p:cNvSpPr/>
          <p:nvPr/>
        </p:nvSpPr>
        <p:spPr>
          <a:xfrm>
            <a:off x="2351584"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DE IMPACT VAN FAKE NEWS</a:t>
            </a:r>
            <a:endParaRPr lang="nl-NL" sz="1400" dirty="0">
              <a:latin typeface="Calibri" panose="020F0502020204030204" pitchFamily="34" charset="0"/>
              <a:cs typeface="Calibri" panose="020F0502020204030204" pitchFamily="34" charset="0"/>
            </a:endParaRPr>
          </a:p>
        </p:txBody>
      </p:sp>
      <p:sp>
        <p:nvSpPr>
          <p:cNvPr id="32" name="Rechthoek 31"/>
          <p:cNvSpPr/>
          <p:nvPr/>
        </p:nvSpPr>
        <p:spPr>
          <a:xfrm>
            <a:off x="4551304"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FAKE NEWS BESTRIJDEN</a:t>
            </a:r>
            <a:endParaRPr lang="nl-NL" sz="1400" dirty="0">
              <a:latin typeface="Calibri" panose="020F0502020204030204" pitchFamily="34" charset="0"/>
              <a:cs typeface="Calibri" panose="020F0502020204030204" pitchFamily="34" charset="0"/>
            </a:endParaRPr>
          </a:p>
        </p:txBody>
      </p:sp>
      <p:sp>
        <p:nvSpPr>
          <p:cNvPr id="33" name="Rechthoek 32"/>
          <p:cNvSpPr/>
          <p:nvPr/>
        </p:nvSpPr>
        <p:spPr>
          <a:xfrm>
            <a:off x="6783552"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HOE TECHNOLOGIE ONZE WERKELIJKHEID VERANDERT</a:t>
            </a:r>
            <a:endParaRPr lang="nl-NL" sz="1400" dirty="0">
              <a:latin typeface="Calibri" panose="020F0502020204030204" pitchFamily="34" charset="0"/>
              <a:cs typeface="Calibri" panose="020F0502020204030204" pitchFamily="34" charset="0"/>
            </a:endParaRPr>
          </a:p>
        </p:txBody>
      </p:sp>
      <p:sp>
        <p:nvSpPr>
          <p:cNvPr id="34" name="Rechthoek 33"/>
          <p:cNvSpPr/>
          <p:nvPr/>
        </p:nvSpPr>
        <p:spPr>
          <a:xfrm>
            <a:off x="8984256"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MIXED REALITIES EN HUN INVLOEDEN</a:t>
            </a:r>
            <a:endParaRPr lang="nl-NL" sz="1400" dirty="0">
              <a:latin typeface="Calibri" panose="020F0502020204030204" pitchFamily="34" charset="0"/>
              <a:cs typeface="Calibri" panose="020F0502020204030204" pitchFamily="34" charset="0"/>
            </a:endParaRPr>
          </a:p>
        </p:txBody>
      </p:sp>
      <p:sp>
        <p:nvSpPr>
          <p:cNvPr id="35" name="Rechthoek 34"/>
          <p:cNvSpPr/>
          <p:nvPr/>
        </p:nvSpPr>
        <p:spPr>
          <a:xfrm>
            <a:off x="119336" y="5805264"/>
            <a:ext cx="2088232" cy="79208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Calibri" panose="020F0502020204030204" pitchFamily="34" charset="0"/>
                <a:cs typeface="Calibri" panose="020F0502020204030204" pitchFamily="34" charset="0"/>
              </a:rPr>
              <a:t>PLATFORMEN</a:t>
            </a:r>
            <a:endParaRPr lang="nl-NL" sz="2000" dirty="0">
              <a:latin typeface="Calibri" panose="020F0502020204030204" pitchFamily="34" charset="0"/>
              <a:cs typeface="Calibri" panose="020F0502020204030204" pitchFamily="34" charset="0"/>
            </a:endParaRPr>
          </a:p>
        </p:txBody>
      </p:sp>
      <p:sp>
        <p:nvSpPr>
          <p:cNvPr id="36" name="Rechthoek 35"/>
          <p:cNvSpPr/>
          <p:nvPr/>
        </p:nvSpPr>
        <p:spPr>
          <a:xfrm>
            <a:off x="2351584"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EEN DEFINITIE VAN PLATFORMEN</a:t>
            </a:r>
            <a:endParaRPr lang="nl-NL" sz="1400" dirty="0">
              <a:latin typeface="Calibri" panose="020F0502020204030204" pitchFamily="34" charset="0"/>
              <a:cs typeface="Calibri" panose="020F0502020204030204" pitchFamily="34" charset="0"/>
            </a:endParaRPr>
          </a:p>
        </p:txBody>
      </p:sp>
      <p:sp>
        <p:nvSpPr>
          <p:cNvPr id="37" name="Rechthoek 36"/>
          <p:cNvSpPr/>
          <p:nvPr/>
        </p:nvSpPr>
        <p:spPr>
          <a:xfrm>
            <a:off x="4551304"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UBER EN AIRBNB ALS CASES OM NA TE DENKEN OVER DE IMPACT</a:t>
            </a:r>
            <a:endParaRPr lang="nl-NL" sz="1400" dirty="0">
              <a:latin typeface="Calibri" panose="020F0502020204030204" pitchFamily="34" charset="0"/>
              <a:cs typeface="Calibri" panose="020F0502020204030204" pitchFamily="34" charset="0"/>
            </a:endParaRPr>
          </a:p>
        </p:txBody>
      </p:sp>
      <p:sp>
        <p:nvSpPr>
          <p:cNvPr id="38" name="Rechthoek 37"/>
          <p:cNvSpPr/>
          <p:nvPr/>
        </p:nvSpPr>
        <p:spPr>
          <a:xfrm>
            <a:off x="6783552"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EEN PLATFORM BEKIJKEN MET DE IMPACT TOOL</a:t>
            </a:r>
            <a:endParaRPr lang="nl-NL" sz="1400" dirty="0">
              <a:latin typeface="Calibri" panose="020F0502020204030204" pitchFamily="34" charset="0"/>
              <a:cs typeface="Calibri" panose="020F0502020204030204" pitchFamily="34" charset="0"/>
            </a:endParaRPr>
          </a:p>
        </p:txBody>
      </p:sp>
      <p:sp>
        <p:nvSpPr>
          <p:cNvPr id="39" name="Rechthoek 38"/>
          <p:cNvSpPr/>
          <p:nvPr/>
        </p:nvSpPr>
        <p:spPr>
          <a:xfrm>
            <a:off x="8984256" y="5805264"/>
            <a:ext cx="2088232" cy="792088"/>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AANBEVELINGEN VOOR DE TOEKOMST</a:t>
            </a:r>
            <a:endParaRPr lang="nl-NL" sz="1400" dirty="0">
              <a:latin typeface="Calibri" panose="020F0502020204030204" pitchFamily="34" charset="0"/>
              <a:cs typeface="Calibri" panose="020F0502020204030204" pitchFamily="34" charset="0"/>
            </a:endParaRPr>
          </a:p>
        </p:txBody>
      </p:sp>
      <p:sp>
        <p:nvSpPr>
          <p:cNvPr id="46" name="Rechthoek 45"/>
          <p:cNvSpPr/>
          <p:nvPr/>
        </p:nvSpPr>
        <p:spPr>
          <a:xfrm>
            <a:off x="119336"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INSPIREREN</a:t>
            </a:r>
            <a:endParaRPr lang="nl-NL" sz="2000" dirty="0">
              <a:solidFill>
                <a:srgbClr val="CC0099"/>
              </a:solidFill>
              <a:latin typeface="Calibri" panose="020F0502020204030204" pitchFamily="34" charset="0"/>
              <a:cs typeface="Calibri" panose="020F0502020204030204" pitchFamily="34" charset="0"/>
            </a:endParaRPr>
          </a:p>
        </p:txBody>
      </p:sp>
      <p:sp>
        <p:nvSpPr>
          <p:cNvPr id="47" name="Rechthoek 46"/>
          <p:cNvSpPr/>
          <p:nvPr/>
        </p:nvSpPr>
        <p:spPr>
          <a:xfrm>
            <a:off x="2351584"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OEFENEN / DENKEN</a:t>
            </a:r>
            <a:endParaRPr lang="nl-NL" sz="2000" dirty="0">
              <a:solidFill>
                <a:srgbClr val="CC0099"/>
              </a:solidFill>
              <a:latin typeface="Calibri" panose="020F0502020204030204" pitchFamily="34" charset="0"/>
              <a:cs typeface="Calibri" panose="020F0502020204030204" pitchFamily="34" charset="0"/>
            </a:endParaRPr>
          </a:p>
        </p:txBody>
      </p:sp>
      <p:sp>
        <p:nvSpPr>
          <p:cNvPr id="48" name="Rechthoek 47"/>
          <p:cNvSpPr/>
          <p:nvPr/>
        </p:nvSpPr>
        <p:spPr>
          <a:xfrm>
            <a:off x="4551304"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ERVAREN</a:t>
            </a:r>
            <a:endParaRPr lang="nl-NL" sz="2000" dirty="0">
              <a:solidFill>
                <a:srgbClr val="CC0099"/>
              </a:solidFill>
              <a:latin typeface="Calibri" panose="020F0502020204030204" pitchFamily="34" charset="0"/>
              <a:cs typeface="Calibri" panose="020F0502020204030204" pitchFamily="34" charset="0"/>
            </a:endParaRPr>
          </a:p>
        </p:txBody>
      </p:sp>
      <p:sp>
        <p:nvSpPr>
          <p:cNvPr id="49" name="Rechthoek 48"/>
          <p:cNvSpPr/>
          <p:nvPr/>
        </p:nvSpPr>
        <p:spPr>
          <a:xfrm>
            <a:off x="6783552"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ACHTERGROND / MEER</a:t>
            </a:r>
            <a:endParaRPr lang="nl-NL" sz="2000" dirty="0">
              <a:solidFill>
                <a:srgbClr val="CC0099"/>
              </a:solidFill>
              <a:latin typeface="Calibri" panose="020F0502020204030204" pitchFamily="34" charset="0"/>
              <a:cs typeface="Calibri" panose="020F0502020204030204" pitchFamily="34" charset="0"/>
            </a:endParaRPr>
          </a:p>
        </p:txBody>
      </p:sp>
      <p:sp>
        <p:nvSpPr>
          <p:cNvPr id="50" name="Rechthoek 49"/>
          <p:cNvSpPr/>
          <p:nvPr/>
        </p:nvSpPr>
        <p:spPr>
          <a:xfrm>
            <a:off x="8984256"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GENIETEN</a:t>
            </a:r>
            <a:endParaRPr lang="nl-NL" sz="2000" dirty="0">
              <a:solidFill>
                <a:srgbClr val="CC00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0313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695400" y="2204864"/>
            <a:ext cx="9415398" cy="2062103"/>
          </a:xfrm>
          <a:prstGeom prst="rect">
            <a:avLst/>
          </a:prstGeom>
          <a:noFill/>
        </p:spPr>
        <p:txBody>
          <a:bodyPr wrap="none" rtlCol="0">
            <a:spAutoFit/>
          </a:bodyPr>
          <a:lstStyle/>
          <a:p>
            <a:r>
              <a:rPr lang="nl-NL" sz="3200" dirty="0" smtClean="0">
                <a:latin typeface="Calibri" panose="020F0502020204030204" pitchFamily="34" charset="0"/>
                <a:cs typeface="Calibri" panose="020F0502020204030204" pitchFamily="34" charset="0"/>
              </a:rPr>
              <a:t>“Een technologische, economische en sociaal-culturele</a:t>
            </a:r>
          </a:p>
          <a:p>
            <a:r>
              <a:rPr lang="nl-NL" sz="3200" dirty="0" smtClean="0">
                <a:latin typeface="Calibri" panose="020F0502020204030204" pitchFamily="34" charset="0"/>
                <a:cs typeface="Calibri" panose="020F0502020204030204" pitchFamily="34" charset="0"/>
              </a:rPr>
              <a:t>infrastructuur voor het faciliteren en organiseren van </a:t>
            </a:r>
            <a:br>
              <a:rPr lang="nl-NL" sz="3200" dirty="0" smtClean="0">
                <a:latin typeface="Calibri" panose="020F0502020204030204" pitchFamily="34" charset="0"/>
                <a:cs typeface="Calibri" panose="020F0502020204030204" pitchFamily="34" charset="0"/>
              </a:rPr>
            </a:br>
            <a:r>
              <a:rPr lang="nl-NL" sz="3200" dirty="0" smtClean="0">
                <a:latin typeface="Calibri" panose="020F0502020204030204" pitchFamily="34" charset="0"/>
                <a:cs typeface="Calibri" panose="020F0502020204030204" pitchFamily="34" charset="0"/>
              </a:rPr>
              <a:t>online sociaal en economisch verkeer tussen gebruikers</a:t>
            </a:r>
            <a:br>
              <a:rPr lang="nl-NL" sz="3200" dirty="0" smtClean="0">
                <a:latin typeface="Calibri" panose="020F0502020204030204" pitchFamily="34" charset="0"/>
                <a:cs typeface="Calibri" panose="020F0502020204030204" pitchFamily="34" charset="0"/>
              </a:rPr>
            </a:br>
            <a:r>
              <a:rPr lang="nl-NL" sz="3200" dirty="0" smtClean="0">
                <a:latin typeface="Calibri" panose="020F0502020204030204" pitchFamily="34" charset="0"/>
                <a:cs typeface="Calibri" panose="020F0502020204030204" pitchFamily="34" charset="0"/>
              </a:rPr>
              <a:t>en aanbieders, met (gebruikers)data als brandstof” </a:t>
            </a:r>
            <a:endParaRPr lang="nl-NL"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8621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 7"/>
          <p:cNvGraphicFramePr>
            <a:graphicFrameLocks noGrp="1"/>
          </p:cNvGraphicFramePr>
          <p:nvPr>
            <p:extLst>
              <p:ext uri="{D42A27DB-BD31-4B8C-83A1-F6EECF244321}">
                <p14:modId xmlns:p14="http://schemas.microsoft.com/office/powerpoint/2010/main" val="1679562041"/>
              </p:ext>
            </p:extLst>
          </p:nvPr>
        </p:nvGraphicFramePr>
        <p:xfrm>
          <a:off x="735858" y="719666"/>
          <a:ext cx="9680622" cy="5400040"/>
        </p:xfrm>
        <a:graphic>
          <a:graphicData uri="http://schemas.openxmlformats.org/drawingml/2006/table">
            <a:tbl>
              <a:tblPr firstRow="1" bandRow="1">
                <a:tableStyleId>{5C22544A-7EE6-4342-B048-85BDC9FD1C3A}</a:tableStyleId>
              </a:tblPr>
              <a:tblGrid>
                <a:gridCol w="6552727">
                  <a:extLst>
                    <a:ext uri="{9D8B030D-6E8A-4147-A177-3AD203B41FA5}">
                      <a16:colId xmlns:a16="http://schemas.microsoft.com/office/drawing/2014/main" val="3579580605"/>
                    </a:ext>
                  </a:extLst>
                </a:gridCol>
                <a:gridCol w="1656184">
                  <a:extLst>
                    <a:ext uri="{9D8B030D-6E8A-4147-A177-3AD203B41FA5}">
                      <a16:colId xmlns:a16="http://schemas.microsoft.com/office/drawing/2014/main" val="1797934324"/>
                    </a:ext>
                  </a:extLst>
                </a:gridCol>
                <a:gridCol w="1471711">
                  <a:extLst>
                    <a:ext uri="{9D8B030D-6E8A-4147-A177-3AD203B41FA5}">
                      <a16:colId xmlns:a16="http://schemas.microsoft.com/office/drawing/2014/main" val="265361759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mtClean="0">
                          <a:latin typeface="Calibri" panose="020F0502020204030204" pitchFamily="34" charset="0"/>
                          <a:cs typeface="Calibri" panose="020F0502020204030204" pitchFamily="34" charset="0"/>
                        </a:rPr>
                        <a:t>WAT</a:t>
                      </a:r>
                      <a:endParaRPr lang="nl-NL" dirty="0" smtClean="0">
                        <a:latin typeface="Calibri" panose="020F0502020204030204" pitchFamily="34" charset="0"/>
                        <a:cs typeface="Calibri" panose="020F0502020204030204" pitchFamily="34" charset="0"/>
                      </a:endParaRPr>
                    </a:p>
                  </a:txBody>
                  <a:tcPr>
                    <a:solidFill>
                      <a:schemeClr val="tx1"/>
                    </a:solidFill>
                  </a:tcPr>
                </a:tc>
                <a:tc>
                  <a:txBody>
                    <a:bodyPr/>
                    <a:lstStyle/>
                    <a:p>
                      <a:r>
                        <a:rPr lang="nl-NL" smtClean="0">
                          <a:latin typeface="Calibri" panose="020F0502020204030204" pitchFamily="34" charset="0"/>
                          <a:cs typeface="Calibri" panose="020F0502020204030204" pitchFamily="34" charset="0"/>
                        </a:rPr>
                        <a:t>WAAR</a:t>
                      </a:r>
                      <a:endParaRPr lang="nl-NL" dirty="0">
                        <a:latin typeface="Calibri" panose="020F0502020204030204" pitchFamily="34" charset="0"/>
                        <a:cs typeface="Calibri" panose="020F0502020204030204" pitchFamily="34" charset="0"/>
                      </a:endParaRPr>
                    </a:p>
                  </a:txBody>
                  <a:tcPr>
                    <a:solidFill>
                      <a:schemeClr val="tx1"/>
                    </a:solidFill>
                  </a:tcPr>
                </a:tc>
                <a:tc>
                  <a:txBody>
                    <a:bodyPr/>
                    <a:lstStyle/>
                    <a:p>
                      <a:r>
                        <a:rPr lang="nl-NL" smtClean="0">
                          <a:latin typeface="Calibri" panose="020F0502020204030204" pitchFamily="34" charset="0"/>
                          <a:cs typeface="Calibri" panose="020F0502020204030204" pitchFamily="34" charset="0"/>
                        </a:rPr>
                        <a:t>ONWAAR</a:t>
                      </a:r>
                      <a:endParaRPr lang="nl-NL" dirty="0">
                        <a:latin typeface="Calibri" panose="020F0502020204030204" pitchFamily="34" charset="0"/>
                        <a:cs typeface="Calibri" panose="020F0502020204030204" pitchFamily="34" charset="0"/>
                      </a:endParaRPr>
                    </a:p>
                  </a:txBody>
                  <a:tcPr>
                    <a:solidFill>
                      <a:schemeClr val="tx1"/>
                    </a:solidFill>
                  </a:tcPr>
                </a:tc>
                <a:extLst>
                  <a:ext uri="{0D108BD9-81ED-4DB2-BD59-A6C34878D82A}">
                    <a16:rowId xmlns:a16="http://schemas.microsoft.com/office/drawing/2014/main" val="12298431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mtClean="0">
                          <a:latin typeface="Calibri" panose="020F0502020204030204" pitchFamily="34" charset="0"/>
                          <a:cs typeface="Calibri" panose="020F0502020204030204" pitchFamily="34" charset="0"/>
                        </a:rPr>
                        <a:t>Uber gebruikte zijn gegevens om te berekenen welke gebruikers one-night-stands hadden</a:t>
                      </a:r>
                      <a:endParaRPr lang="nl-NL" dirty="0" smtClean="0">
                        <a:latin typeface="Calibri" panose="020F0502020204030204" pitchFamily="34" charset="0"/>
                        <a:cs typeface="Calibri" panose="020F0502020204030204" pitchFamily="34" charset="0"/>
                      </a:endParaRPr>
                    </a:p>
                  </a:txBody>
                  <a:tcPr>
                    <a:solidFill>
                      <a:schemeClr val="bg1">
                        <a:lumMod val="7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7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75000"/>
                      </a:schemeClr>
                    </a:solidFill>
                  </a:tcPr>
                </a:tc>
                <a:extLst>
                  <a:ext uri="{0D108BD9-81ED-4DB2-BD59-A6C34878D82A}">
                    <a16:rowId xmlns:a16="http://schemas.microsoft.com/office/drawing/2014/main" val="4168434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mtClean="0">
                          <a:latin typeface="Calibri" panose="020F0502020204030204" pitchFamily="34" charset="0"/>
                          <a:cs typeface="Calibri" panose="020F0502020204030204" pitchFamily="34" charset="0"/>
                        </a:rPr>
                        <a:t>Amazon verwijderde op afstand de boeken van George Orwell van alle Kindles</a:t>
                      </a:r>
                      <a:endParaRPr lang="nl-NL" dirty="0" smtClean="0">
                        <a:latin typeface="Calibri" panose="020F0502020204030204" pitchFamily="34" charset="0"/>
                        <a:cs typeface="Calibri" panose="020F0502020204030204" pitchFamily="34" charset="0"/>
                      </a:endParaRPr>
                    </a:p>
                  </a:txBody>
                  <a:tcPr>
                    <a:solidFill>
                      <a:schemeClr val="bg1">
                        <a:lumMod val="7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7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75000"/>
                      </a:schemeClr>
                    </a:solidFill>
                  </a:tcPr>
                </a:tc>
                <a:extLst>
                  <a:ext uri="{0D108BD9-81ED-4DB2-BD59-A6C34878D82A}">
                    <a16:rowId xmlns:a16="http://schemas.microsoft.com/office/drawing/2014/main" val="26633946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u="none" strike="noStrike" kern="1200" dirty="0" smtClean="0">
                          <a:solidFill>
                            <a:schemeClr val="dk1"/>
                          </a:solidFill>
                          <a:effectLst/>
                          <a:latin typeface="Calibri" panose="020F0502020204030204" pitchFamily="34" charset="0"/>
                          <a:ea typeface="+mn-ea"/>
                          <a:cs typeface="Calibri" panose="020F0502020204030204" pitchFamily="34" charset="0"/>
                          <a:hlinkClick r:id="rId3"/>
                        </a:rPr>
                        <a:t>Ancestry.com</a:t>
                      </a:r>
                      <a:r>
                        <a:rPr lang="nl-NL" dirty="0" smtClean="0">
                          <a:effectLst/>
                          <a:latin typeface="Calibri" panose="020F0502020204030204" pitchFamily="34" charset="0"/>
                          <a:cs typeface="Calibri" panose="020F0502020204030204" pitchFamily="34" charset="0"/>
                        </a:rPr>
                        <a:t> kocht oude graven om het DNA van de overledenen in kaart te brengen</a:t>
                      </a:r>
                      <a:endParaRPr lang="nl-NL" dirty="0" smtClean="0">
                        <a:latin typeface="Calibri" panose="020F0502020204030204" pitchFamily="34" charset="0"/>
                        <a:cs typeface="Calibri" panose="020F0502020204030204" pitchFamily="34" charset="0"/>
                      </a:endParaRPr>
                    </a:p>
                  </a:txBody>
                  <a:tcPr>
                    <a:solidFill>
                      <a:schemeClr val="bg1">
                        <a:lumMod val="7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7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75000"/>
                      </a:schemeClr>
                    </a:solidFill>
                  </a:tcPr>
                </a:tc>
                <a:extLst>
                  <a:ext uri="{0D108BD9-81ED-4DB2-BD59-A6C34878D82A}">
                    <a16:rowId xmlns:a16="http://schemas.microsoft.com/office/drawing/2014/main" val="8268158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mtClean="0">
                          <a:latin typeface="Calibri" panose="020F0502020204030204" pitchFamily="34" charset="0"/>
                          <a:cs typeface="Calibri" panose="020F0502020204030204" pitchFamily="34" charset="0"/>
                        </a:rPr>
                        <a:t>Roomba,</a:t>
                      </a:r>
                      <a:r>
                        <a:rPr lang="nl-NL" baseline="0" smtClean="0">
                          <a:latin typeface="Calibri" panose="020F0502020204030204" pitchFamily="34" charset="0"/>
                          <a:cs typeface="Calibri" panose="020F0502020204030204" pitchFamily="34" charset="0"/>
                        </a:rPr>
                        <a:t> de slimme stofzuiger, maakt plattegronden van de woonkamers om door te verkopen</a:t>
                      </a:r>
                      <a:endParaRPr lang="nl-NL" dirty="0" smtClean="0">
                        <a:latin typeface="Calibri" panose="020F0502020204030204" pitchFamily="34" charset="0"/>
                        <a:cs typeface="Calibri" panose="020F0502020204030204" pitchFamily="34" charset="0"/>
                      </a:endParaRPr>
                    </a:p>
                  </a:txBody>
                  <a:tcPr>
                    <a:solidFill>
                      <a:schemeClr val="bg1">
                        <a:lumMod val="7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7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75000"/>
                      </a:schemeClr>
                    </a:solidFill>
                  </a:tcPr>
                </a:tc>
                <a:extLst>
                  <a:ext uri="{0D108BD9-81ED-4DB2-BD59-A6C34878D82A}">
                    <a16:rowId xmlns:a16="http://schemas.microsoft.com/office/drawing/2014/main" val="10459526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mtClean="0">
                          <a:latin typeface="Calibri" panose="020F0502020204030204" pitchFamily="34" charset="0"/>
                          <a:cs typeface="Calibri" panose="020F0502020204030204" pitchFamily="34" charset="0"/>
                        </a:rPr>
                        <a:t>Een directeur van een universiteit die voorstelde om met voorspellende analyses te bepalen welke studenten hun jaar niet zouden halen, zodat ze die studenten aan kunnen moedigen om te stoppen.</a:t>
                      </a:r>
                      <a:endParaRPr lang="nl-NL" dirty="0" smtClean="0">
                        <a:latin typeface="Calibri" panose="020F0502020204030204" pitchFamily="34" charset="0"/>
                        <a:cs typeface="Calibri" panose="020F0502020204030204" pitchFamily="34" charset="0"/>
                      </a:endParaRPr>
                    </a:p>
                  </a:txBody>
                  <a:tcPr>
                    <a:solidFill>
                      <a:schemeClr val="bg1">
                        <a:lumMod val="7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7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75000"/>
                      </a:schemeClr>
                    </a:solidFill>
                  </a:tcPr>
                </a:tc>
                <a:extLst>
                  <a:ext uri="{0D108BD9-81ED-4DB2-BD59-A6C34878D82A}">
                    <a16:rowId xmlns:a16="http://schemas.microsoft.com/office/drawing/2014/main" val="2364553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mtClean="0">
                          <a:latin typeface="Calibri" panose="020F0502020204030204" pitchFamily="34" charset="0"/>
                          <a:cs typeface="Calibri" panose="020F0502020204030204" pitchFamily="34" charset="0"/>
                        </a:rPr>
                        <a:t>Er is een app die op</a:t>
                      </a:r>
                      <a:r>
                        <a:rPr lang="nl-NL" baseline="0" smtClean="0">
                          <a:latin typeface="Calibri" panose="020F0502020204030204" pitchFamily="34" charset="0"/>
                          <a:cs typeface="Calibri" panose="020F0502020204030204" pitchFamily="34" charset="0"/>
                        </a:rPr>
                        <a:t> social media actief mensen opspoort met zelfmoordneigingen</a:t>
                      </a:r>
                      <a:endParaRPr lang="nl-NL" dirty="0" smtClean="0">
                        <a:latin typeface="Calibri" panose="020F0502020204030204" pitchFamily="34" charset="0"/>
                        <a:cs typeface="Calibri" panose="020F0502020204030204" pitchFamily="34" charset="0"/>
                      </a:endParaRPr>
                    </a:p>
                  </a:txBody>
                  <a:tcPr>
                    <a:solidFill>
                      <a:schemeClr val="bg1">
                        <a:lumMod val="7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7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75000"/>
                      </a:schemeClr>
                    </a:solidFill>
                  </a:tcPr>
                </a:tc>
                <a:extLst>
                  <a:ext uri="{0D108BD9-81ED-4DB2-BD59-A6C34878D82A}">
                    <a16:rowId xmlns:a16="http://schemas.microsoft.com/office/drawing/2014/main" val="16907872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smtClean="0">
                          <a:latin typeface="Calibri" panose="020F0502020204030204" pitchFamily="34" charset="0"/>
                          <a:cs typeface="Calibri" panose="020F0502020204030204" pitchFamily="34" charset="0"/>
                        </a:rPr>
                        <a:t>Spotify</a:t>
                      </a:r>
                      <a:r>
                        <a:rPr lang="nl-NL" dirty="0" smtClean="0">
                          <a:latin typeface="Calibri" panose="020F0502020204030204" pitchFamily="34" charset="0"/>
                          <a:cs typeface="Calibri" panose="020F0502020204030204" pitchFamily="34" charset="0"/>
                        </a:rPr>
                        <a:t> bouwt aan een feature waarmee je straks 10 jaar terug kunt (welke muziek vond ik leuk toen ik een tiener was?)</a:t>
                      </a:r>
                    </a:p>
                  </a:txBody>
                  <a:tcPr>
                    <a:solidFill>
                      <a:schemeClr val="bg1">
                        <a:lumMod val="7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7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75000"/>
                      </a:schemeClr>
                    </a:solidFill>
                  </a:tcPr>
                </a:tc>
                <a:extLst>
                  <a:ext uri="{0D108BD9-81ED-4DB2-BD59-A6C34878D82A}">
                    <a16:rowId xmlns:a16="http://schemas.microsoft.com/office/drawing/2014/main" val="4229348752"/>
                  </a:ext>
                </a:extLst>
              </a:tr>
            </a:tbl>
          </a:graphicData>
        </a:graphic>
      </p:graphicFrame>
    </p:spTree>
    <p:extLst>
      <p:ext uri="{BB962C8B-B14F-4D97-AF65-F5344CB8AC3E}">
        <p14:creationId xmlns:p14="http://schemas.microsoft.com/office/powerpoint/2010/main" val="1633496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3627239781"/>
              </p:ext>
            </p:extLst>
          </p:nvPr>
        </p:nvGraphicFramePr>
        <p:xfrm>
          <a:off x="479376" y="476672"/>
          <a:ext cx="9680622" cy="6141720"/>
        </p:xfrm>
        <a:graphic>
          <a:graphicData uri="http://schemas.openxmlformats.org/drawingml/2006/table">
            <a:tbl>
              <a:tblPr firstRow="1" bandRow="1">
                <a:tableStyleId>{5C22544A-7EE6-4342-B048-85BDC9FD1C3A}</a:tableStyleId>
              </a:tblPr>
              <a:tblGrid>
                <a:gridCol w="6552727">
                  <a:extLst>
                    <a:ext uri="{9D8B030D-6E8A-4147-A177-3AD203B41FA5}">
                      <a16:colId xmlns:a16="http://schemas.microsoft.com/office/drawing/2014/main" val="3579580605"/>
                    </a:ext>
                  </a:extLst>
                </a:gridCol>
                <a:gridCol w="1656184">
                  <a:extLst>
                    <a:ext uri="{9D8B030D-6E8A-4147-A177-3AD203B41FA5}">
                      <a16:colId xmlns:a16="http://schemas.microsoft.com/office/drawing/2014/main" val="1797934324"/>
                    </a:ext>
                  </a:extLst>
                </a:gridCol>
                <a:gridCol w="1471711">
                  <a:extLst>
                    <a:ext uri="{9D8B030D-6E8A-4147-A177-3AD203B41FA5}">
                      <a16:colId xmlns:a16="http://schemas.microsoft.com/office/drawing/2014/main" val="265361759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mtClean="0">
                          <a:latin typeface="Calibri" panose="020F0502020204030204" pitchFamily="34" charset="0"/>
                          <a:cs typeface="Calibri" panose="020F0502020204030204" pitchFamily="34" charset="0"/>
                        </a:rPr>
                        <a:t>WAT</a:t>
                      </a:r>
                      <a:endParaRPr lang="nl-NL" dirty="0" smtClean="0">
                        <a:latin typeface="Calibri" panose="020F0502020204030204" pitchFamily="34" charset="0"/>
                        <a:cs typeface="Calibri" panose="020F0502020204030204" pitchFamily="34" charset="0"/>
                      </a:endParaRPr>
                    </a:p>
                  </a:txBody>
                  <a:tcPr>
                    <a:solidFill>
                      <a:schemeClr val="tx1"/>
                    </a:solidFill>
                  </a:tcPr>
                </a:tc>
                <a:tc>
                  <a:txBody>
                    <a:bodyPr/>
                    <a:lstStyle/>
                    <a:p>
                      <a:r>
                        <a:rPr lang="nl-NL" smtClean="0">
                          <a:latin typeface="Calibri" panose="020F0502020204030204" pitchFamily="34" charset="0"/>
                          <a:cs typeface="Calibri" panose="020F0502020204030204" pitchFamily="34" charset="0"/>
                        </a:rPr>
                        <a:t>WAAR</a:t>
                      </a:r>
                      <a:endParaRPr lang="nl-NL" dirty="0">
                        <a:latin typeface="Calibri" panose="020F0502020204030204" pitchFamily="34" charset="0"/>
                        <a:cs typeface="Calibri" panose="020F0502020204030204" pitchFamily="34" charset="0"/>
                      </a:endParaRPr>
                    </a:p>
                  </a:txBody>
                  <a:tcPr>
                    <a:solidFill>
                      <a:schemeClr val="tx1"/>
                    </a:solidFill>
                  </a:tcPr>
                </a:tc>
                <a:tc>
                  <a:txBody>
                    <a:bodyPr/>
                    <a:lstStyle/>
                    <a:p>
                      <a:r>
                        <a:rPr lang="nl-NL" smtClean="0">
                          <a:latin typeface="Calibri" panose="020F0502020204030204" pitchFamily="34" charset="0"/>
                          <a:cs typeface="Calibri" panose="020F0502020204030204" pitchFamily="34" charset="0"/>
                        </a:rPr>
                        <a:t>ONWAAR</a:t>
                      </a:r>
                      <a:endParaRPr lang="nl-NL" dirty="0">
                        <a:latin typeface="Calibri" panose="020F0502020204030204" pitchFamily="34" charset="0"/>
                        <a:cs typeface="Calibri" panose="020F0502020204030204" pitchFamily="34" charset="0"/>
                      </a:endParaRPr>
                    </a:p>
                  </a:txBody>
                  <a:tcPr>
                    <a:solidFill>
                      <a:schemeClr val="tx1"/>
                    </a:solidFill>
                  </a:tcPr>
                </a:tc>
                <a:extLst>
                  <a:ext uri="{0D108BD9-81ED-4DB2-BD59-A6C34878D82A}">
                    <a16:rowId xmlns:a16="http://schemas.microsoft.com/office/drawing/2014/main" val="12298431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mtClean="0">
                          <a:latin typeface="Calibri" panose="020F0502020204030204" pitchFamily="34" charset="0"/>
                          <a:cs typeface="Calibri" panose="020F0502020204030204" pitchFamily="34" charset="0"/>
                        </a:rPr>
                        <a:t>Uber gebruikte zijn gegevens om te berekenen welke gebruikers one-night-stands hadden</a:t>
                      </a:r>
                      <a:endParaRPr lang="nl-NL" dirty="0" smtClean="0">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lgn="ctr"/>
                      <a:r>
                        <a:rPr lang="nl-NL" smtClean="0">
                          <a:latin typeface="Calibri" panose="020F0502020204030204" pitchFamily="34" charset="0"/>
                          <a:cs typeface="Calibri" panose="020F0502020204030204" pitchFamily="34" charset="0"/>
                        </a:rPr>
                        <a:t>V</a:t>
                      </a:r>
                      <a:endParaRPr lang="nl-NL" dirty="0">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val="4168434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mtClean="0">
                          <a:latin typeface="Calibri" panose="020F0502020204030204" pitchFamily="34" charset="0"/>
                          <a:cs typeface="Calibri" panose="020F0502020204030204" pitchFamily="34" charset="0"/>
                        </a:rPr>
                        <a:t>Amazon verwijderde op afstand de boeken van George Orwell van alle Kindles</a:t>
                      </a:r>
                      <a:endParaRPr lang="nl-NL" dirty="0" smtClean="0">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lgn="ctr"/>
                      <a:r>
                        <a:rPr lang="nl-NL" smtClean="0">
                          <a:latin typeface="Calibri" panose="020F0502020204030204" pitchFamily="34" charset="0"/>
                          <a:cs typeface="Calibri" panose="020F0502020204030204" pitchFamily="34" charset="0"/>
                        </a:rPr>
                        <a:t>V</a:t>
                      </a:r>
                      <a:endParaRPr lang="nl-NL" dirty="0">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val="26633946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u="none" strike="noStrike" kern="1200" dirty="0" smtClean="0">
                          <a:solidFill>
                            <a:schemeClr val="dk1"/>
                          </a:solidFill>
                          <a:effectLst/>
                          <a:latin typeface="Calibri" panose="020F0502020204030204" pitchFamily="34" charset="0"/>
                          <a:ea typeface="+mn-ea"/>
                          <a:cs typeface="Calibri" panose="020F0502020204030204" pitchFamily="34" charset="0"/>
                          <a:hlinkClick r:id="rId3"/>
                        </a:rPr>
                        <a:t>Ancestry.com</a:t>
                      </a:r>
                      <a:r>
                        <a:rPr lang="nl-NL" dirty="0" smtClean="0">
                          <a:effectLst/>
                          <a:latin typeface="Calibri" panose="020F0502020204030204" pitchFamily="34" charset="0"/>
                          <a:cs typeface="Calibri" panose="020F0502020204030204" pitchFamily="34" charset="0"/>
                        </a:rPr>
                        <a:t> kocht oude graven om het DNA van de overledenen in kaart te brengen</a:t>
                      </a:r>
                      <a:endParaRPr lang="nl-NL" dirty="0" smtClean="0">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pPr algn="ctr"/>
                      <a:r>
                        <a:rPr lang="nl-NL" smtClean="0">
                          <a:latin typeface="Calibri" panose="020F0502020204030204" pitchFamily="34" charset="0"/>
                          <a:cs typeface="Calibri" panose="020F0502020204030204" pitchFamily="34" charset="0"/>
                        </a:rPr>
                        <a:t>V</a:t>
                      </a:r>
                      <a:endParaRPr lang="nl-NL" dirty="0">
                        <a:latin typeface="Calibri" panose="020F0502020204030204" pitchFamily="34" charset="0"/>
                        <a:cs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val="8268158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mtClean="0">
                          <a:latin typeface="Calibri" panose="020F0502020204030204" pitchFamily="34" charset="0"/>
                          <a:cs typeface="Calibri" panose="020F0502020204030204" pitchFamily="34" charset="0"/>
                        </a:rPr>
                        <a:t>Roomba,</a:t>
                      </a:r>
                      <a:r>
                        <a:rPr lang="nl-NL" baseline="0" smtClean="0">
                          <a:latin typeface="Calibri" panose="020F0502020204030204" pitchFamily="34" charset="0"/>
                          <a:cs typeface="Calibri" panose="020F0502020204030204" pitchFamily="34" charset="0"/>
                        </a:rPr>
                        <a:t> de slimme stofzuiger, maakt plattegronden van de woonkamers om door te verkopen</a:t>
                      </a:r>
                      <a:endParaRPr lang="nl-NL" dirty="0" smtClean="0">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lgn="ctr"/>
                      <a:r>
                        <a:rPr lang="nl-NL" smtClean="0">
                          <a:latin typeface="Calibri" panose="020F0502020204030204" pitchFamily="34" charset="0"/>
                          <a:cs typeface="Calibri" panose="020F0502020204030204" pitchFamily="34" charset="0"/>
                        </a:rPr>
                        <a:t>V</a:t>
                      </a:r>
                      <a:endParaRPr lang="nl-NL" dirty="0">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val="10459526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mtClean="0">
                          <a:latin typeface="Calibri" panose="020F0502020204030204" pitchFamily="34" charset="0"/>
                          <a:cs typeface="Calibri" panose="020F0502020204030204" pitchFamily="34" charset="0"/>
                        </a:rPr>
                        <a:t>Een directeur van een universiteit die voorstelde om met voorspellende analyses te bepalen welke studenten hun jaar niet zouden halen, zodat ze die studenten aan kunnen moedigen om te stoppen.</a:t>
                      </a:r>
                      <a:endParaRPr lang="nl-NL" dirty="0" smtClean="0">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lgn="ctr"/>
                      <a:r>
                        <a:rPr lang="nl-NL" smtClean="0">
                          <a:latin typeface="Calibri" panose="020F0502020204030204" pitchFamily="34" charset="0"/>
                          <a:cs typeface="Calibri" panose="020F0502020204030204" pitchFamily="34" charset="0"/>
                        </a:rPr>
                        <a:t>V</a:t>
                      </a:r>
                      <a:endParaRPr lang="nl-NL" dirty="0">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val="2364553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mtClean="0">
                          <a:latin typeface="Calibri" panose="020F0502020204030204" pitchFamily="34" charset="0"/>
                          <a:cs typeface="Calibri" panose="020F0502020204030204" pitchFamily="34" charset="0"/>
                        </a:rPr>
                        <a:t>Er is een app die op</a:t>
                      </a:r>
                      <a:r>
                        <a:rPr lang="nl-NL" baseline="0" smtClean="0">
                          <a:latin typeface="Calibri" panose="020F0502020204030204" pitchFamily="34" charset="0"/>
                          <a:cs typeface="Calibri" panose="020F0502020204030204" pitchFamily="34" charset="0"/>
                        </a:rPr>
                        <a:t> social media actief mensen opspoort met zelfmoordneigingen</a:t>
                      </a:r>
                      <a:endParaRPr lang="nl-NL" dirty="0" smtClean="0">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lgn="ctr"/>
                      <a:r>
                        <a:rPr lang="nl-NL" smtClean="0">
                          <a:latin typeface="Calibri" panose="020F0502020204030204" pitchFamily="34" charset="0"/>
                          <a:cs typeface="Calibri" panose="020F0502020204030204" pitchFamily="34" charset="0"/>
                        </a:rPr>
                        <a:t>V</a:t>
                      </a:r>
                      <a:endParaRPr lang="nl-NL" dirty="0">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val="16907872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smtClean="0">
                          <a:latin typeface="Calibri" panose="020F0502020204030204" pitchFamily="34" charset="0"/>
                          <a:cs typeface="Calibri" panose="020F0502020204030204" pitchFamily="34" charset="0"/>
                        </a:rPr>
                        <a:t>Spotify</a:t>
                      </a:r>
                      <a:r>
                        <a:rPr lang="nl-NL" dirty="0" smtClean="0">
                          <a:latin typeface="Calibri" panose="020F0502020204030204" pitchFamily="34" charset="0"/>
                          <a:cs typeface="Calibri" panose="020F0502020204030204" pitchFamily="34" charset="0"/>
                        </a:rPr>
                        <a:t> bouwt aan een feature waarmee je straks 10 jaar terug kunt (welke muziek vond ik leuk toen ik een tiener was?)</a:t>
                      </a:r>
                    </a:p>
                  </a:txBody>
                  <a:tcPr>
                    <a:solidFill>
                      <a:schemeClr val="bg1">
                        <a:lumMod val="85000"/>
                      </a:schemeClr>
                    </a:solidFill>
                  </a:tcPr>
                </a:tc>
                <a:tc>
                  <a:txBody>
                    <a:bodyPr/>
                    <a:lstStyle/>
                    <a:p>
                      <a:endParaRPr lang="nl-NL" dirty="0">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val="25726000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smtClean="0">
                          <a:latin typeface="Calibri" panose="020F0502020204030204" pitchFamily="34" charset="0"/>
                          <a:cs typeface="Calibri" panose="020F0502020204030204" pitchFamily="34" charset="0"/>
                        </a:rPr>
                        <a:t>MACHT</a:t>
                      </a:r>
                      <a:r>
                        <a:rPr lang="nl-NL" b="1" baseline="0" smtClean="0">
                          <a:latin typeface="Calibri" panose="020F0502020204030204" pitchFamily="34" charset="0"/>
                          <a:cs typeface="Calibri" panose="020F0502020204030204" pitchFamily="34" charset="0"/>
                        </a:rPr>
                        <a:t> CORRUMPEERT</a:t>
                      </a:r>
                      <a:endParaRPr lang="nl-NL" b="1" dirty="0" smtClean="0">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lgn="ctr"/>
                      <a:r>
                        <a:rPr lang="nl-NL" smtClean="0">
                          <a:latin typeface="Calibri" panose="020F0502020204030204" pitchFamily="34" charset="0"/>
                          <a:cs typeface="Calibri" panose="020F0502020204030204" pitchFamily="34" charset="0"/>
                        </a:rPr>
                        <a:t>V</a:t>
                      </a:r>
                      <a:endParaRPr lang="nl-NL" dirty="0">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val="23257175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smtClean="0">
                          <a:latin typeface="Calibri" panose="020F0502020204030204" pitchFamily="34" charset="0"/>
                          <a:cs typeface="Calibri" panose="020F0502020204030204" pitchFamily="34" charset="0"/>
                        </a:rPr>
                        <a:t>VAN CONSUMENTEN HOEF JE NIETS TE VERWACHTEN</a:t>
                      </a:r>
                      <a:endParaRPr lang="nl-NL" b="1" dirty="0" smtClean="0">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algn="ctr"/>
                      <a:r>
                        <a:rPr lang="nl-NL" smtClean="0">
                          <a:latin typeface="Calibri" panose="020F0502020204030204" pitchFamily="34" charset="0"/>
                          <a:cs typeface="Calibri" panose="020F0502020204030204" pitchFamily="34" charset="0"/>
                        </a:rPr>
                        <a:t>V</a:t>
                      </a:r>
                      <a:endParaRPr lang="nl-NL" dirty="0">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pPr algn="ctr"/>
                      <a:endParaRPr lang="nl-NL" dirty="0">
                        <a:latin typeface="Calibri" panose="020F0502020204030204" pitchFamily="34" charset="0"/>
                        <a:cs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val="2715534903"/>
                  </a:ext>
                </a:extLst>
              </a:tr>
            </a:tbl>
          </a:graphicData>
        </a:graphic>
      </p:graphicFrame>
    </p:spTree>
    <p:extLst>
      <p:ext uri="{BB962C8B-B14F-4D97-AF65-F5344CB8AC3E}">
        <p14:creationId xmlns:p14="http://schemas.microsoft.com/office/powerpoint/2010/main" val="3415621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567608" y="2636912"/>
            <a:ext cx="6269665" cy="646331"/>
          </a:xfrm>
          <a:prstGeom prst="rect">
            <a:avLst/>
          </a:prstGeom>
          <a:noFill/>
        </p:spPr>
        <p:txBody>
          <a:bodyPr wrap="none" rtlCol="0">
            <a:spAutoFit/>
          </a:bodyPr>
          <a:lstStyle/>
          <a:p>
            <a:pPr algn="ctr"/>
            <a:r>
              <a:rPr lang="nl-NL" b="1" dirty="0" smtClean="0"/>
              <a:t>FILM IS VERWIJDERD IVM GROOTTE PRESENTATIE</a:t>
            </a:r>
          </a:p>
          <a:p>
            <a:pPr algn="ctr"/>
            <a:r>
              <a:rPr lang="nl-NL" b="1" dirty="0" smtClean="0"/>
              <a:t>BIJ VRAGEN MAILEN RENS@TECHNOFILOSOFIE.COM</a:t>
            </a:r>
            <a:endParaRPr lang="nl-NL" b="1" dirty="0"/>
          </a:p>
        </p:txBody>
      </p:sp>
    </p:spTree>
    <p:extLst>
      <p:ext uri="{BB962C8B-B14F-4D97-AF65-F5344CB8AC3E}">
        <p14:creationId xmlns:p14="http://schemas.microsoft.com/office/powerpoint/2010/main" val="6271110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0" y="0"/>
            <a:ext cx="10992544" cy="6858000"/>
          </a:xfrm>
          <a:prstGeom prst="rect">
            <a:avLst/>
          </a:prstGeom>
        </p:spPr>
      </p:pic>
    </p:spTree>
    <p:extLst>
      <p:ext uri="{BB962C8B-B14F-4D97-AF65-F5344CB8AC3E}">
        <p14:creationId xmlns:p14="http://schemas.microsoft.com/office/powerpoint/2010/main" val="20891291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sresultaat voor orange selfdriving car paris"/>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12712" y="-235917"/>
            <a:ext cx="11350267" cy="7093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5608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0" y="0"/>
            <a:ext cx="10982400" cy="6889554"/>
          </a:xfrm>
          <a:prstGeom prst="rect">
            <a:avLst/>
          </a:prstGeom>
        </p:spPr>
      </p:pic>
    </p:spTree>
    <p:extLst>
      <p:ext uri="{BB962C8B-B14F-4D97-AF65-F5344CB8AC3E}">
        <p14:creationId xmlns:p14="http://schemas.microsoft.com/office/powerpoint/2010/main" val="5156048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238937"/>
            <a:ext cx="10260632" cy="7096937"/>
          </a:xfrm>
          <a:prstGeom prst="rect">
            <a:avLst/>
          </a:prstGeom>
        </p:spPr>
      </p:pic>
      <p:sp>
        <p:nvSpPr>
          <p:cNvPr id="5" name="Rechthoek 4"/>
          <p:cNvSpPr/>
          <p:nvPr/>
        </p:nvSpPr>
        <p:spPr>
          <a:xfrm>
            <a:off x="5833575" y="764704"/>
            <a:ext cx="4834425" cy="2520280"/>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b="1" dirty="0" smtClean="0">
                <a:latin typeface="Calibri" panose="020F0502020204030204" pitchFamily="34" charset="0"/>
                <a:cs typeface="Calibri" panose="020F0502020204030204" pitchFamily="34" charset="0"/>
              </a:rPr>
              <a:t>WELKE STRUCTURELE MAATREGELEN MOETEN GENOMEN WORDEN OM TE ZORGEN DAT OVERHEDEN DE REGIE BEHOUDEN?</a:t>
            </a:r>
          </a:p>
          <a:p>
            <a:endParaRPr lang="nl-NL" b="1" dirty="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OF VIND JE DAT JUIST GEEN GOED IDEE EN ZIE JE EEN ANDERE OPLOSSING?</a:t>
            </a:r>
          </a:p>
          <a:p>
            <a:endParaRPr lang="nl-NL" b="1" dirty="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10-15 MINUTEN</a:t>
            </a:r>
          </a:p>
        </p:txBody>
      </p:sp>
    </p:spTree>
    <p:extLst>
      <p:ext uri="{BB962C8B-B14F-4D97-AF65-F5344CB8AC3E}">
        <p14:creationId xmlns:p14="http://schemas.microsoft.com/office/powerpoint/2010/main" val="364168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hoek 23"/>
          <p:cNvSpPr/>
          <p:nvPr/>
        </p:nvSpPr>
        <p:spPr>
          <a:xfrm>
            <a:off x="2207568" y="2780928"/>
            <a:ext cx="7056784" cy="39604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dirty="0">
              <a:latin typeface="Calibri" panose="020F0502020204030204" pitchFamily="34" charset="0"/>
              <a:cs typeface="Calibri" panose="020F0502020204030204" pitchFamily="34" charset="0"/>
            </a:endParaRPr>
          </a:p>
        </p:txBody>
      </p:sp>
      <p:sp>
        <p:nvSpPr>
          <p:cNvPr id="4" name="Rechthoek 3"/>
          <p:cNvSpPr/>
          <p:nvPr/>
        </p:nvSpPr>
        <p:spPr>
          <a:xfrm>
            <a:off x="2711624" y="6093296"/>
            <a:ext cx="626469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Calibri" panose="020F0502020204030204" pitchFamily="34" charset="0"/>
                <a:cs typeface="Calibri" panose="020F0502020204030204" pitchFamily="34" charset="0"/>
              </a:rPr>
              <a:t>?</a:t>
            </a:r>
            <a:r>
              <a:rPr lang="nl-NL" b="1" dirty="0" smtClean="0">
                <a:solidFill>
                  <a:schemeClr val="tx1"/>
                </a:solidFill>
                <a:latin typeface="Calibri" panose="020F0502020204030204" pitchFamily="34" charset="0"/>
                <a:cs typeface="Calibri" panose="020F0502020204030204" pitchFamily="34" charset="0"/>
              </a:rPr>
              <a:t>INTERNET – HET WEB - BLOCKCHAIN </a:t>
            </a:r>
            <a:endParaRPr lang="nl-NL" b="1" dirty="0">
              <a:solidFill>
                <a:schemeClr val="tx1"/>
              </a:solidFill>
              <a:latin typeface="Calibri" panose="020F0502020204030204" pitchFamily="34" charset="0"/>
              <a:cs typeface="Calibri" panose="020F0502020204030204" pitchFamily="34" charset="0"/>
            </a:endParaRPr>
          </a:p>
        </p:txBody>
      </p:sp>
      <p:sp>
        <p:nvSpPr>
          <p:cNvPr id="5" name="Rechthoek 4"/>
          <p:cNvSpPr/>
          <p:nvPr/>
        </p:nvSpPr>
        <p:spPr>
          <a:xfrm>
            <a:off x="2711624" y="5549262"/>
            <a:ext cx="230425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OS</a:t>
            </a:r>
            <a:endParaRPr lang="nl-NL" b="1" dirty="0">
              <a:solidFill>
                <a:schemeClr val="tx1"/>
              </a:solidFill>
              <a:latin typeface="Calibri" panose="020F0502020204030204" pitchFamily="34" charset="0"/>
              <a:cs typeface="Calibri" panose="020F0502020204030204" pitchFamily="34" charset="0"/>
            </a:endParaRPr>
          </a:p>
        </p:txBody>
      </p:sp>
      <p:sp>
        <p:nvSpPr>
          <p:cNvPr id="6" name="Rechthoek 5"/>
          <p:cNvSpPr/>
          <p:nvPr/>
        </p:nvSpPr>
        <p:spPr>
          <a:xfrm>
            <a:off x="5015880" y="5549262"/>
            <a:ext cx="3960440"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IAAS – PAAS (DATABASE – AI)  </a:t>
            </a:r>
            <a:endParaRPr lang="nl-NL" b="1" dirty="0">
              <a:solidFill>
                <a:schemeClr val="tx1"/>
              </a:solidFill>
              <a:latin typeface="Calibri" panose="020F0502020204030204" pitchFamily="34" charset="0"/>
              <a:cs typeface="Calibri" panose="020F0502020204030204" pitchFamily="34" charset="0"/>
            </a:endParaRPr>
          </a:p>
        </p:txBody>
      </p:sp>
      <p:sp>
        <p:nvSpPr>
          <p:cNvPr id="7" name="Ovaal 6"/>
          <p:cNvSpPr/>
          <p:nvPr/>
        </p:nvSpPr>
        <p:spPr>
          <a:xfrm>
            <a:off x="3250802" y="45667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8" name="Ovaal 7"/>
          <p:cNvSpPr/>
          <p:nvPr/>
        </p:nvSpPr>
        <p:spPr>
          <a:xfrm>
            <a:off x="3627555" y="43501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9" name="Ovaal 8"/>
          <p:cNvSpPr/>
          <p:nvPr/>
        </p:nvSpPr>
        <p:spPr>
          <a:xfrm>
            <a:off x="3553294" y="3673484"/>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0" name="Ovaal 9"/>
          <p:cNvSpPr/>
          <p:nvPr/>
        </p:nvSpPr>
        <p:spPr>
          <a:xfrm>
            <a:off x="4022991" y="5034636"/>
            <a:ext cx="660477" cy="570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BR</a:t>
            </a:r>
            <a:endParaRPr lang="nl-NL" b="1" dirty="0">
              <a:solidFill>
                <a:schemeClr val="tx1"/>
              </a:solidFill>
              <a:latin typeface="Calibri" panose="020F0502020204030204" pitchFamily="34" charset="0"/>
              <a:cs typeface="Calibri" panose="020F0502020204030204" pitchFamily="34" charset="0"/>
            </a:endParaRPr>
          </a:p>
        </p:txBody>
      </p:sp>
      <p:sp>
        <p:nvSpPr>
          <p:cNvPr id="11" name="Ovaal 10"/>
          <p:cNvSpPr/>
          <p:nvPr/>
        </p:nvSpPr>
        <p:spPr>
          <a:xfrm>
            <a:off x="5451676" y="35962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Calibri" panose="020F0502020204030204" pitchFamily="34" charset="0"/>
              <a:cs typeface="Calibri" panose="020F0502020204030204" pitchFamily="34" charset="0"/>
            </a:endParaRPr>
          </a:p>
        </p:txBody>
      </p:sp>
      <p:sp>
        <p:nvSpPr>
          <p:cNvPr id="12" name="Ovaal 11"/>
          <p:cNvSpPr/>
          <p:nvPr/>
        </p:nvSpPr>
        <p:spPr>
          <a:xfrm>
            <a:off x="4138914" y="4490602"/>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3" name="Ovaal 12"/>
          <p:cNvSpPr/>
          <p:nvPr/>
        </p:nvSpPr>
        <p:spPr>
          <a:xfrm>
            <a:off x="5896969" y="3814956"/>
            <a:ext cx="639591" cy="5062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TR</a:t>
            </a:r>
            <a:endParaRPr lang="nl-NL" b="1" dirty="0">
              <a:solidFill>
                <a:schemeClr val="tx1"/>
              </a:solidFill>
              <a:latin typeface="Calibri" panose="020F0502020204030204" pitchFamily="34" charset="0"/>
              <a:cs typeface="Calibri" panose="020F0502020204030204" pitchFamily="34" charset="0"/>
            </a:endParaRPr>
          </a:p>
        </p:txBody>
      </p:sp>
      <p:sp>
        <p:nvSpPr>
          <p:cNvPr id="14" name="Ovaal 13"/>
          <p:cNvSpPr/>
          <p:nvPr/>
        </p:nvSpPr>
        <p:spPr>
          <a:xfrm>
            <a:off x="4666243" y="4052469"/>
            <a:ext cx="1698373" cy="16089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GOOGLE</a:t>
            </a:r>
            <a:endParaRPr lang="nl-NL" b="1" dirty="0">
              <a:solidFill>
                <a:schemeClr val="tx1"/>
              </a:solidFill>
              <a:latin typeface="Calibri" panose="020F0502020204030204" pitchFamily="34" charset="0"/>
              <a:cs typeface="Calibri" panose="020F0502020204030204" pitchFamily="34" charset="0"/>
            </a:endParaRPr>
          </a:p>
        </p:txBody>
      </p:sp>
      <p:sp>
        <p:nvSpPr>
          <p:cNvPr id="15" name="Ovaal 14"/>
          <p:cNvSpPr/>
          <p:nvPr/>
        </p:nvSpPr>
        <p:spPr>
          <a:xfrm>
            <a:off x="6327602" y="3933056"/>
            <a:ext cx="1424582" cy="12619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FACE-BOOK</a:t>
            </a:r>
            <a:endParaRPr lang="nl-NL" b="1" dirty="0">
              <a:solidFill>
                <a:schemeClr val="tx1"/>
              </a:solidFill>
              <a:latin typeface="Calibri" panose="020F0502020204030204" pitchFamily="34" charset="0"/>
              <a:cs typeface="Calibri" panose="020F0502020204030204" pitchFamily="34" charset="0"/>
            </a:endParaRPr>
          </a:p>
        </p:txBody>
      </p:sp>
      <p:sp>
        <p:nvSpPr>
          <p:cNvPr id="16" name="Ovaal 15"/>
          <p:cNvSpPr/>
          <p:nvPr/>
        </p:nvSpPr>
        <p:spPr>
          <a:xfrm>
            <a:off x="8134137" y="4555778"/>
            <a:ext cx="1193412" cy="10733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UBER</a:t>
            </a:r>
            <a:endParaRPr lang="nl-NL" b="1" dirty="0">
              <a:solidFill>
                <a:schemeClr val="tx1"/>
              </a:solidFill>
              <a:latin typeface="Calibri" panose="020F0502020204030204" pitchFamily="34" charset="0"/>
              <a:cs typeface="Calibri" panose="020F0502020204030204" pitchFamily="34" charset="0"/>
            </a:endParaRPr>
          </a:p>
        </p:txBody>
      </p:sp>
      <p:sp>
        <p:nvSpPr>
          <p:cNvPr id="17" name="Ovaal 16"/>
          <p:cNvSpPr/>
          <p:nvPr/>
        </p:nvSpPr>
        <p:spPr>
          <a:xfrm>
            <a:off x="7482935" y="4977407"/>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8" name="Ovaal 17"/>
          <p:cNvSpPr/>
          <p:nvPr/>
        </p:nvSpPr>
        <p:spPr>
          <a:xfrm>
            <a:off x="6009632" y="3234896"/>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9" name="Ovaal 18"/>
          <p:cNvSpPr/>
          <p:nvPr/>
        </p:nvSpPr>
        <p:spPr>
          <a:xfrm>
            <a:off x="7571656" y="4494487"/>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0" name="Ovaal 19"/>
          <p:cNvSpPr/>
          <p:nvPr/>
        </p:nvSpPr>
        <p:spPr>
          <a:xfrm>
            <a:off x="7508532" y="3967526"/>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1" name="Ovaal 20"/>
          <p:cNvSpPr/>
          <p:nvPr/>
        </p:nvSpPr>
        <p:spPr>
          <a:xfrm>
            <a:off x="7115272" y="3603941"/>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2" name="Ovaal 21"/>
          <p:cNvSpPr/>
          <p:nvPr/>
        </p:nvSpPr>
        <p:spPr>
          <a:xfrm>
            <a:off x="6567588" y="3548413"/>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3" name="Ovaal 22"/>
          <p:cNvSpPr/>
          <p:nvPr/>
        </p:nvSpPr>
        <p:spPr>
          <a:xfrm>
            <a:off x="6480377" y="3152028"/>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 name="Tekstvak 1"/>
          <p:cNvSpPr txBox="1"/>
          <p:nvPr/>
        </p:nvSpPr>
        <p:spPr>
          <a:xfrm>
            <a:off x="2170560" y="2787040"/>
            <a:ext cx="1182311" cy="276999"/>
          </a:xfrm>
          <a:prstGeom prst="rect">
            <a:avLst/>
          </a:prstGeom>
          <a:noFill/>
        </p:spPr>
        <p:txBody>
          <a:bodyPr wrap="none" rtlCol="0">
            <a:spAutoFit/>
          </a:bodyPr>
          <a:lstStyle/>
          <a:p>
            <a:r>
              <a:rPr lang="nl-NL" sz="1200" b="1" dirty="0" smtClean="0">
                <a:latin typeface="Calibri" panose="020F0502020204030204" pitchFamily="34" charset="0"/>
                <a:cs typeface="Calibri" panose="020F0502020204030204" pitchFamily="34" charset="0"/>
              </a:rPr>
              <a:t>ARCHITECTUUR</a:t>
            </a:r>
            <a:endParaRPr lang="nl-NL" sz="1200" b="1" dirty="0">
              <a:latin typeface="Calibri" panose="020F0502020204030204" pitchFamily="34" charset="0"/>
              <a:cs typeface="Calibri" panose="020F0502020204030204" pitchFamily="34" charset="0"/>
            </a:endParaRPr>
          </a:p>
        </p:txBody>
      </p:sp>
      <p:sp>
        <p:nvSpPr>
          <p:cNvPr id="3" name="Tekstvak 2"/>
          <p:cNvSpPr txBox="1"/>
          <p:nvPr/>
        </p:nvSpPr>
        <p:spPr>
          <a:xfrm>
            <a:off x="126534" y="404664"/>
            <a:ext cx="1444626" cy="369332"/>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KENMERKEN:</a:t>
            </a:r>
            <a:endParaRPr lang="nl-NL" dirty="0">
              <a:latin typeface="Calibri" panose="020F0502020204030204" pitchFamily="34" charset="0"/>
              <a:cs typeface="Calibri" panose="020F0502020204030204" pitchFamily="34" charset="0"/>
            </a:endParaRPr>
          </a:p>
        </p:txBody>
      </p:sp>
      <p:sp>
        <p:nvSpPr>
          <p:cNvPr id="47" name="Tekstvak 46"/>
          <p:cNvSpPr txBox="1"/>
          <p:nvPr/>
        </p:nvSpPr>
        <p:spPr>
          <a:xfrm>
            <a:off x="9327476" y="2502372"/>
            <a:ext cx="1725665" cy="369332"/>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MECHANISMEN:</a:t>
            </a:r>
            <a:endParaRPr lang="nl-NL" dirty="0">
              <a:latin typeface="Calibri" panose="020F0502020204030204" pitchFamily="34" charset="0"/>
              <a:cs typeface="Calibri" panose="020F0502020204030204" pitchFamily="34" charset="0"/>
            </a:endParaRPr>
          </a:p>
        </p:txBody>
      </p:sp>
      <p:sp>
        <p:nvSpPr>
          <p:cNvPr id="37" name="Tekstvak 36"/>
          <p:cNvSpPr txBox="1"/>
          <p:nvPr/>
        </p:nvSpPr>
        <p:spPr>
          <a:xfrm>
            <a:off x="9284326" y="85898"/>
            <a:ext cx="461665" cy="2165529"/>
          </a:xfrm>
          <a:prstGeom prst="rect">
            <a:avLst/>
          </a:prstGeom>
          <a:noFill/>
        </p:spPr>
        <p:txBody>
          <a:bodyPr vert="vert" wrap="none" rtlCol="0">
            <a:spAutoFit/>
          </a:bodyPr>
          <a:lstStyle/>
          <a:p>
            <a:r>
              <a:rPr lang="nl-NL" dirty="0" smtClean="0"/>
              <a:t>CATEGORISERING</a:t>
            </a:r>
            <a:endParaRPr lang="nl-NL" dirty="0"/>
          </a:p>
        </p:txBody>
      </p:sp>
      <p:sp>
        <p:nvSpPr>
          <p:cNvPr id="34" name="Rechthoek 33"/>
          <p:cNvSpPr/>
          <p:nvPr/>
        </p:nvSpPr>
        <p:spPr>
          <a:xfrm>
            <a:off x="3491077" y="3548413"/>
            <a:ext cx="677967" cy="728515"/>
          </a:xfrm>
          <a:prstGeom prst="rect">
            <a:avLst/>
          </a:prstGeom>
          <a:solidFill>
            <a:schemeClr val="accent2">
              <a:lumMod val="20000"/>
              <a:lumOff val="80000"/>
              <a:alpha val="50000"/>
            </a:schemeClr>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48"/>
          <p:cNvSpPr/>
          <p:nvPr/>
        </p:nvSpPr>
        <p:spPr>
          <a:xfrm>
            <a:off x="119336" y="605331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ECOSYSTEEM</a:t>
            </a:r>
            <a:endParaRPr lang="nl-NL" b="1" dirty="0">
              <a:solidFill>
                <a:schemeClr val="tx1"/>
              </a:solidFill>
              <a:latin typeface="Calibri" panose="020F0502020204030204" pitchFamily="34" charset="0"/>
              <a:cs typeface="Calibri" panose="020F0502020204030204" pitchFamily="34" charset="0"/>
            </a:endParaRPr>
          </a:p>
        </p:txBody>
      </p:sp>
      <p:sp>
        <p:nvSpPr>
          <p:cNvPr id="50" name="Rechthoek 49"/>
          <p:cNvSpPr/>
          <p:nvPr/>
        </p:nvSpPr>
        <p:spPr>
          <a:xfrm>
            <a:off x="129374" y="5229200"/>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DATA - API)  </a:t>
            </a:r>
          </a:p>
          <a:p>
            <a:pPr algn="ctr"/>
            <a:r>
              <a:rPr lang="nl-NL" b="1" dirty="0" smtClean="0">
                <a:solidFill>
                  <a:schemeClr val="tx1"/>
                </a:solidFill>
                <a:latin typeface="Calibri" panose="020F0502020204030204" pitchFamily="34" charset="0"/>
                <a:cs typeface="Calibri" panose="020F0502020204030204" pitchFamily="34" charset="0"/>
              </a:rPr>
              <a:t>(TWEE KEER)</a:t>
            </a:r>
            <a:endParaRPr lang="nl-NL" b="1" dirty="0">
              <a:solidFill>
                <a:schemeClr val="tx1"/>
              </a:solidFill>
              <a:latin typeface="Calibri" panose="020F0502020204030204" pitchFamily="34" charset="0"/>
              <a:cs typeface="Calibri" panose="020F0502020204030204" pitchFamily="34" charset="0"/>
            </a:endParaRPr>
          </a:p>
        </p:txBody>
      </p:sp>
      <p:sp>
        <p:nvSpPr>
          <p:cNvPr id="51" name="Rechthoek 50"/>
          <p:cNvSpPr/>
          <p:nvPr/>
        </p:nvSpPr>
        <p:spPr>
          <a:xfrm>
            <a:off x="126534" y="1144733"/>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PROSUMERS</a:t>
            </a:r>
            <a:endParaRPr lang="nl-NL" b="1" dirty="0">
              <a:solidFill>
                <a:schemeClr val="tx1"/>
              </a:solidFill>
              <a:latin typeface="Calibri" panose="020F0502020204030204" pitchFamily="34" charset="0"/>
              <a:cs typeface="Calibri" panose="020F0502020204030204" pitchFamily="34" charset="0"/>
            </a:endParaRPr>
          </a:p>
        </p:txBody>
      </p:sp>
      <p:sp>
        <p:nvSpPr>
          <p:cNvPr id="52" name="Rechthoek 51"/>
          <p:cNvSpPr/>
          <p:nvPr/>
        </p:nvSpPr>
        <p:spPr>
          <a:xfrm>
            <a:off x="126534" y="278092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TRANSACTIE-</a:t>
            </a:r>
          </a:p>
          <a:p>
            <a:pPr algn="ctr"/>
            <a:r>
              <a:rPr lang="nl-NL" b="1" dirty="0" smtClean="0">
                <a:solidFill>
                  <a:schemeClr val="tx1"/>
                </a:solidFill>
                <a:latin typeface="Calibri" panose="020F0502020204030204" pitchFamily="34" charset="0"/>
                <a:cs typeface="Calibri" panose="020F0502020204030204" pitchFamily="34" charset="0"/>
              </a:rPr>
              <a:t>KOSTEN -/-</a:t>
            </a:r>
            <a:endParaRPr lang="nl-NL" b="1" dirty="0">
              <a:solidFill>
                <a:schemeClr val="tx1"/>
              </a:solidFill>
              <a:latin typeface="Calibri" panose="020F0502020204030204" pitchFamily="34" charset="0"/>
              <a:cs typeface="Calibri" panose="020F0502020204030204" pitchFamily="34" charset="0"/>
            </a:endParaRPr>
          </a:p>
        </p:txBody>
      </p:sp>
      <p:sp>
        <p:nvSpPr>
          <p:cNvPr id="53" name="Rechthoek 52"/>
          <p:cNvSpPr/>
          <p:nvPr/>
        </p:nvSpPr>
        <p:spPr>
          <a:xfrm>
            <a:off x="126534" y="1956810"/>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GLOBAAL</a:t>
            </a:r>
            <a:endParaRPr lang="nl-NL" b="1" dirty="0">
              <a:solidFill>
                <a:schemeClr val="tx1"/>
              </a:solidFill>
              <a:latin typeface="Calibri" panose="020F0502020204030204" pitchFamily="34" charset="0"/>
              <a:cs typeface="Calibri" panose="020F0502020204030204" pitchFamily="34" charset="0"/>
            </a:endParaRPr>
          </a:p>
        </p:txBody>
      </p:sp>
      <p:sp>
        <p:nvSpPr>
          <p:cNvPr id="54" name="Rechthoek 53"/>
          <p:cNvSpPr/>
          <p:nvPr/>
        </p:nvSpPr>
        <p:spPr>
          <a:xfrm>
            <a:off x="126534" y="4407617"/>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GECODEERD</a:t>
            </a:r>
          </a:p>
          <a:p>
            <a:pPr algn="ctr"/>
            <a:r>
              <a:rPr lang="nl-NL" b="1" dirty="0" smtClean="0">
                <a:solidFill>
                  <a:schemeClr val="tx1"/>
                </a:solidFill>
                <a:latin typeface="Calibri" panose="020F0502020204030204" pitchFamily="34" charset="0"/>
                <a:cs typeface="Calibri" panose="020F0502020204030204" pitchFamily="34" charset="0"/>
              </a:rPr>
              <a:t>WERELDBEELD</a:t>
            </a:r>
            <a:endParaRPr lang="nl-NL" b="1" dirty="0">
              <a:solidFill>
                <a:schemeClr val="tx1"/>
              </a:solidFill>
              <a:latin typeface="Calibri" panose="020F0502020204030204" pitchFamily="34" charset="0"/>
              <a:cs typeface="Calibri" panose="020F0502020204030204" pitchFamily="34" charset="0"/>
            </a:endParaRPr>
          </a:p>
        </p:txBody>
      </p:sp>
      <p:sp>
        <p:nvSpPr>
          <p:cNvPr id="55" name="Rechthoek 54"/>
          <p:cNvSpPr/>
          <p:nvPr/>
        </p:nvSpPr>
        <p:spPr>
          <a:xfrm>
            <a:off x="126534" y="358887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NETWERK-</a:t>
            </a:r>
          </a:p>
          <a:p>
            <a:pPr algn="ctr"/>
            <a:r>
              <a:rPr lang="nl-NL" b="1" dirty="0" smtClean="0">
                <a:solidFill>
                  <a:schemeClr val="tx1"/>
                </a:solidFill>
                <a:latin typeface="Calibri" panose="020F0502020204030204" pitchFamily="34" charset="0"/>
                <a:cs typeface="Calibri" panose="020F0502020204030204" pitchFamily="34" charset="0"/>
              </a:rPr>
              <a:t>EFFECT</a:t>
            </a:r>
            <a:endParaRPr lang="nl-NL" b="1" dirty="0">
              <a:solidFill>
                <a:schemeClr val="tx1"/>
              </a:solidFill>
              <a:latin typeface="Calibri" panose="020F0502020204030204" pitchFamily="34" charset="0"/>
              <a:cs typeface="Calibri" panose="020F0502020204030204" pitchFamily="34" charset="0"/>
            </a:endParaRPr>
          </a:p>
        </p:txBody>
      </p:sp>
      <p:sp>
        <p:nvSpPr>
          <p:cNvPr id="56" name="Rechthoek 55"/>
          <p:cNvSpPr/>
          <p:nvPr/>
        </p:nvSpPr>
        <p:spPr>
          <a:xfrm>
            <a:off x="2207568" y="1196752"/>
            <a:ext cx="7056784" cy="3864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b="1" dirty="0" smtClean="0">
                <a:latin typeface="Calibri" panose="020F0502020204030204" pitchFamily="34" charset="0"/>
                <a:cs typeface="Calibri" panose="020F0502020204030204" pitchFamily="34" charset="0"/>
              </a:rPr>
              <a:t>DEEL – ECONOMIE</a:t>
            </a:r>
            <a:endParaRPr lang="nl-NL" b="1" dirty="0">
              <a:latin typeface="Calibri" panose="020F0502020204030204" pitchFamily="34" charset="0"/>
              <a:cs typeface="Calibri" panose="020F0502020204030204" pitchFamily="34" charset="0"/>
            </a:endParaRPr>
          </a:p>
        </p:txBody>
      </p:sp>
      <p:sp>
        <p:nvSpPr>
          <p:cNvPr id="57" name="Rechthoek 56"/>
          <p:cNvSpPr/>
          <p:nvPr/>
        </p:nvSpPr>
        <p:spPr>
          <a:xfrm>
            <a:off x="2207568" y="692696"/>
            <a:ext cx="7056784" cy="37456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b="1" dirty="0" smtClean="0">
                <a:latin typeface="Calibri" panose="020F0502020204030204" pitchFamily="34" charset="0"/>
                <a:cs typeface="Calibri" panose="020F0502020204030204" pitchFamily="34" charset="0"/>
              </a:rPr>
              <a:t>TWEEDE – HANDS ECONOMIE</a:t>
            </a:r>
            <a:endParaRPr lang="nl-NL" b="1" dirty="0">
              <a:latin typeface="Calibri" panose="020F0502020204030204" pitchFamily="34" charset="0"/>
              <a:cs typeface="Calibri" panose="020F0502020204030204" pitchFamily="34" charset="0"/>
            </a:endParaRPr>
          </a:p>
        </p:txBody>
      </p:sp>
      <p:sp>
        <p:nvSpPr>
          <p:cNvPr id="58" name="Rechthoek 57"/>
          <p:cNvSpPr/>
          <p:nvPr/>
        </p:nvSpPr>
        <p:spPr>
          <a:xfrm>
            <a:off x="2207568" y="116632"/>
            <a:ext cx="7056784" cy="4568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b="1" dirty="0" smtClean="0">
                <a:latin typeface="Calibri" panose="020F0502020204030204" pitchFamily="34" charset="0"/>
                <a:cs typeface="Calibri" panose="020F0502020204030204" pitchFamily="34" charset="0"/>
              </a:rPr>
              <a:t>KLUS – ECONOMIE</a:t>
            </a:r>
            <a:endParaRPr lang="nl-NL" b="1" dirty="0">
              <a:latin typeface="Calibri" panose="020F0502020204030204" pitchFamily="34" charset="0"/>
              <a:cs typeface="Calibri" panose="020F0502020204030204" pitchFamily="34" charset="0"/>
            </a:endParaRPr>
          </a:p>
        </p:txBody>
      </p:sp>
      <p:sp>
        <p:nvSpPr>
          <p:cNvPr id="59" name="Rechthoek 58"/>
          <p:cNvSpPr/>
          <p:nvPr/>
        </p:nvSpPr>
        <p:spPr>
          <a:xfrm>
            <a:off x="2207568" y="1700808"/>
            <a:ext cx="7056784" cy="4356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b="1" dirty="0" smtClean="0">
                <a:latin typeface="Calibri" panose="020F0502020204030204" pitchFamily="34" charset="0"/>
                <a:cs typeface="Calibri" panose="020F0502020204030204" pitchFamily="34" charset="0"/>
              </a:rPr>
              <a:t>PRODUCT - SERVICE ECONOMIE</a:t>
            </a:r>
            <a:endParaRPr lang="nl-NL" b="1" dirty="0">
              <a:latin typeface="Calibri" panose="020F0502020204030204" pitchFamily="34" charset="0"/>
              <a:cs typeface="Calibri" panose="020F0502020204030204" pitchFamily="34" charset="0"/>
            </a:endParaRPr>
          </a:p>
        </p:txBody>
      </p:sp>
      <p:sp>
        <p:nvSpPr>
          <p:cNvPr id="60" name="Rechthoek 59"/>
          <p:cNvSpPr/>
          <p:nvPr/>
        </p:nvSpPr>
        <p:spPr>
          <a:xfrm>
            <a:off x="2207568" y="2251427"/>
            <a:ext cx="7056784" cy="4356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b="1" dirty="0" smtClean="0">
                <a:latin typeface="Calibri" panose="020F0502020204030204" pitchFamily="34" charset="0"/>
                <a:cs typeface="Calibri" panose="020F0502020204030204" pitchFamily="34" charset="0"/>
              </a:rPr>
              <a:t>DOE - DEMOCRATIE</a:t>
            </a:r>
            <a:endParaRPr lang="nl-NL" b="1" dirty="0">
              <a:latin typeface="Calibri" panose="020F0502020204030204" pitchFamily="34" charset="0"/>
              <a:cs typeface="Calibri" panose="020F0502020204030204" pitchFamily="34" charset="0"/>
            </a:endParaRPr>
          </a:p>
        </p:txBody>
      </p:sp>
      <p:sp>
        <p:nvSpPr>
          <p:cNvPr id="44" name="Rechthoek 43"/>
          <p:cNvSpPr/>
          <p:nvPr/>
        </p:nvSpPr>
        <p:spPr>
          <a:xfrm>
            <a:off x="9412073" y="5548086"/>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DATAFICATIE</a:t>
            </a:r>
            <a:endParaRPr lang="nl-NL" b="1" dirty="0">
              <a:solidFill>
                <a:schemeClr val="tx1"/>
              </a:solidFill>
              <a:latin typeface="Calibri" panose="020F0502020204030204" pitchFamily="34" charset="0"/>
              <a:cs typeface="Calibri" panose="020F0502020204030204" pitchFamily="34" charset="0"/>
            </a:endParaRPr>
          </a:p>
        </p:txBody>
      </p:sp>
      <p:sp>
        <p:nvSpPr>
          <p:cNvPr id="48" name="Rechthoek 47"/>
          <p:cNvSpPr/>
          <p:nvPr/>
        </p:nvSpPr>
        <p:spPr>
          <a:xfrm>
            <a:off x="9408368" y="4276928"/>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COM-MODIFICATIE</a:t>
            </a:r>
            <a:endParaRPr lang="nl-NL" b="1" dirty="0">
              <a:solidFill>
                <a:schemeClr val="tx1"/>
              </a:solidFill>
              <a:latin typeface="Calibri" panose="020F0502020204030204" pitchFamily="34" charset="0"/>
              <a:cs typeface="Calibri" panose="020F0502020204030204" pitchFamily="34" charset="0"/>
            </a:endParaRPr>
          </a:p>
        </p:txBody>
      </p:sp>
      <p:sp>
        <p:nvSpPr>
          <p:cNvPr id="61" name="Rechthoek 60"/>
          <p:cNvSpPr/>
          <p:nvPr/>
        </p:nvSpPr>
        <p:spPr>
          <a:xfrm>
            <a:off x="9407360" y="3005770"/>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SELECTIE</a:t>
            </a:r>
            <a:endParaRPr lang="nl-NL"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03821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sresultaat voor algorithm justice"/>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72752" y="0"/>
            <a:ext cx="117373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456728" y="188640"/>
            <a:ext cx="2710697" cy="432048"/>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b="1" dirty="0" smtClean="0">
                <a:latin typeface="Calibri" panose="020F0502020204030204" pitchFamily="34" charset="0"/>
                <a:cs typeface="Calibri" panose="020F0502020204030204" pitchFamily="34" charset="0"/>
              </a:rPr>
              <a:t>REGULERING IS CRUCIAAL</a:t>
            </a:r>
          </a:p>
        </p:txBody>
      </p:sp>
      <p:sp>
        <p:nvSpPr>
          <p:cNvPr id="6" name="Rechthoek 5"/>
          <p:cNvSpPr/>
          <p:nvPr/>
        </p:nvSpPr>
        <p:spPr>
          <a:xfrm>
            <a:off x="-456728" y="797246"/>
            <a:ext cx="2710697" cy="43204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nl-NL" b="1" dirty="0" smtClean="0">
                <a:solidFill>
                  <a:srgbClr val="CC00FF"/>
                </a:solidFill>
                <a:latin typeface="Calibri" panose="020F0502020204030204" pitchFamily="34" charset="0"/>
                <a:cs typeface="Calibri" panose="020F0502020204030204" pitchFamily="34" charset="0"/>
              </a:rPr>
              <a:t>NIET NORMATIEF</a:t>
            </a:r>
          </a:p>
        </p:txBody>
      </p:sp>
      <p:sp>
        <p:nvSpPr>
          <p:cNvPr id="7" name="Rechthoek 6"/>
          <p:cNvSpPr/>
          <p:nvPr/>
        </p:nvSpPr>
        <p:spPr>
          <a:xfrm>
            <a:off x="-456728" y="1405852"/>
            <a:ext cx="2710697" cy="43204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nl-NL" b="1" dirty="0" smtClean="0">
                <a:solidFill>
                  <a:srgbClr val="CC00FF"/>
                </a:solidFill>
                <a:latin typeface="Calibri" panose="020F0502020204030204" pitchFamily="34" charset="0"/>
                <a:cs typeface="Calibri" panose="020F0502020204030204" pitchFamily="34" charset="0"/>
              </a:rPr>
              <a:t>TRANSPARANTIE</a:t>
            </a:r>
          </a:p>
        </p:txBody>
      </p:sp>
      <p:sp>
        <p:nvSpPr>
          <p:cNvPr id="8" name="Rechthoek 7"/>
          <p:cNvSpPr/>
          <p:nvPr/>
        </p:nvSpPr>
        <p:spPr>
          <a:xfrm>
            <a:off x="-464465" y="2026540"/>
            <a:ext cx="2710697" cy="43204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nl-NL" b="1" dirty="0" smtClean="0">
                <a:solidFill>
                  <a:srgbClr val="CC00FF"/>
                </a:solidFill>
                <a:latin typeface="Calibri" panose="020F0502020204030204" pitchFamily="34" charset="0"/>
                <a:cs typeface="Calibri" panose="020F0502020204030204" pitchFamily="34" charset="0"/>
              </a:rPr>
              <a:t>BELASTING</a:t>
            </a:r>
          </a:p>
        </p:txBody>
      </p:sp>
      <p:sp>
        <p:nvSpPr>
          <p:cNvPr id="9" name="Rechthoek 8"/>
          <p:cNvSpPr/>
          <p:nvPr/>
        </p:nvSpPr>
        <p:spPr>
          <a:xfrm>
            <a:off x="-466719" y="2647228"/>
            <a:ext cx="2710697" cy="43204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nl-NL" b="1" dirty="0" smtClean="0">
                <a:solidFill>
                  <a:srgbClr val="CC00FF"/>
                </a:solidFill>
                <a:latin typeface="Calibri" panose="020F0502020204030204" pitchFamily="34" charset="0"/>
                <a:cs typeface="Calibri" panose="020F0502020204030204" pitchFamily="34" charset="0"/>
              </a:rPr>
              <a:t>DATA</a:t>
            </a:r>
          </a:p>
        </p:txBody>
      </p:sp>
      <p:sp>
        <p:nvSpPr>
          <p:cNvPr id="10" name="Rechthoek 9"/>
          <p:cNvSpPr/>
          <p:nvPr/>
        </p:nvSpPr>
        <p:spPr>
          <a:xfrm>
            <a:off x="-466720" y="3279796"/>
            <a:ext cx="2710697" cy="43204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nl-NL" b="1" dirty="0" smtClean="0">
                <a:solidFill>
                  <a:srgbClr val="CC00FF"/>
                </a:solidFill>
                <a:latin typeface="Calibri" panose="020F0502020204030204" pitchFamily="34" charset="0"/>
                <a:cs typeface="Calibri" panose="020F0502020204030204" pitchFamily="34" charset="0"/>
              </a:rPr>
              <a:t>GDPR</a:t>
            </a:r>
          </a:p>
        </p:txBody>
      </p:sp>
      <p:sp>
        <p:nvSpPr>
          <p:cNvPr id="11" name="Rechthoek 10"/>
          <p:cNvSpPr/>
          <p:nvPr/>
        </p:nvSpPr>
        <p:spPr>
          <a:xfrm>
            <a:off x="-466721" y="3876522"/>
            <a:ext cx="2710697" cy="43204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nl-NL" b="1" dirty="0" smtClean="0">
                <a:solidFill>
                  <a:srgbClr val="CC00FF"/>
                </a:solidFill>
                <a:latin typeface="Calibri" panose="020F0502020204030204" pitchFamily="34" charset="0"/>
                <a:cs typeface="Calibri" panose="020F0502020204030204" pitchFamily="34" charset="0"/>
              </a:rPr>
              <a:t>OPEN STANDAARDEN</a:t>
            </a:r>
          </a:p>
        </p:txBody>
      </p:sp>
      <p:sp>
        <p:nvSpPr>
          <p:cNvPr id="12" name="Rechthoek 11"/>
          <p:cNvSpPr/>
          <p:nvPr/>
        </p:nvSpPr>
        <p:spPr>
          <a:xfrm>
            <a:off x="-456729" y="6209927"/>
            <a:ext cx="2710697" cy="43204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nl-NL" b="1" dirty="0" smtClean="0">
                <a:solidFill>
                  <a:srgbClr val="CC00FF"/>
                </a:solidFill>
                <a:latin typeface="Calibri" panose="020F0502020204030204" pitchFamily="34" charset="0"/>
                <a:cs typeface="Calibri" panose="020F0502020204030204" pitchFamily="34" charset="0"/>
              </a:rPr>
              <a:t>WEIGEREN</a:t>
            </a:r>
          </a:p>
        </p:txBody>
      </p:sp>
      <p:sp>
        <p:nvSpPr>
          <p:cNvPr id="13" name="Rechthoek 12"/>
          <p:cNvSpPr/>
          <p:nvPr/>
        </p:nvSpPr>
        <p:spPr>
          <a:xfrm>
            <a:off x="-466721" y="4457744"/>
            <a:ext cx="2710697" cy="43204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nl-NL" b="1" dirty="0" smtClean="0">
                <a:solidFill>
                  <a:srgbClr val="CC00FF"/>
                </a:solidFill>
                <a:latin typeface="Calibri" panose="020F0502020204030204" pitchFamily="34" charset="0"/>
                <a:cs typeface="Calibri" panose="020F0502020204030204" pitchFamily="34" charset="0"/>
              </a:rPr>
              <a:t>BESTAANDE REGELS</a:t>
            </a:r>
          </a:p>
        </p:txBody>
      </p:sp>
      <p:sp>
        <p:nvSpPr>
          <p:cNvPr id="14" name="Rechthoek 13"/>
          <p:cNvSpPr/>
          <p:nvPr/>
        </p:nvSpPr>
        <p:spPr>
          <a:xfrm>
            <a:off x="-456726" y="5059551"/>
            <a:ext cx="2710697" cy="43204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nl-NL" b="1" dirty="0" smtClean="0">
                <a:solidFill>
                  <a:srgbClr val="CC00FF"/>
                </a:solidFill>
                <a:latin typeface="Calibri" panose="020F0502020204030204" pitchFamily="34" charset="0"/>
                <a:cs typeface="Calibri" panose="020F0502020204030204" pitchFamily="34" charset="0"/>
              </a:rPr>
              <a:t>STRUCTUREEL</a:t>
            </a:r>
          </a:p>
        </p:txBody>
      </p:sp>
      <p:sp>
        <p:nvSpPr>
          <p:cNvPr id="15" name="Rechthoek 14"/>
          <p:cNvSpPr/>
          <p:nvPr/>
        </p:nvSpPr>
        <p:spPr>
          <a:xfrm>
            <a:off x="2328182" y="4457744"/>
            <a:ext cx="2710697" cy="43204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nl-NL" b="1" dirty="0" smtClean="0">
                <a:solidFill>
                  <a:srgbClr val="CC00FF"/>
                </a:solidFill>
                <a:latin typeface="Calibri" panose="020F0502020204030204" pitchFamily="34" charset="0"/>
                <a:cs typeface="Calibri" panose="020F0502020204030204" pitchFamily="34" charset="0"/>
              </a:rPr>
              <a:t>CONCURRENTIE</a:t>
            </a:r>
          </a:p>
        </p:txBody>
      </p:sp>
      <p:sp>
        <p:nvSpPr>
          <p:cNvPr id="16" name="Rechthoek 15"/>
          <p:cNvSpPr/>
          <p:nvPr/>
        </p:nvSpPr>
        <p:spPr>
          <a:xfrm>
            <a:off x="8191969" y="156265"/>
            <a:ext cx="2710697" cy="432048"/>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b="1" dirty="0" smtClean="0">
                <a:latin typeface="Calibri" panose="020F0502020204030204" pitchFamily="34" charset="0"/>
                <a:cs typeface="Calibri" panose="020F0502020204030204" pitchFamily="34" charset="0"/>
              </a:rPr>
              <a:t>TOEZICHTHOUDER</a:t>
            </a:r>
          </a:p>
        </p:txBody>
      </p:sp>
      <p:sp>
        <p:nvSpPr>
          <p:cNvPr id="17" name="Rechthoek 16"/>
          <p:cNvSpPr/>
          <p:nvPr/>
        </p:nvSpPr>
        <p:spPr>
          <a:xfrm>
            <a:off x="8191969" y="764871"/>
            <a:ext cx="2710697" cy="43204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nl-NL" b="1" dirty="0" smtClean="0">
                <a:solidFill>
                  <a:srgbClr val="CC00FF"/>
                </a:solidFill>
                <a:latin typeface="Calibri" panose="020F0502020204030204" pitchFamily="34" charset="0"/>
                <a:cs typeface="Calibri" panose="020F0502020204030204" pitchFamily="34" charset="0"/>
              </a:rPr>
              <a:t>POLITIEKE DISCUSSIE</a:t>
            </a:r>
          </a:p>
        </p:txBody>
      </p:sp>
      <p:sp>
        <p:nvSpPr>
          <p:cNvPr id="18" name="Rechthoek 17"/>
          <p:cNvSpPr/>
          <p:nvPr/>
        </p:nvSpPr>
        <p:spPr>
          <a:xfrm>
            <a:off x="8191969" y="1373477"/>
            <a:ext cx="2710697" cy="43204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nl-NL" b="1" dirty="0" smtClean="0">
                <a:solidFill>
                  <a:srgbClr val="CC00FF"/>
                </a:solidFill>
                <a:latin typeface="Calibri" panose="020F0502020204030204" pitchFamily="34" charset="0"/>
                <a:cs typeface="Calibri" panose="020F0502020204030204" pitchFamily="34" charset="0"/>
              </a:rPr>
              <a:t>VISIE OP INNOVATIE</a:t>
            </a:r>
          </a:p>
        </p:txBody>
      </p:sp>
      <p:sp>
        <p:nvSpPr>
          <p:cNvPr id="19" name="Rechthoek 18"/>
          <p:cNvSpPr/>
          <p:nvPr/>
        </p:nvSpPr>
        <p:spPr>
          <a:xfrm>
            <a:off x="8184232" y="1994165"/>
            <a:ext cx="2710697" cy="43204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nl-NL" b="1" dirty="0" smtClean="0">
                <a:solidFill>
                  <a:srgbClr val="CC00FF"/>
                </a:solidFill>
                <a:latin typeface="Calibri" panose="020F0502020204030204" pitchFamily="34" charset="0"/>
                <a:cs typeface="Calibri" panose="020F0502020204030204" pitchFamily="34" charset="0"/>
              </a:rPr>
              <a:t>VISIE OP MAATSCHAPPIJ</a:t>
            </a:r>
          </a:p>
        </p:txBody>
      </p:sp>
      <p:sp>
        <p:nvSpPr>
          <p:cNvPr id="20" name="Rechthoek 19"/>
          <p:cNvSpPr/>
          <p:nvPr/>
        </p:nvSpPr>
        <p:spPr>
          <a:xfrm>
            <a:off x="-466722" y="5634739"/>
            <a:ext cx="2710697" cy="43204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nl-NL" b="1" dirty="0" smtClean="0">
                <a:solidFill>
                  <a:srgbClr val="CC00FF"/>
                </a:solidFill>
                <a:latin typeface="Calibri" panose="020F0502020204030204" pitchFamily="34" charset="0"/>
                <a:cs typeface="Calibri" panose="020F0502020204030204" pitchFamily="34" charset="0"/>
              </a:rPr>
              <a:t>OOG OP INNOVATIE</a:t>
            </a:r>
          </a:p>
        </p:txBody>
      </p:sp>
      <p:sp>
        <p:nvSpPr>
          <p:cNvPr id="21" name="Rechthoek 20"/>
          <p:cNvSpPr/>
          <p:nvPr/>
        </p:nvSpPr>
        <p:spPr>
          <a:xfrm>
            <a:off x="2328182" y="6209927"/>
            <a:ext cx="2710697" cy="43204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nl-NL" b="1" dirty="0" smtClean="0">
                <a:solidFill>
                  <a:srgbClr val="CC00FF"/>
                </a:solidFill>
                <a:latin typeface="Calibri" panose="020F0502020204030204" pitchFamily="34" charset="0"/>
                <a:cs typeface="Calibri" panose="020F0502020204030204" pitchFamily="34" charset="0"/>
              </a:rPr>
              <a:t>COMPLEX</a:t>
            </a:r>
          </a:p>
        </p:txBody>
      </p:sp>
      <p:sp>
        <p:nvSpPr>
          <p:cNvPr id="22" name="Rechthoek 21"/>
          <p:cNvSpPr/>
          <p:nvPr/>
        </p:nvSpPr>
        <p:spPr>
          <a:xfrm>
            <a:off x="5113093" y="6209927"/>
            <a:ext cx="2710697" cy="43204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nl-NL" b="1" dirty="0" smtClean="0">
                <a:solidFill>
                  <a:srgbClr val="CC00FF"/>
                </a:solidFill>
                <a:latin typeface="Calibri" panose="020F0502020204030204" pitchFamily="34" charset="0"/>
                <a:cs typeface="Calibri" panose="020F0502020204030204" pitchFamily="34" charset="0"/>
              </a:rPr>
              <a:t>SPOTIFY</a:t>
            </a:r>
          </a:p>
        </p:txBody>
      </p:sp>
      <p:sp>
        <p:nvSpPr>
          <p:cNvPr id="23" name="Rechthoek 22"/>
          <p:cNvSpPr/>
          <p:nvPr/>
        </p:nvSpPr>
        <p:spPr>
          <a:xfrm>
            <a:off x="5123085" y="4457744"/>
            <a:ext cx="2710697" cy="43204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nl-NL" b="1" dirty="0" smtClean="0">
                <a:solidFill>
                  <a:srgbClr val="CC00FF"/>
                </a:solidFill>
                <a:latin typeface="Calibri" panose="020F0502020204030204" pitchFamily="34" charset="0"/>
                <a:cs typeface="Calibri" panose="020F0502020204030204" pitchFamily="34" charset="0"/>
              </a:rPr>
              <a:t>WERKEN VAAK TEGEN</a:t>
            </a:r>
          </a:p>
        </p:txBody>
      </p:sp>
      <p:sp>
        <p:nvSpPr>
          <p:cNvPr id="24" name="Rechthoek 23"/>
          <p:cNvSpPr/>
          <p:nvPr/>
        </p:nvSpPr>
        <p:spPr>
          <a:xfrm>
            <a:off x="5434178" y="2012848"/>
            <a:ext cx="2710697" cy="43204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nl-NL" b="1" dirty="0" smtClean="0">
                <a:solidFill>
                  <a:srgbClr val="CC00FF"/>
                </a:solidFill>
                <a:latin typeface="Calibri" panose="020F0502020204030204" pitchFamily="34" charset="0"/>
                <a:cs typeface="Calibri" panose="020F0502020204030204" pitchFamily="34" charset="0"/>
              </a:rPr>
              <a:t>INCLUSIVITEIT</a:t>
            </a:r>
          </a:p>
        </p:txBody>
      </p:sp>
    </p:spTree>
    <p:extLst>
      <p:ext uri="{BB962C8B-B14F-4D97-AF65-F5344CB8AC3E}">
        <p14:creationId xmlns:p14="http://schemas.microsoft.com/office/powerpoint/2010/main" val="171388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additive="base">
                                        <p:cTn id="115" dur="500" fill="hold"/>
                                        <p:tgtEl>
                                          <p:spTgt spid="23"/>
                                        </p:tgtEl>
                                        <p:attrNameLst>
                                          <p:attrName>ppt_x</p:attrName>
                                        </p:attrNameLst>
                                      </p:cBhvr>
                                      <p:tavLst>
                                        <p:tav tm="0">
                                          <p:val>
                                            <p:strVal val="#ppt_x"/>
                                          </p:val>
                                        </p:tav>
                                        <p:tav tm="100000">
                                          <p:val>
                                            <p:strVal val="#ppt_x"/>
                                          </p:val>
                                        </p:tav>
                                      </p:tavLst>
                                    </p:anim>
                                    <p:anim calcmode="lin" valueType="num">
                                      <p:cBhvr additive="base">
                                        <p:cTn id="1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additive="base">
                                        <p:cTn id="121" dur="500" fill="hold"/>
                                        <p:tgtEl>
                                          <p:spTgt spid="24"/>
                                        </p:tgtEl>
                                        <p:attrNameLst>
                                          <p:attrName>ppt_x</p:attrName>
                                        </p:attrNameLst>
                                      </p:cBhvr>
                                      <p:tavLst>
                                        <p:tav tm="0">
                                          <p:val>
                                            <p:strVal val="#ppt_x"/>
                                          </p:val>
                                        </p:tav>
                                        <p:tav tm="100000">
                                          <p:val>
                                            <p:strVal val="#ppt_x"/>
                                          </p:val>
                                        </p:tav>
                                      </p:tavLst>
                                    </p:anim>
                                    <p:anim calcmode="lin" valueType="num">
                                      <p:cBhvr additive="base">
                                        <p:cTn id="1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p:cNvSpPr/>
          <p:nvPr/>
        </p:nvSpPr>
        <p:spPr>
          <a:xfrm>
            <a:off x="191345" y="188640"/>
            <a:ext cx="4896543" cy="2574885"/>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smtClean="0">
                <a:latin typeface="Calibri" panose="020F0502020204030204" pitchFamily="34" charset="0"/>
                <a:cs typeface="Calibri" panose="020F0502020204030204" pitchFamily="34" charset="0"/>
              </a:rPr>
              <a:t>WWW.LINKEDIN.COM/IN/</a:t>
            </a:r>
            <a:br>
              <a:rPr lang="nl-NL" sz="2800" b="1" dirty="0" smtClean="0">
                <a:latin typeface="Calibri" panose="020F0502020204030204" pitchFamily="34" charset="0"/>
                <a:cs typeface="Calibri" panose="020F0502020204030204" pitchFamily="34" charset="0"/>
              </a:rPr>
            </a:br>
            <a:r>
              <a:rPr lang="nl-NL" sz="2800" b="1" dirty="0" smtClean="0">
                <a:latin typeface="Calibri" panose="020F0502020204030204" pitchFamily="34" charset="0"/>
                <a:cs typeface="Calibri" panose="020F0502020204030204" pitchFamily="34" charset="0"/>
              </a:rPr>
              <a:t>RENSVANDERVORST</a:t>
            </a:r>
            <a:br>
              <a:rPr lang="nl-NL" sz="2800" b="1" dirty="0" smtClean="0">
                <a:latin typeface="Calibri" panose="020F0502020204030204" pitchFamily="34" charset="0"/>
                <a:cs typeface="Calibri" panose="020F0502020204030204" pitchFamily="34" charset="0"/>
              </a:rPr>
            </a:br>
            <a:endParaRPr lang="nl-NL" sz="2800" b="1" dirty="0" smtClean="0">
              <a:latin typeface="Calibri" panose="020F0502020204030204" pitchFamily="34" charset="0"/>
              <a:cs typeface="Calibri" panose="020F0502020204030204" pitchFamily="34" charset="0"/>
            </a:endParaRPr>
          </a:p>
        </p:txBody>
      </p:sp>
      <p:sp>
        <p:nvSpPr>
          <p:cNvPr id="24" name="Rechthoek 23"/>
          <p:cNvSpPr/>
          <p:nvPr/>
        </p:nvSpPr>
        <p:spPr>
          <a:xfrm>
            <a:off x="5735961" y="195371"/>
            <a:ext cx="4824535" cy="2568154"/>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smtClean="0">
                <a:latin typeface="Calibri" panose="020F0502020204030204" pitchFamily="34" charset="0"/>
                <a:cs typeface="Calibri" panose="020F0502020204030204" pitchFamily="34" charset="0"/>
              </a:rPr>
              <a:t>WWW.TECHNOFILOSOFIE.COM</a:t>
            </a:r>
          </a:p>
          <a:p>
            <a:pPr algn="ctr"/>
            <a:endParaRPr lang="nl-NL" sz="2800" b="1" dirty="0">
              <a:latin typeface="Calibri" panose="020F0502020204030204" pitchFamily="34" charset="0"/>
              <a:cs typeface="Calibri" panose="020F0502020204030204" pitchFamily="34" charset="0"/>
            </a:endParaRPr>
          </a:p>
          <a:p>
            <a:pPr algn="ctr"/>
            <a:r>
              <a:rPr lang="nl-NL" sz="2800" b="1" dirty="0" smtClean="0">
                <a:latin typeface="Calibri" panose="020F0502020204030204" pitchFamily="34" charset="0"/>
                <a:cs typeface="Calibri" panose="020F0502020204030204" pitchFamily="34" charset="0"/>
              </a:rPr>
              <a:t>(TICT)</a:t>
            </a:r>
          </a:p>
        </p:txBody>
      </p:sp>
      <p:sp>
        <p:nvSpPr>
          <p:cNvPr id="25" name="Rechthoek 24"/>
          <p:cNvSpPr/>
          <p:nvPr/>
        </p:nvSpPr>
        <p:spPr>
          <a:xfrm>
            <a:off x="191344" y="3789040"/>
            <a:ext cx="4896544" cy="2574885"/>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smtClean="0">
                <a:latin typeface="Calibri" panose="020F0502020204030204" pitchFamily="34" charset="0"/>
                <a:cs typeface="Calibri" panose="020F0502020204030204" pitchFamily="34" charset="0"/>
              </a:rPr>
              <a:t>PRIVE - MASTERCLASSES</a:t>
            </a:r>
          </a:p>
        </p:txBody>
      </p:sp>
      <p:sp>
        <p:nvSpPr>
          <p:cNvPr id="26" name="Rechthoek 25"/>
          <p:cNvSpPr/>
          <p:nvPr/>
        </p:nvSpPr>
        <p:spPr>
          <a:xfrm>
            <a:off x="5735961" y="3770520"/>
            <a:ext cx="4827304" cy="2574885"/>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b="1" dirty="0" smtClean="0">
              <a:latin typeface="Calibri" panose="020F0502020204030204" pitchFamily="34" charset="0"/>
              <a:cs typeface="Calibri" panose="020F0502020204030204" pitchFamily="34" charset="0"/>
            </a:endParaRPr>
          </a:p>
        </p:txBody>
      </p:sp>
      <p:sp>
        <p:nvSpPr>
          <p:cNvPr id="2" name="Ovaal 1"/>
          <p:cNvSpPr/>
          <p:nvPr/>
        </p:nvSpPr>
        <p:spPr>
          <a:xfrm>
            <a:off x="3863752" y="1844824"/>
            <a:ext cx="1440160" cy="1296144"/>
          </a:xfrm>
          <a:prstGeom prst="ellipse">
            <a:avLst/>
          </a:prstGeom>
          <a:solidFill>
            <a:schemeClr val="tx1"/>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0" dirty="0" smtClean="0">
                <a:solidFill>
                  <a:schemeClr val="bg1"/>
                </a:solidFill>
                <a:latin typeface="Calibri" panose="020F0502020204030204" pitchFamily="34" charset="0"/>
                <a:cs typeface="Calibri" panose="020F0502020204030204" pitchFamily="34" charset="0"/>
              </a:rPr>
              <a:t>1</a:t>
            </a:r>
            <a:endParaRPr lang="nl-NL" sz="8000" dirty="0">
              <a:solidFill>
                <a:schemeClr val="bg1"/>
              </a:solidFill>
              <a:latin typeface="Calibri" panose="020F0502020204030204" pitchFamily="34" charset="0"/>
              <a:cs typeface="Calibri" panose="020F0502020204030204" pitchFamily="34" charset="0"/>
            </a:endParaRPr>
          </a:p>
        </p:txBody>
      </p:sp>
      <p:sp>
        <p:nvSpPr>
          <p:cNvPr id="27" name="Ovaal 26"/>
          <p:cNvSpPr/>
          <p:nvPr/>
        </p:nvSpPr>
        <p:spPr>
          <a:xfrm>
            <a:off x="9521103" y="1970879"/>
            <a:ext cx="1440160" cy="1296144"/>
          </a:xfrm>
          <a:prstGeom prst="ellipse">
            <a:avLst/>
          </a:prstGeom>
          <a:solidFill>
            <a:schemeClr val="tx1"/>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0" dirty="0" smtClean="0">
                <a:solidFill>
                  <a:schemeClr val="bg1"/>
                </a:solidFill>
                <a:latin typeface="Calibri" panose="020F0502020204030204" pitchFamily="34" charset="0"/>
                <a:cs typeface="Calibri" panose="020F0502020204030204" pitchFamily="34" charset="0"/>
              </a:rPr>
              <a:t>2</a:t>
            </a:r>
            <a:endParaRPr lang="nl-NL" sz="8000" dirty="0">
              <a:solidFill>
                <a:schemeClr val="bg1"/>
              </a:solidFill>
              <a:latin typeface="Calibri" panose="020F0502020204030204" pitchFamily="34" charset="0"/>
              <a:cs typeface="Calibri" panose="020F0502020204030204" pitchFamily="34" charset="0"/>
            </a:endParaRPr>
          </a:p>
        </p:txBody>
      </p:sp>
      <p:sp>
        <p:nvSpPr>
          <p:cNvPr id="28" name="Ovaal 27"/>
          <p:cNvSpPr/>
          <p:nvPr/>
        </p:nvSpPr>
        <p:spPr>
          <a:xfrm>
            <a:off x="150999" y="3140968"/>
            <a:ext cx="1440160" cy="1296144"/>
          </a:xfrm>
          <a:prstGeom prst="ellipse">
            <a:avLst/>
          </a:prstGeom>
          <a:solidFill>
            <a:schemeClr val="tx1"/>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0" dirty="0" smtClean="0">
                <a:solidFill>
                  <a:schemeClr val="bg1"/>
                </a:solidFill>
                <a:latin typeface="Calibri" panose="020F0502020204030204" pitchFamily="34" charset="0"/>
                <a:cs typeface="Calibri" panose="020F0502020204030204" pitchFamily="34" charset="0"/>
              </a:rPr>
              <a:t>3</a:t>
            </a:r>
            <a:endParaRPr lang="nl-NL" sz="8000" dirty="0">
              <a:solidFill>
                <a:schemeClr val="bg1"/>
              </a:solidFill>
              <a:latin typeface="Calibri" panose="020F0502020204030204" pitchFamily="34" charset="0"/>
              <a:cs typeface="Calibri" panose="020F0502020204030204" pitchFamily="34" charset="0"/>
            </a:endParaRPr>
          </a:p>
        </p:txBody>
      </p:sp>
      <p:sp>
        <p:nvSpPr>
          <p:cNvPr id="29" name="Ovaal 28"/>
          <p:cNvSpPr/>
          <p:nvPr/>
        </p:nvSpPr>
        <p:spPr>
          <a:xfrm>
            <a:off x="6485410" y="3122448"/>
            <a:ext cx="1440160" cy="1296144"/>
          </a:xfrm>
          <a:prstGeom prst="ellipse">
            <a:avLst/>
          </a:prstGeom>
          <a:solidFill>
            <a:schemeClr val="tx1"/>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0" dirty="0" smtClean="0">
                <a:solidFill>
                  <a:schemeClr val="bg1"/>
                </a:solidFill>
                <a:latin typeface="Calibri" panose="020F0502020204030204" pitchFamily="34" charset="0"/>
                <a:cs typeface="Calibri" panose="020F0502020204030204" pitchFamily="34" charset="0"/>
              </a:rPr>
              <a:t>4</a:t>
            </a:r>
            <a:endParaRPr lang="nl-NL" sz="8000" dirty="0">
              <a:solidFill>
                <a:schemeClr val="bg1"/>
              </a:solidFill>
              <a:latin typeface="Calibri" panose="020F0502020204030204" pitchFamily="34" charset="0"/>
              <a:cs typeface="Calibri" panose="020F0502020204030204" pitchFamily="34" charset="0"/>
            </a:endParaRPr>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410" y="4610841"/>
            <a:ext cx="2217523" cy="1652964"/>
          </a:xfrm>
          <a:prstGeom prst="rect">
            <a:avLst/>
          </a:prstGeom>
          <a:ln w="38100">
            <a:solidFill>
              <a:srgbClr val="FF3399"/>
            </a:solidFill>
          </a:ln>
        </p:spPr>
      </p:pic>
      <p:pic>
        <p:nvPicPr>
          <p:cNvPr id="11" name="Afbeelding 10"/>
          <p:cNvPicPr>
            <a:picLocks noChangeAspect="1"/>
          </p:cNvPicPr>
          <p:nvPr/>
        </p:nvPicPr>
        <p:blipFill rotWithShape="1">
          <a:blip r:embed="rId4" cstate="print">
            <a:extLst>
              <a:ext uri="{28A0092B-C50C-407E-A947-70E740481C1C}">
                <a14:useLocalDpi xmlns:a14="http://schemas.microsoft.com/office/drawing/2010/main" val="0"/>
              </a:ext>
            </a:extLst>
          </a:blip>
          <a:srcRect l="32009" t="14728" r="27020" b="15986"/>
          <a:stretch/>
        </p:blipFill>
        <p:spPr>
          <a:xfrm>
            <a:off x="8859120" y="4610841"/>
            <a:ext cx="1469300" cy="1652964"/>
          </a:xfrm>
          <a:prstGeom prst="rect">
            <a:avLst/>
          </a:prstGeom>
          <a:ln w="38100">
            <a:solidFill>
              <a:srgbClr val="FF3399"/>
            </a:solidFill>
          </a:ln>
        </p:spPr>
      </p:pic>
      <p:sp>
        <p:nvSpPr>
          <p:cNvPr id="12" name="Tekstvak 11"/>
          <p:cNvSpPr txBox="1"/>
          <p:nvPr/>
        </p:nvSpPr>
        <p:spPr>
          <a:xfrm>
            <a:off x="7893796" y="4221629"/>
            <a:ext cx="1160189" cy="307777"/>
          </a:xfrm>
          <a:prstGeom prst="rect">
            <a:avLst/>
          </a:prstGeom>
          <a:noFill/>
        </p:spPr>
        <p:txBody>
          <a:bodyPr wrap="none" rtlCol="0">
            <a:spAutoFit/>
          </a:bodyPr>
          <a:lstStyle/>
          <a:p>
            <a:r>
              <a:rPr lang="nl-NL" sz="1400" b="1" dirty="0" smtClean="0">
                <a:latin typeface="Calibri" panose="020F0502020204030204" pitchFamily="34" charset="0"/>
                <a:cs typeface="Calibri" panose="020F0502020204030204" pitchFamily="34" charset="0"/>
              </a:rPr>
              <a:t>(advertentie)</a:t>
            </a:r>
            <a:endParaRPr lang="nl-NL"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2078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hoek 23"/>
          <p:cNvSpPr/>
          <p:nvPr/>
        </p:nvSpPr>
        <p:spPr>
          <a:xfrm>
            <a:off x="2207568" y="2780928"/>
            <a:ext cx="7056784" cy="39604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dirty="0">
              <a:latin typeface="Calibri" panose="020F0502020204030204" pitchFamily="34" charset="0"/>
              <a:cs typeface="Calibri" panose="020F0502020204030204" pitchFamily="34" charset="0"/>
            </a:endParaRPr>
          </a:p>
        </p:txBody>
      </p:sp>
      <p:sp>
        <p:nvSpPr>
          <p:cNvPr id="4" name="Rechthoek 3"/>
          <p:cNvSpPr/>
          <p:nvPr/>
        </p:nvSpPr>
        <p:spPr>
          <a:xfrm>
            <a:off x="2711624" y="6093296"/>
            <a:ext cx="626469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Calibri" panose="020F0502020204030204" pitchFamily="34" charset="0"/>
                <a:cs typeface="Calibri" panose="020F0502020204030204" pitchFamily="34" charset="0"/>
              </a:rPr>
              <a:t>?</a:t>
            </a:r>
            <a:r>
              <a:rPr lang="nl-NL" b="1" dirty="0" smtClean="0">
                <a:solidFill>
                  <a:schemeClr val="tx1"/>
                </a:solidFill>
                <a:latin typeface="Calibri" panose="020F0502020204030204" pitchFamily="34" charset="0"/>
                <a:cs typeface="Calibri" panose="020F0502020204030204" pitchFamily="34" charset="0"/>
              </a:rPr>
              <a:t>??</a:t>
            </a:r>
            <a:endParaRPr lang="nl-NL" b="1" dirty="0">
              <a:solidFill>
                <a:schemeClr val="tx1"/>
              </a:solidFill>
              <a:latin typeface="Calibri" panose="020F0502020204030204" pitchFamily="34" charset="0"/>
              <a:cs typeface="Calibri" panose="020F0502020204030204" pitchFamily="34" charset="0"/>
            </a:endParaRPr>
          </a:p>
        </p:txBody>
      </p:sp>
      <p:sp>
        <p:nvSpPr>
          <p:cNvPr id="5" name="Rechthoek 4"/>
          <p:cNvSpPr/>
          <p:nvPr/>
        </p:nvSpPr>
        <p:spPr>
          <a:xfrm>
            <a:off x="2711624" y="5549262"/>
            <a:ext cx="230425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a:t>
            </a:r>
            <a:endParaRPr lang="nl-NL" b="1" dirty="0">
              <a:solidFill>
                <a:schemeClr val="tx1"/>
              </a:solidFill>
              <a:latin typeface="Calibri" panose="020F0502020204030204" pitchFamily="34" charset="0"/>
              <a:cs typeface="Calibri" panose="020F0502020204030204" pitchFamily="34" charset="0"/>
            </a:endParaRPr>
          </a:p>
        </p:txBody>
      </p:sp>
      <p:sp>
        <p:nvSpPr>
          <p:cNvPr id="6" name="Rechthoek 5"/>
          <p:cNvSpPr/>
          <p:nvPr/>
        </p:nvSpPr>
        <p:spPr>
          <a:xfrm>
            <a:off x="5015880" y="5549262"/>
            <a:ext cx="3960440"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a:t>
            </a:r>
            <a:endParaRPr lang="nl-NL" b="1" dirty="0">
              <a:solidFill>
                <a:schemeClr val="tx1"/>
              </a:solidFill>
              <a:latin typeface="Calibri" panose="020F0502020204030204" pitchFamily="34" charset="0"/>
              <a:cs typeface="Calibri" panose="020F0502020204030204" pitchFamily="34" charset="0"/>
            </a:endParaRPr>
          </a:p>
        </p:txBody>
      </p:sp>
      <p:sp>
        <p:nvSpPr>
          <p:cNvPr id="7" name="Ovaal 6"/>
          <p:cNvSpPr/>
          <p:nvPr/>
        </p:nvSpPr>
        <p:spPr>
          <a:xfrm>
            <a:off x="3250802" y="45667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8" name="Ovaal 7"/>
          <p:cNvSpPr/>
          <p:nvPr/>
        </p:nvSpPr>
        <p:spPr>
          <a:xfrm>
            <a:off x="3627555" y="43501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9" name="Ovaal 8"/>
          <p:cNvSpPr/>
          <p:nvPr/>
        </p:nvSpPr>
        <p:spPr>
          <a:xfrm>
            <a:off x="3553294" y="3673484"/>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0" name="Ovaal 9"/>
          <p:cNvSpPr/>
          <p:nvPr/>
        </p:nvSpPr>
        <p:spPr>
          <a:xfrm>
            <a:off x="4107404" y="510130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a:t>
            </a:r>
            <a:endParaRPr lang="nl-NL" b="1" dirty="0">
              <a:solidFill>
                <a:schemeClr val="tx1"/>
              </a:solidFill>
              <a:latin typeface="Calibri" panose="020F0502020204030204" pitchFamily="34" charset="0"/>
              <a:cs typeface="Calibri" panose="020F0502020204030204" pitchFamily="34" charset="0"/>
            </a:endParaRPr>
          </a:p>
        </p:txBody>
      </p:sp>
      <p:sp>
        <p:nvSpPr>
          <p:cNvPr id="11" name="Ovaal 10"/>
          <p:cNvSpPr/>
          <p:nvPr/>
        </p:nvSpPr>
        <p:spPr>
          <a:xfrm>
            <a:off x="5451676" y="35962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Calibri" panose="020F0502020204030204" pitchFamily="34" charset="0"/>
              <a:cs typeface="Calibri" panose="020F0502020204030204" pitchFamily="34" charset="0"/>
            </a:endParaRPr>
          </a:p>
        </p:txBody>
      </p:sp>
      <p:sp>
        <p:nvSpPr>
          <p:cNvPr id="12" name="Ovaal 11"/>
          <p:cNvSpPr/>
          <p:nvPr/>
        </p:nvSpPr>
        <p:spPr>
          <a:xfrm>
            <a:off x="4138914" y="4490602"/>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3" name="Ovaal 12"/>
          <p:cNvSpPr/>
          <p:nvPr/>
        </p:nvSpPr>
        <p:spPr>
          <a:xfrm>
            <a:off x="4470118" y="3848258"/>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a:t>
            </a:r>
            <a:endParaRPr lang="nl-NL" b="1" dirty="0">
              <a:solidFill>
                <a:schemeClr val="tx1"/>
              </a:solidFill>
              <a:latin typeface="Calibri" panose="020F0502020204030204" pitchFamily="34" charset="0"/>
              <a:cs typeface="Calibri" panose="020F0502020204030204" pitchFamily="34" charset="0"/>
            </a:endParaRPr>
          </a:p>
        </p:txBody>
      </p:sp>
      <p:sp>
        <p:nvSpPr>
          <p:cNvPr id="14" name="Ovaal 13"/>
          <p:cNvSpPr/>
          <p:nvPr/>
        </p:nvSpPr>
        <p:spPr>
          <a:xfrm>
            <a:off x="4666243" y="4052469"/>
            <a:ext cx="1698373" cy="16089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a:t>
            </a:r>
            <a:endParaRPr lang="nl-NL" b="1" dirty="0">
              <a:solidFill>
                <a:schemeClr val="tx1"/>
              </a:solidFill>
              <a:latin typeface="Calibri" panose="020F0502020204030204" pitchFamily="34" charset="0"/>
              <a:cs typeface="Calibri" panose="020F0502020204030204" pitchFamily="34" charset="0"/>
            </a:endParaRPr>
          </a:p>
        </p:txBody>
      </p:sp>
      <p:sp>
        <p:nvSpPr>
          <p:cNvPr id="15" name="Ovaal 14"/>
          <p:cNvSpPr/>
          <p:nvPr/>
        </p:nvSpPr>
        <p:spPr>
          <a:xfrm>
            <a:off x="6327602" y="3933056"/>
            <a:ext cx="1424582" cy="12619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a:t>
            </a:r>
            <a:endParaRPr lang="nl-NL" b="1" dirty="0">
              <a:solidFill>
                <a:schemeClr val="tx1"/>
              </a:solidFill>
              <a:latin typeface="Calibri" panose="020F0502020204030204" pitchFamily="34" charset="0"/>
              <a:cs typeface="Calibri" panose="020F0502020204030204" pitchFamily="34" charset="0"/>
            </a:endParaRPr>
          </a:p>
        </p:txBody>
      </p:sp>
      <p:sp>
        <p:nvSpPr>
          <p:cNvPr id="16" name="Ovaal 15"/>
          <p:cNvSpPr/>
          <p:nvPr/>
        </p:nvSpPr>
        <p:spPr>
          <a:xfrm>
            <a:off x="8134137" y="4555778"/>
            <a:ext cx="1193412" cy="10733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a:t>
            </a:r>
            <a:endParaRPr lang="nl-NL" b="1" dirty="0">
              <a:solidFill>
                <a:schemeClr val="tx1"/>
              </a:solidFill>
              <a:latin typeface="Calibri" panose="020F0502020204030204" pitchFamily="34" charset="0"/>
              <a:cs typeface="Calibri" panose="020F0502020204030204" pitchFamily="34" charset="0"/>
            </a:endParaRPr>
          </a:p>
        </p:txBody>
      </p:sp>
      <p:sp>
        <p:nvSpPr>
          <p:cNvPr id="17" name="Ovaal 16"/>
          <p:cNvSpPr/>
          <p:nvPr/>
        </p:nvSpPr>
        <p:spPr>
          <a:xfrm>
            <a:off x="7482935" y="4977407"/>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8" name="Ovaal 17"/>
          <p:cNvSpPr/>
          <p:nvPr/>
        </p:nvSpPr>
        <p:spPr>
          <a:xfrm>
            <a:off x="6009632" y="3234896"/>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9" name="Ovaal 18"/>
          <p:cNvSpPr/>
          <p:nvPr/>
        </p:nvSpPr>
        <p:spPr>
          <a:xfrm>
            <a:off x="7571656" y="4494487"/>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0" name="Ovaal 19"/>
          <p:cNvSpPr/>
          <p:nvPr/>
        </p:nvSpPr>
        <p:spPr>
          <a:xfrm>
            <a:off x="7508532" y="3967526"/>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1" name="Ovaal 20"/>
          <p:cNvSpPr/>
          <p:nvPr/>
        </p:nvSpPr>
        <p:spPr>
          <a:xfrm>
            <a:off x="7115272" y="3603941"/>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2" name="Ovaal 21"/>
          <p:cNvSpPr/>
          <p:nvPr/>
        </p:nvSpPr>
        <p:spPr>
          <a:xfrm>
            <a:off x="6567588" y="3548413"/>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3" name="Ovaal 22"/>
          <p:cNvSpPr/>
          <p:nvPr/>
        </p:nvSpPr>
        <p:spPr>
          <a:xfrm>
            <a:off x="6480377" y="3152028"/>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5" name="Rechthoek 24"/>
          <p:cNvSpPr/>
          <p:nvPr/>
        </p:nvSpPr>
        <p:spPr>
          <a:xfrm>
            <a:off x="2207568" y="1196752"/>
            <a:ext cx="7056784" cy="3864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26" name="Rechthoek 25"/>
          <p:cNvSpPr/>
          <p:nvPr/>
        </p:nvSpPr>
        <p:spPr>
          <a:xfrm>
            <a:off x="2207568" y="692696"/>
            <a:ext cx="7056784" cy="37456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27" name="Rechthoek 26"/>
          <p:cNvSpPr/>
          <p:nvPr/>
        </p:nvSpPr>
        <p:spPr>
          <a:xfrm>
            <a:off x="2207568" y="116632"/>
            <a:ext cx="7056784" cy="4568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28" name="Rechthoek 27"/>
          <p:cNvSpPr/>
          <p:nvPr/>
        </p:nvSpPr>
        <p:spPr>
          <a:xfrm>
            <a:off x="119336" y="605331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29" name="Rechthoek 28"/>
          <p:cNvSpPr/>
          <p:nvPr/>
        </p:nvSpPr>
        <p:spPr>
          <a:xfrm>
            <a:off x="129374" y="5229200"/>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30" name="Rechthoek 29"/>
          <p:cNvSpPr/>
          <p:nvPr/>
        </p:nvSpPr>
        <p:spPr>
          <a:xfrm>
            <a:off x="126534" y="1144733"/>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31" name="Rechthoek 30"/>
          <p:cNvSpPr/>
          <p:nvPr/>
        </p:nvSpPr>
        <p:spPr>
          <a:xfrm>
            <a:off x="126534" y="278092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32" name="Rechthoek 31"/>
          <p:cNvSpPr/>
          <p:nvPr/>
        </p:nvSpPr>
        <p:spPr>
          <a:xfrm>
            <a:off x="126534" y="1956810"/>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33" name="Rechthoek 32"/>
          <p:cNvSpPr/>
          <p:nvPr/>
        </p:nvSpPr>
        <p:spPr>
          <a:xfrm>
            <a:off x="2207568" y="1700808"/>
            <a:ext cx="7056784" cy="4356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35" name="Rechthoek 34"/>
          <p:cNvSpPr/>
          <p:nvPr/>
        </p:nvSpPr>
        <p:spPr>
          <a:xfrm>
            <a:off x="126534" y="4407617"/>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36" name="Rechthoek 35"/>
          <p:cNvSpPr/>
          <p:nvPr/>
        </p:nvSpPr>
        <p:spPr>
          <a:xfrm>
            <a:off x="126534" y="358887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43" name="Rechthoek 42"/>
          <p:cNvSpPr/>
          <p:nvPr/>
        </p:nvSpPr>
        <p:spPr>
          <a:xfrm>
            <a:off x="9412073" y="5548086"/>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2" name="Tekstvak 1"/>
          <p:cNvSpPr txBox="1"/>
          <p:nvPr/>
        </p:nvSpPr>
        <p:spPr>
          <a:xfrm>
            <a:off x="2170560" y="2787040"/>
            <a:ext cx="1182311" cy="276999"/>
          </a:xfrm>
          <a:prstGeom prst="rect">
            <a:avLst/>
          </a:prstGeom>
          <a:noFill/>
        </p:spPr>
        <p:txBody>
          <a:bodyPr wrap="none" rtlCol="0">
            <a:spAutoFit/>
          </a:bodyPr>
          <a:lstStyle/>
          <a:p>
            <a:r>
              <a:rPr lang="nl-NL" sz="1200" b="1" dirty="0" smtClean="0">
                <a:latin typeface="Calibri" panose="020F0502020204030204" pitchFamily="34" charset="0"/>
                <a:cs typeface="Calibri" panose="020F0502020204030204" pitchFamily="34" charset="0"/>
              </a:rPr>
              <a:t>ARCHITECTUUR</a:t>
            </a:r>
            <a:endParaRPr lang="nl-NL" sz="1200" b="1" dirty="0">
              <a:latin typeface="Calibri" panose="020F0502020204030204" pitchFamily="34" charset="0"/>
              <a:cs typeface="Calibri" panose="020F0502020204030204" pitchFamily="34" charset="0"/>
            </a:endParaRPr>
          </a:p>
        </p:txBody>
      </p:sp>
      <p:sp>
        <p:nvSpPr>
          <p:cNvPr id="3" name="Tekstvak 2"/>
          <p:cNvSpPr txBox="1"/>
          <p:nvPr/>
        </p:nvSpPr>
        <p:spPr>
          <a:xfrm>
            <a:off x="126534" y="404664"/>
            <a:ext cx="1444626" cy="369332"/>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KENMERKEN:</a:t>
            </a:r>
            <a:endParaRPr lang="nl-NL" dirty="0">
              <a:latin typeface="Calibri" panose="020F0502020204030204" pitchFamily="34" charset="0"/>
              <a:cs typeface="Calibri" panose="020F0502020204030204" pitchFamily="34" charset="0"/>
            </a:endParaRPr>
          </a:p>
        </p:txBody>
      </p:sp>
      <p:sp>
        <p:nvSpPr>
          <p:cNvPr id="44" name="Rechthoek 43"/>
          <p:cNvSpPr/>
          <p:nvPr/>
        </p:nvSpPr>
        <p:spPr>
          <a:xfrm>
            <a:off x="2207568" y="2251427"/>
            <a:ext cx="7056784" cy="4356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45" name="Rechthoek 44"/>
          <p:cNvSpPr/>
          <p:nvPr/>
        </p:nvSpPr>
        <p:spPr>
          <a:xfrm>
            <a:off x="9408368" y="4276928"/>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46" name="Rechthoek 45"/>
          <p:cNvSpPr/>
          <p:nvPr/>
        </p:nvSpPr>
        <p:spPr>
          <a:xfrm>
            <a:off x="9407360" y="3005770"/>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47" name="Tekstvak 46"/>
          <p:cNvSpPr txBox="1"/>
          <p:nvPr/>
        </p:nvSpPr>
        <p:spPr>
          <a:xfrm>
            <a:off x="9327476" y="2502372"/>
            <a:ext cx="1725665" cy="369332"/>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MECHANISMEN:</a:t>
            </a:r>
            <a:endParaRPr lang="nl-NL" dirty="0">
              <a:latin typeface="Calibri" panose="020F0502020204030204" pitchFamily="34" charset="0"/>
              <a:cs typeface="Calibri" panose="020F0502020204030204" pitchFamily="34" charset="0"/>
            </a:endParaRPr>
          </a:p>
        </p:txBody>
      </p:sp>
      <p:sp>
        <p:nvSpPr>
          <p:cNvPr id="37" name="Tekstvak 36"/>
          <p:cNvSpPr txBox="1"/>
          <p:nvPr/>
        </p:nvSpPr>
        <p:spPr>
          <a:xfrm>
            <a:off x="9284326" y="85898"/>
            <a:ext cx="461665" cy="2165529"/>
          </a:xfrm>
          <a:prstGeom prst="rect">
            <a:avLst/>
          </a:prstGeom>
          <a:noFill/>
        </p:spPr>
        <p:txBody>
          <a:bodyPr vert="vert" wrap="none" rtlCol="0">
            <a:spAutoFit/>
          </a:bodyPr>
          <a:lstStyle/>
          <a:p>
            <a:r>
              <a:rPr lang="nl-NL" dirty="0" smtClean="0"/>
              <a:t>CATEGORISERING</a:t>
            </a:r>
            <a:endParaRPr lang="nl-NL" dirty="0"/>
          </a:p>
        </p:txBody>
      </p:sp>
      <p:sp>
        <p:nvSpPr>
          <p:cNvPr id="42" name="Rechthoek 41"/>
          <p:cNvSpPr/>
          <p:nvPr/>
        </p:nvSpPr>
        <p:spPr>
          <a:xfrm>
            <a:off x="4151784" y="114049"/>
            <a:ext cx="6741636" cy="2003312"/>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b="1" dirty="0" smtClean="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DE TERM ‘PLATFORM’ IS EEN TERM DIE OP VEEL DIGITALE TECHNOLOGIEËN IN HIERARCHIE KAN WORDEN TOEGEPAST. PROBEER (5 MINUTEN) EEN AANTAL CONCRETE PLATFORMEN TE NOEMEN EN ZE IN TE TEKENEN IN ONDERSTAANDE PLAATJE. OP DE VIERKANTE VLAKKEN VUL JE TYPE PLATFORMEN IN, IN DE BOLLEN (EEN PAAR) PRODUCTNAMEN.</a:t>
            </a:r>
          </a:p>
          <a:p>
            <a:pPr marL="342900" indent="-342900">
              <a:buAutoNum type="arabicPeriod"/>
            </a:pPr>
            <a:endParaRPr lang="nl-NL"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292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263352" y="80251"/>
            <a:ext cx="10416480" cy="6743469"/>
          </a:xfrm>
          <a:prstGeom prst="rect">
            <a:avLst/>
          </a:prstGeom>
        </p:spPr>
      </p:pic>
      <p:sp>
        <p:nvSpPr>
          <p:cNvPr id="5" name="Rectangle 4"/>
          <p:cNvSpPr/>
          <p:nvPr/>
        </p:nvSpPr>
        <p:spPr>
          <a:xfrm>
            <a:off x="5951984" y="6021288"/>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FFERNANDO VAN DER VLIST 2016</a:t>
            </a:r>
            <a:endParaRPr lang="nl-NL" sz="800" b="1" dirty="0"/>
          </a:p>
        </p:txBody>
      </p:sp>
    </p:spTree>
    <p:extLst>
      <p:ext uri="{BB962C8B-B14F-4D97-AF65-F5344CB8AC3E}">
        <p14:creationId xmlns:p14="http://schemas.microsoft.com/office/powerpoint/2010/main" val="1045117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hoek 23"/>
          <p:cNvSpPr/>
          <p:nvPr/>
        </p:nvSpPr>
        <p:spPr>
          <a:xfrm>
            <a:off x="2207568" y="2780928"/>
            <a:ext cx="7056784" cy="39604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dirty="0">
              <a:latin typeface="Calibri" panose="020F0502020204030204" pitchFamily="34" charset="0"/>
              <a:cs typeface="Calibri" panose="020F0502020204030204" pitchFamily="34" charset="0"/>
            </a:endParaRPr>
          </a:p>
        </p:txBody>
      </p:sp>
      <p:sp>
        <p:nvSpPr>
          <p:cNvPr id="4" name="Rechthoek 3"/>
          <p:cNvSpPr/>
          <p:nvPr/>
        </p:nvSpPr>
        <p:spPr>
          <a:xfrm>
            <a:off x="2711624" y="6093296"/>
            <a:ext cx="626469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Calibri" panose="020F0502020204030204" pitchFamily="34" charset="0"/>
                <a:cs typeface="Calibri" panose="020F0502020204030204" pitchFamily="34" charset="0"/>
              </a:rPr>
              <a:t>?</a:t>
            </a:r>
            <a:r>
              <a:rPr lang="nl-NL" b="1" dirty="0" smtClean="0">
                <a:solidFill>
                  <a:schemeClr val="tx1"/>
                </a:solidFill>
                <a:latin typeface="Calibri" panose="020F0502020204030204" pitchFamily="34" charset="0"/>
                <a:cs typeface="Calibri" panose="020F0502020204030204" pitchFamily="34" charset="0"/>
              </a:rPr>
              <a:t>INTERNET – HET WEB - BLOCKCHAIN </a:t>
            </a:r>
            <a:endParaRPr lang="nl-NL" b="1" dirty="0">
              <a:solidFill>
                <a:schemeClr val="tx1"/>
              </a:solidFill>
              <a:latin typeface="Calibri" panose="020F0502020204030204" pitchFamily="34" charset="0"/>
              <a:cs typeface="Calibri" panose="020F0502020204030204" pitchFamily="34" charset="0"/>
            </a:endParaRPr>
          </a:p>
        </p:txBody>
      </p:sp>
      <p:sp>
        <p:nvSpPr>
          <p:cNvPr id="5" name="Rechthoek 4"/>
          <p:cNvSpPr/>
          <p:nvPr/>
        </p:nvSpPr>
        <p:spPr>
          <a:xfrm>
            <a:off x="2711624" y="5549262"/>
            <a:ext cx="230425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OS</a:t>
            </a:r>
            <a:endParaRPr lang="nl-NL" b="1" dirty="0">
              <a:solidFill>
                <a:schemeClr val="tx1"/>
              </a:solidFill>
              <a:latin typeface="Calibri" panose="020F0502020204030204" pitchFamily="34" charset="0"/>
              <a:cs typeface="Calibri" panose="020F0502020204030204" pitchFamily="34" charset="0"/>
            </a:endParaRPr>
          </a:p>
        </p:txBody>
      </p:sp>
      <p:sp>
        <p:nvSpPr>
          <p:cNvPr id="6" name="Rechthoek 5"/>
          <p:cNvSpPr/>
          <p:nvPr/>
        </p:nvSpPr>
        <p:spPr>
          <a:xfrm>
            <a:off x="5015880" y="5549262"/>
            <a:ext cx="3960440"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IAAS – PAAS (DATABASE – AI)  </a:t>
            </a:r>
            <a:endParaRPr lang="nl-NL" b="1" dirty="0">
              <a:solidFill>
                <a:schemeClr val="tx1"/>
              </a:solidFill>
              <a:latin typeface="Calibri" panose="020F0502020204030204" pitchFamily="34" charset="0"/>
              <a:cs typeface="Calibri" panose="020F0502020204030204" pitchFamily="34" charset="0"/>
            </a:endParaRPr>
          </a:p>
        </p:txBody>
      </p:sp>
      <p:sp>
        <p:nvSpPr>
          <p:cNvPr id="7" name="Ovaal 6"/>
          <p:cNvSpPr/>
          <p:nvPr/>
        </p:nvSpPr>
        <p:spPr>
          <a:xfrm>
            <a:off x="3250802" y="45667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8" name="Ovaal 7"/>
          <p:cNvSpPr/>
          <p:nvPr/>
        </p:nvSpPr>
        <p:spPr>
          <a:xfrm>
            <a:off x="3627555" y="43501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9" name="Ovaal 8"/>
          <p:cNvSpPr/>
          <p:nvPr/>
        </p:nvSpPr>
        <p:spPr>
          <a:xfrm>
            <a:off x="3553294" y="3673484"/>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0" name="Ovaal 9"/>
          <p:cNvSpPr/>
          <p:nvPr/>
        </p:nvSpPr>
        <p:spPr>
          <a:xfrm>
            <a:off x="4022991" y="5034636"/>
            <a:ext cx="660477" cy="570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BR</a:t>
            </a:r>
            <a:endParaRPr lang="nl-NL" b="1" dirty="0">
              <a:solidFill>
                <a:schemeClr val="tx1"/>
              </a:solidFill>
              <a:latin typeface="Calibri" panose="020F0502020204030204" pitchFamily="34" charset="0"/>
              <a:cs typeface="Calibri" panose="020F0502020204030204" pitchFamily="34" charset="0"/>
            </a:endParaRPr>
          </a:p>
        </p:txBody>
      </p:sp>
      <p:sp>
        <p:nvSpPr>
          <p:cNvPr id="11" name="Ovaal 10"/>
          <p:cNvSpPr/>
          <p:nvPr/>
        </p:nvSpPr>
        <p:spPr>
          <a:xfrm>
            <a:off x="5451676" y="35962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Calibri" panose="020F0502020204030204" pitchFamily="34" charset="0"/>
              <a:cs typeface="Calibri" panose="020F0502020204030204" pitchFamily="34" charset="0"/>
            </a:endParaRPr>
          </a:p>
        </p:txBody>
      </p:sp>
      <p:sp>
        <p:nvSpPr>
          <p:cNvPr id="12" name="Ovaal 11"/>
          <p:cNvSpPr/>
          <p:nvPr/>
        </p:nvSpPr>
        <p:spPr>
          <a:xfrm>
            <a:off x="4138914" y="4490602"/>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3" name="Ovaal 12"/>
          <p:cNvSpPr/>
          <p:nvPr/>
        </p:nvSpPr>
        <p:spPr>
          <a:xfrm>
            <a:off x="5896969" y="3814956"/>
            <a:ext cx="639591" cy="5062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TR</a:t>
            </a:r>
            <a:endParaRPr lang="nl-NL" b="1" dirty="0">
              <a:solidFill>
                <a:schemeClr val="tx1"/>
              </a:solidFill>
              <a:latin typeface="Calibri" panose="020F0502020204030204" pitchFamily="34" charset="0"/>
              <a:cs typeface="Calibri" panose="020F0502020204030204" pitchFamily="34" charset="0"/>
            </a:endParaRPr>
          </a:p>
        </p:txBody>
      </p:sp>
      <p:sp>
        <p:nvSpPr>
          <p:cNvPr id="14" name="Ovaal 13"/>
          <p:cNvSpPr/>
          <p:nvPr/>
        </p:nvSpPr>
        <p:spPr>
          <a:xfrm>
            <a:off x="4666243" y="4052469"/>
            <a:ext cx="1698373" cy="16089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GOOGLE</a:t>
            </a:r>
            <a:endParaRPr lang="nl-NL" b="1" dirty="0">
              <a:solidFill>
                <a:schemeClr val="tx1"/>
              </a:solidFill>
              <a:latin typeface="Calibri" panose="020F0502020204030204" pitchFamily="34" charset="0"/>
              <a:cs typeface="Calibri" panose="020F0502020204030204" pitchFamily="34" charset="0"/>
            </a:endParaRPr>
          </a:p>
        </p:txBody>
      </p:sp>
      <p:sp>
        <p:nvSpPr>
          <p:cNvPr id="15" name="Ovaal 14"/>
          <p:cNvSpPr/>
          <p:nvPr/>
        </p:nvSpPr>
        <p:spPr>
          <a:xfrm>
            <a:off x="6327602" y="3933056"/>
            <a:ext cx="1424582" cy="12619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FACE-BOOK</a:t>
            </a:r>
            <a:endParaRPr lang="nl-NL" b="1" dirty="0">
              <a:solidFill>
                <a:schemeClr val="tx1"/>
              </a:solidFill>
              <a:latin typeface="Calibri" panose="020F0502020204030204" pitchFamily="34" charset="0"/>
              <a:cs typeface="Calibri" panose="020F0502020204030204" pitchFamily="34" charset="0"/>
            </a:endParaRPr>
          </a:p>
        </p:txBody>
      </p:sp>
      <p:sp>
        <p:nvSpPr>
          <p:cNvPr id="16" name="Ovaal 15"/>
          <p:cNvSpPr/>
          <p:nvPr/>
        </p:nvSpPr>
        <p:spPr>
          <a:xfrm>
            <a:off x="8134137" y="4555778"/>
            <a:ext cx="1193412" cy="10733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UBER</a:t>
            </a:r>
            <a:endParaRPr lang="nl-NL" b="1" dirty="0">
              <a:solidFill>
                <a:schemeClr val="tx1"/>
              </a:solidFill>
              <a:latin typeface="Calibri" panose="020F0502020204030204" pitchFamily="34" charset="0"/>
              <a:cs typeface="Calibri" panose="020F0502020204030204" pitchFamily="34" charset="0"/>
            </a:endParaRPr>
          </a:p>
        </p:txBody>
      </p:sp>
      <p:sp>
        <p:nvSpPr>
          <p:cNvPr id="17" name="Ovaal 16"/>
          <p:cNvSpPr/>
          <p:nvPr/>
        </p:nvSpPr>
        <p:spPr>
          <a:xfrm>
            <a:off x="7482935" y="4977407"/>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8" name="Ovaal 17"/>
          <p:cNvSpPr/>
          <p:nvPr/>
        </p:nvSpPr>
        <p:spPr>
          <a:xfrm>
            <a:off x="6009632" y="3234896"/>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9" name="Ovaal 18"/>
          <p:cNvSpPr/>
          <p:nvPr/>
        </p:nvSpPr>
        <p:spPr>
          <a:xfrm>
            <a:off x="7571656" y="4494487"/>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0" name="Ovaal 19"/>
          <p:cNvSpPr/>
          <p:nvPr/>
        </p:nvSpPr>
        <p:spPr>
          <a:xfrm>
            <a:off x="7508532" y="3967526"/>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1" name="Ovaal 20"/>
          <p:cNvSpPr/>
          <p:nvPr/>
        </p:nvSpPr>
        <p:spPr>
          <a:xfrm>
            <a:off x="7115272" y="3603941"/>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2" name="Ovaal 21"/>
          <p:cNvSpPr/>
          <p:nvPr/>
        </p:nvSpPr>
        <p:spPr>
          <a:xfrm>
            <a:off x="6567588" y="3548413"/>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3" name="Ovaal 22"/>
          <p:cNvSpPr/>
          <p:nvPr/>
        </p:nvSpPr>
        <p:spPr>
          <a:xfrm>
            <a:off x="6480377" y="3152028"/>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5" name="Rechthoek 24"/>
          <p:cNvSpPr/>
          <p:nvPr/>
        </p:nvSpPr>
        <p:spPr>
          <a:xfrm>
            <a:off x="2207568" y="1196752"/>
            <a:ext cx="7056784" cy="3864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26" name="Rechthoek 25"/>
          <p:cNvSpPr/>
          <p:nvPr/>
        </p:nvSpPr>
        <p:spPr>
          <a:xfrm>
            <a:off x="2207568" y="692696"/>
            <a:ext cx="7056784" cy="37456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27" name="Rechthoek 26"/>
          <p:cNvSpPr/>
          <p:nvPr/>
        </p:nvSpPr>
        <p:spPr>
          <a:xfrm>
            <a:off x="2207568" y="116632"/>
            <a:ext cx="7056784" cy="4568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28" name="Rechthoek 27"/>
          <p:cNvSpPr/>
          <p:nvPr/>
        </p:nvSpPr>
        <p:spPr>
          <a:xfrm>
            <a:off x="119336" y="605331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29" name="Rechthoek 28"/>
          <p:cNvSpPr/>
          <p:nvPr/>
        </p:nvSpPr>
        <p:spPr>
          <a:xfrm>
            <a:off x="129374" y="5229200"/>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30" name="Rechthoek 29"/>
          <p:cNvSpPr/>
          <p:nvPr/>
        </p:nvSpPr>
        <p:spPr>
          <a:xfrm>
            <a:off x="126534" y="1144733"/>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31" name="Rechthoek 30"/>
          <p:cNvSpPr/>
          <p:nvPr/>
        </p:nvSpPr>
        <p:spPr>
          <a:xfrm>
            <a:off x="126534" y="278092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32" name="Rechthoek 31"/>
          <p:cNvSpPr/>
          <p:nvPr/>
        </p:nvSpPr>
        <p:spPr>
          <a:xfrm>
            <a:off x="126534" y="1956810"/>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33" name="Rechthoek 32"/>
          <p:cNvSpPr/>
          <p:nvPr/>
        </p:nvSpPr>
        <p:spPr>
          <a:xfrm>
            <a:off x="2207568" y="1700808"/>
            <a:ext cx="7056784" cy="4356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35" name="Rechthoek 34"/>
          <p:cNvSpPr/>
          <p:nvPr/>
        </p:nvSpPr>
        <p:spPr>
          <a:xfrm>
            <a:off x="126534" y="4407617"/>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36" name="Rechthoek 35"/>
          <p:cNvSpPr/>
          <p:nvPr/>
        </p:nvSpPr>
        <p:spPr>
          <a:xfrm>
            <a:off x="126534" y="358887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43" name="Rechthoek 42"/>
          <p:cNvSpPr/>
          <p:nvPr/>
        </p:nvSpPr>
        <p:spPr>
          <a:xfrm>
            <a:off x="9412073" y="5548086"/>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2" name="Tekstvak 1"/>
          <p:cNvSpPr txBox="1"/>
          <p:nvPr/>
        </p:nvSpPr>
        <p:spPr>
          <a:xfrm>
            <a:off x="2170560" y="2787040"/>
            <a:ext cx="1182311" cy="276999"/>
          </a:xfrm>
          <a:prstGeom prst="rect">
            <a:avLst/>
          </a:prstGeom>
          <a:noFill/>
        </p:spPr>
        <p:txBody>
          <a:bodyPr wrap="none" rtlCol="0">
            <a:spAutoFit/>
          </a:bodyPr>
          <a:lstStyle/>
          <a:p>
            <a:r>
              <a:rPr lang="nl-NL" sz="1200" b="1" dirty="0" smtClean="0">
                <a:latin typeface="Calibri" panose="020F0502020204030204" pitchFamily="34" charset="0"/>
                <a:cs typeface="Calibri" panose="020F0502020204030204" pitchFamily="34" charset="0"/>
              </a:rPr>
              <a:t>ARCHITECTUUR</a:t>
            </a:r>
            <a:endParaRPr lang="nl-NL" sz="1200" b="1" dirty="0">
              <a:latin typeface="Calibri" panose="020F0502020204030204" pitchFamily="34" charset="0"/>
              <a:cs typeface="Calibri" panose="020F0502020204030204" pitchFamily="34" charset="0"/>
            </a:endParaRPr>
          </a:p>
        </p:txBody>
      </p:sp>
      <p:sp>
        <p:nvSpPr>
          <p:cNvPr id="3" name="Tekstvak 2"/>
          <p:cNvSpPr txBox="1"/>
          <p:nvPr/>
        </p:nvSpPr>
        <p:spPr>
          <a:xfrm>
            <a:off x="126534" y="404664"/>
            <a:ext cx="1444626" cy="369332"/>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KENMERKEN:</a:t>
            </a:r>
            <a:endParaRPr lang="nl-NL" dirty="0">
              <a:latin typeface="Calibri" panose="020F0502020204030204" pitchFamily="34" charset="0"/>
              <a:cs typeface="Calibri" panose="020F0502020204030204" pitchFamily="34" charset="0"/>
            </a:endParaRPr>
          </a:p>
        </p:txBody>
      </p:sp>
      <p:sp>
        <p:nvSpPr>
          <p:cNvPr id="44" name="Rechthoek 43"/>
          <p:cNvSpPr/>
          <p:nvPr/>
        </p:nvSpPr>
        <p:spPr>
          <a:xfrm>
            <a:off x="2207568" y="2251427"/>
            <a:ext cx="7056784" cy="4356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45" name="Rechthoek 44"/>
          <p:cNvSpPr/>
          <p:nvPr/>
        </p:nvSpPr>
        <p:spPr>
          <a:xfrm>
            <a:off x="9408368" y="4276928"/>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46" name="Rechthoek 45"/>
          <p:cNvSpPr/>
          <p:nvPr/>
        </p:nvSpPr>
        <p:spPr>
          <a:xfrm>
            <a:off x="9407360" y="3005770"/>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47" name="Tekstvak 46"/>
          <p:cNvSpPr txBox="1"/>
          <p:nvPr/>
        </p:nvSpPr>
        <p:spPr>
          <a:xfrm>
            <a:off x="9327476" y="2502372"/>
            <a:ext cx="1725665" cy="369332"/>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MECHANISMEN:</a:t>
            </a:r>
            <a:endParaRPr lang="nl-NL" dirty="0">
              <a:latin typeface="Calibri" panose="020F0502020204030204" pitchFamily="34" charset="0"/>
              <a:cs typeface="Calibri" panose="020F0502020204030204" pitchFamily="34" charset="0"/>
            </a:endParaRPr>
          </a:p>
        </p:txBody>
      </p:sp>
      <p:sp>
        <p:nvSpPr>
          <p:cNvPr id="37" name="Tekstvak 36"/>
          <p:cNvSpPr txBox="1"/>
          <p:nvPr/>
        </p:nvSpPr>
        <p:spPr>
          <a:xfrm>
            <a:off x="9284326" y="85898"/>
            <a:ext cx="461665" cy="2165529"/>
          </a:xfrm>
          <a:prstGeom prst="rect">
            <a:avLst/>
          </a:prstGeom>
          <a:noFill/>
        </p:spPr>
        <p:txBody>
          <a:bodyPr vert="vert" wrap="none" rtlCol="0">
            <a:spAutoFit/>
          </a:bodyPr>
          <a:lstStyle/>
          <a:p>
            <a:r>
              <a:rPr lang="nl-NL" dirty="0" smtClean="0"/>
              <a:t>CATEGORISERING</a:t>
            </a:r>
            <a:endParaRPr lang="nl-NL" dirty="0"/>
          </a:p>
        </p:txBody>
      </p:sp>
      <p:sp>
        <p:nvSpPr>
          <p:cNvPr id="34" name="Rechthoek 33"/>
          <p:cNvSpPr/>
          <p:nvPr/>
        </p:nvSpPr>
        <p:spPr>
          <a:xfrm>
            <a:off x="3491077" y="3548413"/>
            <a:ext cx="677967" cy="728515"/>
          </a:xfrm>
          <a:prstGeom prst="rect">
            <a:avLst/>
          </a:prstGeom>
          <a:solidFill>
            <a:schemeClr val="accent2">
              <a:lumMod val="20000"/>
              <a:lumOff val="80000"/>
              <a:alpha val="50000"/>
            </a:schemeClr>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47"/>
          <p:cNvSpPr/>
          <p:nvPr/>
        </p:nvSpPr>
        <p:spPr>
          <a:xfrm>
            <a:off x="7961955" y="-5350"/>
            <a:ext cx="2904657" cy="4096919"/>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b="1" dirty="0" smtClean="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WANNEER JE DE PLATFORMEN WILT BEGRIJPEN, MOET JE NAAR DE BELANGRIJKSTE KENMERKEN KIJKEN. PROBEER DE BELANGRIJKSTE KENMERKEN TE NOEMEN DIE HELPEN DE PLATFORMEN TE BEGRIJPEN!</a:t>
            </a:r>
          </a:p>
          <a:p>
            <a:endParaRPr lang="nl-NL" b="1" dirty="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(5 MINUTEN)</a:t>
            </a:r>
          </a:p>
        </p:txBody>
      </p:sp>
      <p:sp>
        <p:nvSpPr>
          <p:cNvPr id="50" name="Vrije vorm 49"/>
          <p:cNvSpPr/>
          <p:nvPr/>
        </p:nvSpPr>
        <p:spPr>
          <a:xfrm>
            <a:off x="4742300" y="2981775"/>
            <a:ext cx="2370696" cy="3037668"/>
          </a:xfrm>
          <a:custGeom>
            <a:avLst/>
            <a:gdLst>
              <a:gd name="connsiteX0" fmla="*/ 635430 w 1943809"/>
              <a:gd name="connsiteY0" fmla="*/ 123987 h 3037668"/>
              <a:gd name="connsiteX1" fmla="*/ 898902 w 1943809"/>
              <a:gd name="connsiteY1" fmla="*/ 92990 h 3037668"/>
              <a:gd name="connsiteX2" fmla="*/ 1100380 w 1943809"/>
              <a:gd name="connsiteY2" fmla="*/ 61993 h 3037668"/>
              <a:gd name="connsiteX3" fmla="*/ 1146875 w 1943809"/>
              <a:gd name="connsiteY3" fmla="*/ 46495 h 3037668"/>
              <a:gd name="connsiteX4" fmla="*/ 1286359 w 1943809"/>
              <a:gd name="connsiteY4" fmla="*/ 30997 h 3037668"/>
              <a:gd name="connsiteX5" fmla="*/ 1425844 w 1943809"/>
              <a:gd name="connsiteY5" fmla="*/ 0 h 3037668"/>
              <a:gd name="connsiteX6" fmla="*/ 1518834 w 1943809"/>
              <a:gd name="connsiteY6" fmla="*/ 30997 h 3037668"/>
              <a:gd name="connsiteX7" fmla="*/ 1596325 w 1943809"/>
              <a:gd name="connsiteY7" fmla="*/ 92990 h 3037668"/>
              <a:gd name="connsiteX8" fmla="*/ 1658319 w 1943809"/>
              <a:gd name="connsiteY8" fmla="*/ 154983 h 3037668"/>
              <a:gd name="connsiteX9" fmla="*/ 1766807 w 1943809"/>
              <a:gd name="connsiteY9" fmla="*/ 278970 h 3037668"/>
              <a:gd name="connsiteX10" fmla="*/ 1797803 w 1943809"/>
              <a:gd name="connsiteY10" fmla="*/ 371960 h 3037668"/>
              <a:gd name="connsiteX11" fmla="*/ 1813302 w 1943809"/>
              <a:gd name="connsiteY11" fmla="*/ 418454 h 3037668"/>
              <a:gd name="connsiteX12" fmla="*/ 1828800 w 1943809"/>
              <a:gd name="connsiteY12" fmla="*/ 495946 h 3037668"/>
              <a:gd name="connsiteX13" fmla="*/ 1844298 w 1943809"/>
              <a:gd name="connsiteY13" fmla="*/ 557939 h 3037668"/>
              <a:gd name="connsiteX14" fmla="*/ 1875295 w 1943809"/>
              <a:gd name="connsiteY14" fmla="*/ 650929 h 3037668"/>
              <a:gd name="connsiteX15" fmla="*/ 1890793 w 1943809"/>
              <a:gd name="connsiteY15" fmla="*/ 805912 h 3037668"/>
              <a:gd name="connsiteX16" fmla="*/ 1921790 w 1943809"/>
              <a:gd name="connsiteY16" fmla="*/ 929899 h 3037668"/>
              <a:gd name="connsiteX17" fmla="*/ 1921790 w 1943809"/>
              <a:gd name="connsiteY17" fmla="*/ 2448732 h 3037668"/>
              <a:gd name="connsiteX18" fmla="*/ 1906291 w 1943809"/>
              <a:gd name="connsiteY18" fmla="*/ 2510726 h 3037668"/>
              <a:gd name="connsiteX19" fmla="*/ 1859797 w 1943809"/>
              <a:gd name="connsiteY19" fmla="*/ 2650210 h 3037668"/>
              <a:gd name="connsiteX20" fmla="*/ 1844298 w 1943809"/>
              <a:gd name="connsiteY20" fmla="*/ 2696705 h 3037668"/>
              <a:gd name="connsiteX21" fmla="*/ 1828800 w 1943809"/>
              <a:gd name="connsiteY21" fmla="*/ 2743200 h 3037668"/>
              <a:gd name="connsiteX22" fmla="*/ 1782305 w 1943809"/>
              <a:gd name="connsiteY22" fmla="*/ 2774197 h 3037668"/>
              <a:gd name="connsiteX23" fmla="*/ 1689315 w 1943809"/>
              <a:gd name="connsiteY23" fmla="*/ 2805193 h 3037668"/>
              <a:gd name="connsiteX24" fmla="*/ 1596325 w 1943809"/>
              <a:gd name="connsiteY24" fmla="*/ 2867187 h 3037668"/>
              <a:gd name="connsiteX25" fmla="*/ 1518834 w 1943809"/>
              <a:gd name="connsiteY25" fmla="*/ 2929180 h 3037668"/>
              <a:gd name="connsiteX26" fmla="*/ 1379349 w 1943809"/>
              <a:gd name="connsiteY26" fmla="*/ 3037668 h 3037668"/>
              <a:gd name="connsiteX27" fmla="*/ 1100380 w 1943809"/>
              <a:gd name="connsiteY27" fmla="*/ 2960177 h 3037668"/>
              <a:gd name="connsiteX28" fmla="*/ 1100380 w 1943809"/>
              <a:gd name="connsiteY28" fmla="*/ 2960177 h 3037668"/>
              <a:gd name="connsiteX29" fmla="*/ 1007390 w 1943809"/>
              <a:gd name="connsiteY29" fmla="*/ 2929180 h 3037668"/>
              <a:gd name="connsiteX30" fmla="*/ 790414 w 1943809"/>
              <a:gd name="connsiteY30" fmla="*/ 2882685 h 3037668"/>
              <a:gd name="connsiteX31" fmla="*/ 743919 w 1943809"/>
              <a:gd name="connsiteY31" fmla="*/ 2851688 h 3037668"/>
              <a:gd name="connsiteX32" fmla="*/ 681925 w 1943809"/>
              <a:gd name="connsiteY32" fmla="*/ 2805193 h 3037668"/>
              <a:gd name="connsiteX33" fmla="*/ 588936 w 1943809"/>
              <a:gd name="connsiteY33" fmla="*/ 2743200 h 3037668"/>
              <a:gd name="connsiteX34" fmla="*/ 495946 w 1943809"/>
              <a:gd name="connsiteY34" fmla="*/ 2681207 h 3037668"/>
              <a:gd name="connsiteX35" fmla="*/ 449451 w 1943809"/>
              <a:gd name="connsiteY35" fmla="*/ 2650210 h 3037668"/>
              <a:gd name="connsiteX36" fmla="*/ 356461 w 1943809"/>
              <a:gd name="connsiteY36" fmla="*/ 2588217 h 3037668"/>
              <a:gd name="connsiteX37" fmla="*/ 294468 w 1943809"/>
              <a:gd name="connsiteY37" fmla="*/ 2526224 h 3037668"/>
              <a:gd name="connsiteX38" fmla="*/ 263471 w 1943809"/>
              <a:gd name="connsiteY38" fmla="*/ 2479729 h 3037668"/>
              <a:gd name="connsiteX39" fmla="*/ 232475 w 1943809"/>
              <a:gd name="connsiteY39" fmla="*/ 2417736 h 3037668"/>
              <a:gd name="connsiteX40" fmla="*/ 185980 w 1943809"/>
              <a:gd name="connsiteY40" fmla="*/ 2386739 h 3037668"/>
              <a:gd name="connsiteX41" fmla="*/ 139485 w 1943809"/>
              <a:gd name="connsiteY41" fmla="*/ 2293749 h 3037668"/>
              <a:gd name="connsiteX42" fmla="*/ 108488 w 1943809"/>
              <a:gd name="connsiteY42" fmla="*/ 2247254 h 3037668"/>
              <a:gd name="connsiteX43" fmla="*/ 77491 w 1943809"/>
              <a:gd name="connsiteY43" fmla="*/ 2076773 h 3037668"/>
              <a:gd name="connsiteX44" fmla="*/ 46495 w 1943809"/>
              <a:gd name="connsiteY44" fmla="*/ 1983783 h 3037668"/>
              <a:gd name="connsiteX45" fmla="*/ 30997 w 1943809"/>
              <a:gd name="connsiteY45" fmla="*/ 1921790 h 3037668"/>
              <a:gd name="connsiteX46" fmla="*/ 0 w 1943809"/>
              <a:gd name="connsiteY46" fmla="*/ 1828800 h 3037668"/>
              <a:gd name="connsiteX47" fmla="*/ 15498 w 1943809"/>
              <a:gd name="connsiteY47" fmla="*/ 1270861 h 3037668"/>
              <a:gd name="connsiteX48" fmla="*/ 30997 w 1943809"/>
              <a:gd name="connsiteY48" fmla="*/ 1224366 h 3037668"/>
              <a:gd name="connsiteX49" fmla="*/ 61993 w 1943809"/>
              <a:gd name="connsiteY49" fmla="*/ 1115878 h 3037668"/>
              <a:gd name="connsiteX50" fmla="*/ 139485 w 1943809"/>
              <a:gd name="connsiteY50" fmla="*/ 1038387 h 3037668"/>
              <a:gd name="connsiteX51" fmla="*/ 185980 w 1943809"/>
              <a:gd name="connsiteY51" fmla="*/ 991892 h 3037668"/>
              <a:gd name="connsiteX52" fmla="*/ 232475 w 1943809"/>
              <a:gd name="connsiteY52" fmla="*/ 976393 h 3037668"/>
              <a:gd name="connsiteX53" fmla="*/ 325464 w 1943809"/>
              <a:gd name="connsiteY53" fmla="*/ 914400 h 3037668"/>
              <a:gd name="connsiteX54" fmla="*/ 356461 w 1943809"/>
              <a:gd name="connsiteY54" fmla="*/ 867905 h 3037668"/>
              <a:gd name="connsiteX55" fmla="*/ 402956 w 1943809"/>
              <a:gd name="connsiteY55" fmla="*/ 852407 h 3037668"/>
              <a:gd name="connsiteX56" fmla="*/ 449451 w 1943809"/>
              <a:gd name="connsiteY56" fmla="*/ 821410 h 3037668"/>
              <a:gd name="connsiteX57" fmla="*/ 480447 w 1943809"/>
              <a:gd name="connsiteY57" fmla="*/ 774916 h 3037668"/>
              <a:gd name="connsiteX58" fmla="*/ 526942 w 1943809"/>
              <a:gd name="connsiteY58" fmla="*/ 759417 h 3037668"/>
              <a:gd name="connsiteX59" fmla="*/ 542441 w 1943809"/>
              <a:gd name="connsiteY59" fmla="*/ 712922 h 3037668"/>
              <a:gd name="connsiteX60" fmla="*/ 588936 w 1943809"/>
              <a:gd name="connsiteY60" fmla="*/ 681926 h 3037668"/>
              <a:gd name="connsiteX61" fmla="*/ 650929 w 1943809"/>
              <a:gd name="connsiteY61" fmla="*/ 542441 h 3037668"/>
              <a:gd name="connsiteX62" fmla="*/ 666427 w 1943809"/>
              <a:gd name="connsiteY62" fmla="*/ 495946 h 3037668"/>
              <a:gd name="connsiteX63" fmla="*/ 697424 w 1943809"/>
              <a:gd name="connsiteY63" fmla="*/ 449451 h 3037668"/>
              <a:gd name="connsiteX64" fmla="*/ 728420 w 1943809"/>
              <a:gd name="connsiteY64" fmla="*/ 123987 h 303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43809" h="3037668">
                <a:moveTo>
                  <a:pt x="635430" y="123987"/>
                </a:moveTo>
                <a:cubicBezTo>
                  <a:pt x="788899" y="93292"/>
                  <a:pt x="651303" y="117749"/>
                  <a:pt x="898902" y="92990"/>
                </a:cubicBezTo>
                <a:cubicBezTo>
                  <a:pt x="961649" y="86715"/>
                  <a:pt x="1037310" y="77761"/>
                  <a:pt x="1100380" y="61993"/>
                </a:cubicBezTo>
                <a:cubicBezTo>
                  <a:pt x="1116229" y="58031"/>
                  <a:pt x="1130761" y="49181"/>
                  <a:pt x="1146875" y="46495"/>
                </a:cubicBezTo>
                <a:cubicBezTo>
                  <a:pt x="1193019" y="38804"/>
                  <a:pt x="1240048" y="37613"/>
                  <a:pt x="1286359" y="30997"/>
                </a:cubicBezTo>
                <a:cubicBezTo>
                  <a:pt x="1332279" y="24437"/>
                  <a:pt x="1380714" y="11283"/>
                  <a:pt x="1425844" y="0"/>
                </a:cubicBezTo>
                <a:cubicBezTo>
                  <a:pt x="1456841" y="10332"/>
                  <a:pt x="1500710" y="3811"/>
                  <a:pt x="1518834" y="30997"/>
                </a:cubicBezTo>
                <a:cubicBezTo>
                  <a:pt x="1558892" y="91085"/>
                  <a:pt x="1532159" y="71602"/>
                  <a:pt x="1596325" y="92990"/>
                </a:cubicBezTo>
                <a:cubicBezTo>
                  <a:pt x="1637656" y="216979"/>
                  <a:pt x="1575660" y="72324"/>
                  <a:pt x="1658319" y="154983"/>
                </a:cubicBezTo>
                <a:cubicBezTo>
                  <a:pt x="1839136" y="335800"/>
                  <a:pt x="1635069" y="191144"/>
                  <a:pt x="1766807" y="278970"/>
                </a:cubicBezTo>
                <a:lnTo>
                  <a:pt x="1797803" y="371960"/>
                </a:lnTo>
                <a:cubicBezTo>
                  <a:pt x="1802969" y="387458"/>
                  <a:pt x="1810098" y="402435"/>
                  <a:pt x="1813302" y="418454"/>
                </a:cubicBezTo>
                <a:cubicBezTo>
                  <a:pt x="1818468" y="444285"/>
                  <a:pt x="1823086" y="470231"/>
                  <a:pt x="1828800" y="495946"/>
                </a:cubicBezTo>
                <a:cubicBezTo>
                  <a:pt x="1833421" y="516739"/>
                  <a:pt x="1838177" y="537537"/>
                  <a:pt x="1844298" y="557939"/>
                </a:cubicBezTo>
                <a:cubicBezTo>
                  <a:pt x="1853687" y="589234"/>
                  <a:pt x="1875295" y="650929"/>
                  <a:pt x="1875295" y="650929"/>
                </a:cubicBezTo>
                <a:cubicBezTo>
                  <a:pt x="1880461" y="702590"/>
                  <a:pt x="1882258" y="754700"/>
                  <a:pt x="1890793" y="805912"/>
                </a:cubicBezTo>
                <a:cubicBezTo>
                  <a:pt x="1897797" y="847933"/>
                  <a:pt x="1921790" y="929899"/>
                  <a:pt x="1921790" y="929899"/>
                </a:cubicBezTo>
                <a:cubicBezTo>
                  <a:pt x="1953470" y="1595198"/>
                  <a:pt x="1948734" y="1357513"/>
                  <a:pt x="1921790" y="2448732"/>
                </a:cubicBezTo>
                <a:cubicBezTo>
                  <a:pt x="1921264" y="2470026"/>
                  <a:pt x="1912412" y="2490324"/>
                  <a:pt x="1906291" y="2510726"/>
                </a:cubicBezTo>
                <a:cubicBezTo>
                  <a:pt x="1906287" y="2510739"/>
                  <a:pt x="1867549" y="2626956"/>
                  <a:pt x="1859797" y="2650210"/>
                </a:cubicBezTo>
                <a:lnTo>
                  <a:pt x="1844298" y="2696705"/>
                </a:lnTo>
                <a:cubicBezTo>
                  <a:pt x="1839132" y="2712203"/>
                  <a:pt x="1842393" y="2734138"/>
                  <a:pt x="1828800" y="2743200"/>
                </a:cubicBezTo>
                <a:cubicBezTo>
                  <a:pt x="1813302" y="2753532"/>
                  <a:pt x="1799326" y="2766632"/>
                  <a:pt x="1782305" y="2774197"/>
                </a:cubicBezTo>
                <a:cubicBezTo>
                  <a:pt x="1752448" y="2787467"/>
                  <a:pt x="1689315" y="2805193"/>
                  <a:pt x="1689315" y="2805193"/>
                </a:cubicBezTo>
                <a:cubicBezTo>
                  <a:pt x="1658318" y="2825858"/>
                  <a:pt x="1616989" y="2836190"/>
                  <a:pt x="1596325" y="2867187"/>
                </a:cubicBezTo>
                <a:cubicBezTo>
                  <a:pt x="1556267" y="2927275"/>
                  <a:pt x="1583000" y="2907792"/>
                  <a:pt x="1518834" y="2929180"/>
                </a:cubicBezTo>
                <a:cubicBezTo>
                  <a:pt x="1414292" y="3033722"/>
                  <a:pt x="1467430" y="3008308"/>
                  <a:pt x="1379349" y="3037668"/>
                </a:cubicBezTo>
                <a:cubicBezTo>
                  <a:pt x="1156245" y="3019076"/>
                  <a:pt x="1245129" y="3056677"/>
                  <a:pt x="1100380" y="2960177"/>
                </a:cubicBezTo>
                <a:lnTo>
                  <a:pt x="1100380" y="2960177"/>
                </a:lnTo>
                <a:lnTo>
                  <a:pt x="1007390" y="2929180"/>
                </a:lnTo>
                <a:cubicBezTo>
                  <a:pt x="896588" y="2855311"/>
                  <a:pt x="1030999" y="2934239"/>
                  <a:pt x="790414" y="2882685"/>
                </a:cubicBezTo>
                <a:cubicBezTo>
                  <a:pt x="772201" y="2878782"/>
                  <a:pt x="759076" y="2862515"/>
                  <a:pt x="743919" y="2851688"/>
                </a:cubicBezTo>
                <a:cubicBezTo>
                  <a:pt x="722900" y="2836674"/>
                  <a:pt x="703086" y="2820006"/>
                  <a:pt x="681925" y="2805193"/>
                </a:cubicBezTo>
                <a:cubicBezTo>
                  <a:pt x="651406" y="2783830"/>
                  <a:pt x="619932" y="2763864"/>
                  <a:pt x="588936" y="2743200"/>
                </a:cubicBezTo>
                <a:lnTo>
                  <a:pt x="495946" y="2681207"/>
                </a:lnTo>
                <a:cubicBezTo>
                  <a:pt x="480448" y="2670875"/>
                  <a:pt x="462622" y="2663381"/>
                  <a:pt x="449451" y="2650210"/>
                </a:cubicBezTo>
                <a:cubicBezTo>
                  <a:pt x="391404" y="2592164"/>
                  <a:pt x="423749" y="2610647"/>
                  <a:pt x="356461" y="2588217"/>
                </a:cubicBezTo>
                <a:cubicBezTo>
                  <a:pt x="335797" y="2567553"/>
                  <a:pt x="313487" y="2548412"/>
                  <a:pt x="294468" y="2526224"/>
                </a:cubicBezTo>
                <a:cubicBezTo>
                  <a:pt x="282346" y="2512082"/>
                  <a:pt x="272712" y="2495902"/>
                  <a:pt x="263471" y="2479729"/>
                </a:cubicBezTo>
                <a:cubicBezTo>
                  <a:pt x="252009" y="2459670"/>
                  <a:pt x="247265" y="2435485"/>
                  <a:pt x="232475" y="2417736"/>
                </a:cubicBezTo>
                <a:cubicBezTo>
                  <a:pt x="220551" y="2403426"/>
                  <a:pt x="201478" y="2397071"/>
                  <a:pt x="185980" y="2386739"/>
                </a:cubicBezTo>
                <a:cubicBezTo>
                  <a:pt x="97147" y="2253490"/>
                  <a:pt x="203651" y="2422081"/>
                  <a:pt x="139485" y="2293749"/>
                </a:cubicBezTo>
                <a:cubicBezTo>
                  <a:pt x="131155" y="2277089"/>
                  <a:pt x="118820" y="2262752"/>
                  <a:pt x="108488" y="2247254"/>
                </a:cubicBezTo>
                <a:cubicBezTo>
                  <a:pt x="103423" y="2216863"/>
                  <a:pt x="86777" y="2110821"/>
                  <a:pt x="77491" y="2076773"/>
                </a:cubicBezTo>
                <a:cubicBezTo>
                  <a:pt x="68894" y="2045251"/>
                  <a:pt x="54419" y="2015481"/>
                  <a:pt x="46495" y="1983783"/>
                </a:cubicBezTo>
                <a:cubicBezTo>
                  <a:pt x="41329" y="1963119"/>
                  <a:pt x="37118" y="1942192"/>
                  <a:pt x="30997" y="1921790"/>
                </a:cubicBezTo>
                <a:cubicBezTo>
                  <a:pt x="21608" y="1890495"/>
                  <a:pt x="0" y="1828800"/>
                  <a:pt x="0" y="1828800"/>
                </a:cubicBezTo>
                <a:cubicBezTo>
                  <a:pt x="5166" y="1642820"/>
                  <a:pt x="5969" y="1456668"/>
                  <a:pt x="15498" y="1270861"/>
                </a:cubicBezTo>
                <a:cubicBezTo>
                  <a:pt x="16335" y="1254546"/>
                  <a:pt x="26509" y="1240074"/>
                  <a:pt x="30997" y="1224366"/>
                </a:cubicBezTo>
                <a:cubicBezTo>
                  <a:pt x="37618" y="1201194"/>
                  <a:pt x="49607" y="1140650"/>
                  <a:pt x="61993" y="1115878"/>
                </a:cubicBezTo>
                <a:cubicBezTo>
                  <a:pt x="94466" y="1050932"/>
                  <a:pt x="86348" y="1082668"/>
                  <a:pt x="139485" y="1038387"/>
                </a:cubicBezTo>
                <a:cubicBezTo>
                  <a:pt x="156323" y="1024356"/>
                  <a:pt x="167743" y="1004050"/>
                  <a:pt x="185980" y="991892"/>
                </a:cubicBezTo>
                <a:cubicBezTo>
                  <a:pt x="199573" y="982830"/>
                  <a:pt x="218194" y="984327"/>
                  <a:pt x="232475" y="976393"/>
                </a:cubicBezTo>
                <a:cubicBezTo>
                  <a:pt x="265040" y="958301"/>
                  <a:pt x="325464" y="914400"/>
                  <a:pt x="325464" y="914400"/>
                </a:cubicBezTo>
                <a:cubicBezTo>
                  <a:pt x="335796" y="898902"/>
                  <a:pt x="341916" y="879541"/>
                  <a:pt x="356461" y="867905"/>
                </a:cubicBezTo>
                <a:cubicBezTo>
                  <a:pt x="369218" y="857700"/>
                  <a:pt x="388344" y="859713"/>
                  <a:pt x="402956" y="852407"/>
                </a:cubicBezTo>
                <a:cubicBezTo>
                  <a:pt x="419616" y="844077"/>
                  <a:pt x="433953" y="831742"/>
                  <a:pt x="449451" y="821410"/>
                </a:cubicBezTo>
                <a:cubicBezTo>
                  <a:pt x="459783" y="805912"/>
                  <a:pt x="465902" y="786552"/>
                  <a:pt x="480447" y="774916"/>
                </a:cubicBezTo>
                <a:cubicBezTo>
                  <a:pt x="493204" y="764710"/>
                  <a:pt x="515390" y="770969"/>
                  <a:pt x="526942" y="759417"/>
                </a:cubicBezTo>
                <a:cubicBezTo>
                  <a:pt x="538494" y="747865"/>
                  <a:pt x="532235" y="725679"/>
                  <a:pt x="542441" y="712922"/>
                </a:cubicBezTo>
                <a:cubicBezTo>
                  <a:pt x="554077" y="698377"/>
                  <a:pt x="573438" y="692258"/>
                  <a:pt x="588936" y="681926"/>
                </a:cubicBezTo>
                <a:cubicBezTo>
                  <a:pt x="638055" y="608246"/>
                  <a:pt x="614043" y="653100"/>
                  <a:pt x="650929" y="542441"/>
                </a:cubicBezTo>
                <a:cubicBezTo>
                  <a:pt x="656095" y="526943"/>
                  <a:pt x="657365" y="509539"/>
                  <a:pt x="666427" y="495946"/>
                </a:cubicBezTo>
                <a:lnTo>
                  <a:pt x="697424" y="449451"/>
                </a:lnTo>
                <a:cubicBezTo>
                  <a:pt x="752924" y="282946"/>
                  <a:pt x="728420" y="389134"/>
                  <a:pt x="728420" y="123987"/>
                </a:cubicBezTo>
              </a:path>
            </a:pathLst>
          </a:custGeom>
          <a:solidFill>
            <a:srgbClr val="D82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GOOGLE</a:t>
            </a:r>
            <a:endParaRPr lang="nl-NL" b="1" dirty="0"/>
          </a:p>
        </p:txBody>
      </p:sp>
    </p:spTree>
    <p:extLst>
      <p:ext uri="{BB962C8B-B14F-4D97-AF65-F5344CB8AC3E}">
        <p14:creationId xmlns:p14="http://schemas.microsoft.com/office/powerpoint/2010/main" val="265266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1000"/>
                                        <p:tgtEl>
                                          <p:spTgt spid="50"/>
                                        </p:tgtEl>
                                      </p:cBhvr>
                                    </p:animEffect>
                                    <p:anim calcmode="lin" valueType="num">
                                      <p:cBhvr>
                                        <p:cTn id="14" dur="1000" fill="hold"/>
                                        <p:tgtEl>
                                          <p:spTgt spid="50"/>
                                        </p:tgtEl>
                                        <p:attrNameLst>
                                          <p:attrName>ppt_x</p:attrName>
                                        </p:attrNameLst>
                                      </p:cBhvr>
                                      <p:tavLst>
                                        <p:tav tm="0">
                                          <p:val>
                                            <p:strVal val="#ppt_x"/>
                                          </p:val>
                                        </p:tav>
                                        <p:tav tm="100000">
                                          <p:val>
                                            <p:strVal val="#ppt_x"/>
                                          </p:val>
                                        </p:tav>
                                      </p:tavLst>
                                    </p:anim>
                                    <p:anim calcmode="lin" valueType="num">
                                      <p:cBhvr>
                                        <p:cTn id="1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ppt_x"/>
                                          </p:val>
                                        </p:tav>
                                        <p:tav tm="100000">
                                          <p:val>
                                            <p:strVal val="#ppt_x"/>
                                          </p:val>
                                        </p:tav>
                                      </p:tavLst>
                                    </p:anim>
                                    <p:anim calcmode="lin" valueType="num">
                                      <p:cBhvr additive="base">
                                        <p:cTn id="2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8"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hoek 23"/>
          <p:cNvSpPr/>
          <p:nvPr/>
        </p:nvSpPr>
        <p:spPr>
          <a:xfrm>
            <a:off x="2207568" y="2780928"/>
            <a:ext cx="7056784" cy="39604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dirty="0">
              <a:latin typeface="Calibri" panose="020F0502020204030204" pitchFamily="34" charset="0"/>
              <a:cs typeface="Calibri" panose="020F0502020204030204" pitchFamily="34" charset="0"/>
            </a:endParaRPr>
          </a:p>
        </p:txBody>
      </p:sp>
      <p:sp>
        <p:nvSpPr>
          <p:cNvPr id="4" name="Rechthoek 3"/>
          <p:cNvSpPr/>
          <p:nvPr/>
        </p:nvSpPr>
        <p:spPr>
          <a:xfrm>
            <a:off x="2711624" y="6093296"/>
            <a:ext cx="626469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Calibri" panose="020F0502020204030204" pitchFamily="34" charset="0"/>
                <a:cs typeface="Calibri" panose="020F0502020204030204" pitchFamily="34" charset="0"/>
              </a:rPr>
              <a:t>?</a:t>
            </a:r>
            <a:r>
              <a:rPr lang="nl-NL" b="1" dirty="0" smtClean="0">
                <a:solidFill>
                  <a:schemeClr val="tx1"/>
                </a:solidFill>
                <a:latin typeface="Calibri" panose="020F0502020204030204" pitchFamily="34" charset="0"/>
                <a:cs typeface="Calibri" panose="020F0502020204030204" pitchFamily="34" charset="0"/>
              </a:rPr>
              <a:t>INTERNET – HET WEB - BLOCKCHAIN </a:t>
            </a:r>
            <a:endParaRPr lang="nl-NL" b="1" dirty="0">
              <a:solidFill>
                <a:schemeClr val="tx1"/>
              </a:solidFill>
              <a:latin typeface="Calibri" panose="020F0502020204030204" pitchFamily="34" charset="0"/>
              <a:cs typeface="Calibri" panose="020F0502020204030204" pitchFamily="34" charset="0"/>
            </a:endParaRPr>
          </a:p>
        </p:txBody>
      </p:sp>
      <p:sp>
        <p:nvSpPr>
          <p:cNvPr id="5" name="Rechthoek 4"/>
          <p:cNvSpPr/>
          <p:nvPr/>
        </p:nvSpPr>
        <p:spPr>
          <a:xfrm>
            <a:off x="2711624" y="5549262"/>
            <a:ext cx="230425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OS</a:t>
            </a:r>
            <a:endParaRPr lang="nl-NL" b="1" dirty="0">
              <a:solidFill>
                <a:schemeClr val="tx1"/>
              </a:solidFill>
              <a:latin typeface="Calibri" panose="020F0502020204030204" pitchFamily="34" charset="0"/>
              <a:cs typeface="Calibri" panose="020F0502020204030204" pitchFamily="34" charset="0"/>
            </a:endParaRPr>
          </a:p>
        </p:txBody>
      </p:sp>
      <p:sp>
        <p:nvSpPr>
          <p:cNvPr id="6" name="Rechthoek 5"/>
          <p:cNvSpPr/>
          <p:nvPr/>
        </p:nvSpPr>
        <p:spPr>
          <a:xfrm>
            <a:off x="5015880" y="5549262"/>
            <a:ext cx="3960440"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IAAS – PAAS (DATABASE – AI)  </a:t>
            </a:r>
            <a:endParaRPr lang="nl-NL" b="1" dirty="0">
              <a:solidFill>
                <a:schemeClr val="tx1"/>
              </a:solidFill>
              <a:latin typeface="Calibri" panose="020F0502020204030204" pitchFamily="34" charset="0"/>
              <a:cs typeface="Calibri" panose="020F0502020204030204" pitchFamily="34" charset="0"/>
            </a:endParaRPr>
          </a:p>
        </p:txBody>
      </p:sp>
      <p:sp>
        <p:nvSpPr>
          <p:cNvPr id="7" name="Ovaal 6"/>
          <p:cNvSpPr/>
          <p:nvPr/>
        </p:nvSpPr>
        <p:spPr>
          <a:xfrm>
            <a:off x="3250802" y="45667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8" name="Ovaal 7"/>
          <p:cNvSpPr/>
          <p:nvPr/>
        </p:nvSpPr>
        <p:spPr>
          <a:xfrm>
            <a:off x="3627555" y="43501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9" name="Ovaal 8"/>
          <p:cNvSpPr/>
          <p:nvPr/>
        </p:nvSpPr>
        <p:spPr>
          <a:xfrm>
            <a:off x="3553294" y="3673484"/>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0" name="Ovaal 9"/>
          <p:cNvSpPr/>
          <p:nvPr/>
        </p:nvSpPr>
        <p:spPr>
          <a:xfrm>
            <a:off x="4022991" y="5034636"/>
            <a:ext cx="660477" cy="570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BR</a:t>
            </a:r>
            <a:endParaRPr lang="nl-NL" b="1" dirty="0">
              <a:solidFill>
                <a:schemeClr val="tx1"/>
              </a:solidFill>
              <a:latin typeface="Calibri" panose="020F0502020204030204" pitchFamily="34" charset="0"/>
              <a:cs typeface="Calibri" panose="020F0502020204030204" pitchFamily="34" charset="0"/>
            </a:endParaRPr>
          </a:p>
        </p:txBody>
      </p:sp>
      <p:sp>
        <p:nvSpPr>
          <p:cNvPr id="11" name="Ovaal 10"/>
          <p:cNvSpPr/>
          <p:nvPr/>
        </p:nvSpPr>
        <p:spPr>
          <a:xfrm>
            <a:off x="5451676" y="3596230"/>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Calibri" panose="020F0502020204030204" pitchFamily="34" charset="0"/>
              <a:cs typeface="Calibri" panose="020F0502020204030204" pitchFamily="34" charset="0"/>
            </a:endParaRPr>
          </a:p>
        </p:txBody>
      </p:sp>
      <p:sp>
        <p:nvSpPr>
          <p:cNvPr id="12" name="Ovaal 11"/>
          <p:cNvSpPr/>
          <p:nvPr/>
        </p:nvSpPr>
        <p:spPr>
          <a:xfrm>
            <a:off x="4138914" y="4490602"/>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3" name="Ovaal 12"/>
          <p:cNvSpPr/>
          <p:nvPr/>
        </p:nvSpPr>
        <p:spPr>
          <a:xfrm>
            <a:off x="5896969" y="3814956"/>
            <a:ext cx="639591" cy="5062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TR</a:t>
            </a:r>
            <a:endParaRPr lang="nl-NL" b="1" dirty="0">
              <a:solidFill>
                <a:schemeClr val="tx1"/>
              </a:solidFill>
              <a:latin typeface="Calibri" panose="020F0502020204030204" pitchFamily="34" charset="0"/>
              <a:cs typeface="Calibri" panose="020F0502020204030204" pitchFamily="34" charset="0"/>
            </a:endParaRPr>
          </a:p>
        </p:txBody>
      </p:sp>
      <p:sp>
        <p:nvSpPr>
          <p:cNvPr id="14" name="Ovaal 13"/>
          <p:cNvSpPr/>
          <p:nvPr/>
        </p:nvSpPr>
        <p:spPr>
          <a:xfrm>
            <a:off x="4666243" y="4052469"/>
            <a:ext cx="1698373" cy="16089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GOOGLE</a:t>
            </a:r>
            <a:endParaRPr lang="nl-NL" b="1" dirty="0">
              <a:solidFill>
                <a:schemeClr val="tx1"/>
              </a:solidFill>
              <a:latin typeface="Calibri" panose="020F0502020204030204" pitchFamily="34" charset="0"/>
              <a:cs typeface="Calibri" panose="020F0502020204030204" pitchFamily="34" charset="0"/>
            </a:endParaRPr>
          </a:p>
        </p:txBody>
      </p:sp>
      <p:sp>
        <p:nvSpPr>
          <p:cNvPr id="15" name="Ovaal 14"/>
          <p:cNvSpPr/>
          <p:nvPr/>
        </p:nvSpPr>
        <p:spPr>
          <a:xfrm>
            <a:off x="6327602" y="3933056"/>
            <a:ext cx="1424582" cy="12619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FACE-BOOK</a:t>
            </a:r>
            <a:endParaRPr lang="nl-NL" b="1" dirty="0">
              <a:solidFill>
                <a:schemeClr val="tx1"/>
              </a:solidFill>
              <a:latin typeface="Calibri" panose="020F0502020204030204" pitchFamily="34" charset="0"/>
              <a:cs typeface="Calibri" panose="020F0502020204030204" pitchFamily="34" charset="0"/>
            </a:endParaRPr>
          </a:p>
        </p:txBody>
      </p:sp>
      <p:sp>
        <p:nvSpPr>
          <p:cNvPr id="16" name="Ovaal 15"/>
          <p:cNvSpPr/>
          <p:nvPr/>
        </p:nvSpPr>
        <p:spPr>
          <a:xfrm>
            <a:off x="8134137" y="4555778"/>
            <a:ext cx="1193412" cy="10733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UBER</a:t>
            </a:r>
            <a:endParaRPr lang="nl-NL" b="1" dirty="0">
              <a:solidFill>
                <a:schemeClr val="tx1"/>
              </a:solidFill>
              <a:latin typeface="Calibri" panose="020F0502020204030204" pitchFamily="34" charset="0"/>
              <a:cs typeface="Calibri" panose="020F0502020204030204" pitchFamily="34" charset="0"/>
            </a:endParaRPr>
          </a:p>
        </p:txBody>
      </p:sp>
      <p:sp>
        <p:nvSpPr>
          <p:cNvPr id="17" name="Ovaal 16"/>
          <p:cNvSpPr/>
          <p:nvPr/>
        </p:nvSpPr>
        <p:spPr>
          <a:xfrm>
            <a:off x="7482935" y="4977407"/>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8" name="Ovaal 17"/>
          <p:cNvSpPr/>
          <p:nvPr/>
        </p:nvSpPr>
        <p:spPr>
          <a:xfrm>
            <a:off x="6009632" y="3234896"/>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9" name="Ovaal 18"/>
          <p:cNvSpPr/>
          <p:nvPr/>
        </p:nvSpPr>
        <p:spPr>
          <a:xfrm>
            <a:off x="7571656" y="4494487"/>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0" name="Ovaal 19"/>
          <p:cNvSpPr/>
          <p:nvPr/>
        </p:nvSpPr>
        <p:spPr>
          <a:xfrm>
            <a:off x="7508532" y="3967526"/>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1" name="Ovaal 20"/>
          <p:cNvSpPr/>
          <p:nvPr/>
        </p:nvSpPr>
        <p:spPr>
          <a:xfrm>
            <a:off x="7115272" y="3603941"/>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2" name="Ovaal 21"/>
          <p:cNvSpPr/>
          <p:nvPr/>
        </p:nvSpPr>
        <p:spPr>
          <a:xfrm>
            <a:off x="6567588" y="3548413"/>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3" name="Ovaal 22"/>
          <p:cNvSpPr/>
          <p:nvPr/>
        </p:nvSpPr>
        <p:spPr>
          <a:xfrm>
            <a:off x="6480377" y="3152028"/>
            <a:ext cx="576064"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5" name="Rechthoek 24"/>
          <p:cNvSpPr/>
          <p:nvPr/>
        </p:nvSpPr>
        <p:spPr>
          <a:xfrm>
            <a:off x="2207568" y="1196752"/>
            <a:ext cx="7056784" cy="3864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26" name="Rechthoek 25"/>
          <p:cNvSpPr/>
          <p:nvPr/>
        </p:nvSpPr>
        <p:spPr>
          <a:xfrm>
            <a:off x="2207568" y="692696"/>
            <a:ext cx="7056784" cy="37456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27" name="Rechthoek 26"/>
          <p:cNvSpPr/>
          <p:nvPr/>
        </p:nvSpPr>
        <p:spPr>
          <a:xfrm>
            <a:off x="2207568" y="116632"/>
            <a:ext cx="7056784" cy="4568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33" name="Rechthoek 32"/>
          <p:cNvSpPr/>
          <p:nvPr/>
        </p:nvSpPr>
        <p:spPr>
          <a:xfrm>
            <a:off x="2207568" y="1700808"/>
            <a:ext cx="7056784" cy="4356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43" name="Rechthoek 42"/>
          <p:cNvSpPr/>
          <p:nvPr/>
        </p:nvSpPr>
        <p:spPr>
          <a:xfrm>
            <a:off x="9412073" y="5548086"/>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2" name="Tekstvak 1"/>
          <p:cNvSpPr txBox="1"/>
          <p:nvPr/>
        </p:nvSpPr>
        <p:spPr>
          <a:xfrm>
            <a:off x="2170560" y="2787040"/>
            <a:ext cx="1182311" cy="276999"/>
          </a:xfrm>
          <a:prstGeom prst="rect">
            <a:avLst/>
          </a:prstGeom>
          <a:noFill/>
        </p:spPr>
        <p:txBody>
          <a:bodyPr wrap="none" rtlCol="0">
            <a:spAutoFit/>
          </a:bodyPr>
          <a:lstStyle/>
          <a:p>
            <a:r>
              <a:rPr lang="nl-NL" sz="1200" b="1" dirty="0" smtClean="0">
                <a:latin typeface="Calibri" panose="020F0502020204030204" pitchFamily="34" charset="0"/>
                <a:cs typeface="Calibri" panose="020F0502020204030204" pitchFamily="34" charset="0"/>
              </a:rPr>
              <a:t>ARCHITECTUUR</a:t>
            </a:r>
            <a:endParaRPr lang="nl-NL" sz="1200" b="1" dirty="0">
              <a:latin typeface="Calibri" panose="020F0502020204030204" pitchFamily="34" charset="0"/>
              <a:cs typeface="Calibri" panose="020F0502020204030204" pitchFamily="34" charset="0"/>
            </a:endParaRPr>
          </a:p>
        </p:txBody>
      </p:sp>
      <p:sp>
        <p:nvSpPr>
          <p:cNvPr id="3" name="Tekstvak 2"/>
          <p:cNvSpPr txBox="1"/>
          <p:nvPr/>
        </p:nvSpPr>
        <p:spPr>
          <a:xfrm>
            <a:off x="126534" y="404664"/>
            <a:ext cx="1444626" cy="369332"/>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KENMERKEN:</a:t>
            </a:r>
            <a:endParaRPr lang="nl-NL" dirty="0">
              <a:latin typeface="Calibri" panose="020F0502020204030204" pitchFamily="34" charset="0"/>
              <a:cs typeface="Calibri" panose="020F0502020204030204" pitchFamily="34" charset="0"/>
            </a:endParaRPr>
          </a:p>
        </p:txBody>
      </p:sp>
      <p:sp>
        <p:nvSpPr>
          <p:cNvPr id="44" name="Rechthoek 43"/>
          <p:cNvSpPr/>
          <p:nvPr/>
        </p:nvSpPr>
        <p:spPr>
          <a:xfrm>
            <a:off x="2207568" y="2251427"/>
            <a:ext cx="7056784" cy="43561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nl-NL" b="1" dirty="0">
              <a:latin typeface="Calibri" panose="020F0502020204030204" pitchFamily="34" charset="0"/>
              <a:cs typeface="Calibri" panose="020F0502020204030204" pitchFamily="34" charset="0"/>
            </a:endParaRPr>
          </a:p>
        </p:txBody>
      </p:sp>
      <p:sp>
        <p:nvSpPr>
          <p:cNvPr id="45" name="Rechthoek 44"/>
          <p:cNvSpPr/>
          <p:nvPr/>
        </p:nvSpPr>
        <p:spPr>
          <a:xfrm>
            <a:off x="9408368" y="4276928"/>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46" name="Rechthoek 45"/>
          <p:cNvSpPr/>
          <p:nvPr/>
        </p:nvSpPr>
        <p:spPr>
          <a:xfrm>
            <a:off x="9407360" y="3005770"/>
            <a:ext cx="1446673" cy="11932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latin typeface="Calibri" panose="020F0502020204030204" pitchFamily="34" charset="0"/>
              <a:cs typeface="Calibri" panose="020F0502020204030204" pitchFamily="34" charset="0"/>
            </a:endParaRPr>
          </a:p>
        </p:txBody>
      </p:sp>
      <p:sp>
        <p:nvSpPr>
          <p:cNvPr id="47" name="Tekstvak 46"/>
          <p:cNvSpPr txBox="1"/>
          <p:nvPr/>
        </p:nvSpPr>
        <p:spPr>
          <a:xfrm>
            <a:off x="9327476" y="2502372"/>
            <a:ext cx="1725665" cy="369332"/>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MECHANISMEN:</a:t>
            </a:r>
            <a:endParaRPr lang="nl-NL" dirty="0">
              <a:latin typeface="Calibri" panose="020F0502020204030204" pitchFamily="34" charset="0"/>
              <a:cs typeface="Calibri" panose="020F0502020204030204" pitchFamily="34" charset="0"/>
            </a:endParaRPr>
          </a:p>
        </p:txBody>
      </p:sp>
      <p:sp>
        <p:nvSpPr>
          <p:cNvPr id="37" name="Tekstvak 36"/>
          <p:cNvSpPr txBox="1"/>
          <p:nvPr/>
        </p:nvSpPr>
        <p:spPr>
          <a:xfrm>
            <a:off x="9284326" y="85898"/>
            <a:ext cx="461665" cy="2165529"/>
          </a:xfrm>
          <a:prstGeom prst="rect">
            <a:avLst/>
          </a:prstGeom>
          <a:noFill/>
        </p:spPr>
        <p:txBody>
          <a:bodyPr vert="vert" wrap="none" rtlCol="0">
            <a:spAutoFit/>
          </a:bodyPr>
          <a:lstStyle/>
          <a:p>
            <a:r>
              <a:rPr lang="nl-NL" dirty="0" smtClean="0"/>
              <a:t>CATEGORISERING</a:t>
            </a:r>
            <a:endParaRPr lang="nl-NL" dirty="0"/>
          </a:p>
        </p:txBody>
      </p:sp>
      <p:sp>
        <p:nvSpPr>
          <p:cNvPr id="49" name="Rechthoek 48"/>
          <p:cNvSpPr/>
          <p:nvPr/>
        </p:nvSpPr>
        <p:spPr>
          <a:xfrm>
            <a:off x="119336" y="605331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ECOSYSTEEM</a:t>
            </a:r>
            <a:endParaRPr lang="nl-NL" b="1" dirty="0">
              <a:solidFill>
                <a:schemeClr val="tx1"/>
              </a:solidFill>
              <a:latin typeface="Calibri" panose="020F0502020204030204" pitchFamily="34" charset="0"/>
              <a:cs typeface="Calibri" panose="020F0502020204030204" pitchFamily="34" charset="0"/>
            </a:endParaRPr>
          </a:p>
        </p:txBody>
      </p:sp>
      <p:sp>
        <p:nvSpPr>
          <p:cNvPr id="50" name="Rechthoek 49"/>
          <p:cNvSpPr/>
          <p:nvPr/>
        </p:nvSpPr>
        <p:spPr>
          <a:xfrm>
            <a:off x="129374" y="5229200"/>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DATA - API)  </a:t>
            </a:r>
          </a:p>
          <a:p>
            <a:pPr algn="ctr"/>
            <a:r>
              <a:rPr lang="nl-NL" b="1" dirty="0" smtClean="0">
                <a:solidFill>
                  <a:schemeClr val="tx1"/>
                </a:solidFill>
                <a:latin typeface="Calibri" panose="020F0502020204030204" pitchFamily="34" charset="0"/>
                <a:cs typeface="Calibri" panose="020F0502020204030204" pitchFamily="34" charset="0"/>
              </a:rPr>
              <a:t>(TWEE KEER)</a:t>
            </a:r>
            <a:endParaRPr lang="nl-NL" b="1" dirty="0">
              <a:solidFill>
                <a:schemeClr val="tx1"/>
              </a:solidFill>
              <a:latin typeface="Calibri" panose="020F0502020204030204" pitchFamily="34" charset="0"/>
              <a:cs typeface="Calibri" panose="020F0502020204030204" pitchFamily="34" charset="0"/>
            </a:endParaRPr>
          </a:p>
        </p:txBody>
      </p:sp>
      <p:sp>
        <p:nvSpPr>
          <p:cNvPr id="51" name="Rechthoek 50"/>
          <p:cNvSpPr/>
          <p:nvPr/>
        </p:nvSpPr>
        <p:spPr>
          <a:xfrm>
            <a:off x="126534" y="1144733"/>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PROSUMERS</a:t>
            </a:r>
            <a:endParaRPr lang="nl-NL" b="1" dirty="0">
              <a:solidFill>
                <a:schemeClr val="tx1"/>
              </a:solidFill>
              <a:latin typeface="Calibri" panose="020F0502020204030204" pitchFamily="34" charset="0"/>
              <a:cs typeface="Calibri" panose="020F0502020204030204" pitchFamily="34" charset="0"/>
            </a:endParaRPr>
          </a:p>
        </p:txBody>
      </p:sp>
      <p:sp>
        <p:nvSpPr>
          <p:cNvPr id="52" name="Rechthoek 51"/>
          <p:cNvSpPr/>
          <p:nvPr/>
        </p:nvSpPr>
        <p:spPr>
          <a:xfrm>
            <a:off x="126534" y="278092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TRANSACTIE-</a:t>
            </a:r>
          </a:p>
          <a:p>
            <a:pPr algn="ctr"/>
            <a:r>
              <a:rPr lang="nl-NL" b="1" dirty="0" smtClean="0">
                <a:solidFill>
                  <a:schemeClr val="tx1"/>
                </a:solidFill>
                <a:latin typeface="Calibri" panose="020F0502020204030204" pitchFamily="34" charset="0"/>
                <a:cs typeface="Calibri" panose="020F0502020204030204" pitchFamily="34" charset="0"/>
              </a:rPr>
              <a:t>KOSTEN -/-</a:t>
            </a:r>
            <a:endParaRPr lang="nl-NL" b="1" dirty="0">
              <a:solidFill>
                <a:schemeClr val="tx1"/>
              </a:solidFill>
              <a:latin typeface="Calibri" panose="020F0502020204030204" pitchFamily="34" charset="0"/>
              <a:cs typeface="Calibri" panose="020F0502020204030204" pitchFamily="34" charset="0"/>
            </a:endParaRPr>
          </a:p>
        </p:txBody>
      </p:sp>
      <p:sp>
        <p:nvSpPr>
          <p:cNvPr id="53" name="Rechthoek 52"/>
          <p:cNvSpPr/>
          <p:nvPr/>
        </p:nvSpPr>
        <p:spPr>
          <a:xfrm>
            <a:off x="126534" y="1956810"/>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GLOBAAL</a:t>
            </a:r>
            <a:endParaRPr lang="nl-NL" b="1" dirty="0">
              <a:solidFill>
                <a:schemeClr val="tx1"/>
              </a:solidFill>
              <a:latin typeface="Calibri" panose="020F0502020204030204" pitchFamily="34" charset="0"/>
              <a:cs typeface="Calibri" panose="020F0502020204030204" pitchFamily="34" charset="0"/>
            </a:endParaRPr>
          </a:p>
        </p:txBody>
      </p:sp>
      <p:sp>
        <p:nvSpPr>
          <p:cNvPr id="54" name="Rechthoek 53"/>
          <p:cNvSpPr/>
          <p:nvPr/>
        </p:nvSpPr>
        <p:spPr>
          <a:xfrm>
            <a:off x="126534" y="4407617"/>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GECODEERD</a:t>
            </a:r>
          </a:p>
          <a:p>
            <a:pPr algn="ctr"/>
            <a:r>
              <a:rPr lang="nl-NL" b="1" dirty="0" smtClean="0">
                <a:solidFill>
                  <a:schemeClr val="tx1"/>
                </a:solidFill>
                <a:latin typeface="Calibri" panose="020F0502020204030204" pitchFamily="34" charset="0"/>
                <a:cs typeface="Calibri" panose="020F0502020204030204" pitchFamily="34" charset="0"/>
              </a:rPr>
              <a:t>WERELDBEELD</a:t>
            </a:r>
            <a:endParaRPr lang="nl-NL" b="1" dirty="0">
              <a:solidFill>
                <a:schemeClr val="tx1"/>
              </a:solidFill>
              <a:latin typeface="Calibri" panose="020F0502020204030204" pitchFamily="34" charset="0"/>
              <a:cs typeface="Calibri" panose="020F0502020204030204" pitchFamily="34" charset="0"/>
            </a:endParaRPr>
          </a:p>
        </p:txBody>
      </p:sp>
      <p:sp>
        <p:nvSpPr>
          <p:cNvPr id="55" name="Rechthoek 54"/>
          <p:cNvSpPr/>
          <p:nvPr/>
        </p:nvSpPr>
        <p:spPr>
          <a:xfrm>
            <a:off x="126534" y="3588878"/>
            <a:ext cx="1944216" cy="68805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Calibri" panose="020F0502020204030204" pitchFamily="34" charset="0"/>
                <a:cs typeface="Calibri" panose="020F0502020204030204" pitchFamily="34" charset="0"/>
              </a:rPr>
              <a:t>NETWERK-</a:t>
            </a:r>
          </a:p>
          <a:p>
            <a:pPr algn="ctr"/>
            <a:r>
              <a:rPr lang="nl-NL" b="1" dirty="0" smtClean="0">
                <a:solidFill>
                  <a:schemeClr val="tx1"/>
                </a:solidFill>
                <a:latin typeface="Calibri" panose="020F0502020204030204" pitchFamily="34" charset="0"/>
                <a:cs typeface="Calibri" panose="020F0502020204030204" pitchFamily="34" charset="0"/>
              </a:rPr>
              <a:t>EFFECT</a:t>
            </a:r>
            <a:endParaRPr lang="nl-NL"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6288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143551" y="0"/>
            <a:ext cx="12199763" cy="6862367"/>
          </a:xfrm>
          <a:prstGeom prst="rect">
            <a:avLst/>
          </a:prstGeom>
        </p:spPr>
      </p:pic>
      <p:sp>
        <p:nvSpPr>
          <p:cNvPr id="5" name="Rectangle 4"/>
          <p:cNvSpPr/>
          <p:nvPr/>
        </p:nvSpPr>
        <p:spPr>
          <a:xfrm>
            <a:off x="6023992" y="332656"/>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AFBEELDING VAN DISPUTAX</a:t>
            </a:r>
            <a:endParaRPr lang="nl-NL" sz="800" b="1" dirty="0"/>
          </a:p>
        </p:txBody>
      </p:sp>
    </p:spTree>
    <p:extLst>
      <p:ext uri="{BB962C8B-B14F-4D97-AF65-F5344CB8AC3E}">
        <p14:creationId xmlns:p14="http://schemas.microsoft.com/office/powerpoint/2010/main" val="3851636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48593095C1654DA4997CE0770D9E91" ma:contentTypeVersion="11" ma:contentTypeDescription="Een nieuw document maken." ma:contentTypeScope="" ma:versionID="a90aedd0ecace1f8e46b5b4b9ceb4f44">
  <xsd:schema xmlns:xsd="http://www.w3.org/2001/XMLSchema" xmlns:xs="http://www.w3.org/2001/XMLSchema" xmlns:p="http://schemas.microsoft.com/office/2006/metadata/properties" xmlns:ns3="852e8b83-8e9e-40fe-9fd9-36cf8f6e7948" xmlns:ns4="d93d85b9-a7bd-41d8-b658-d14db5592d57" targetNamespace="http://schemas.microsoft.com/office/2006/metadata/properties" ma:root="true" ma:fieldsID="be79d9fc9dfd492f86fa092bc510fe19" ns3:_="" ns4:_="">
    <xsd:import namespace="852e8b83-8e9e-40fe-9fd9-36cf8f6e7948"/>
    <xsd:import namespace="d93d85b9-a7bd-41d8-b658-d14db5592d5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2e8b83-8e9e-40fe-9fd9-36cf8f6e7948"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3d85b9-a7bd-41d8-b658-d14db5592d5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9DCFE5-4E49-49B8-AC48-57DCE83F0798}">
  <ds:schemaRefs>
    <ds:schemaRef ds:uri="http://schemas.microsoft.com/sharepoint/v3/contenttype/forms"/>
  </ds:schemaRefs>
</ds:datastoreItem>
</file>

<file path=customXml/itemProps2.xml><?xml version="1.0" encoding="utf-8"?>
<ds:datastoreItem xmlns:ds="http://schemas.openxmlformats.org/officeDocument/2006/customXml" ds:itemID="{EBEC6259-4448-4323-B8A6-AFAE76A661FF}">
  <ds:schemaRefs>
    <ds:schemaRef ds:uri="http://purl.org/dc/terms/"/>
    <ds:schemaRef ds:uri="http://schemas.openxmlformats.org/package/2006/metadata/core-properties"/>
    <ds:schemaRef ds:uri="http://schemas.microsoft.com/office/2006/documentManagement/types"/>
    <ds:schemaRef ds:uri="d93d85b9-a7bd-41d8-b658-d14db5592d57"/>
    <ds:schemaRef ds:uri="http://purl.org/dc/elements/1.1/"/>
    <ds:schemaRef ds:uri="http://schemas.microsoft.com/office/2006/metadata/properties"/>
    <ds:schemaRef ds:uri="852e8b83-8e9e-40fe-9fd9-36cf8f6e7948"/>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01DD1A1-0DE1-454B-BC67-7184F4334B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2e8b83-8e9e-40fe-9fd9-36cf8f6e7948"/>
    <ds:schemaRef ds:uri="d93d85b9-a7bd-41d8-b658-d14db5592d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4176</Words>
  <Application>Microsoft Office PowerPoint</Application>
  <PresentationFormat>Breedbeeld</PresentationFormat>
  <Paragraphs>795</Paragraphs>
  <Slides>49</Slides>
  <Notes>48</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49</vt:i4>
      </vt:variant>
    </vt:vector>
  </HeadingPairs>
  <TitlesOfParts>
    <vt:vector size="52" baseType="lpstr">
      <vt:lpstr>Arial</vt:lpstr>
      <vt:lpstr>Calibri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 Technology Impact Cycle Tool</vt:lpstr>
      <vt:lpstr>PowerPoint-presentatie</vt:lpstr>
      <vt:lpstr>Aan de slag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Vorst,Rens M.C.M. van der</dc:creator>
  <cp:lastModifiedBy>Vorst,Rens M.C.M. van der</cp:lastModifiedBy>
  <cp:revision>189</cp:revision>
  <cp:lastPrinted>2019-10-28T14:08:03Z</cp:lastPrinted>
  <dcterms:created xsi:type="dcterms:W3CDTF">2017-11-14T15:07:40Z</dcterms:created>
  <dcterms:modified xsi:type="dcterms:W3CDTF">2019-11-14T12:58:03Z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0x0101005D48593095C1654DA4997CE0770D9E91</vt:lpwstr>
  </property>
</Properties>
</file>