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1" r:id="rId2"/>
  </p:sldMasterIdLst>
  <p:notesMasterIdLst>
    <p:notesMasterId r:id="rId16"/>
  </p:notesMasterIdLst>
  <p:sldIdLst>
    <p:sldId id="260" r:id="rId3"/>
    <p:sldId id="291" r:id="rId4"/>
    <p:sldId id="271" r:id="rId5"/>
    <p:sldId id="292" r:id="rId6"/>
    <p:sldId id="293" r:id="rId7"/>
    <p:sldId id="272" r:id="rId8"/>
    <p:sldId id="294" r:id="rId9"/>
    <p:sldId id="295" r:id="rId10"/>
    <p:sldId id="301" r:id="rId11"/>
    <p:sldId id="302" r:id="rId12"/>
    <p:sldId id="303" r:id="rId13"/>
    <p:sldId id="304" r:id="rId14"/>
    <p:sldId id="305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9B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04"/>
    <p:restoredTop sz="75489" autoAdjust="0"/>
  </p:normalViewPr>
  <p:slideViewPr>
    <p:cSldViewPr snapToGrid="0" snapToObjects="1">
      <p:cViewPr>
        <p:scale>
          <a:sx n="50" d="100"/>
          <a:sy n="50" d="100"/>
        </p:scale>
        <p:origin x="1408" y="-1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1087EF-0553-42DF-893A-91C634DE6385}" type="datetimeFigureOut">
              <a:rPr lang="nl-NL" smtClean="0"/>
              <a:t>14-11-2019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0F0D5-052A-4191-8EA4-C346C2E5734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48365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74436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89487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8590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3388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0336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9775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8703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9904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70F0D5-052A-4191-8EA4-C346C2E5734C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5614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653616"/>
            <a:ext cx="9144000" cy="2387600"/>
          </a:xfrm>
        </p:spPr>
        <p:txBody>
          <a:bodyPr anchor="b">
            <a:normAutofit/>
          </a:bodyPr>
          <a:lstStyle>
            <a:lvl1pPr algn="ctr">
              <a:defRPr sz="7200">
                <a:solidFill>
                  <a:srgbClr val="1F9BDE"/>
                </a:solidFill>
                <a:latin typeface="DIN Condensed" charset="0"/>
                <a:ea typeface="DIN Condensed" charset="0"/>
                <a:cs typeface="DIN Condensed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133291"/>
            <a:ext cx="9144000" cy="1655762"/>
          </a:xfrm>
        </p:spPr>
        <p:txBody>
          <a:bodyPr/>
          <a:lstStyle>
            <a:lvl1pPr marL="0" indent="0" algn="ctr">
              <a:buNone/>
              <a:defRPr sz="2400" b="0" i="0">
                <a:latin typeface="Avenir Book" charset="0"/>
                <a:ea typeface="Avenir Book" charset="0"/>
                <a:cs typeface="Avenir Book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029" y="5296636"/>
            <a:ext cx="3252987" cy="92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96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14-11-2019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0846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14-11-2019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1085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14-11-2019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3137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14-11-2019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5365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0000">
            <a:off x="8745415" y="3750408"/>
            <a:ext cx="3680069" cy="368006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>
                <a:solidFill>
                  <a:srgbClr val="1F9BDE"/>
                </a:solidFill>
                <a:latin typeface="DIN Condensed" charset="0"/>
                <a:ea typeface="DIN Condensed" charset="0"/>
                <a:cs typeface="DIN Condensed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286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1pPr>
            <a:lvl2pPr marL="6858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>
              <a:buFont typeface="Wingdings" charset="2"/>
              <a:buChar char="§"/>
              <a:defRPr b="0" i="0">
                <a:latin typeface="Avenir Book" charset="0"/>
                <a:ea typeface="Avenir Book" charset="0"/>
                <a:cs typeface="Avenir Book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Titel Kenniskiem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 smtClean="0"/>
              <a:t>Titel Hoofdstuk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6356350"/>
            <a:ext cx="2743200" cy="365125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rgbClr val="1F9BDE"/>
                </a:solidFill>
              </a:defRPr>
            </a:lvl1pPr>
          </a:lstStyle>
          <a:p>
            <a:pPr lvl="0"/>
            <a:r>
              <a:rPr lang="nl-NL" dirty="0" smtClean="0"/>
              <a:t>Titel Kenniskiem</a:t>
            </a:r>
            <a:endParaRPr lang="nl-NL" dirty="0"/>
          </a:p>
        </p:txBody>
      </p:sp>
      <p:sp>
        <p:nvSpPr>
          <p:cNvPr id="13" name="Tijdelijke aanduiding voor tekst 12"/>
          <p:cNvSpPr>
            <a:spLocks noGrp="1"/>
          </p:cNvSpPr>
          <p:nvPr>
            <p:ph type="body" sz="quarter" idx="14" hasCustomPrompt="1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>
            <a:lvl1pPr marL="0" indent="0" algn="r">
              <a:buNone/>
              <a:defRPr sz="1400">
                <a:solidFill>
                  <a:srgbClr val="1F9BDE"/>
                </a:solidFill>
              </a:defRPr>
            </a:lvl1pPr>
          </a:lstStyle>
          <a:p>
            <a:pPr lvl="0"/>
            <a:r>
              <a:rPr lang="nl-NL" dirty="0" smtClean="0"/>
              <a:t>Titel hoofdstuk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86814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14-11-2019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122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14-11-2019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6208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14-11-2019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47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14-11-2019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3070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14-11-2019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17139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14-11-2019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7770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C2C0E-B441-429A-A2E5-A434B4231498}" type="datetimeFigureOut">
              <a:rPr lang="nl-NL" smtClean="0"/>
              <a:t>14-11-2019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1334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BFA54-F40C-8041-B70B-973F0B56D9B8}" type="datetimeFigureOut">
              <a:rPr lang="nl-NL" smtClean="0"/>
              <a:t>14-11-2019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12C79-C462-234E-A35C-93AED18ADB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124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C2C0E-B441-429A-A2E5-A434B4231498}" type="datetimeFigureOut">
              <a:rPr lang="nl-NL" smtClean="0"/>
              <a:t>14-11-2019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8CCB8-0802-4FCC-A2D6-CAC58A356F5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045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1828" y="745691"/>
            <a:ext cx="11059886" cy="1736252"/>
          </a:xfrm>
        </p:spPr>
        <p:txBody>
          <a:bodyPr>
            <a:normAutofit/>
          </a:bodyPr>
          <a:lstStyle/>
          <a:p>
            <a:r>
              <a:rPr lang="nl-NL" sz="4000" dirty="0" smtClean="0">
                <a:solidFill>
                  <a:schemeClr val="tx1"/>
                </a:solidFill>
              </a:rPr>
              <a:t>Module</a:t>
            </a:r>
            <a:r>
              <a:rPr lang="nl-NL" dirty="0" smtClean="0"/>
              <a:t/>
            </a:r>
            <a:br>
              <a:rPr lang="nl-NL" dirty="0" smtClean="0"/>
            </a:br>
            <a:r>
              <a:rPr lang="nl-NL" sz="5300" dirty="0" smtClean="0"/>
              <a:t>Kennen en herkennen van dieren</a:t>
            </a:r>
            <a:endParaRPr lang="nl-NL" sz="53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Hoofdstuk 2</a:t>
            </a:r>
          </a:p>
          <a:p>
            <a:r>
              <a:rPr lang="nl-NL" sz="3600" b="1" dirty="0" smtClean="0"/>
              <a:t>Soorten en rassen</a:t>
            </a:r>
            <a:endParaRPr lang="nl-NL" sz="3600" b="1" dirty="0"/>
          </a:p>
        </p:txBody>
      </p:sp>
    </p:spTree>
    <p:extLst>
      <p:ext uri="{BB962C8B-B14F-4D97-AF65-F5344CB8AC3E}">
        <p14:creationId xmlns:p14="http://schemas.microsoft.com/office/powerpoint/2010/main" val="7844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700657" cy="893081"/>
          </a:xfrm>
        </p:spPr>
        <p:txBody>
          <a:bodyPr>
            <a:normAutofit fontScale="90000"/>
          </a:bodyPr>
          <a:lstStyle/>
          <a:p>
            <a:r>
              <a:rPr lang="nl-NL" sz="4000" dirty="0" smtClean="0"/>
              <a:t>2.6 Diersoorten binnen de </a:t>
            </a:r>
            <a:br>
              <a:rPr lang="nl-NL" sz="4000" dirty="0" smtClean="0"/>
            </a:br>
            <a:r>
              <a:rPr lang="nl-NL" sz="4000" dirty="0" smtClean="0"/>
              <a:t>orde van knaagdieren</a:t>
            </a:r>
            <a:endParaRPr lang="nl-NL" sz="40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Kennen en herkennen van 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Soorten en rassen</a:t>
            </a:r>
            <a:endParaRPr lang="nl-NL" dirty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838200" y="1739899"/>
            <a:ext cx="7086600" cy="44370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§"/>
              <a:defRPr sz="2800" b="0" i="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400" b="0" i="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b="0" i="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nl-NL" b="1" dirty="0" smtClean="0"/>
              <a:t>Algemene informatie Syrische hamsters:</a:t>
            </a:r>
          </a:p>
          <a:p>
            <a:pPr marL="0" indent="0">
              <a:buFont typeface="Wingdings" charset="2"/>
              <a:buNone/>
            </a:pPr>
            <a:endParaRPr lang="nl-NL" b="1" dirty="0" smtClean="0"/>
          </a:p>
          <a:p>
            <a:r>
              <a:rPr lang="nl-NL" sz="2400" dirty="0" smtClean="0"/>
              <a:t>Wetenschappelijke naam: </a:t>
            </a:r>
            <a:r>
              <a:rPr lang="nl-NL" sz="2400" dirty="0" err="1" smtClean="0"/>
              <a:t>Mesocricetus</a:t>
            </a:r>
            <a:r>
              <a:rPr lang="nl-NL" sz="2400" dirty="0" smtClean="0"/>
              <a:t> auratus</a:t>
            </a:r>
          </a:p>
          <a:p>
            <a:r>
              <a:rPr lang="nl-NL" sz="2400" dirty="0" smtClean="0">
                <a:latin typeface="Avenir Book"/>
              </a:rPr>
              <a:t>Herbivoor + beetje vlees</a:t>
            </a:r>
          </a:p>
          <a:p>
            <a:r>
              <a:rPr lang="nl-NL" sz="2400" dirty="0" smtClean="0">
                <a:latin typeface="Avenir Book"/>
                <a:cs typeface="Times New Roman" panose="02020603050405020304" pitchFamily="18" charset="0"/>
              </a:rPr>
              <a:t>Broedzorg: ja</a:t>
            </a:r>
          </a:p>
          <a:p>
            <a:r>
              <a:rPr lang="nl-NL" sz="2400" dirty="0" smtClean="0">
                <a:latin typeface="Avenir Book"/>
                <a:cs typeface="Times New Roman" panose="02020603050405020304" pitchFamily="18" charset="0"/>
              </a:rPr>
              <a:t>Jongen: Nestblijvers</a:t>
            </a:r>
          </a:p>
          <a:p>
            <a:r>
              <a:rPr lang="nl-NL" sz="2400" dirty="0" smtClean="0">
                <a:latin typeface="Avenir Book"/>
                <a:cs typeface="Times New Roman" panose="02020603050405020304" pitchFamily="18" charset="0"/>
              </a:rPr>
              <a:t>Levensverwachting: 2 – 3 jaar</a:t>
            </a:r>
          </a:p>
          <a:p>
            <a:r>
              <a:rPr lang="nl-NL" sz="2400" dirty="0" smtClean="0">
                <a:latin typeface="Avenir Book"/>
                <a:cs typeface="Times New Roman" panose="02020603050405020304" pitchFamily="18" charset="0"/>
              </a:rPr>
              <a:t>Huisvesting: alleen</a:t>
            </a:r>
            <a:endParaRPr lang="nl-NL" sz="2400" dirty="0" smtClean="0">
              <a:latin typeface="Avenir Book"/>
            </a:endParaRPr>
          </a:p>
          <a:p>
            <a:r>
              <a:rPr lang="nl-NL" sz="2200" dirty="0">
                <a:latin typeface="Avenir Book"/>
              </a:rPr>
              <a:t>Bouw: kleine knaagdiertjes met een kort staartje, wangzakken</a:t>
            </a:r>
          </a:p>
          <a:p>
            <a:r>
              <a:rPr lang="nl-NL" sz="2200" dirty="0">
                <a:latin typeface="Avenir Book"/>
              </a:rPr>
              <a:t>Andere soorten: verschillende rassen dwerghamsters</a:t>
            </a:r>
          </a:p>
          <a:p>
            <a:pPr marL="0" indent="0">
              <a:buFont typeface="Wingdings" charset="2"/>
              <a:buNone/>
            </a:pP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/>
          <a:srcRect l="49665" t="31399" r="11347" b="16816"/>
          <a:stretch/>
        </p:blipFill>
        <p:spPr>
          <a:xfrm>
            <a:off x="8509941" y="1428524"/>
            <a:ext cx="3373629" cy="251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99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758714" cy="694418"/>
          </a:xfrm>
        </p:spPr>
        <p:txBody>
          <a:bodyPr>
            <a:normAutofit fontScale="90000"/>
          </a:bodyPr>
          <a:lstStyle/>
          <a:p>
            <a:r>
              <a:rPr lang="nl-NL" sz="4000" dirty="0" smtClean="0"/>
              <a:t>2.6 Diersoorten binnen de </a:t>
            </a:r>
            <a:br>
              <a:rPr lang="nl-NL" sz="4000" dirty="0" smtClean="0"/>
            </a:br>
            <a:r>
              <a:rPr lang="nl-NL" sz="4000" dirty="0" smtClean="0"/>
              <a:t>orde van knaagdieren</a:t>
            </a:r>
            <a:endParaRPr lang="nl-NL" sz="40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Kennen en herkennen van 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Soorten en rassen</a:t>
            </a:r>
            <a:endParaRPr lang="nl-NL" dirty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838200" y="1803399"/>
            <a:ext cx="9699171" cy="43735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§"/>
              <a:defRPr sz="2800" b="0" i="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400" b="0" i="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b="0" i="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nl-NL" b="1" dirty="0" smtClean="0"/>
              <a:t>Algemene informatie cavia’s:</a:t>
            </a:r>
          </a:p>
          <a:p>
            <a:pPr marL="0" indent="0">
              <a:buFont typeface="Wingdings" charset="2"/>
              <a:buNone/>
            </a:pPr>
            <a:endParaRPr lang="nl-NL" b="1" dirty="0" smtClean="0"/>
          </a:p>
          <a:p>
            <a:r>
              <a:rPr lang="nl-NL" sz="2000" dirty="0" smtClean="0"/>
              <a:t>Wetenschappelijke naam: Cavia </a:t>
            </a:r>
            <a:r>
              <a:rPr lang="nl-NL" sz="2000" dirty="0" err="1" smtClean="0"/>
              <a:t>porcellus</a:t>
            </a:r>
            <a:endParaRPr lang="nl-NL" sz="2000" dirty="0" smtClean="0"/>
          </a:p>
          <a:p>
            <a:r>
              <a:rPr lang="nl-NL" sz="2000" dirty="0" smtClean="0">
                <a:latin typeface="Avenir Book"/>
              </a:rPr>
              <a:t>Herbivoor</a:t>
            </a:r>
          </a:p>
          <a:p>
            <a:r>
              <a:rPr lang="nl-NL" sz="2000" dirty="0">
                <a:latin typeface="Avenir Book"/>
                <a:cs typeface="Times New Roman" panose="02020603050405020304" pitchFamily="18" charset="0"/>
              </a:rPr>
              <a:t>♀: </a:t>
            </a:r>
            <a:r>
              <a:rPr lang="nl-NL" sz="2000" dirty="0" smtClean="0">
                <a:latin typeface="Avenir Book"/>
                <a:cs typeface="Times New Roman" panose="02020603050405020304" pitchFamily="18" charset="0"/>
              </a:rPr>
              <a:t>zeugje,  ♂: beer, Jong: big</a:t>
            </a:r>
          </a:p>
          <a:p>
            <a:r>
              <a:rPr lang="nl-NL" sz="2000" dirty="0" smtClean="0">
                <a:latin typeface="Avenir Book"/>
                <a:cs typeface="Times New Roman" panose="02020603050405020304" pitchFamily="18" charset="0"/>
              </a:rPr>
              <a:t>Broedzorg: ja</a:t>
            </a:r>
          </a:p>
          <a:p>
            <a:r>
              <a:rPr lang="nl-NL" sz="2000" dirty="0" smtClean="0">
                <a:latin typeface="Avenir Book"/>
                <a:cs typeface="Times New Roman" panose="02020603050405020304" pitchFamily="18" charset="0"/>
              </a:rPr>
              <a:t>Jongen: Nestvlieders</a:t>
            </a:r>
          </a:p>
          <a:p>
            <a:r>
              <a:rPr lang="nl-NL" sz="2000" dirty="0" smtClean="0">
                <a:latin typeface="Avenir Book"/>
                <a:cs typeface="Times New Roman" panose="02020603050405020304" pitchFamily="18" charset="0"/>
              </a:rPr>
              <a:t>Levensverwachting: 4 – 8 jaar</a:t>
            </a:r>
          </a:p>
          <a:p>
            <a:r>
              <a:rPr lang="nl-NL" sz="2000" dirty="0" smtClean="0">
                <a:latin typeface="Avenir Book"/>
                <a:cs typeface="Times New Roman" panose="02020603050405020304" pitchFamily="18" charset="0"/>
              </a:rPr>
              <a:t>Huisvesting: in groepen</a:t>
            </a:r>
            <a:endParaRPr lang="nl-NL" sz="2000" dirty="0" smtClean="0">
              <a:latin typeface="Avenir Book"/>
            </a:endParaRPr>
          </a:p>
          <a:p>
            <a:r>
              <a:rPr lang="nl-NL" sz="2200" dirty="0"/>
              <a:t>Oorsprong: Zuid – Amerika</a:t>
            </a:r>
          </a:p>
          <a:p>
            <a:r>
              <a:rPr lang="nl-NL" sz="2200" dirty="0">
                <a:latin typeface="Avenir Book"/>
              </a:rPr>
              <a:t>Bouw: kokervormig, vrij zwaar lichaam. Geen staart. Tot 30cm. </a:t>
            </a:r>
          </a:p>
          <a:p>
            <a:r>
              <a:rPr lang="nl-NL" sz="2200" dirty="0">
                <a:latin typeface="Avenir Book"/>
              </a:rPr>
              <a:t>Cavia’s kennen geen rassen, maar wel haarvormen: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sz="2200" dirty="0">
                <a:latin typeface="Avenir Book"/>
              </a:rPr>
              <a:t>Kort haar: gladhaar, </a:t>
            </a:r>
            <a:r>
              <a:rPr lang="nl-NL" sz="2200" dirty="0" err="1">
                <a:latin typeface="Avenir Book"/>
              </a:rPr>
              <a:t>ruwhaar</a:t>
            </a:r>
            <a:r>
              <a:rPr lang="nl-NL" sz="2200" dirty="0">
                <a:latin typeface="Avenir Book"/>
              </a:rPr>
              <a:t>/borstelhaar, Engelse </a:t>
            </a:r>
            <a:r>
              <a:rPr lang="nl-NL" sz="2200" dirty="0" err="1">
                <a:latin typeface="Avenir Book"/>
              </a:rPr>
              <a:t>crested</a:t>
            </a:r>
            <a:r>
              <a:rPr lang="nl-NL" sz="2200" dirty="0">
                <a:latin typeface="Avenir Book"/>
              </a:rPr>
              <a:t>, Amerikaanse </a:t>
            </a:r>
            <a:r>
              <a:rPr lang="nl-NL" sz="2200" dirty="0" err="1">
                <a:latin typeface="Avenir Book"/>
              </a:rPr>
              <a:t>crested</a:t>
            </a:r>
            <a:r>
              <a:rPr lang="nl-NL" sz="2200" dirty="0">
                <a:latin typeface="Avenir Book"/>
              </a:rPr>
              <a:t> en rex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sz="2200" dirty="0">
                <a:latin typeface="Avenir Book"/>
              </a:rPr>
              <a:t>Lang haar: langhaar (</a:t>
            </a:r>
            <a:r>
              <a:rPr lang="nl-NL" sz="2200" dirty="0" err="1">
                <a:latin typeface="Avenir Book"/>
              </a:rPr>
              <a:t>peruvian</a:t>
            </a:r>
            <a:r>
              <a:rPr lang="nl-NL" sz="2200" dirty="0">
                <a:latin typeface="Avenir Book"/>
              </a:rPr>
              <a:t>), </a:t>
            </a:r>
            <a:r>
              <a:rPr lang="nl-NL" sz="2200" dirty="0" err="1">
                <a:latin typeface="Avenir Book"/>
              </a:rPr>
              <a:t>sheltie</a:t>
            </a:r>
            <a:r>
              <a:rPr lang="nl-NL" sz="2200" dirty="0">
                <a:latin typeface="Avenir Book"/>
              </a:rPr>
              <a:t>, </a:t>
            </a:r>
            <a:r>
              <a:rPr lang="nl-NL" sz="2200" dirty="0" err="1">
                <a:latin typeface="Avenir Book"/>
              </a:rPr>
              <a:t>tessel</a:t>
            </a:r>
            <a:r>
              <a:rPr lang="nl-NL" sz="2200" dirty="0">
                <a:latin typeface="Avenir Book"/>
              </a:rPr>
              <a:t>, satijn en angora</a:t>
            </a:r>
          </a:p>
          <a:p>
            <a:pPr marL="0" indent="0">
              <a:buFont typeface="Wingdings" charset="2"/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6275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932886" cy="723446"/>
          </a:xfrm>
        </p:spPr>
        <p:txBody>
          <a:bodyPr>
            <a:normAutofit fontScale="90000"/>
          </a:bodyPr>
          <a:lstStyle/>
          <a:p>
            <a:r>
              <a:rPr lang="nl-NL" sz="4000" dirty="0" smtClean="0"/>
              <a:t>2.6 Diersoorten binnen de </a:t>
            </a:r>
            <a:br>
              <a:rPr lang="nl-NL" sz="4000" dirty="0" smtClean="0"/>
            </a:br>
            <a:r>
              <a:rPr lang="nl-NL" sz="4000" dirty="0" smtClean="0"/>
              <a:t>orde van knaagdieren</a:t>
            </a:r>
            <a:endParaRPr lang="nl-NL" sz="40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Kennen en herkennen van 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Soorten en rassen</a:t>
            </a:r>
            <a:endParaRPr lang="nl-NL" dirty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838199" y="1436914"/>
            <a:ext cx="8639629" cy="474004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§"/>
              <a:defRPr sz="2800" b="0" i="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400" b="0" i="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b="0" i="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nl-NL" b="1" dirty="0" smtClean="0"/>
              <a:t>Algemene informatie chinchilla’s:</a:t>
            </a:r>
          </a:p>
          <a:p>
            <a:pPr marL="0" indent="0">
              <a:buFont typeface="Wingdings" charset="2"/>
              <a:buNone/>
            </a:pPr>
            <a:endParaRPr lang="nl-NL" b="1" dirty="0" smtClean="0"/>
          </a:p>
          <a:p>
            <a:r>
              <a:rPr lang="nl-NL" sz="2000" dirty="0" smtClean="0"/>
              <a:t>Wetenschappelijke naam: Chinchilla </a:t>
            </a:r>
            <a:r>
              <a:rPr lang="nl-NL" sz="2000" dirty="0" err="1" smtClean="0"/>
              <a:t>lanigera</a:t>
            </a:r>
            <a:endParaRPr lang="nl-NL" sz="2000" dirty="0" smtClean="0"/>
          </a:p>
          <a:p>
            <a:r>
              <a:rPr lang="nl-NL" sz="2000" dirty="0" smtClean="0">
                <a:latin typeface="Avenir Book"/>
              </a:rPr>
              <a:t>Herbivoor</a:t>
            </a:r>
          </a:p>
          <a:p>
            <a:r>
              <a:rPr lang="nl-NL" sz="2000" dirty="0">
                <a:latin typeface="Avenir Book"/>
                <a:cs typeface="Times New Roman" panose="02020603050405020304" pitchFamily="18" charset="0"/>
              </a:rPr>
              <a:t>♀: </a:t>
            </a:r>
            <a:r>
              <a:rPr lang="nl-NL" sz="2000" dirty="0" smtClean="0">
                <a:latin typeface="Avenir Book"/>
                <a:cs typeface="Times New Roman" panose="02020603050405020304" pitchFamily="18" charset="0"/>
              </a:rPr>
              <a:t>vrouwtje,  ♂: bok, Jong: ritten</a:t>
            </a:r>
          </a:p>
          <a:p>
            <a:r>
              <a:rPr lang="nl-NL" sz="2000" dirty="0" smtClean="0">
                <a:latin typeface="Avenir Book"/>
                <a:cs typeface="Times New Roman" panose="02020603050405020304" pitchFamily="18" charset="0"/>
              </a:rPr>
              <a:t>Broedzorg: ja</a:t>
            </a:r>
          </a:p>
          <a:p>
            <a:r>
              <a:rPr lang="nl-NL" sz="2000" dirty="0" smtClean="0">
                <a:latin typeface="Avenir Book"/>
                <a:cs typeface="Times New Roman" panose="02020603050405020304" pitchFamily="18" charset="0"/>
              </a:rPr>
              <a:t>Jongen: Nestvlieders</a:t>
            </a:r>
          </a:p>
          <a:p>
            <a:r>
              <a:rPr lang="nl-NL" sz="2000" dirty="0" smtClean="0">
                <a:latin typeface="Avenir Book"/>
                <a:cs typeface="Times New Roman" panose="02020603050405020304" pitchFamily="18" charset="0"/>
              </a:rPr>
              <a:t>Levensverwachting: 20 jaar</a:t>
            </a:r>
          </a:p>
          <a:p>
            <a:r>
              <a:rPr lang="nl-NL" sz="2000" dirty="0" smtClean="0">
                <a:latin typeface="Avenir Book"/>
                <a:cs typeface="Times New Roman" panose="02020603050405020304" pitchFamily="18" charset="0"/>
              </a:rPr>
              <a:t>Huisvesting: in groepen</a:t>
            </a:r>
            <a:endParaRPr lang="nl-NL" sz="2000" dirty="0" smtClean="0">
              <a:latin typeface="Avenir Book"/>
            </a:endParaRPr>
          </a:p>
          <a:p>
            <a:r>
              <a:rPr lang="nl-NL" sz="2000" dirty="0"/>
              <a:t>Oorsprong: Andesgebergte</a:t>
            </a:r>
          </a:p>
          <a:p>
            <a:r>
              <a:rPr lang="nl-NL" sz="2000" dirty="0"/>
              <a:t>Bouw: 30cm, grote oren, lange snorharen, zachte vacht, behaarde staart 15cm. 60 tot 80 haren uit een haarzakje.</a:t>
            </a:r>
          </a:p>
          <a:p>
            <a:r>
              <a:rPr lang="nl-NL" sz="2000" dirty="0"/>
              <a:t>In het wild: twee soorten: lange en korte staart</a:t>
            </a:r>
          </a:p>
          <a:p>
            <a:r>
              <a:rPr lang="nl-NL" sz="2000" dirty="0">
                <a:latin typeface="Avenir Book"/>
              </a:rPr>
              <a:t>Verschillende kleuren en aftekeningen</a:t>
            </a:r>
          </a:p>
          <a:p>
            <a:r>
              <a:rPr lang="nl-NL" sz="2000" dirty="0">
                <a:latin typeface="Avenir Book"/>
              </a:rPr>
              <a:t>Houden niet van knuffelen</a:t>
            </a:r>
          </a:p>
          <a:p>
            <a:pPr marL="0" indent="0">
              <a:buFont typeface="Wingdings" charset="2"/>
              <a:buNone/>
            </a:pP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/>
          <a:srcRect l="49665" t="31697" r="11347" b="16220"/>
          <a:stretch/>
        </p:blipFill>
        <p:spPr>
          <a:xfrm>
            <a:off x="7400309" y="1363435"/>
            <a:ext cx="3692232" cy="277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30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831286" cy="694418"/>
          </a:xfrm>
        </p:spPr>
        <p:txBody>
          <a:bodyPr>
            <a:normAutofit fontScale="90000"/>
          </a:bodyPr>
          <a:lstStyle/>
          <a:p>
            <a:r>
              <a:rPr lang="nl-NL" sz="4000" dirty="0" smtClean="0"/>
              <a:t>2.6 Diersoorten binnen de </a:t>
            </a:r>
            <a:br>
              <a:rPr lang="nl-NL" sz="4000" dirty="0" smtClean="0"/>
            </a:br>
            <a:r>
              <a:rPr lang="nl-NL" sz="4000" dirty="0" smtClean="0"/>
              <a:t>orde van knaagdieren</a:t>
            </a:r>
            <a:endParaRPr lang="nl-NL" sz="40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Kennen en herkennen van 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Soorten en rassen</a:t>
            </a:r>
            <a:endParaRPr lang="nl-NL" dirty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838199" y="1238929"/>
            <a:ext cx="8770258" cy="4915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§"/>
              <a:defRPr sz="2800" b="0" i="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400" b="0" i="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b="0" i="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nl-NL" sz="2200" b="1" dirty="0" smtClean="0"/>
              <a:t>Algemene informatie </a:t>
            </a:r>
            <a:r>
              <a:rPr lang="nl-NL" sz="2200" b="1" dirty="0" err="1" smtClean="0"/>
              <a:t>degoes</a:t>
            </a:r>
            <a:r>
              <a:rPr lang="nl-NL" sz="2200" b="1" dirty="0" smtClean="0"/>
              <a:t>:</a:t>
            </a:r>
          </a:p>
          <a:p>
            <a:pPr marL="0" indent="0">
              <a:buFont typeface="Wingdings" charset="2"/>
              <a:buNone/>
            </a:pPr>
            <a:endParaRPr lang="nl-NL" sz="2200" b="1" dirty="0" smtClean="0"/>
          </a:p>
          <a:p>
            <a:r>
              <a:rPr lang="nl-NL" sz="2200" dirty="0" smtClean="0"/>
              <a:t>Wetenschappelijke naam: </a:t>
            </a:r>
            <a:r>
              <a:rPr lang="nl-NL" sz="2200" dirty="0" err="1" smtClean="0"/>
              <a:t>Octodon</a:t>
            </a:r>
            <a:r>
              <a:rPr lang="nl-NL" sz="2200" dirty="0" smtClean="0"/>
              <a:t> </a:t>
            </a:r>
            <a:r>
              <a:rPr lang="nl-NL" sz="2200" dirty="0" err="1" smtClean="0"/>
              <a:t>degus</a:t>
            </a:r>
            <a:endParaRPr lang="nl-NL" sz="2200" dirty="0" smtClean="0"/>
          </a:p>
          <a:p>
            <a:r>
              <a:rPr lang="nl-NL" sz="2200" dirty="0" smtClean="0">
                <a:latin typeface="Avenir Book"/>
              </a:rPr>
              <a:t>Herbivoor</a:t>
            </a:r>
          </a:p>
          <a:p>
            <a:r>
              <a:rPr lang="nl-NL" sz="2200" dirty="0" smtClean="0">
                <a:latin typeface="Avenir Book"/>
                <a:cs typeface="Times New Roman" panose="02020603050405020304" pitchFamily="18" charset="0"/>
              </a:rPr>
              <a:t>Broedzorg: ja</a:t>
            </a:r>
          </a:p>
          <a:p>
            <a:r>
              <a:rPr lang="nl-NL" sz="2200" dirty="0" smtClean="0">
                <a:latin typeface="Avenir Book"/>
                <a:cs typeface="Times New Roman" panose="02020603050405020304" pitchFamily="18" charset="0"/>
              </a:rPr>
              <a:t>Jongen: Nestvlieders</a:t>
            </a:r>
          </a:p>
          <a:p>
            <a:r>
              <a:rPr lang="nl-NL" sz="2200" dirty="0" smtClean="0">
                <a:latin typeface="Avenir Book"/>
                <a:cs typeface="Times New Roman" panose="02020603050405020304" pitchFamily="18" charset="0"/>
              </a:rPr>
              <a:t>Levensverwachting: 5 – 8 jaar (in gevangenschap)</a:t>
            </a:r>
          </a:p>
          <a:p>
            <a:r>
              <a:rPr lang="nl-NL" sz="2200" dirty="0" smtClean="0">
                <a:latin typeface="Avenir Book"/>
                <a:cs typeface="Times New Roman" panose="02020603050405020304" pitchFamily="18" charset="0"/>
              </a:rPr>
              <a:t>Huisvesting: in groepen</a:t>
            </a:r>
            <a:endParaRPr lang="nl-NL" sz="2200" dirty="0" smtClean="0">
              <a:latin typeface="Avenir Book"/>
            </a:endParaRPr>
          </a:p>
          <a:p>
            <a:r>
              <a:rPr lang="nl-NL" sz="2200" dirty="0"/>
              <a:t>Oorsprong: Andesgebergte</a:t>
            </a:r>
          </a:p>
          <a:p>
            <a:r>
              <a:rPr lang="nl-NL" sz="2200" dirty="0">
                <a:latin typeface="Avenir Book"/>
              </a:rPr>
              <a:t>Bouw: 12 tot 20cm. Lange, behaarde staart. </a:t>
            </a:r>
          </a:p>
          <a:p>
            <a:r>
              <a:rPr lang="nl-NL" sz="2200" dirty="0">
                <a:latin typeface="Avenir Book"/>
              </a:rPr>
              <a:t>Wildkleur: bruin met zwarte puntjes op het einde van de haren. </a:t>
            </a:r>
          </a:p>
          <a:p>
            <a:pPr marL="0" indent="0">
              <a:buFont typeface="Wingdings" charset="2"/>
              <a:buNone/>
            </a:pPr>
            <a:endParaRPr lang="nl-NL" sz="2200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/>
          <a:srcRect l="49498" t="31399" r="11514" b="17113"/>
          <a:stretch/>
        </p:blipFill>
        <p:spPr>
          <a:xfrm>
            <a:off x="7868301" y="1238929"/>
            <a:ext cx="3699585" cy="274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3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0532"/>
          </a:xfrm>
        </p:spPr>
        <p:txBody>
          <a:bodyPr>
            <a:normAutofit/>
          </a:bodyPr>
          <a:lstStyle/>
          <a:p>
            <a:r>
              <a:rPr lang="en-US" sz="4000" dirty="0"/>
              <a:t>2</a:t>
            </a:r>
            <a:r>
              <a:rPr lang="en-US" sz="4000" dirty="0" smtClean="0"/>
              <a:t>.4 </a:t>
            </a:r>
            <a:r>
              <a:rPr lang="nl-NL" sz="4000" dirty="0" smtClean="0"/>
              <a:t>Fretten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Gedomesticeerde bunzing, stamt af van Europese bunzing</a:t>
            </a:r>
          </a:p>
          <a:p>
            <a:r>
              <a:rPr lang="nl-NL" dirty="0" smtClean="0"/>
              <a:t>Gebruikt voor de jacht op konijnen</a:t>
            </a:r>
          </a:p>
          <a:p>
            <a:r>
              <a:rPr lang="nl-NL" dirty="0" smtClean="0"/>
              <a:t>Rassen: ‘standaard’ fret en angora fret</a:t>
            </a:r>
          </a:p>
          <a:p>
            <a:r>
              <a:rPr lang="nl-NL" dirty="0" smtClean="0"/>
              <a:t>Lang, smal lijf, korte pootjes, een korte, behaarde staart</a:t>
            </a:r>
          </a:p>
          <a:p>
            <a:r>
              <a:rPr lang="nl-NL" dirty="0" smtClean="0"/>
              <a:t>Aftekeningen: albino, wildkleur, </a:t>
            </a:r>
            <a:r>
              <a:rPr lang="nl-NL" dirty="0" err="1" smtClean="0"/>
              <a:t>sandy</a:t>
            </a:r>
            <a:endParaRPr lang="nl-NL" dirty="0"/>
          </a:p>
          <a:p>
            <a:r>
              <a:rPr lang="nl-NL" dirty="0" smtClean="0"/>
              <a:t>Afwijkende vachtstructuren , kleurvarianten en aftekeningen gaan vaak gepaard met gezondheidsproblemen.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Doofheid bij witte aftekeningen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/>
              <a:t>Angorafretten onvoldoende melkgift</a:t>
            </a:r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Kennen en herkennen van 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Soorten en rassen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71179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4075"/>
          </a:xfrm>
        </p:spPr>
        <p:txBody>
          <a:bodyPr>
            <a:normAutofit/>
          </a:bodyPr>
          <a:lstStyle/>
          <a:p>
            <a:r>
              <a:rPr lang="nl-NL" sz="4000" dirty="0" smtClean="0"/>
              <a:t>2.5 Konijnen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349829"/>
            <a:ext cx="10515600" cy="4827134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Algemene informatie</a:t>
            </a:r>
            <a:r>
              <a:rPr lang="nl-NL" b="1" dirty="0" smtClean="0"/>
              <a:t>:</a:t>
            </a:r>
          </a:p>
          <a:p>
            <a:pPr marL="0" indent="0">
              <a:buNone/>
            </a:pPr>
            <a:endParaRPr lang="nl-NL" b="1" dirty="0"/>
          </a:p>
          <a:p>
            <a:r>
              <a:rPr lang="nl-NL" dirty="0"/>
              <a:t>Wetenschappelijke naam: </a:t>
            </a:r>
            <a:r>
              <a:rPr lang="nl-NL" dirty="0" err="1" smtClean="0"/>
              <a:t>Oryctolagus</a:t>
            </a:r>
            <a:r>
              <a:rPr lang="nl-NL" dirty="0" smtClean="0"/>
              <a:t> </a:t>
            </a:r>
            <a:r>
              <a:rPr lang="nl-NL" dirty="0" err="1" smtClean="0"/>
              <a:t>cuniculus</a:t>
            </a:r>
            <a:endParaRPr lang="nl-NL" dirty="0"/>
          </a:p>
          <a:p>
            <a:r>
              <a:rPr lang="nl-NL" dirty="0" smtClean="0">
                <a:latin typeface="Avenir Book"/>
              </a:rPr>
              <a:t>Herbivoor</a:t>
            </a:r>
            <a:endParaRPr lang="nl-NL" dirty="0">
              <a:latin typeface="Avenir Book"/>
            </a:endParaRPr>
          </a:p>
          <a:p>
            <a:r>
              <a:rPr lang="nl-NL" dirty="0">
                <a:latin typeface="Avenir Book"/>
                <a:cs typeface="Times New Roman" panose="02020603050405020304" pitchFamily="18" charset="0"/>
              </a:rPr>
              <a:t>♀: </a:t>
            </a:r>
            <a:r>
              <a:rPr lang="nl-NL" dirty="0" smtClean="0">
                <a:latin typeface="Avenir Book"/>
                <a:cs typeface="Times New Roman" panose="02020603050405020304" pitchFamily="18" charset="0"/>
              </a:rPr>
              <a:t>voedster,  </a:t>
            </a:r>
            <a:r>
              <a:rPr lang="nl-NL" dirty="0">
                <a:latin typeface="Avenir Book"/>
                <a:cs typeface="Times New Roman" panose="02020603050405020304" pitchFamily="18" charset="0"/>
              </a:rPr>
              <a:t>♂: </a:t>
            </a:r>
            <a:r>
              <a:rPr lang="nl-NL" dirty="0" smtClean="0">
                <a:latin typeface="Avenir Book"/>
                <a:cs typeface="Times New Roman" panose="02020603050405020304" pitchFamily="18" charset="0"/>
              </a:rPr>
              <a:t>ram of rammelaar, </a:t>
            </a:r>
            <a:r>
              <a:rPr lang="nl-NL" dirty="0">
                <a:latin typeface="Avenir Book"/>
                <a:cs typeface="Times New Roman" panose="02020603050405020304" pitchFamily="18" charset="0"/>
              </a:rPr>
              <a:t>Jong: </a:t>
            </a:r>
            <a:r>
              <a:rPr lang="nl-NL" dirty="0" smtClean="0">
                <a:latin typeface="Avenir Book"/>
                <a:cs typeface="Times New Roman" panose="02020603050405020304" pitchFamily="18" charset="0"/>
              </a:rPr>
              <a:t>lamprei</a:t>
            </a:r>
            <a:endParaRPr lang="nl-NL" dirty="0">
              <a:latin typeface="Avenir Book"/>
              <a:cs typeface="Times New Roman" panose="02020603050405020304" pitchFamily="18" charset="0"/>
            </a:endParaRPr>
          </a:p>
          <a:p>
            <a:r>
              <a:rPr lang="nl-NL" dirty="0">
                <a:latin typeface="Avenir Book"/>
                <a:cs typeface="Times New Roman" panose="02020603050405020304" pitchFamily="18" charset="0"/>
              </a:rPr>
              <a:t>Broedzorg: ja</a:t>
            </a:r>
          </a:p>
          <a:p>
            <a:r>
              <a:rPr lang="nl-NL" dirty="0">
                <a:latin typeface="Avenir Book"/>
                <a:cs typeface="Times New Roman" panose="02020603050405020304" pitchFamily="18" charset="0"/>
              </a:rPr>
              <a:t>Jongen: Nestblijvers</a:t>
            </a:r>
          </a:p>
          <a:p>
            <a:r>
              <a:rPr lang="nl-NL" dirty="0">
                <a:latin typeface="Avenir Book"/>
                <a:cs typeface="Times New Roman" panose="02020603050405020304" pitchFamily="18" charset="0"/>
              </a:rPr>
              <a:t>Levensverwachting: </a:t>
            </a:r>
            <a:r>
              <a:rPr lang="nl-NL" dirty="0" smtClean="0">
                <a:latin typeface="Avenir Book"/>
                <a:cs typeface="Times New Roman" panose="02020603050405020304" pitchFamily="18" charset="0"/>
              </a:rPr>
              <a:t>6 – 7 jaar</a:t>
            </a:r>
            <a:endParaRPr lang="nl-NL" dirty="0">
              <a:latin typeface="Avenir Book"/>
              <a:cs typeface="Times New Roman" panose="02020603050405020304" pitchFamily="18" charset="0"/>
            </a:endParaRPr>
          </a:p>
          <a:p>
            <a:r>
              <a:rPr lang="nl-NL" dirty="0">
                <a:latin typeface="Avenir Book"/>
                <a:cs typeface="Times New Roman" panose="02020603050405020304" pitchFamily="18" charset="0"/>
              </a:rPr>
              <a:t>Huisvesting: </a:t>
            </a:r>
            <a:r>
              <a:rPr lang="nl-NL" dirty="0" smtClean="0">
                <a:latin typeface="Avenir Book"/>
                <a:cs typeface="Times New Roman" panose="02020603050405020304" pitchFamily="18" charset="0"/>
              </a:rPr>
              <a:t>in groepen</a:t>
            </a:r>
            <a:endParaRPr lang="nl-NL" dirty="0">
              <a:latin typeface="Avenir Book"/>
            </a:endParaRPr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Kennen en herkennen van 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Soorten en rassen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42754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4000" dirty="0" smtClean="0"/>
              <a:t>2.5 Konijnen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Stammen af van het Europese wilde konijn</a:t>
            </a:r>
          </a:p>
          <a:p>
            <a:r>
              <a:rPr lang="nl-NL" dirty="0" smtClean="0">
                <a:latin typeface="Avenir Book"/>
              </a:rPr>
              <a:t>Aparte orde: de haasachtigen</a:t>
            </a:r>
          </a:p>
          <a:p>
            <a:r>
              <a:rPr lang="nl-NL" dirty="0" smtClean="0">
                <a:latin typeface="Avenir Book"/>
              </a:rPr>
              <a:t>Haasachtigen hebben meer kiezen dan knaagdieren, en ze hebben stifttandjes achter de bovenste snijtanden.</a:t>
            </a:r>
          </a:p>
          <a:p>
            <a:r>
              <a:rPr lang="nl-NL" dirty="0" smtClean="0">
                <a:latin typeface="Avenir Book"/>
              </a:rPr>
              <a:t>Bouw en functie: 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>
                <a:latin typeface="Avenir Book"/>
              </a:rPr>
              <a:t>G</a:t>
            </a:r>
            <a:r>
              <a:rPr lang="nl-NL" dirty="0" smtClean="0">
                <a:latin typeface="Avenir Book"/>
              </a:rPr>
              <a:t>rote, krachtige achterpoten </a:t>
            </a:r>
            <a:r>
              <a:rPr lang="nl-NL" dirty="0" smtClean="0">
                <a:latin typeface="Avenir Book"/>
                <a:sym typeface="Wingdings" panose="05000000000000000000" pitchFamily="2" charset="2"/>
              </a:rPr>
              <a:t> hard lopen en grote sprongen maken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>
                <a:latin typeface="Avenir Book"/>
                <a:sym typeface="Wingdings" panose="05000000000000000000" pitchFamily="2" charset="2"/>
              </a:rPr>
              <a:t>Kleine voorpootjes  schokken opvangen, holen graven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>
                <a:latin typeface="Avenir Book"/>
                <a:sym typeface="Wingdings" panose="05000000000000000000" pitchFamily="2" charset="2"/>
              </a:rPr>
              <a:t>Nagels achterpoten  krabben, vachtverzorging</a:t>
            </a:r>
          </a:p>
          <a:p>
            <a:pPr lvl="1" indent="-423863">
              <a:buFont typeface="Wingdings" panose="05000000000000000000" pitchFamily="2" charset="2"/>
              <a:buChar char="Ø"/>
            </a:pPr>
            <a:r>
              <a:rPr lang="nl-NL" dirty="0" smtClean="0">
                <a:latin typeface="Avenir Book"/>
                <a:sym typeface="Wingdings" panose="05000000000000000000" pitchFamily="2" charset="2"/>
              </a:rPr>
              <a:t>Bedekt met haren  vettig zodat er geen water op de huid komt</a:t>
            </a:r>
            <a:endParaRPr lang="nl-NL" dirty="0">
              <a:latin typeface="Avenir Book"/>
            </a:endParaRPr>
          </a:p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Kennen en herkennen van 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Soorten en rassen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260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2.5 Konijnen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Door mutaties en selectie zijn er veel verschillende rassen ontstaan. </a:t>
            </a:r>
          </a:p>
          <a:p>
            <a:pPr lvl="1"/>
            <a:r>
              <a:rPr lang="nl-NL" dirty="0" smtClean="0"/>
              <a:t>Enorme variatie in kleur, aftekening en beharing</a:t>
            </a:r>
          </a:p>
          <a:p>
            <a:pPr lvl="1"/>
            <a:r>
              <a:rPr lang="nl-NL" dirty="0" smtClean="0"/>
              <a:t>In NL 58 konijnenrassen erkend, indeling in vier categorieën op basis van volwassen gewicht</a:t>
            </a:r>
          </a:p>
          <a:p>
            <a:pPr lvl="2"/>
            <a:r>
              <a:rPr lang="nl-NL" dirty="0" smtClean="0"/>
              <a:t>Dwergrassen, gemiddeld 1 kg. Kleurdwerg, pooltje</a:t>
            </a:r>
          </a:p>
          <a:p>
            <a:pPr lvl="2"/>
            <a:r>
              <a:rPr lang="nl-NL" dirty="0" smtClean="0"/>
              <a:t>Kleine rassen, 1,5 – 4 kg. Papillon, </a:t>
            </a:r>
            <a:r>
              <a:rPr lang="nl-NL" dirty="0" err="1" smtClean="0"/>
              <a:t>tankonijn</a:t>
            </a:r>
            <a:endParaRPr lang="nl-NL" dirty="0" smtClean="0"/>
          </a:p>
          <a:p>
            <a:pPr lvl="2"/>
            <a:r>
              <a:rPr lang="nl-NL" dirty="0" smtClean="0"/>
              <a:t>Midden rassen, 3 – 5 kg. Japanner, </a:t>
            </a:r>
            <a:r>
              <a:rPr lang="nl-NL" dirty="0" err="1" smtClean="0"/>
              <a:t>Thuringer</a:t>
            </a:r>
            <a:endParaRPr lang="nl-NL" dirty="0" smtClean="0"/>
          </a:p>
          <a:p>
            <a:pPr lvl="2"/>
            <a:r>
              <a:rPr lang="nl-NL" dirty="0" smtClean="0"/>
              <a:t>Grote rassen, groter dan 5 kg. Vlaamse reus, Franse hangoor</a:t>
            </a:r>
          </a:p>
          <a:p>
            <a:pPr lvl="2"/>
            <a:r>
              <a:rPr lang="nl-NL" dirty="0" smtClean="0"/>
              <a:t>5</a:t>
            </a:r>
            <a:r>
              <a:rPr lang="nl-NL" baseline="30000" dirty="0" smtClean="0"/>
              <a:t>e</a:t>
            </a:r>
            <a:r>
              <a:rPr lang="nl-NL" dirty="0" smtClean="0"/>
              <a:t> categorie bestaat uit konijnenrassen met een bijzondere vachtstructuur. Rex, Angorakonijn 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Kennen en herkennen van 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Soorten en rassen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129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889343" cy="984704"/>
          </a:xfrm>
        </p:spPr>
        <p:txBody>
          <a:bodyPr>
            <a:normAutofit fontScale="90000"/>
          </a:bodyPr>
          <a:lstStyle/>
          <a:p>
            <a:r>
              <a:rPr lang="nl-NL" sz="4000" dirty="0" smtClean="0"/>
              <a:t>2.6 Diersoorten binnen de </a:t>
            </a:r>
            <a:br>
              <a:rPr lang="nl-NL" sz="4000" dirty="0" smtClean="0"/>
            </a:br>
            <a:r>
              <a:rPr lang="nl-NL" sz="4000" dirty="0" smtClean="0"/>
              <a:t>orde van knaagdieren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Knaagdieren kan je onderverdelen in verschillende families.</a:t>
            </a:r>
          </a:p>
          <a:p>
            <a:r>
              <a:rPr lang="nl-NL" dirty="0" smtClean="0"/>
              <a:t>Iedere familie kent verschillende geslachten, die worden onderverdeeld in soorten.</a:t>
            </a:r>
          </a:p>
          <a:p>
            <a:r>
              <a:rPr lang="nl-NL" dirty="0" smtClean="0"/>
              <a:t>De soorten worden onderverdeeld in rassen of variaties in kleur of vacht.</a:t>
            </a:r>
          </a:p>
          <a:p>
            <a:r>
              <a:rPr lang="nl-NL" dirty="0" smtClean="0"/>
              <a:t>Veel verschillende soorten. Nu kijken we naar de verschillende als huisdier gehouden diersoorten binnen deze orde. 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Kennen en herkennen van 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Soorten en rassen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595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199" y="365126"/>
            <a:ext cx="10976429" cy="920074"/>
          </a:xfrm>
        </p:spPr>
        <p:txBody>
          <a:bodyPr>
            <a:normAutofit fontScale="90000"/>
          </a:bodyPr>
          <a:lstStyle/>
          <a:p>
            <a:r>
              <a:rPr lang="nl-NL" sz="4000" dirty="0" smtClean="0"/>
              <a:t>2.6 Diersoorten binnen de </a:t>
            </a:r>
            <a:br>
              <a:rPr lang="nl-NL" sz="4000" dirty="0" smtClean="0"/>
            </a:br>
            <a:r>
              <a:rPr lang="nl-NL" sz="4000" dirty="0" smtClean="0"/>
              <a:t>orde van knaagdieren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92620" y="1836970"/>
            <a:ext cx="5061857" cy="396262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l-NL" b="1" dirty="0"/>
              <a:t>Algemene </a:t>
            </a:r>
            <a:r>
              <a:rPr lang="nl-NL" b="1" dirty="0" smtClean="0"/>
              <a:t>informatie muizen:</a:t>
            </a:r>
            <a:endParaRPr lang="nl-NL" b="1" dirty="0"/>
          </a:p>
          <a:p>
            <a:r>
              <a:rPr lang="nl-NL" dirty="0"/>
              <a:t>Wetenschappelijke naam: </a:t>
            </a:r>
            <a:r>
              <a:rPr lang="nl-NL" dirty="0" smtClean="0"/>
              <a:t>Mus musculus</a:t>
            </a:r>
            <a:endParaRPr lang="nl-NL" dirty="0"/>
          </a:p>
          <a:p>
            <a:r>
              <a:rPr lang="nl-NL" dirty="0">
                <a:latin typeface="Avenir Book"/>
              </a:rPr>
              <a:t>Herbivoor</a:t>
            </a:r>
          </a:p>
          <a:p>
            <a:r>
              <a:rPr lang="nl-NL" dirty="0" smtClean="0">
                <a:latin typeface="Avenir Book"/>
                <a:cs typeface="Times New Roman" panose="02020603050405020304" pitchFamily="18" charset="0"/>
              </a:rPr>
              <a:t>Jong</a:t>
            </a:r>
            <a:r>
              <a:rPr lang="nl-NL" dirty="0">
                <a:latin typeface="Avenir Book"/>
                <a:cs typeface="Times New Roman" panose="02020603050405020304" pitchFamily="18" charset="0"/>
              </a:rPr>
              <a:t>: </a:t>
            </a:r>
            <a:r>
              <a:rPr lang="nl-NL" dirty="0" err="1" smtClean="0">
                <a:latin typeface="Avenir Book"/>
                <a:cs typeface="Times New Roman" panose="02020603050405020304" pitchFamily="18" charset="0"/>
              </a:rPr>
              <a:t>pinkie</a:t>
            </a:r>
            <a:endParaRPr lang="nl-NL" dirty="0">
              <a:latin typeface="Avenir Book"/>
              <a:cs typeface="Times New Roman" panose="02020603050405020304" pitchFamily="18" charset="0"/>
            </a:endParaRPr>
          </a:p>
          <a:p>
            <a:r>
              <a:rPr lang="nl-NL" dirty="0">
                <a:latin typeface="Avenir Book"/>
                <a:cs typeface="Times New Roman" panose="02020603050405020304" pitchFamily="18" charset="0"/>
              </a:rPr>
              <a:t>Broedzorg: ja</a:t>
            </a:r>
          </a:p>
          <a:p>
            <a:r>
              <a:rPr lang="nl-NL" dirty="0">
                <a:latin typeface="Avenir Book"/>
                <a:cs typeface="Times New Roman" panose="02020603050405020304" pitchFamily="18" charset="0"/>
              </a:rPr>
              <a:t>Jongen: Nestblijvers</a:t>
            </a:r>
          </a:p>
          <a:p>
            <a:r>
              <a:rPr lang="nl-NL" dirty="0">
                <a:latin typeface="Avenir Book"/>
                <a:cs typeface="Times New Roman" panose="02020603050405020304" pitchFamily="18" charset="0"/>
              </a:rPr>
              <a:t>Levensverwachting: </a:t>
            </a:r>
            <a:r>
              <a:rPr lang="nl-NL" dirty="0" smtClean="0">
                <a:latin typeface="Avenir Book"/>
                <a:cs typeface="Times New Roman" panose="02020603050405020304" pitchFamily="18" charset="0"/>
              </a:rPr>
              <a:t>1 – 3 jaar</a:t>
            </a:r>
            <a:endParaRPr lang="nl-NL" dirty="0">
              <a:latin typeface="Avenir Book"/>
              <a:cs typeface="Times New Roman" panose="02020603050405020304" pitchFamily="18" charset="0"/>
            </a:endParaRPr>
          </a:p>
          <a:p>
            <a:r>
              <a:rPr lang="nl-NL" dirty="0">
                <a:latin typeface="Avenir Book"/>
                <a:cs typeface="Times New Roman" panose="02020603050405020304" pitchFamily="18" charset="0"/>
              </a:rPr>
              <a:t>Huisvesting: in groepen</a:t>
            </a:r>
            <a:endParaRPr lang="nl-NL" dirty="0">
              <a:latin typeface="Avenir Book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Kennen en herkennen van 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Soorten en rassen</a:t>
            </a:r>
            <a:endParaRPr lang="nl-NL" dirty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5954477" y="1836971"/>
            <a:ext cx="562792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§"/>
              <a:defRPr sz="2800" b="0" i="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400" b="0" i="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b="0" i="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 smtClean="0"/>
              <a:t>Familie: muisachtigen</a:t>
            </a:r>
          </a:p>
          <a:p>
            <a:r>
              <a:rPr lang="nl-NL" dirty="0" smtClean="0">
                <a:latin typeface="Avenir Book"/>
              </a:rPr>
              <a:t>Ras meest gehouden huisdier: kleurmuizen</a:t>
            </a:r>
          </a:p>
          <a:p>
            <a:r>
              <a:rPr lang="nl-NL" dirty="0" smtClean="0">
                <a:latin typeface="Avenir Book"/>
              </a:rPr>
              <a:t>Afstamming: wilde huismuis</a:t>
            </a:r>
          </a:p>
          <a:p>
            <a:r>
              <a:rPr lang="nl-NL" dirty="0" smtClean="0">
                <a:latin typeface="Avenir Book"/>
              </a:rPr>
              <a:t>Bouw: slank, grote oren, kale staart, lichaam 10cm</a:t>
            </a:r>
          </a:p>
          <a:p>
            <a:r>
              <a:rPr lang="nl-NL" dirty="0" smtClean="0">
                <a:latin typeface="Avenir Book"/>
              </a:rPr>
              <a:t>In NL: &gt; 30 verschillende kleuren en aftekeningen erkend bij kleurmuis</a:t>
            </a:r>
          </a:p>
          <a:p>
            <a:pPr marL="0" indent="0">
              <a:buFont typeface="Wingdings" charset="2"/>
              <a:buNone/>
            </a:pPr>
            <a:endParaRPr lang="nl-NL" dirty="0" smtClean="0">
              <a:latin typeface="Avenir Book"/>
            </a:endParaRPr>
          </a:p>
          <a:p>
            <a:pPr marL="0" indent="0">
              <a:buFont typeface="Wingdings" charset="2"/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3393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1165114" cy="1101726"/>
          </a:xfrm>
        </p:spPr>
        <p:txBody>
          <a:bodyPr>
            <a:normAutofit fontScale="90000"/>
          </a:bodyPr>
          <a:lstStyle/>
          <a:p>
            <a:r>
              <a:rPr lang="nl-NL" sz="4000" dirty="0" smtClean="0"/>
              <a:t>2.6 Diersoorten binnen de </a:t>
            </a:r>
            <a:br>
              <a:rPr lang="nl-NL" sz="4000" dirty="0" smtClean="0"/>
            </a:br>
            <a:r>
              <a:rPr lang="nl-NL" sz="4000" dirty="0" smtClean="0"/>
              <a:t>orde van knaagdieren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900056" y="1825625"/>
            <a:ext cx="5453743" cy="4351338"/>
          </a:xfrm>
        </p:spPr>
        <p:txBody>
          <a:bodyPr/>
          <a:lstStyle/>
          <a:p>
            <a:r>
              <a:rPr lang="nl-NL" dirty="0"/>
              <a:t>Familie: muisachtigen</a:t>
            </a:r>
          </a:p>
          <a:p>
            <a:r>
              <a:rPr lang="nl-NL" dirty="0" smtClean="0">
                <a:latin typeface="Avenir Book"/>
              </a:rPr>
              <a:t>Afstamming</a:t>
            </a:r>
            <a:r>
              <a:rPr lang="nl-NL" dirty="0">
                <a:latin typeface="Avenir Book"/>
              </a:rPr>
              <a:t>: </a:t>
            </a:r>
            <a:r>
              <a:rPr lang="nl-NL" dirty="0" smtClean="0">
                <a:latin typeface="Avenir Book"/>
              </a:rPr>
              <a:t>bruine rat</a:t>
            </a:r>
            <a:endParaRPr lang="nl-NL" dirty="0">
              <a:latin typeface="Avenir Book"/>
            </a:endParaRPr>
          </a:p>
          <a:p>
            <a:r>
              <a:rPr lang="nl-NL" dirty="0">
                <a:latin typeface="Avenir Book"/>
              </a:rPr>
              <a:t>Bouw: </a:t>
            </a:r>
            <a:r>
              <a:rPr lang="nl-NL" dirty="0" smtClean="0">
                <a:latin typeface="Avenir Book"/>
              </a:rPr>
              <a:t>kale, lange staart</a:t>
            </a:r>
            <a:r>
              <a:rPr lang="nl-NL" dirty="0">
                <a:latin typeface="Avenir Book"/>
              </a:rPr>
              <a:t>, lichaam </a:t>
            </a:r>
            <a:r>
              <a:rPr lang="nl-NL" dirty="0" smtClean="0">
                <a:latin typeface="Avenir Book"/>
              </a:rPr>
              <a:t>20 – 30cm</a:t>
            </a:r>
            <a:endParaRPr lang="nl-NL" dirty="0">
              <a:latin typeface="Avenir Book"/>
            </a:endParaRPr>
          </a:p>
          <a:p>
            <a:r>
              <a:rPr lang="nl-NL" dirty="0" smtClean="0">
                <a:latin typeface="Avenir Book"/>
              </a:rPr>
              <a:t>Oorspronkelijke kleur: </a:t>
            </a:r>
            <a:r>
              <a:rPr lang="nl-NL" dirty="0" err="1" smtClean="0">
                <a:latin typeface="Avenir Book"/>
              </a:rPr>
              <a:t>agouti</a:t>
            </a:r>
            <a:endParaRPr lang="nl-NL" dirty="0" smtClean="0">
              <a:latin typeface="Avenir Book"/>
            </a:endParaRPr>
          </a:p>
          <a:p>
            <a:r>
              <a:rPr lang="nl-NL" dirty="0" smtClean="0">
                <a:latin typeface="Avenir Book"/>
              </a:rPr>
              <a:t>Veel variaties in kleuren en vachtstructuur: rex, </a:t>
            </a:r>
            <a:r>
              <a:rPr lang="nl-NL" dirty="0" err="1" smtClean="0">
                <a:latin typeface="Avenir Book"/>
              </a:rPr>
              <a:t>fuzz</a:t>
            </a:r>
            <a:r>
              <a:rPr lang="nl-NL" dirty="0" smtClean="0">
                <a:latin typeface="Avenir Book"/>
              </a:rPr>
              <a:t> (dons), en naaktratten</a:t>
            </a:r>
            <a:endParaRPr lang="nl-NL" dirty="0">
              <a:latin typeface="Avenir Book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Kennen en herkennen van 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Soorten en rassen</a:t>
            </a:r>
            <a:endParaRPr lang="nl-NL" dirty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838200" y="1825624"/>
            <a:ext cx="5061857" cy="401841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§"/>
              <a:defRPr sz="2800" b="0" i="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400" b="0" i="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b="0" i="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nl-NL" b="1" dirty="0" smtClean="0"/>
              <a:t>Algemene informatie ratten:</a:t>
            </a:r>
          </a:p>
          <a:p>
            <a:pPr marL="0" indent="0">
              <a:buFont typeface="Wingdings" charset="2"/>
              <a:buNone/>
            </a:pPr>
            <a:endParaRPr lang="nl-NL" b="1" dirty="0" smtClean="0"/>
          </a:p>
          <a:p>
            <a:r>
              <a:rPr lang="nl-NL" dirty="0" smtClean="0"/>
              <a:t>Wetenschappelijke naam: </a:t>
            </a:r>
            <a:r>
              <a:rPr lang="nl-NL" dirty="0" err="1" smtClean="0"/>
              <a:t>Rattus</a:t>
            </a:r>
            <a:r>
              <a:rPr lang="nl-NL" dirty="0" smtClean="0"/>
              <a:t> </a:t>
            </a:r>
            <a:r>
              <a:rPr lang="nl-NL" dirty="0" err="1" smtClean="0"/>
              <a:t>norvegicus</a:t>
            </a:r>
            <a:endParaRPr lang="nl-NL" dirty="0" smtClean="0"/>
          </a:p>
          <a:p>
            <a:r>
              <a:rPr lang="nl-NL" dirty="0" smtClean="0">
                <a:latin typeface="Avenir Book"/>
              </a:rPr>
              <a:t>Omnivoor</a:t>
            </a:r>
          </a:p>
          <a:p>
            <a:r>
              <a:rPr lang="nl-NL" dirty="0" smtClean="0">
                <a:latin typeface="Avenir Book"/>
                <a:cs typeface="Times New Roman" panose="02020603050405020304" pitchFamily="18" charset="0"/>
              </a:rPr>
              <a:t>Jong: ritten</a:t>
            </a:r>
          </a:p>
          <a:p>
            <a:r>
              <a:rPr lang="nl-NL" dirty="0" smtClean="0">
                <a:latin typeface="Avenir Book"/>
                <a:cs typeface="Times New Roman" panose="02020603050405020304" pitchFamily="18" charset="0"/>
              </a:rPr>
              <a:t>Broedzorg: ja</a:t>
            </a:r>
          </a:p>
          <a:p>
            <a:r>
              <a:rPr lang="nl-NL" dirty="0" smtClean="0">
                <a:latin typeface="Avenir Book"/>
                <a:cs typeface="Times New Roman" panose="02020603050405020304" pitchFamily="18" charset="0"/>
              </a:rPr>
              <a:t>Jongen: Nestblijvers</a:t>
            </a:r>
          </a:p>
          <a:p>
            <a:r>
              <a:rPr lang="nl-NL" dirty="0" smtClean="0">
                <a:latin typeface="Avenir Book"/>
                <a:cs typeface="Times New Roman" panose="02020603050405020304" pitchFamily="18" charset="0"/>
              </a:rPr>
              <a:t>Levensverwachting: 2 – 3 jaar</a:t>
            </a:r>
          </a:p>
          <a:p>
            <a:r>
              <a:rPr lang="nl-NL" dirty="0" smtClean="0">
                <a:latin typeface="Avenir Book"/>
                <a:cs typeface="Times New Roman" panose="02020603050405020304" pitchFamily="18" charset="0"/>
              </a:rPr>
              <a:t>Huisvesting: in groepen</a:t>
            </a:r>
            <a:endParaRPr lang="nl-NL" dirty="0" smtClean="0">
              <a:latin typeface="Avenir Book"/>
            </a:endParaRPr>
          </a:p>
          <a:p>
            <a:pPr marL="0" indent="0">
              <a:buFont typeface="Wingdings" charset="2"/>
              <a:buNone/>
            </a:pP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/>
          <a:srcRect l="49331" t="31697" r="11179" b="16220"/>
          <a:stretch/>
        </p:blipFill>
        <p:spPr>
          <a:xfrm>
            <a:off x="5900057" y="1646238"/>
            <a:ext cx="5138058" cy="381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83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1049000" cy="828676"/>
          </a:xfrm>
        </p:spPr>
        <p:txBody>
          <a:bodyPr>
            <a:normAutofit fontScale="90000"/>
          </a:bodyPr>
          <a:lstStyle/>
          <a:p>
            <a:r>
              <a:rPr lang="nl-NL" sz="4000" dirty="0" smtClean="0"/>
              <a:t>2.6 Diersoorten binnen de </a:t>
            </a:r>
            <a:br>
              <a:rPr lang="nl-NL" sz="4000" dirty="0" smtClean="0"/>
            </a:br>
            <a:r>
              <a:rPr lang="nl-NL" sz="4000" dirty="0" smtClean="0"/>
              <a:t>orde van knaagdieren</a:t>
            </a:r>
            <a:endParaRPr lang="nl-NL" sz="40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900057" y="2370137"/>
            <a:ext cx="5453743" cy="4351338"/>
          </a:xfrm>
        </p:spPr>
        <p:txBody>
          <a:bodyPr>
            <a:normAutofit/>
          </a:bodyPr>
          <a:lstStyle/>
          <a:p>
            <a:r>
              <a:rPr lang="nl-NL" sz="2600" dirty="0" smtClean="0">
                <a:latin typeface="Avenir Book"/>
              </a:rPr>
              <a:t>Bouw</a:t>
            </a:r>
            <a:r>
              <a:rPr lang="nl-NL" sz="2600" dirty="0">
                <a:latin typeface="Avenir Book"/>
              </a:rPr>
              <a:t>: </a:t>
            </a:r>
            <a:r>
              <a:rPr lang="nl-NL" sz="2600" dirty="0" smtClean="0">
                <a:latin typeface="Avenir Book"/>
              </a:rPr>
              <a:t>gedrongen lichaamsbouw, </a:t>
            </a:r>
            <a:r>
              <a:rPr lang="nl-NL" sz="2600" dirty="0">
                <a:latin typeface="Avenir Book"/>
              </a:rPr>
              <a:t>lichaam 1</a:t>
            </a:r>
            <a:r>
              <a:rPr lang="nl-NL" sz="2600" dirty="0" smtClean="0">
                <a:latin typeface="Avenir Book"/>
              </a:rPr>
              <a:t>0 – 14cm, voorpoten korter dan achterpoten, staart even lang als lichaam met aan uiteinde een pluimpje. </a:t>
            </a:r>
            <a:endParaRPr lang="nl-NL" sz="2600" dirty="0">
              <a:latin typeface="Avenir Book"/>
            </a:endParaRPr>
          </a:p>
          <a:p>
            <a:r>
              <a:rPr lang="nl-NL" sz="2600" dirty="0" smtClean="0">
                <a:latin typeface="Avenir Book"/>
              </a:rPr>
              <a:t>Oorspronkelijke kleur: bruine haren met zwarte puntjes, crèmekleurige vacht </a:t>
            </a:r>
          </a:p>
          <a:p>
            <a:r>
              <a:rPr lang="nl-NL" sz="2600" dirty="0" smtClean="0">
                <a:latin typeface="Avenir Book"/>
              </a:rPr>
              <a:t>Andere soorten: dikstaartgerbil, Egyptische gerbil</a:t>
            </a:r>
            <a:endParaRPr lang="nl-NL" sz="2600" dirty="0">
              <a:latin typeface="Avenir Book"/>
            </a:endParaRP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 smtClean="0"/>
              <a:t>Kennen en herkennen van dieren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 smtClean="0"/>
              <a:t>Soorten en rassen</a:t>
            </a:r>
            <a:endParaRPr lang="nl-NL" dirty="0"/>
          </a:p>
        </p:txBody>
      </p:sp>
      <p:sp>
        <p:nvSpPr>
          <p:cNvPr id="6" name="Tijdelijke aanduiding voor inhoud 2"/>
          <p:cNvSpPr txBox="1">
            <a:spLocks/>
          </p:cNvSpPr>
          <p:nvPr/>
        </p:nvSpPr>
        <p:spPr>
          <a:xfrm>
            <a:off x="838200" y="1734911"/>
            <a:ext cx="50618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charset="2"/>
              <a:buChar char="§"/>
              <a:defRPr sz="2800" b="0" i="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400" b="0" i="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2000" b="0" i="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charset="2"/>
              <a:buChar char="§"/>
              <a:defRPr sz="1800" b="0" i="0" kern="1200">
                <a:solidFill>
                  <a:schemeClr val="tx1"/>
                </a:solidFill>
                <a:latin typeface="Avenir Book" charset="0"/>
                <a:ea typeface="Avenir Book" charset="0"/>
                <a:cs typeface="Avenir 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charset="2"/>
              <a:buNone/>
            </a:pPr>
            <a:r>
              <a:rPr lang="nl-NL" b="1" dirty="0" smtClean="0"/>
              <a:t>Algemene informatie Mongoolse gerbils (woestijnrat):</a:t>
            </a:r>
          </a:p>
          <a:p>
            <a:pPr marL="0" indent="0">
              <a:buFont typeface="Wingdings" charset="2"/>
              <a:buNone/>
            </a:pPr>
            <a:endParaRPr lang="nl-NL" b="1" dirty="0" smtClean="0"/>
          </a:p>
          <a:p>
            <a:r>
              <a:rPr lang="nl-NL" dirty="0" smtClean="0"/>
              <a:t>Wetenschappelijke naam: </a:t>
            </a:r>
            <a:r>
              <a:rPr lang="nl-NL" dirty="0" err="1" smtClean="0"/>
              <a:t>Meriones</a:t>
            </a:r>
            <a:r>
              <a:rPr lang="nl-NL" dirty="0" smtClean="0"/>
              <a:t> </a:t>
            </a:r>
            <a:r>
              <a:rPr lang="nl-NL" dirty="0" err="1" smtClean="0"/>
              <a:t>unguiculatus</a:t>
            </a:r>
            <a:endParaRPr lang="nl-NL" dirty="0" smtClean="0"/>
          </a:p>
          <a:p>
            <a:r>
              <a:rPr lang="nl-NL" dirty="0" smtClean="0">
                <a:latin typeface="Avenir Book"/>
              </a:rPr>
              <a:t>Herbivoor</a:t>
            </a:r>
          </a:p>
          <a:p>
            <a:r>
              <a:rPr lang="nl-NL" dirty="0" smtClean="0">
                <a:latin typeface="Avenir Book"/>
                <a:cs typeface="Times New Roman" panose="02020603050405020304" pitchFamily="18" charset="0"/>
              </a:rPr>
              <a:t>Jong: pup</a:t>
            </a:r>
          </a:p>
          <a:p>
            <a:r>
              <a:rPr lang="nl-NL" dirty="0" smtClean="0">
                <a:latin typeface="Avenir Book"/>
                <a:cs typeface="Times New Roman" panose="02020603050405020304" pitchFamily="18" charset="0"/>
              </a:rPr>
              <a:t>Broedzorg: ja</a:t>
            </a:r>
          </a:p>
          <a:p>
            <a:r>
              <a:rPr lang="nl-NL" dirty="0" smtClean="0">
                <a:latin typeface="Avenir Book"/>
                <a:cs typeface="Times New Roman" panose="02020603050405020304" pitchFamily="18" charset="0"/>
              </a:rPr>
              <a:t>Jongen: Nestblijvers</a:t>
            </a:r>
          </a:p>
          <a:p>
            <a:r>
              <a:rPr lang="nl-NL" dirty="0" smtClean="0">
                <a:latin typeface="Avenir Book"/>
                <a:cs typeface="Times New Roman" panose="02020603050405020304" pitchFamily="18" charset="0"/>
              </a:rPr>
              <a:t>Levensverwachting: 2 – 4 jaar</a:t>
            </a:r>
          </a:p>
          <a:p>
            <a:r>
              <a:rPr lang="nl-NL" dirty="0" smtClean="0">
                <a:latin typeface="Avenir Book"/>
                <a:cs typeface="Times New Roman" panose="02020603050405020304" pitchFamily="18" charset="0"/>
              </a:rPr>
              <a:t>Huisvesting: in groepen</a:t>
            </a:r>
            <a:endParaRPr lang="nl-NL" dirty="0" smtClean="0">
              <a:latin typeface="Avenir Book"/>
            </a:endParaRPr>
          </a:p>
          <a:p>
            <a:pPr marL="0" indent="0">
              <a:buFont typeface="Wingdings" charset="2"/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6242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r">
          <a:defRPr sz="1600" dirty="0" smtClean="0">
            <a:solidFill>
              <a:srgbClr val="1F9BDE"/>
            </a:solidFill>
            <a:latin typeface="DIN Condensed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Template Ontwikkelcentrum" id="{58AA8E0B-BC53-5947-8014-EFF79423B6D5}" vid="{65046F71-7F92-7648-9609-8E30722A779F}"/>
    </a:ext>
  </a:extLst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Ontwikkelcentrum</Template>
  <TotalTime>10</TotalTime>
  <Words>948</Words>
  <Application>Microsoft Office PowerPoint</Application>
  <PresentationFormat>Breedbeeld</PresentationFormat>
  <Paragraphs>173</Paragraphs>
  <Slides>13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13</vt:i4>
      </vt:variant>
    </vt:vector>
  </HeadingPairs>
  <TitlesOfParts>
    <vt:vector size="22" baseType="lpstr">
      <vt:lpstr>Arial</vt:lpstr>
      <vt:lpstr>Avenir Book</vt:lpstr>
      <vt:lpstr>Calibri</vt:lpstr>
      <vt:lpstr>Calibri Light</vt:lpstr>
      <vt:lpstr>DIN Condensed</vt:lpstr>
      <vt:lpstr>Times New Roman</vt:lpstr>
      <vt:lpstr>Wingdings</vt:lpstr>
      <vt:lpstr>Office-thema</vt:lpstr>
      <vt:lpstr>Aangepast ontwerp</vt:lpstr>
      <vt:lpstr>Module Kennen en herkennen van dieren</vt:lpstr>
      <vt:lpstr>2.4 Fretten</vt:lpstr>
      <vt:lpstr>2.5 Konijnen</vt:lpstr>
      <vt:lpstr>2.5 Konijnen</vt:lpstr>
      <vt:lpstr>2.5 Konijnen</vt:lpstr>
      <vt:lpstr>2.6 Diersoorten binnen de  orde van knaagdieren</vt:lpstr>
      <vt:lpstr>2.6 Diersoorten binnen de  orde van knaagdieren</vt:lpstr>
      <vt:lpstr>2.6 Diersoorten binnen de  orde van knaagdieren</vt:lpstr>
      <vt:lpstr>2.6 Diersoorten binnen de  orde van knaagdieren</vt:lpstr>
      <vt:lpstr>2.6 Diersoorten binnen de  orde van knaagdieren</vt:lpstr>
      <vt:lpstr>2.6 Diersoorten binnen de  orde van knaagdieren</vt:lpstr>
      <vt:lpstr>2.6 Diersoorten binnen de  orde van knaagdieren</vt:lpstr>
      <vt:lpstr>2.6 Diersoorten binnen de  orde van knaagdieren</vt:lpstr>
    </vt:vector>
  </TitlesOfParts>
  <Company>Corporate Desktop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Marian Oskam</dc:creator>
  <cp:lastModifiedBy>Helanie Wikkerink - Aalders</cp:lastModifiedBy>
  <cp:revision>80</cp:revision>
  <dcterms:created xsi:type="dcterms:W3CDTF">2018-01-29T13:04:35Z</dcterms:created>
  <dcterms:modified xsi:type="dcterms:W3CDTF">2019-11-14T09:18:50Z</dcterms:modified>
</cp:coreProperties>
</file>