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1"/>
  </p:notesMasterIdLst>
  <p:handoutMasterIdLst>
    <p:handoutMasterId r:id="rId82"/>
  </p:handoutMasterIdLst>
  <p:sldIdLst>
    <p:sldId id="331" r:id="rId5"/>
    <p:sldId id="522" r:id="rId6"/>
    <p:sldId id="523" r:id="rId7"/>
    <p:sldId id="446" r:id="rId8"/>
    <p:sldId id="447" r:id="rId9"/>
    <p:sldId id="466" r:id="rId10"/>
    <p:sldId id="448" r:id="rId11"/>
    <p:sldId id="449" r:id="rId12"/>
    <p:sldId id="450" r:id="rId13"/>
    <p:sldId id="451" r:id="rId14"/>
    <p:sldId id="452" r:id="rId15"/>
    <p:sldId id="467" r:id="rId16"/>
    <p:sldId id="453" r:id="rId17"/>
    <p:sldId id="454" r:id="rId18"/>
    <p:sldId id="455" r:id="rId19"/>
    <p:sldId id="460" r:id="rId20"/>
    <p:sldId id="463" r:id="rId21"/>
    <p:sldId id="465" r:id="rId22"/>
    <p:sldId id="456" r:id="rId23"/>
    <p:sldId id="524" r:id="rId24"/>
    <p:sldId id="457" r:id="rId25"/>
    <p:sldId id="458" r:id="rId26"/>
    <p:sldId id="469" r:id="rId27"/>
    <p:sldId id="470" r:id="rId28"/>
    <p:sldId id="479" r:id="rId29"/>
    <p:sldId id="471" r:id="rId30"/>
    <p:sldId id="472" r:id="rId31"/>
    <p:sldId id="473" r:id="rId32"/>
    <p:sldId id="478" r:id="rId33"/>
    <p:sldId id="464" r:id="rId34"/>
    <p:sldId id="474" r:id="rId35"/>
    <p:sldId id="475" r:id="rId36"/>
    <p:sldId id="459" r:id="rId37"/>
    <p:sldId id="461" r:id="rId38"/>
    <p:sldId id="476" r:id="rId39"/>
    <p:sldId id="477" r:id="rId40"/>
    <p:sldId id="480" r:id="rId41"/>
    <p:sldId id="481" r:id="rId42"/>
    <p:sldId id="525" r:id="rId43"/>
    <p:sldId id="519" r:id="rId44"/>
    <p:sldId id="483" r:id="rId45"/>
    <p:sldId id="484" r:id="rId46"/>
    <p:sldId id="485" r:id="rId47"/>
    <p:sldId id="486" r:id="rId48"/>
    <p:sldId id="487" r:id="rId49"/>
    <p:sldId id="488" r:id="rId50"/>
    <p:sldId id="489" r:id="rId51"/>
    <p:sldId id="490" r:id="rId52"/>
    <p:sldId id="492" r:id="rId53"/>
    <p:sldId id="526" r:id="rId54"/>
    <p:sldId id="493" r:id="rId55"/>
    <p:sldId id="494" r:id="rId56"/>
    <p:sldId id="495" r:id="rId57"/>
    <p:sldId id="496" r:id="rId58"/>
    <p:sldId id="497" r:id="rId59"/>
    <p:sldId id="498" r:id="rId60"/>
    <p:sldId id="499" r:id="rId61"/>
    <p:sldId id="500" r:id="rId62"/>
    <p:sldId id="501" r:id="rId63"/>
    <p:sldId id="503" r:id="rId64"/>
    <p:sldId id="504" r:id="rId65"/>
    <p:sldId id="505" r:id="rId66"/>
    <p:sldId id="507" r:id="rId67"/>
    <p:sldId id="508" r:id="rId68"/>
    <p:sldId id="509" r:id="rId69"/>
    <p:sldId id="510" r:id="rId70"/>
    <p:sldId id="511" r:id="rId71"/>
    <p:sldId id="520" r:id="rId72"/>
    <p:sldId id="521" r:id="rId73"/>
    <p:sldId id="512" r:id="rId74"/>
    <p:sldId id="513" r:id="rId75"/>
    <p:sldId id="514" r:id="rId76"/>
    <p:sldId id="515" r:id="rId77"/>
    <p:sldId id="516" r:id="rId78"/>
    <p:sldId id="517" r:id="rId79"/>
    <p:sldId id="445" r:id="rId80"/>
  </p:sldIdLst>
  <p:sldSz cx="12192000" cy="6858000"/>
  <p:notesSz cx="6669088" cy="987266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854" autoAdjust="0"/>
  </p:normalViewPr>
  <p:slideViewPr>
    <p:cSldViewPr>
      <p:cViewPr varScale="1">
        <p:scale>
          <a:sx n="62" d="100"/>
          <a:sy n="62" d="100"/>
        </p:scale>
        <p:origin x="1056"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3576" y="-90"/>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5998737A-7995-4B74-B63A-80E0593C4CFC}" type="datetimeFigureOut">
              <a:rPr lang="nl-NL" smtClean="0"/>
              <a:t>14-11-2019</a:t>
            </a:fld>
            <a:endParaRPr lang="nl-NL"/>
          </a:p>
        </p:txBody>
      </p:sp>
      <p:sp>
        <p:nvSpPr>
          <p:cNvPr id="4" name="Footer Placeholder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1B1A7392-2789-462C-8F1D-017BB83F83C8}" type="slidenum">
              <a:rPr lang="nl-NL" smtClean="0"/>
              <a:t>‹nr.›</a:t>
            </a:fld>
            <a:endParaRPr lang="nl-NL"/>
          </a:p>
        </p:txBody>
      </p:sp>
    </p:spTree>
    <p:extLst>
      <p:ext uri="{BB962C8B-B14F-4D97-AF65-F5344CB8AC3E}">
        <p14:creationId xmlns:p14="http://schemas.microsoft.com/office/powerpoint/2010/main" val="4010496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16E894CF-CF29-460C-8820-A692FD564E29}" type="datetimeFigureOut">
              <a:rPr lang="nl-NL" smtClean="0"/>
              <a:t>14-11-2019</a:t>
            </a:fld>
            <a:endParaRPr lang="nl-NL"/>
          </a:p>
        </p:txBody>
      </p:sp>
      <p:sp>
        <p:nvSpPr>
          <p:cNvPr id="4" name="Slide Image Placeholder 3"/>
          <p:cNvSpPr>
            <a:spLocks noGrp="1" noRot="1" noChangeAspect="1"/>
          </p:cNvSpPr>
          <p:nvPr>
            <p:ph type="sldImg" idx="2"/>
          </p:nvPr>
        </p:nvSpPr>
        <p:spPr>
          <a:xfrm>
            <a:off x="42863" y="739775"/>
            <a:ext cx="6583362"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15BD3654-9A79-4B47-9CF7-D6BAF450FCC7}" type="slidenum">
              <a:rPr lang="nl-NL" smtClean="0"/>
              <a:t>‹nr.›</a:t>
            </a:fld>
            <a:endParaRPr lang="nl-NL"/>
          </a:p>
        </p:txBody>
      </p:sp>
    </p:spTree>
    <p:extLst>
      <p:ext uri="{BB962C8B-B14F-4D97-AF65-F5344CB8AC3E}">
        <p14:creationId xmlns:p14="http://schemas.microsoft.com/office/powerpoint/2010/main" val="117724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ovugo.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dufundingpartners.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nl.wikipedia.org/wiki/Google" TargetMode="External"/><Relationship Id="rId13" Type="http://schemas.openxmlformats.org/officeDocument/2006/relationships/hyperlink" Target="https://nl.wikipedia.org/wiki/Informatieluchtbel#cite_note-twsT43-3" TargetMode="External"/><Relationship Id="rId3" Type="http://schemas.openxmlformats.org/officeDocument/2006/relationships/hyperlink" Target="https://nl.wikipedia.org/wiki/Personalisatie_(informatica)" TargetMode="External"/><Relationship Id="rId7" Type="http://schemas.openxmlformats.org/officeDocument/2006/relationships/hyperlink" Target="https://nl.wikipedia.org/wiki/Informatieluchtbel#cite_note-2" TargetMode="External"/><Relationship Id="rId12" Type="http://schemas.openxmlformats.org/officeDocument/2006/relationships/hyperlink" Target="https://nl.wikipedia.org/wiki/Deepwater_Horizon_(schip)" TargetMode="External"/><Relationship Id="rId2" Type="http://schemas.openxmlformats.org/officeDocument/2006/relationships/slide" Target="../slides/slide26.xml"/><Relationship Id="rId16" Type="http://schemas.openxmlformats.org/officeDocument/2006/relationships/hyperlink" Target="https://nl.wikipedia.org/wiki/Informatieluchtbel#cite_note-6" TargetMode="External"/><Relationship Id="rId1" Type="http://schemas.openxmlformats.org/officeDocument/2006/relationships/notesMaster" Target="../notesMasters/notesMaster1.xml"/><Relationship Id="rId6" Type="http://schemas.openxmlformats.org/officeDocument/2006/relationships/hyperlink" Target="https://nl.wikipedia.org/wiki/Informatieluchtbel#cite_note-1" TargetMode="External"/><Relationship Id="rId11" Type="http://schemas.openxmlformats.org/officeDocument/2006/relationships/hyperlink" Target="https://nl.wikipedia.org/wiki/British_Petroleum" TargetMode="External"/><Relationship Id="rId5" Type="http://schemas.openxmlformats.org/officeDocument/2006/relationships/hyperlink" Target="https://nl.wikipedia.org/wiki/Algoritme" TargetMode="External"/><Relationship Id="rId15" Type="http://schemas.openxmlformats.org/officeDocument/2006/relationships/hyperlink" Target="https://nl.wikipedia.org/wiki/Informatieluchtbel#cite_note-twsO14-5" TargetMode="External"/><Relationship Id="rId10" Type="http://schemas.openxmlformats.org/officeDocument/2006/relationships/hyperlink" Target="https://nl.wikipedia.org/w/index.php?title=Eli_Pariser&amp;action=edit&amp;redlink=1" TargetMode="External"/><Relationship Id="rId4" Type="http://schemas.openxmlformats.org/officeDocument/2006/relationships/hyperlink" Target="https://nl.wikipedia.org/wiki/Zoekmachine" TargetMode="External"/><Relationship Id="rId9" Type="http://schemas.openxmlformats.org/officeDocument/2006/relationships/hyperlink" Target="https://nl.wikipedia.org/wiki/Facebook" TargetMode="External"/><Relationship Id="rId14" Type="http://schemas.openxmlformats.org/officeDocument/2006/relationships/hyperlink" Target="https://nl.wikipedia.org/wiki/Informatieluchtbel#cite_note-twsO11-4"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ytimes.com/interactive/2019/09/23/opinion/data-privacy-jaron-lanier.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ol.com/nl/p/the-attention-merchants/9200000074705816/?suggestionType=suggestedsearch&amp;bltgh=jYq3-2BAFnKs-Syput1H0A.1.2.ProductTitl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volkskrant.nl/economie/veilig-verkeer-nederland-gebruik-smartphone-in-auto-even-ernstig-als-rijden-onder-invloed~a4509268/"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bd.nl/oirschot/verbijsterde-agent-bekeurde-28-bestuurders-voor-fotograferen-ongeval-op-a58-levensgevaarlijk~a6015b91/" TargetMode="External"/><Relationship Id="rId4" Type="http://schemas.openxmlformats.org/officeDocument/2006/relationships/hyperlink" Target="http://www.swov.nl/rapport/factsheets/nl/factsheet_mobiele_telefoon.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bol.com/nl/p/hooked/9200000028456583/"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time.com/4358140/overcome-fomo/"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behaviormodel.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n.wikipedia.org/wiki/Operant_conditioning#Tools_and_procedures"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bol.com/nl/p/addiction-by-design/9200000021741742/"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bol.com/nl/p/addiction-by-design/9200000021741742/"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relaxlikeaboss.com/cycle-of-addiction/"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xyofeinstein.wordpress.com/2012/07/15/fantoom/" TargetMode="External"/><Relationship Id="rId5" Type="http://schemas.openxmlformats.org/officeDocument/2006/relationships/hyperlink" Target="https://www.scientificamerican.com/article/scientists-study-nomophobia-mdash-fear-of-being-without-a-mobile-phone/" TargetMode="External"/><Relationship Id="rId4" Type="http://schemas.openxmlformats.org/officeDocument/2006/relationships/hyperlink" Target="https://www.jellinek.nl/vraag-antwoord/is-internet-verslavend/"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emerce.nl/achtergrond/hoe-geschiedenis-roken-ons-leert-om-beter-om-gaan-onze-smartphone-tien-lessen"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technofilosofie.com/appen-is-het-nieuwe-roken/"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a:t>
            </a:fld>
            <a:endParaRPr lang="nl-NL"/>
          </a:p>
        </p:txBody>
      </p:sp>
    </p:spTree>
    <p:extLst>
      <p:ext uri="{BB962C8B-B14F-4D97-AF65-F5344CB8AC3E}">
        <p14:creationId xmlns:p14="http://schemas.microsoft.com/office/powerpoint/2010/main" val="4076639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daarna kwam het Internet waarbij er een dimensie</a:t>
            </a:r>
            <a:r>
              <a:rPr lang="nl-NL" baseline="0" dirty="0" smtClean="0"/>
              <a:t> werd toegevoegd. Het werd door data ook steeds eenvoudiger om heel goed te zien WIE er precies aandacht aan je schonk, en dat maakte ook het verkooppraatje nog beter. </a:t>
            </a:r>
          </a:p>
          <a:p>
            <a:endParaRPr lang="nl-NL" baseline="0" dirty="0" smtClean="0"/>
          </a:p>
          <a:p>
            <a:r>
              <a:rPr lang="nl-NL" baseline="0" dirty="0" smtClean="0"/>
              <a:t>Overigens deze foto kreeg de subtitel: horrorpiloot, maar was natuurlijk </a:t>
            </a:r>
            <a:r>
              <a:rPr lang="nl-NL" baseline="0" dirty="0" err="1" smtClean="0"/>
              <a:t>photoshopmodus</a:t>
            </a:r>
            <a:r>
              <a:rPr lang="nl-NL" baseline="0" dirty="0" smtClean="0"/>
              <a: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10</a:t>
            </a:fld>
            <a:endParaRPr lang="nl-NL"/>
          </a:p>
        </p:txBody>
      </p:sp>
    </p:spTree>
    <p:extLst>
      <p:ext uri="{BB962C8B-B14F-4D97-AF65-F5344CB8AC3E}">
        <p14:creationId xmlns:p14="http://schemas.microsoft.com/office/powerpoint/2010/main" val="3542971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Handelaren in aandacht zijn overal en het wordt er vaak niet fraaier</a:t>
            </a:r>
            <a:r>
              <a:rPr lang="nl-NL" baseline="0" dirty="0" smtClean="0"/>
              <a:t> op.</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11</a:t>
            </a:fld>
            <a:endParaRPr lang="nl-NL"/>
          </a:p>
        </p:txBody>
      </p:sp>
    </p:spTree>
    <p:extLst>
      <p:ext uri="{BB962C8B-B14F-4D97-AF65-F5344CB8AC3E}">
        <p14:creationId xmlns:p14="http://schemas.microsoft.com/office/powerpoint/2010/main" val="3386818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Zelfs in de wolken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12</a:t>
            </a:fld>
            <a:endParaRPr lang="nl-NL"/>
          </a:p>
        </p:txBody>
      </p:sp>
    </p:spTree>
    <p:extLst>
      <p:ext uri="{BB962C8B-B14F-4D97-AF65-F5344CB8AC3E}">
        <p14:creationId xmlns:p14="http://schemas.microsoft.com/office/powerpoint/2010/main" val="2034514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daar houdt het niet op. </a:t>
            </a:r>
            <a:r>
              <a:rPr lang="nl-NL" sz="1200" b="0" i="0" u="none" strike="noStrike" kern="1200" dirty="0" smtClean="0">
                <a:solidFill>
                  <a:schemeClr val="tx1"/>
                </a:solidFill>
                <a:effectLst/>
                <a:latin typeface="+mn-lt"/>
                <a:ea typeface="+mn-ea"/>
                <a:cs typeface="+mn-cs"/>
              </a:rPr>
              <a:t>Bijvoorbeeld 'gratis' transport waarbij de passagier wel moet kijken naar advertenties (</a:t>
            </a:r>
            <a:r>
              <a:rPr lang="nl-NL" sz="1200" b="0" i="0" u="none" strike="noStrike" kern="1200" dirty="0" err="1" smtClean="0">
                <a:solidFill>
                  <a:schemeClr val="tx1"/>
                </a:solidFill>
                <a:effectLst/>
                <a:latin typeface="+mn-lt"/>
                <a:ea typeface="+mn-ea"/>
                <a:cs typeface="+mn-cs"/>
              </a:rPr>
              <a:t>Über</a:t>
            </a:r>
            <a:r>
              <a:rPr lang="nl-NL" sz="1200" b="0" i="0" u="none" strike="noStrike" kern="1200" dirty="0" smtClean="0">
                <a:solidFill>
                  <a:schemeClr val="tx1"/>
                </a:solidFill>
                <a:effectLst/>
                <a:latin typeface="+mn-lt"/>
                <a:ea typeface="+mn-ea"/>
                <a:cs typeface="+mn-cs"/>
              </a:rPr>
              <a:t> &amp; </a:t>
            </a:r>
            <a:r>
              <a:rPr lang="nl-NL" sz="1200" b="0" i="0" u="none" strike="noStrike" kern="1200" dirty="0" err="1" smtClean="0">
                <a:solidFill>
                  <a:schemeClr val="tx1"/>
                </a:solidFill>
                <a:effectLst/>
                <a:latin typeface="+mn-lt"/>
                <a:ea typeface="+mn-ea"/>
                <a:cs typeface="+mn-cs"/>
              </a:rPr>
              <a:t>Vugo</a:t>
            </a:r>
            <a:r>
              <a:rPr lang="nl-NL" sz="1200" b="0" i="0" u="none" strike="noStrike" kern="1200" dirty="0" smtClean="0">
                <a:solidFill>
                  <a:schemeClr val="tx1"/>
                </a:solidFill>
                <a:effectLst/>
                <a:latin typeface="+mn-lt"/>
                <a:ea typeface="+mn-ea"/>
                <a:cs typeface="+mn-cs"/>
              </a:rPr>
              <a:t> - </a:t>
            </a:r>
            <a:r>
              <a:rPr lang="nl-NL" sz="1200" b="0" i="0" u="sng" kern="1200" dirty="0" smtClean="0">
                <a:solidFill>
                  <a:schemeClr val="tx1"/>
                </a:solidFill>
                <a:effectLst/>
                <a:latin typeface="+mn-lt"/>
                <a:ea typeface="+mn-ea"/>
                <a:cs typeface="+mn-cs"/>
                <a:hlinkClick r:id="rId3"/>
              </a:rPr>
              <a:t>link naar </a:t>
            </a:r>
            <a:r>
              <a:rPr lang="nl-NL" sz="1200" b="0" i="0" u="sng" kern="1200" dirty="0" err="1" smtClean="0">
                <a:solidFill>
                  <a:schemeClr val="tx1"/>
                </a:solidFill>
                <a:effectLst/>
                <a:latin typeface="+mn-lt"/>
                <a:ea typeface="+mn-ea"/>
                <a:cs typeface="+mn-cs"/>
                <a:hlinkClick r:id="rId3"/>
              </a:rPr>
              <a:t>Vugo</a:t>
            </a:r>
            <a:r>
              <a:rPr lang="nl-NL" sz="1200" b="0" i="0" u="sng" kern="1200" dirty="0" smtClean="0">
                <a:solidFill>
                  <a:schemeClr val="tx1"/>
                </a:solidFill>
                <a:effectLst/>
                <a:latin typeface="+mn-lt"/>
                <a:ea typeface="+mn-ea"/>
                <a:cs typeface="+mn-cs"/>
                <a:hlinkClick r:id="rId3"/>
              </a:rPr>
              <a:t> website</a:t>
            </a:r>
            <a:r>
              <a:rPr lang="nl-NL" sz="1200" b="0" i="0" u="none" strike="noStrike" kern="1200" dirty="0" smtClean="0">
                <a:solidFill>
                  <a:schemeClr val="tx1"/>
                </a:solidFill>
                <a:effectLst/>
                <a:latin typeface="+mn-lt"/>
                <a:ea typeface="+mn-ea"/>
                <a:cs typeface="+mn-cs"/>
              </a:rPr>
              <a: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13</a:t>
            </a:fld>
            <a:endParaRPr lang="nl-NL"/>
          </a:p>
        </p:txBody>
      </p:sp>
    </p:spTree>
    <p:extLst>
      <p:ext uri="{BB962C8B-B14F-4D97-AF65-F5344CB8AC3E}">
        <p14:creationId xmlns:p14="http://schemas.microsoft.com/office/powerpoint/2010/main" val="1241350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of 'gratis' onderwijs waarbij de kinderen (nog lekker jong en beïnvloedbaar) blootgesteld worden aan reclameboodschappen, zoals we zien bij de </a:t>
            </a:r>
            <a:r>
              <a:rPr lang="nl-NL" sz="1200" b="0" i="0" u="none" strike="noStrike" kern="1200" dirty="0" err="1" smtClean="0">
                <a:solidFill>
                  <a:schemeClr val="tx1"/>
                </a:solidFill>
                <a:effectLst/>
                <a:latin typeface="+mn-lt"/>
                <a:ea typeface="+mn-ea"/>
                <a:cs typeface="+mn-cs"/>
              </a:rPr>
              <a:t>Education</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Funding</a:t>
            </a:r>
            <a:r>
              <a:rPr lang="nl-NL" sz="1200" b="0" i="0" u="none" strike="noStrike" kern="1200" dirty="0" smtClean="0">
                <a:solidFill>
                  <a:schemeClr val="tx1"/>
                </a:solidFill>
                <a:effectLst/>
                <a:latin typeface="+mn-lt"/>
                <a:ea typeface="+mn-ea"/>
                <a:cs typeface="+mn-cs"/>
              </a:rPr>
              <a:t> Partners (</a:t>
            </a:r>
            <a:r>
              <a:rPr lang="nl-NL" sz="1200" b="0" i="0" u="sng" kern="1200" dirty="0" smtClean="0">
                <a:solidFill>
                  <a:schemeClr val="tx1"/>
                </a:solidFill>
                <a:effectLst/>
                <a:latin typeface="+mn-lt"/>
                <a:ea typeface="+mn-ea"/>
                <a:cs typeface="+mn-cs"/>
                <a:hlinkClick r:id="rId3"/>
              </a:rPr>
              <a:t>link naar website</a:t>
            </a:r>
            <a:r>
              <a:rPr lang="nl-NL" sz="1200" b="0" i="0" u="none" strike="noStrike" kern="1200" dirty="0" smtClean="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14</a:t>
            </a:fld>
            <a:endParaRPr lang="nl-NL"/>
          </a:p>
        </p:txBody>
      </p:sp>
    </p:spTree>
    <p:extLst>
      <p:ext uri="{BB962C8B-B14F-4D97-AF65-F5344CB8AC3E}">
        <p14:creationId xmlns:p14="http://schemas.microsoft.com/office/powerpoint/2010/main" val="2529257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 en in de geweldige serie </a:t>
            </a:r>
            <a:r>
              <a:rPr lang="nl-NL" dirty="0" err="1" smtClean="0"/>
              <a:t>Maniac</a:t>
            </a:r>
            <a:r>
              <a:rPr lang="nl-NL" dirty="0" smtClean="0"/>
              <a:t> heb je Ad </a:t>
            </a:r>
            <a:r>
              <a:rPr lang="nl-NL" dirty="0" err="1" smtClean="0"/>
              <a:t>Buddies</a:t>
            </a:r>
            <a:r>
              <a:rPr lang="nl-NL" dirty="0" smtClean="0"/>
              <a:t>. Mensen</a:t>
            </a:r>
            <a:r>
              <a:rPr lang="nl-NL" baseline="0" dirty="0" smtClean="0"/>
              <a:t> die je hamburger/reis betalen in ruil voor aandacht, die weer verkocht is aan bedrijven. Het model is duidelijk. Je grijpt iemands aandacht, bij voorkeur met een gratis dienst, en die aandacht verkoop  je weer aan iemand anders, bij voorkeur zo gepersonaliseerd mogelijk!</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15</a:t>
            </a:fld>
            <a:endParaRPr lang="nl-NL"/>
          </a:p>
        </p:txBody>
      </p:sp>
    </p:spTree>
    <p:extLst>
      <p:ext uri="{BB962C8B-B14F-4D97-AF65-F5344CB8AC3E}">
        <p14:creationId xmlns:p14="http://schemas.microsoft.com/office/powerpoint/2010/main" val="1550028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Het is belangrijk om een helder onderscheid te maken tussen het verdienmodel van de handelaar in aandacht én andere partijen die ook jouw aandacht willen! Bijvoorbeeld, Facebook is een handelaar in aandacht. Ze bieden een product 'gratis' aan en jouw aandacht wordt vervolgens verkocht aan iemand anders (meestal iemand die iets wil verkopen). </a:t>
            </a:r>
            <a:r>
              <a:rPr lang="nl-NL" sz="1200" b="0" i="0" u="none" strike="noStrike" kern="1200" dirty="0" err="1" smtClean="0">
                <a:solidFill>
                  <a:schemeClr val="tx1"/>
                </a:solidFill>
                <a:effectLst/>
                <a:latin typeface="+mn-lt"/>
                <a:ea typeface="+mn-ea"/>
                <a:cs typeface="+mn-cs"/>
              </a:rPr>
              <a:t>Netflix</a:t>
            </a:r>
            <a:r>
              <a:rPr lang="nl-NL" sz="1200" b="0" i="0" u="none" strike="noStrike" kern="1200" dirty="0" smtClean="0">
                <a:solidFill>
                  <a:schemeClr val="tx1"/>
                </a:solidFill>
                <a:effectLst/>
                <a:latin typeface="+mn-lt"/>
                <a:ea typeface="+mn-ea"/>
                <a:cs typeface="+mn-cs"/>
              </a:rPr>
              <a:t> wil ook jouw aandacht, maar is geen handelaar in aandacht. Je betaalt immers een vast bedrag per maand, en daarvoor krijg je films en series. De lijn is overigens niet altijd zwart - wit. Immers wanneer je betaalt voor de bioscoop of een betaalzender, krijg je toch reclames. En misschien doet </a:t>
            </a:r>
            <a:r>
              <a:rPr lang="nl-NL" sz="1200" b="0" i="0" u="none" strike="noStrike" kern="1200" dirty="0" err="1" smtClean="0">
                <a:solidFill>
                  <a:schemeClr val="tx1"/>
                </a:solidFill>
                <a:effectLst/>
                <a:latin typeface="+mn-lt"/>
                <a:ea typeface="+mn-ea"/>
                <a:cs typeface="+mn-cs"/>
              </a:rPr>
              <a:t>Netflix</a:t>
            </a:r>
            <a:r>
              <a:rPr lang="nl-NL" sz="1200" b="0" i="0" u="none" strike="noStrike" kern="1200" dirty="0" smtClean="0">
                <a:solidFill>
                  <a:schemeClr val="tx1"/>
                </a:solidFill>
                <a:effectLst/>
                <a:latin typeface="+mn-lt"/>
                <a:ea typeface="+mn-ea"/>
                <a:cs typeface="+mn-cs"/>
              </a:rPr>
              <a:t> ook wel aan product placement. Ze roken wel altijd verdacht veel op die zender.</a:t>
            </a:r>
          </a:p>
          <a:p>
            <a:r>
              <a:rPr lang="nl-NL" sz="1200" b="0" i="0" u="none" strike="noStrike" kern="1200" dirty="0" smtClean="0">
                <a:solidFill>
                  <a:schemeClr val="tx1"/>
                </a:solidFill>
                <a:effectLst/>
                <a:latin typeface="+mn-lt"/>
                <a:ea typeface="+mn-ea"/>
                <a:cs typeface="+mn-cs"/>
              </a:rPr>
              <a:t>Apple, bijvoorbeeld, is grotendeels geen handelaar in aandacht. Ze verkopen mooie apparaten. </a:t>
            </a:r>
            <a:r>
              <a:rPr lang="nl-NL" sz="1200" b="0" i="0" u="none" strike="noStrike" kern="1200" dirty="0" err="1" smtClean="0">
                <a:solidFill>
                  <a:schemeClr val="tx1"/>
                </a:solidFill>
                <a:effectLst/>
                <a:latin typeface="+mn-lt"/>
                <a:ea typeface="+mn-ea"/>
                <a:cs typeface="+mn-cs"/>
              </a:rPr>
              <a:t>Google's</a:t>
            </a:r>
            <a:r>
              <a:rPr lang="nl-NL" sz="1200" b="0" i="0" u="none" strike="noStrike" kern="1200" dirty="0" smtClean="0">
                <a:solidFill>
                  <a:schemeClr val="tx1"/>
                </a:solidFill>
                <a:effectLst/>
                <a:latin typeface="+mn-lt"/>
                <a:ea typeface="+mn-ea"/>
                <a:cs typeface="+mn-cs"/>
              </a:rPr>
              <a:t> Android is dat juist wel. Goed om te weten als je een telefoon koopt, of wil investeren. Het is niet voor niets dat Apple dik inzet op privacy.</a:t>
            </a:r>
            <a:endParaRPr lang="nl-NL" sz="1200" b="0" i="0" u="none" strike="noStrik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16</a:t>
            </a:fld>
            <a:endParaRPr lang="nl-NL"/>
          </a:p>
        </p:txBody>
      </p:sp>
    </p:spTree>
    <p:extLst>
      <p:ext uri="{BB962C8B-B14F-4D97-AF65-F5344CB8AC3E}">
        <p14:creationId xmlns:p14="http://schemas.microsoft.com/office/powerpoint/2010/main" val="1366116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Natuurlijk zijn</a:t>
            </a:r>
            <a:r>
              <a:rPr lang="nl-NL" baseline="0" dirty="0" smtClean="0"/>
              <a:t> er altijd handelaren in aandacht in geweest, maar door internet, door data, door AI, zijn ze zoveel beter geworden. En dat maakt het belangrijker dat je ze doorziet. Zie het als het kopen van een keuken, dan weet je ook dat je niet in moet gaan op de eerste aanbieding, dat er een spel is dat er gespeeld moet worden. Dat kun je goed spelen, of slecht spelen, maar je weet in ieder geval dat er een spel te spelen valt!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17</a:t>
            </a:fld>
            <a:endParaRPr lang="nl-NL"/>
          </a:p>
        </p:txBody>
      </p:sp>
    </p:spTree>
    <p:extLst>
      <p:ext uri="{BB962C8B-B14F-4D97-AF65-F5344CB8AC3E}">
        <p14:creationId xmlns:p14="http://schemas.microsoft.com/office/powerpoint/2010/main" val="2261556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Misschien is het beste advies nog wel van</a:t>
            </a:r>
            <a:r>
              <a:rPr lang="nl-NL" baseline="0" dirty="0" smtClean="0"/>
              <a:t> de Oude Romeinse wijsgeer Seneca: geef je bezittingen weg. Bescherm je tijd.</a:t>
            </a:r>
          </a:p>
          <a:p>
            <a:endParaRPr lang="nl-NL" baseline="0" dirty="0" smtClean="0"/>
          </a:p>
          <a:p>
            <a:r>
              <a:rPr lang="nl-NL" baseline="0" dirty="0" err="1" smtClean="0"/>
              <a:t>Onthou</a:t>
            </a:r>
            <a:r>
              <a:rPr lang="nl-NL" baseline="0" dirty="0" smtClean="0"/>
              <a:t>: wij zijn waar we aandacht aan besteden. Dat wil je niet teveel laten beïnvloeden door partijen die vooral een businessmodel najagen! </a:t>
            </a:r>
          </a:p>
          <a:p>
            <a:endParaRPr lang="nl-NL" baseline="0" dirty="0" smtClean="0"/>
          </a:p>
          <a:p>
            <a:r>
              <a:rPr lang="nl-NL" b="1" dirty="0" smtClean="0">
                <a:latin typeface="Calibri" panose="020F0502020204030204" pitchFamily="34" charset="0"/>
                <a:cs typeface="Calibri" panose="020F0502020204030204" pitchFamily="34" charset="0"/>
              </a:rPr>
              <a:t>KEY TAKE AWAYS</a:t>
            </a:r>
          </a:p>
          <a:p>
            <a:pPr marL="342900" indent="-342900">
              <a:buAutoNum type="arabicPeriod"/>
            </a:pPr>
            <a:endParaRPr lang="nl-NL" b="1" dirty="0" smtClean="0">
              <a:latin typeface="Calibri" panose="020F0502020204030204" pitchFamily="34" charset="0"/>
              <a:cs typeface="Calibri" panose="020F0502020204030204" pitchFamily="34" charset="0"/>
            </a:endParaRPr>
          </a:p>
          <a:p>
            <a:pPr marL="342900" indent="-342900">
              <a:buAutoNum type="arabicPeriod"/>
            </a:pPr>
            <a:r>
              <a:rPr lang="nl-NL" b="1" dirty="0" smtClean="0">
                <a:latin typeface="Calibri" panose="020F0502020204030204" pitchFamily="34" charset="0"/>
                <a:cs typeface="Calibri" panose="020F0502020204030204" pitchFamily="34" charset="0"/>
              </a:rPr>
              <a:t>HANDELAREN IN AANDACHT IS EEN DOMINANT BUSINESSMODEL;</a:t>
            </a:r>
          </a:p>
          <a:p>
            <a:pPr marL="342900" indent="-342900">
              <a:buAutoNum type="arabicPeriod"/>
            </a:pPr>
            <a:r>
              <a:rPr lang="nl-NL" b="1" dirty="0" smtClean="0">
                <a:latin typeface="Calibri" panose="020F0502020204030204" pitchFamily="34" charset="0"/>
                <a:cs typeface="Calibri" panose="020F0502020204030204" pitchFamily="34" charset="0"/>
              </a:rPr>
              <a:t>ONZE AANDACHT IS HEEL VEEL GELD WAARD;</a:t>
            </a:r>
          </a:p>
          <a:p>
            <a:pPr marL="342900" indent="-342900">
              <a:buAutoNum type="arabicPeriod"/>
            </a:pPr>
            <a:r>
              <a:rPr lang="nl-NL" b="1" dirty="0" smtClean="0">
                <a:latin typeface="Calibri" panose="020F0502020204030204" pitchFamily="34" charset="0"/>
                <a:cs typeface="Calibri" panose="020F0502020204030204" pitchFamily="34" charset="0"/>
              </a:rPr>
              <a:t>AANDACHT TREKKEN IS NIET NEUTRAAL (LATER MEER);</a:t>
            </a:r>
          </a:p>
          <a:p>
            <a:pPr marL="342900" indent="-342900">
              <a:buAutoNum type="arabicPeriod"/>
            </a:pPr>
            <a:r>
              <a:rPr lang="nl-NL" b="1" dirty="0" smtClean="0">
                <a:latin typeface="Calibri" panose="020F0502020204030204" pitchFamily="34" charset="0"/>
                <a:cs typeface="Calibri" panose="020F0502020204030204" pitchFamily="34" charset="0"/>
              </a:rPr>
              <a:t>JE MOET HET SPEL KENNEN OM MEE TE SPELEN;</a:t>
            </a:r>
          </a:p>
          <a:p>
            <a:pPr marL="342900" indent="-342900">
              <a:buAutoNum type="arabicPeriod"/>
            </a:pPr>
            <a:r>
              <a:rPr lang="nl-NL" b="1" dirty="0" smtClean="0">
                <a:latin typeface="Calibri" panose="020F0502020204030204" pitchFamily="34" charset="0"/>
                <a:cs typeface="Calibri" panose="020F0502020204030204" pitchFamily="34" charset="0"/>
              </a:rPr>
              <a:t>JE BENT WAAR JE AANDACHT AAN BESTEED</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18</a:t>
            </a:fld>
            <a:endParaRPr lang="nl-NL"/>
          </a:p>
        </p:txBody>
      </p:sp>
    </p:spTree>
    <p:extLst>
      <p:ext uri="{BB962C8B-B14F-4D97-AF65-F5344CB8AC3E}">
        <p14:creationId xmlns:p14="http://schemas.microsoft.com/office/powerpoint/2010/main" val="3130934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interessante</a:t>
            </a:r>
            <a:r>
              <a:rPr lang="nl-NL" baseline="0" dirty="0" smtClean="0"/>
              <a:t> vraag is, is dit erg? Immers, gratis diensten, lekker toch! Ik maak zelf wel uit of ik dat geadverteerde zeepje koop of niet…. Hierbij een oefening. Voor de antwoorden, zie deze column: http://technofilosofie.com/wp-content/uploads/2018/01/Columns_Bron_RensvdVorst_2018_41.pdf</a:t>
            </a:r>
          </a:p>
          <a:p>
            <a:endParaRPr lang="nl-NL" baseline="0"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19</a:t>
            </a:fld>
            <a:endParaRPr lang="nl-NL"/>
          </a:p>
        </p:txBody>
      </p:sp>
    </p:spTree>
    <p:extLst>
      <p:ext uri="{BB962C8B-B14F-4D97-AF65-F5344CB8AC3E}">
        <p14:creationId xmlns:p14="http://schemas.microsoft.com/office/powerpoint/2010/main" val="214030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a:t>
            </a:fld>
            <a:endParaRPr lang="nl-NL"/>
          </a:p>
        </p:txBody>
      </p:sp>
    </p:spTree>
    <p:extLst>
      <p:ext uri="{BB962C8B-B14F-4D97-AF65-F5344CB8AC3E}">
        <p14:creationId xmlns:p14="http://schemas.microsoft.com/office/powerpoint/2010/main" val="400488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20</a:t>
            </a:fld>
            <a:endParaRPr lang="nl-NL"/>
          </a:p>
        </p:txBody>
      </p:sp>
    </p:spTree>
    <p:extLst>
      <p:ext uri="{BB962C8B-B14F-4D97-AF65-F5344CB8AC3E}">
        <p14:creationId xmlns:p14="http://schemas.microsoft.com/office/powerpoint/2010/main" val="152360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De race naar beneden</a:t>
            </a:r>
            <a:r>
              <a:rPr lang="nl-NL" dirty="0" smtClean="0"/>
              <a:t/>
            </a:r>
            <a:br>
              <a:rPr lang="nl-NL" dirty="0" smtClean="0"/>
            </a:br>
            <a:r>
              <a:rPr lang="nl-NL" sz="1200" b="0" i="0" u="none" strike="noStrike" kern="1200" dirty="0" smtClean="0">
                <a:solidFill>
                  <a:schemeClr val="tx1"/>
                </a:solidFill>
                <a:effectLst/>
                <a:latin typeface="+mn-lt"/>
                <a:ea typeface="+mn-ea"/>
                <a:cs typeface="+mn-cs"/>
              </a:rPr>
              <a:t>We zagen het al bij Benjamin Day. Die stopte zijn kranten vol agressieve, </a:t>
            </a:r>
            <a:r>
              <a:rPr lang="nl-NL" sz="1200" b="0" i="0" u="none" strike="noStrike" kern="1200" dirty="0" err="1" smtClean="0">
                <a:solidFill>
                  <a:schemeClr val="tx1"/>
                </a:solidFill>
                <a:effectLst/>
                <a:latin typeface="+mn-lt"/>
                <a:ea typeface="+mn-ea"/>
                <a:cs typeface="+mn-cs"/>
              </a:rPr>
              <a:t>sexbeluste</a:t>
            </a:r>
            <a:r>
              <a:rPr lang="nl-NL" sz="1200" b="0" i="0" u="none" strike="noStrike" kern="1200" dirty="0" smtClean="0">
                <a:solidFill>
                  <a:schemeClr val="tx1"/>
                </a:solidFill>
                <a:effectLst/>
                <a:latin typeface="+mn-lt"/>
                <a:ea typeface="+mn-ea"/>
                <a:cs typeface="+mn-cs"/>
              </a:rPr>
              <a:t> wezens omdat hij wist dat dat de aandacht trok. We zagen het op de (shock)radio en op de TV. Steeds is er een race naar beneden, alhoewel die ook weer lijkt te stoppen, omdat mensen verzadigd raken. Jerry Springer met zijn </a:t>
            </a:r>
            <a:r>
              <a:rPr lang="nl-NL" sz="1200" b="0" i="0" u="none" strike="noStrike" kern="1200" dirty="0" err="1" smtClean="0">
                <a:solidFill>
                  <a:schemeClr val="tx1"/>
                </a:solidFill>
                <a:effectLst/>
                <a:latin typeface="+mn-lt"/>
                <a:ea typeface="+mn-ea"/>
                <a:cs typeface="+mn-cs"/>
              </a:rPr>
              <a:t>kung</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fu</a:t>
            </a:r>
            <a:r>
              <a:rPr lang="nl-NL" sz="1200" b="0" i="0" u="none" strike="noStrike" kern="1200" dirty="0" smtClean="0">
                <a:solidFill>
                  <a:schemeClr val="tx1"/>
                </a:solidFill>
                <a:effectLst/>
                <a:latin typeface="+mn-lt"/>
                <a:ea typeface="+mn-ea"/>
                <a:cs typeface="+mn-cs"/>
              </a:rPr>
              <a:t> - </a:t>
            </a:r>
            <a:r>
              <a:rPr lang="nl-NL" sz="1200" b="0" i="0" u="none" strike="noStrike" kern="1200" dirty="0" err="1" smtClean="0">
                <a:solidFill>
                  <a:schemeClr val="tx1"/>
                </a:solidFill>
                <a:effectLst/>
                <a:latin typeface="+mn-lt"/>
                <a:ea typeface="+mn-ea"/>
                <a:cs typeface="+mn-cs"/>
              </a:rPr>
              <a:t>hilbillies</a:t>
            </a:r>
            <a:r>
              <a:rPr lang="nl-NL" sz="1200" b="0" i="0" u="none" strike="noStrike" kern="1200" dirty="0" smtClean="0">
                <a:solidFill>
                  <a:schemeClr val="tx1"/>
                </a:solidFill>
                <a:effectLst/>
                <a:latin typeface="+mn-lt"/>
                <a:ea typeface="+mn-ea"/>
                <a:cs typeface="+mn-cs"/>
              </a:rPr>
              <a:t> is wel een beetje uit. Op internet zie hetzelfde. Internet, u gelooft misschien niet, werd toch ooit echt gezien als een plaats waar mensen meningen konden uitwisselen en met elkaar konden leren. </a:t>
            </a:r>
          </a:p>
          <a:p>
            <a:endParaRPr lang="nl-NL" sz="1200" b="0" i="0" u="none" strike="noStrike"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21</a:t>
            </a:fld>
            <a:endParaRPr lang="nl-NL"/>
          </a:p>
        </p:txBody>
      </p:sp>
    </p:spTree>
    <p:extLst>
      <p:ext uri="{BB962C8B-B14F-4D97-AF65-F5344CB8AC3E}">
        <p14:creationId xmlns:p14="http://schemas.microsoft.com/office/powerpoint/2010/main" val="2099602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Inmiddels is het een plaats vol </a:t>
            </a:r>
            <a:r>
              <a:rPr lang="nl-NL" sz="1200" b="0" i="0" u="none" strike="noStrike" kern="1200" dirty="0" err="1" smtClean="0">
                <a:solidFill>
                  <a:schemeClr val="tx1"/>
                </a:solidFill>
                <a:effectLst/>
                <a:latin typeface="+mn-lt"/>
                <a:ea typeface="+mn-ea"/>
                <a:cs typeface="+mn-cs"/>
              </a:rPr>
              <a:t>clickbait</a:t>
            </a:r>
            <a:r>
              <a:rPr lang="nl-NL" sz="1200" b="0" i="0" u="none" strike="noStrike" kern="1200" dirty="0" smtClean="0">
                <a:solidFill>
                  <a:schemeClr val="tx1"/>
                </a:solidFill>
                <a:effectLst/>
                <a:latin typeface="+mn-lt"/>
                <a:ea typeface="+mn-ea"/>
                <a:cs typeface="+mn-cs"/>
              </a:rPr>
              <a:t> en katten die op Hitler lijken.</a:t>
            </a:r>
          </a:p>
          <a:p>
            <a:endParaRPr lang="nl-NL"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Polarisatie</a:t>
            </a:r>
            <a:r>
              <a:rPr lang="nl-NL" dirty="0" smtClean="0"/>
              <a:t/>
            </a:r>
            <a:br>
              <a:rPr lang="nl-NL" dirty="0" smtClean="0"/>
            </a:br>
            <a:r>
              <a:rPr lang="nl-NL" sz="1200" b="0" i="0" u="none" strike="noStrike" kern="1200" dirty="0" smtClean="0">
                <a:solidFill>
                  <a:schemeClr val="tx1"/>
                </a:solidFill>
                <a:effectLst/>
                <a:latin typeface="+mn-lt"/>
                <a:ea typeface="+mn-ea"/>
                <a:cs typeface="+mn-cs"/>
              </a:rPr>
              <a:t>Handelaren in aandacht moeten jouw aandacht vasthouden. De eerste truc, zagen we al hierboven, is om je berichten voor te schotelen die net iets hoger in je emotie zitten. Net iets scherper, net iets sensationeler is. YouTube is daar geweldig in. 70% van de 5 miljard video's die elke dag op YouTube bekeken worden, zijn </a:t>
            </a:r>
            <a:r>
              <a:rPr lang="nl-NL" sz="1200" b="0" i="0" u="none" strike="noStrike" kern="1200" dirty="0" err="1" smtClean="0">
                <a:solidFill>
                  <a:schemeClr val="tx1"/>
                </a:solidFill>
                <a:effectLst/>
                <a:latin typeface="+mn-lt"/>
                <a:ea typeface="+mn-ea"/>
                <a:cs typeface="+mn-cs"/>
              </a:rPr>
              <a:t>recommended</a:t>
            </a:r>
            <a:r>
              <a:rPr lang="nl-NL" sz="1200" b="0" i="0" u="none" strike="noStrike" kern="1200" dirty="0" smtClean="0">
                <a:solidFill>
                  <a:schemeClr val="tx1"/>
                </a:solidFill>
                <a:effectLst/>
                <a:latin typeface="+mn-lt"/>
                <a:ea typeface="+mn-ea"/>
                <a:cs typeface="+mn-cs"/>
              </a:rPr>
              <a:t> video's. Aanbevolen video's. Daar klikken we dus heel graag op, juist omdat die video's net iets spectaculairder zijn dan de vorige. Kijk je maanlandingen, dan krijg je Ufo's. Kijk je naar video's van diëten, dan krijg je video's van anorexia en ga zo maar door. In principe werken platformen als Facebook en veel online media hetzelfde. Op die manier wordt de wereld net iets minder genuanceerd.</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22</a:t>
            </a:fld>
            <a:endParaRPr lang="nl-NL"/>
          </a:p>
        </p:txBody>
      </p:sp>
    </p:spTree>
    <p:extLst>
      <p:ext uri="{BB962C8B-B14F-4D97-AF65-F5344CB8AC3E}">
        <p14:creationId xmlns:p14="http://schemas.microsoft.com/office/powerpoint/2010/main" val="1101801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Dat heeft soms hele serieuze gevolgen. Stel je bent gebiologeerd door black-on-</a:t>
            </a:r>
            <a:r>
              <a:rPr lang="nl-NL" sz="1200" b="0" i="0" u="none" strike="noStrike" kern="1200" dirty="0" err="1" smtClean="0">
                <a:solidFill>
                  <a:schemeClr val="tx1"/>
                </a:solidFill>
                <a:effectLst/>
                <a:latin typeface="+mn-lt"/>
                <a:ea typeface="+mn-ea"/>
                <a:cs typeface="+mn-cs"/>
              </a:rPr>
              <a:t>white</a:t>
            </a:r>
            <a:r>
              <a:rPr lang="nl-NL" sz="1200" b="0" i="0" u="none" strike="noStrike" kern="1200" dirty="0" smtClean="0">
                <a:solidFill>
                  <a:schemeClr val="tx1"/>
                </a:solidFill>
                <a:effectLst/>
                <a:latin typeface="+mn-lt"/>
                <a:ea typeface="+mn-ea"/>
                <a:cs typeface="+mn-cs"/>
              </a:rPr>
              <a:t>-crime en je gaat daar op </a:t>
            </a:r>
            <a:r>
              <a:rPr lang="nl-NL" sz="1200" b="0" i="0" u="none" strike="noStrike" kern="1200" dirty="0" err="1" smtClean="0">
                <a:solidFill>
                  <a:schemeClr val="tx1"/>
                </a:solidFill>
                <a:effectLst/>
                <a:latin typeface="+mn-lt"/>
                <a:ea typeface="+mn-ea"/>
                <a:cs typeface="+mn-cs"/>
              </a:rPr>
              <a:t>Googlen</a:t>
            </a:r>
            <a:r>
              <a:rPr lang="nl-NL" sz="1200" b="0" i="0" u="none" strike="noStrike" kern="1200" dirty="0" smtClean="0">
                <a:solidFill>
                  <a:schemeClr val="tx1"/>
                </a:solidFill>
                <a:effectLst/>
                <a:latin typeface="+mn-lt"/>
                <a:ea typeface="+mn-ea"/>
                <a:cs typeface="+mn-cs"/>
              </a:rPr>
              <a:t>, dan krijg je niet officiële statistieken te zien maar opruiende sites, als gevolg van de manier waarop de algoritmes werken. Dit bevestigt je in je beeld, en dat heeft soms hele echte, tragische gevolgen in de echte wereld. Het is niet de bedoeling van Google, maar het gevolg van het optimaliseren om aandacht vast te houden en dingen te verkopen. Een ander beroemd voorbeeld is dat - toen Obama president was - zoeken in Google </a:t>
            </a:r>
            <a:r>
              <a:rPr lang="nl-NL" sz="1200" b="0" i="0" u="none" strike="noStrike" kern="1200" dirty="0" err="1" smtClean="0">
                <a:solidFill>
                  <a:schemeClr val="tx1"/>
                </a:solidFill>
                <a:effectLst/>
                <a:latin typeface="+mn-lt"/>
                <a:ea typeface="+mn-ea"/>
                <a:cs typeface="+mn-cs"/>
              </a:rPr>
              <a:t>Maps</a:t>
            </a:r>
            <a:r>
              <a:rPr lang="nl-NL" sz="1200" b="0" i="0" u="none" strike="noStrike" kern="1200" dirty="0" smtClean="0">
                <a:solidFill>
                  <a:schemeClr val="tx1"/>
                </a:solidFill>
                <a:effectLst/>
                <a:latin typeface="+mn-lt"/>
                <a:ea typeface="+mn-ea"/>
                <a:cs typeface="+mn-cs"/>
              </a:rPr>
              <a:t> op '</a:t>
            </a:r>
            <a:r>
              <a:rPr lang="nl-NL" sz="1200" b="0" i="0" u="none" strike="noStrike" kern="1200" dirty="0" err="1" smtClean="0">
                <a:solidFill>
                  <a:schemeClr val="tx1"/>
                </a:solidFill>
                <a:effectLst/>
                <a:latin typeface="+mn-lt"/>
                <a:ea typeface="+mn-ea"/>
                <a:cs typeface="+mn-cs"/>
              </a:rPr>
              <a:t>Nigger</a:t>
            </a:r>
            <a:r>
              <a:rPr lang="nl-NL" sz="1200" b="0" i="0" u="none" strike="noStrike" kern="1200" dirty="0" smtClean="0">
                <a:solidFill>
                  <a:schemeClr val="tx1"/>
                </a:solidFill>
                <a:effectLst/>
                <a:latin typeface="+mn-lt"/>
                <a:ea typeface="+mn-ea"/>
                <a:cs typeface="+mn-cs"/>
              </a:rPr>
              <a:t> King' leidde tot het Witte Huis.</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23</a:t>
            </a:fld>
            <a:endParaRPr lang="nl-NL"/>
          </a:p>
        </p:txBody>
      </p:sp>
    </p:spTree>
    <p:extLst>
      <p:ext uri="{BB962C8B-B14F-4D97-AF65-F5344CB8AC3E}">
        <p14:creationId xmlns:p14="http://schemas.microsoft.com/office/powerpoint/2010/main" val="3802040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Een ander beroemd voorbeeld is dat - toen Obama president was - zoeken in Google </a:t>
            </a:r>
            <a:r>
              <a:rPr lang="nl-NL" sz="1200" b="0" i="0" u="none" strike="noStrike" kern="1200" dirty="0" err="1" smtClean="0">
                <a:solidFill>
                  <a:schemeClr val="tx1"/>
                </a:solidFill>
                <a:effectLst/>
                <a:latin typeface="+mn-lt"/>
                <a:ea typeface="+mn-ea"/>
                <a:cs typeface="+mn-cs"/>
              </a:rPr>
              <a:t>Maps</a:t>
            </a:r>
            <a:r>
              <a:rPr lang="nl-NL" sz="1200" b="0" i="0" u="none" strike="noStrike" kern="1200" dirty="0" smtClean="0">
                <a:solidFill>
                  <a:schemeClr val="tx1"/>
                </a:solidFill>
                <a:effectLst/>
                <a:latin typeface="+mn-lt"/>
                <a:ea typeface="+mn-ea"/>
                <a:cs typeface="+mn-cs"/>
              </a:rPr>
              <a:t> op '</a:t>
            </a:r>
            <a:r>
              <a:rPr lang="nl-NL" sz="1200" b="0" i="0" u="none" strike="noStrike" kern="1200" dirty="0" err="1" smtClean="0">
                <a:solidFill>
                  <a:schemeClr val="tx1"/>
                </a:solidFill>
                <a:effectLst/>
                <a:latin typeface="+mn-lt"/>
                <a:ea typeface="+mn-ea"/>
                <a:cs typeface="+mn-cs"/>
              </a:rPr>
              <a:t>Nigger</a:t>
            </a:r>
            <a:r>
              <a:rPr lang="nl-NL" sz="1200" b="0" i="0" u="none" strike="noStrike" kern="1200" dirty="0" smtClean="0">
                <a:solidFill>
                  <a:schemeClr val="tx1"/>
                </a:solidFill>
                <a:effectLst/>
                <a:latin typeface="+mn-lt"/>
                <a:ea typeface="+mn-ea"/>
                <a:cs typeface="+mn-cs"/>
              </a:rPr>
              <a:t> King' leidde tot het Witte Huis.</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24</a:t>
            </a:fld>
            <a:endParaRPr lang="nl-NL"/>
          </a:p>
        </p:txBody>
      </p:sp>
    </p:spTree>
    <p:extLst>
      <p:ext uri="{BB962C8B-B14F-4D97-AF65-F5344CB8AC3E}">
        <p14:creationId xmlns:p14="http://schemas.microsoft.com/office/powerpoint/2010/main" val="378225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err="1" smtClean="0">
                <a:solidFill>
                  <a:schemeClr val="tx1"/>
                </a:solidFill>
                <a:effectLst/>
                <a:latin typeface="+mn-lt"/>
                <a:ea typeface="+mn-ea"/>
                <a:cs typeface="+mn-cs"/>
              </a:rPr>
              <a:t>What</a:t>
            </a:r>
            <a:r>
              <a:rPr lang="nl-NL" sz="1200" b="0" i="1" u="none" strike="noStrike" kern="1200" dirty="0" smtClean="0">
                <a:solidFill>
                  <a:schemeClr val="tx1"/>
                </a:solidFill>
                <a:effectLst/>
                <a:latin typeface="+mn-lt"/>
                <a:ea typeface="+mn-ea"/>
                <a:cs typeface="+mn-cs"/>
              </a:rPr>
              <a:t> </a:t>
            </a:r>
            <a:r>
              <a:rPr lang="nl-NL" sz="1200" b="0" i="1" u="none" strike="noStrike" kern="1200" dirty="0" err="1" smtClean="0">
                <a:solidFill>
                  <a:schemeClr val="tx1"/>
                </a:solidFill>
                <a:effectLst/>
                <a:latin typeface="+mn-lt"/>
                <a:ea typeface="+mn-ea"/>
                <a:cs typeface="+mn-cs"/>
              </a:rPr>
              <a:t>you</a:t>
            </a:r>
            <a:r>
              <a:rPr lang="nl-NL" sz="1200" b="0" i="1" u="none" strike="noStrike" kern="1200" dirty="0" smtClean="0">
                <a:solidFill>
                  <a:schemeClr val="tx1"/>
                </a:solidFill>
                <a:effectLst/>
                <a:latin typeface="+mn-lt"/>
                <a:ea typeface="+mn-ea"/>
                <a:cs typeface="+mn-cs"/>
              </a:rPr>
              <a:t> See is </a:t>
            </a:r>
            <a:r>
              <a:rPr lang="nl-NL" sz="1200" b="0" i="1" u="none" strike="noStrike" kern="1200" dirty="0" err="1" smtClean="0">
                <a:solidFill>
                  <a:schemeClr val="tx1"/>
                </a:solidFill>
                <a:effectLst/>
                <a:latin typeface="+mn-lt"/>
                <a:ea typeface="+mn-ea"/>
                <a:cs typeface="+mn-cs"/>
              </a:rPr>
              <a:t>All</a:t>
            </a:r>
            <a:r>
              <a:rPr lang="nl-NL" sz="1200" b="0" i="1" u="none" strike="noStrike" kern="1200" dirty="0" smtClean="0">
                <a:solidFill>
                  <a:schemeClr val="tx1"/>
                </a:solidFill>
                <a:effectLst/>
                <a:latin typeface="+mn-lt"/>
                <a:ea typeface="+mn-ea"/>
                <a:cs typeface="+mn-cs"/>
              </a:rPr>
              <a:t> </a:t>
            </a:r>
            <a:r>
              <a:rPr lang="nl-NL" sz="1200" b="0" i="1" u="none" strike="noStrike" kern="1200" dirty="0" err="1" smtClean="0">
                <a:solidFill>
                  <a:schemeClr val="tx1"/>
                </a:solidFill>
                <a:effectLst/>
                <a:latin typeface="+mn-lt"/>
                <a:ea typeface="+mn-ea"/>
                <a:cs typeface="+mn-cs"/>
              </a:rPr>
              <a:t>There</a:t>
            </a:r>
            <a:r>
              <a:rPr lang="nl-NL" sz="1200" b="0" i="1" u="none" strike="noStrike" kern="1200" dirty="0" smtClean="0">
                <a:solidFill>
                  <a:schemeClr val="tx1"/>
                </a:solidFill>
                <a:effectLst/>
                <a:latin typeface="+mn-lt"/>
                <a:ea typeface="+mn-ea"/>
                <a:cs typeface="+mn-cs"/>
              </a:rPr>
              <a:t> Is?</a:t>
            </a:r>
            <a:r>
              <a:rPr lang="nl-NL" dirty="0" smtClean="0"/>
              <a:t/>
            </a:r>
            <a:br>
              <a:rPr lang="nl-NL" dirty="0" smtClean="0"/>
            </a:br>
            <a:r>
              <a:rPr lang="nl-NL" sz="1200" b="0" i="0" u="none" strike="noStrike" kern="1200" dirty="0" smtClean="0">
                <a:solidFill>
                  <a:schemeClr val="tx1"/>
                </a:solidFill>
                <a:effectLst/>
                <a:latin typeface="+mn-lt"/>
                <a:ea typeface="+mn-ea"/>
                <a:cs typeface="+mn-cs"/>
              </a:rPr>
              <a:t>Als vroeger een buschauffeur in Lemmer op zijn bek geslagen werd, dan wisten wij daar niets van. Het stond misschien in de </a:t>
            </a:r>
            <a:r>
              <a:rPr lang="nl-NL" sz="1200" b="0" i="0" u="none" strike="noStrike" kern="1200" dirty="0" err="1" smtClean="0">
                <a:solidFill>
                  <a:schemeClr val="tx1"/>
                </a:solidFill>
                <a:effectLst/>
                <a:latin typeface="+mn-lt"/>
                <a:ea typeface="+mn-ea"/>
                <a:cs typeface="+mn-cs"/>
              </a:rPr>
              <a:t>Lemmersche</a:t>
            </a:r>
            <a:r>
              <a:rPr lang="nl-NL" sz="1200" b="0" i="0" u="none" strike="noStrike" kern="1200" dirty="0" smtClean="0">
                <a:solidFill>
                  <a:schemeClr val="tx1"/>
                </a:solidFill>
                <a:effectLst/>
                <a:latin typeface="+mn-lt"/>
                <a:ea typeface="+mn-ea"/>
                <a:cs typeface="+mn-cs"/>
              </a:rPr>
              <a:t> Courant, maar wij wisten van niets. Nu krijg je binnen no-time het filmpje (via </a:t>
            </a:r>
            <a:r>
              <a:rPr lang="nl-NL" sz="1200" b="0" i="0" u="none" strike="noStrike" kern="1200" dirty="0" err="1" smtClean="0">
                <a:solidFill>
                  <a:schemeClr val="tx1"/>
                </a:solidFill>
                <a:effectLst/>
                <a:latin typeface="+mn-lt"/>
                <a:ea typeface="+mn-ea"/>
                <a:cs typeface="+mn-cs"/>
              </a:rPr>
              <a:t>Dumpert</a:t>
            </a:r>
            <a:r>
              <a:rPr lang="nl-NL" sz="1200" b="0" i="0" u="none" strike="noStrike" kern="1200" dirty="0" smtClean="0">
                <a:solidFill>
                  <a:schemeClr val="tx1"/>
                </a:solidFill>
                <a:effectLst/>
                <a:latin typeface="+mn-lt"/>
                <a:ea typeface="+mn-ea"/>
                <a:cs typeface="+mn-cs"/>
              </a:rPr>
              <a:t>) binnen op je </a:t>
            </a:r>
            <a:r>
              <a:rPr lang="nl-NL" sz="1200" b="0" i="0" u="none" strike="noStrike" kern="1200" dirty="0" err="1" smtClean="0">
                <a:solidFill>
                  <a:schemeClr val="tx1"/>
                </a:solidFill>
                <a:effectLst/>
                <a:latin typeface="+mn-lt"/>
                <a:ea typeface="+mn-ea"/>
                <a:cs typeface="+mn-cs"/>
              </a:rPr>
              <a:t>social</a:t>
            </a:r>
            <a:r>
              <a:rPr lang="nl-NL" sz="1200" b="0" i="0" u="none" strike="noStrike" kern="1200" dirty="0" smtClean="0">
                <a:solidFill>
                  <a:schemeClr val="tx1"/>
                </a:solidFill>
                <a:effectLst/>
                <a:latin typeface="+mn-lt"/>
                <a:ea typeface="+mn-ea"/>
                <a:cs typeface="+mn-cs"/>
              </a:rPr>
              <a:t> media kanalen. Je klikt, je kijkt, en je denkt, wat wordt de wereld toch </a:t>
            </a:r>
            <a:r>
              <a:rPr lang="nl-NL" sz="1200" b="0" i="0" u="none" strike="noStrike" kern="1200" dirty="0" err="1" smtClean="0">
                <a:solidFill>
                  <a:schemeClr val="tx1"/>
                </a:solidFill>
                <a:effectLst/>
                <a:latin typeface="+mn-lt"/>
                <a:ea typeface="+mn-ea"/>
                <a:cs typeface="+mn-cs"/>
              </a:rPr>
              <a:t>hufterig</a:t>
            </a:r>
            <a:r>
              <a:rPr lang="nl-NL" sz="1200" b="0" i="0" u="none" strike="noStrike" kern="1200" dirty="0" smtClean="0">
                <a:solidFill>
                  <a:schemeClr val="tx1"/>
                </a:solidFill>
                <a:effectLst/>
                <a:latin typeface="+mn-lt"/>
                <a:ea typeface="+mn-ea"/>
                <a:cs typeface="+mn-cs"/>
              </a:rPr>
              <a:t>! Ondanks dat je zelf eigenlijk nooit iets </a:t>
            </a:r>
            <a:r>
              <a:rPr lang="nl-NL" sz="1200" b="0" i="0" u="none" strike="noStrike" kern="1200" dirty="0" err="1" smtClean="0">
                <a:solidFill>
                  <a:schemeClr val="tx1"/>
                </a:solidFill>
                <a:effectLst/>
                <a:latin typeface="+mn-lt"/>
                <a:ea typeface="+mn-ea"/>
                <a:cs typeface="+mn-cs"/>
              </a:rPr>
              <a:t>hufterigs</a:t>
            </a:r>
            <a:r>
              <a:rPr lang="nl-NL" sz="1200" b="0" i="0" u="none" strike="noStrike" kern="1200" dirty="0" smtClean="0">
                <a:solidFill>
                  <a:schemeClr val="tx1"/>
                </a:solidFill>
                <a:effectLst/>
                <a:latin typeface="+mn-lt"/>
                <a:ea typeface="+mn-ea"/>
                <a:cs typeface="+mn-cs"/>
              </a:rPr>
              <a:t> meemaakt. Dit symptoom heet, </a:t>
            </a:r>
            <a:r>
              <a:rPr lang="nl-NL" sz="1200" b="0" i="0" u="none" strike="noStrike" kern="1200" dirty="0" err="1" smtClean="0">
                <a:solidFill>
                  <a:schemeClr val="tx1"/>
                </a:solidFill>
                <a:effectLst/>
                <a:latin typeface="+mn-lt"/>
                <a:ea typeface="+mn-ea"/>
                <a:cs typeface="+mn-cs"/>
              </a:rPr>
              <a:t>what</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you</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see</a:t>
            </a:r>
            <a:r>
              <a:rPr lang="nl-NL" sz="1200" b="0" i="0" u="none" strike="noStrike" kern="1200" dirty="0" smtClean="0">
                <a:solidFill>
                  <a:schemeClr val="tx1"/>
                </a:solidFill>
                <a:effectLst/>
                <a:latin typeface="+mn-lt"/>
                <a:ea typeface="+mn-ea"/>
                <a:cs typeface="+mn-cs"/>
              </a:rPr>
              <a:t> is </a:t>
            </a:r>
            <a:r>
              <a:rPr lang="nl-NL" sz="1200" b="0" i="0" u="none" strike="noStrike" kern="1200" dirty="0" err="1" smtClean="0">
                <a:solidFill>
                  <a:schemeClr val="tx1"/>
                </a:solidFill>
                <a:effectLst/>
                <a:latin typeface="+mn-lt"/>
                <a:ea typeface="+mn-ea"/>
                <a:cs typeface="+mn-cs"/>
              </a:rPr>
              <a:t>all</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there</a:t>
            </a:r>
            <a:r>
              <a:rPr lang="nl-NL" sz="1200" b="0" i="0" u="none" strike="noStrike" kern="1200" dirty="0" smtClean="0">
                <a:solidFill>
                  <a:schemeClr val="tx1"/>
                </a:solidFill>
                <a:effectLst/>
                <a:latin typeface="+mn-lt"/>
                <a:ea typeface="+mn-ea"/>
                <a:cs typeface="+mn-cs"/>
              </a:rPr>
              <a:t> is, en is bedacht door Daniel </a:t>
            </a:r>
            <a:r>
              <a:rPr lang="nl-NL" sz="1200" b="0" i="0" u="none" strike="noStrike" kern="1200" dirty="0" err="1" smtClean="0">
                <a:solidFill>
                  <a:schemeClr val="tx1"/>
                </a:solidFill>
                <a:effectLst/>
                <a:latin typeface="+mn-lt"/>
                <a:ea typeface="+mn-ea"/>
                <a:cs typeface="+mn-cs"/>
              </a:rPr>
              <a:t>Kahneman</a:t>
            </a:r>
            <a:r>
              <a:rPr lang="nl-NL" sz="1200" b="0" i="0" u="none" strike="noStrike" kern="1200" dirty="0" smtClean="0">
                <a:solidFill>
                  <a:schemeClr val="tx1"/>
                </a:solidFill>
                <a:effectLst/>
                <a:latin typeface="+mn-lt"/>
                <a:ea typeface="+mn-ea"/>
                <a:cs typeface="+mn-cs"/>
              </a:rPr>
              <a:t>. Simpel gezegd. Als jij veel hoort over haai - aanvallen, wordt de kans op een haai-aanval niet groter, maar de kans dat je redelijk ongemakkelijk rondzwemt, die wordt wel groter!</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25</a:t>
            </a:fld>
            <a:endParaRPr lang="nl-NL"/>
          </a:p>
        </p:txBody>
      </p:sp>
    </p:spTree>
    <p:extLst>
      <p:ext uri="{BB962C8B-B14F-4D97-AF65-F5344CB8AC3E}">
        <p14:creationId xmlns:p14="http://schemas.microsoft.com/office/powerpoint/2010/main" val="90650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smtClean="0"/>
              <a:t>Filterbubbels:</a:t>
            </a:r>
          </a:p>
          <a:p>
            <a:pPr marL="0" indent="0">
              <a:buNone/>
            </a:pPr>
            <a:endParaRPr lang="nl-NL" dirty="0" smtClean="0"/>
          </a:p>
          <a:p>
            <a:pPr rtl="0"/>
            <a:r>
              <a:rPr lang="nl-NL" dirty="0" smtClean="0"/>
              <a:t>Een </a:t>
            </a:r>
            <a:r>
              <a:rPr lang="nl-NL" b="1" dirty="0" smtClean="0"/>
              <a:t>filterbubbel</a:t>
            </a:r>
            <a:r>
              <a:rPr lang="nl-NL" dirty="0" smtClean="0"/>
              <a:t> (</a:t>
            </a:r>
            <a:r>
              <a:rPr lang="nl-NL" b="1" i="1" dirty="0" smtClean="0"/>
              <a:t>filter </a:t>
            </a:r>
            <a:r>
              <a:rPr lang="nl-NL" b="1" i="1" dirty="0" err="1" smtClean="0"/>
              <a:t>bubble</a:t>
            </a:r>
            <a:r>
              <a:rPr lang="nl-NL" dirty="0" smtClean="0"/>
              <a:t>) of </a:t>
            </a:r>
            <a:r>
              <a:rPr lang="nl-NL" b="1" dirty="0" smtClean="0"/>
              <a:t>informatieluchtbel</a:t>
            </a:r>
            <a:r>
              <a:rPr lang="nl-NL" dirty="0" smtClean="0"/>
              <a:t> is het resultaat van een </a:t>
            </a:r>
            <a:r>
              <a:rPr lang="nl-NL" dirty="0" smtClean="0">
                <a:hlinkClick r:id="rId3" tooltip="Personalisatie (informatica)"/>
              </a:rPr>
              <a:t>gepersonaliseerde</a:t>
            </a:r>
            <a:r>
              <a:rPr lang="nl-NL" dirty="0" smtClean="0"/>
              <a:t> </a:t>
            </a:r>
            <a:r>
              <a:rPr lang="nl-NL" dirty="0" smtClean="0">
                <a:hlinkClick r:id="rId4" tooltip="Zoekmachine"/>
              </a:rPr>
              <a:t>zoekopdracht</a:t>
            </a:r>
            <a:r>
              <a:rPr lang="nl-NL" dirty="0" smtClean="0"/>
              <a:t>, waarbij een website-</a:t>
            </a:r>
            <a:r>
              <a:rPr lang="nl-NL" dirty="0" smtClean="0">
                <a:hlinkClick r:id="rId5" tooltip="Algoritme"/>
              </a:rPr>
              <a:t>algoritme</a:t>
            </a:r>
            <a:r>
              <a:rPr lang="nl-NL" dirty="0" smtClean="0"/>
              <a:t> selectief probeert te bepalen welke informatie de gebruiker zou willen zien, gebaseerd op informatie over die gebruiker (zoals locatie, eerder klikgedrag en zoekgeschiedenis)</a:t>
            </a:r>
            <a:r>
              <a:rPr lang="nl-NL" baseline="30000" dirty="0" smtClean="0">
                <a:hlinkClick r:id="rId6"/>
              </a:rPr>
              <a:t>[1]</a:t>
            </a:r>
            <a:r>
              <a:rPr lang="nl-NL" dirty="0" smtClean="0"/>
              <a:t>, en waarbij gebruikers hierdoor geen informatie te zien krijgen die hun eigen standpunt tegenspreekt. Hierdoor worden gebruikers geïsoleerd in hun eigen culturele of ideologische luchtbel.</a:t>
            </a:r>
            <a:r>
              <a:rPr lang="nl-NL" baseline="30000" dirty="0" smtClean="0">
                <a:hlinkClick r:id="rId7"/>
              </a:rPr>
              <a:t>[2]</a:t>
            </a:r>
            <a:r>
              <a:rPr lang="nl-NL" dirty="0" smtClean="0"/>
              <a:t> </a:t>
            </a:r>
          </a:p>
          <a:p>
            <a:pPr rtl="0"/>
            <a:r>
              <a:rPr lang="nl-NL" dirty="0" smtClean="0"/>
              <a:t>De keuzes die de algoritmes maken zijn niet transparant. De belangrijkste voorbeelden zijn resultaten van </a:t>
            </a:r>
            <a:r>
              <a:rPr lang="nl-NL" dirty="0" err="1" smtClean="0">
                <a:hlinkClick r:id="rId8" tooltip="Google"/>
              </a:rPr>
              <a:t>Googles</a:t>
            </a:r>
            <a:r>
              <a:rPr lang="nl-NL" dirty="0" smtClean="0"/>
              <a:t> </a:t>
            </a:r>
            <a:r>
              <a:rPr lang="nl-NL" i="1" dirty="0" err="1" smtClean="0"/>
              <a:t>Personalized</a:t>
            </a:r>
            <a:r>
              <a:rPr lang="nl-NL" i="1" dirty="0" smtClean="0"/>
              <a:t> Search</a:t>
            </a:r>
            <a:r>
              <a:rPr lang="nl-NL" dirty="0" smtClean="0"/>
              <a:t> en van </a:t>
            </a:r>
            <a:r>
              <a:rPr lang="nl-NL" dirty="0" err="1" smtClean="0">
                <a:hlinkClick r:id="rId9" tooltip="Facebook"/>
              </a:rPr>
              <a:t>Facebooks</a:t>
            </a:r>
            <a:r>
              <a:rPr lang="nl-NL" dirty="0" smtClean="0"/>
              <a:t> </a:t>
            </a:r>
            <a:r>
              <a:rPr lang="nl-NL" i="1" dirty="0" err="1" smtClean="0"/>
              <a:t>personalized</a:t>
            </a:r>
            <a:r>
              <a:rPr lang="nl-NL" i="1" dirty="0" smtClean="0"/>
              <a:t> </a:t>
            </a:r>
            <a:r>
              <a:rPr lang="nl-NL" i="1" dirty="0" err="1" smtClean="0"/>
              <a:t>news</a:t>
            </a:r>
            <a:r>
              <a:rPr lang="nl-NL" i="1" dirty="0" smtClean="0"/>
              <a:t> stream</a:t>
            </a:r>
            <a:r>
              <a:rPr lang="nl-NL" dirty="0" smtClean="0"/>
              <a:t>. </a:t>
            </a:r>
          </a:p>
          <a:p>
            <a:pPr rtl="0"/>
            <a:r>
              <a:rPr lang="nl-NL" dirty="0" smtClean="0"/>
              <a:t>De term werd bedacht door internetactivist </a:t>
            </a:r>
            <a:r>
              <a:rPr lang="nl-NL" dirty="0" smtClean="0">
                <a:hlinkClick r:id="rId10" tooltip="Eli Pariser (de pagina bestaat niet)"/>
              </a:rPr>
              <a:t>Eli </a:t>
            </a:r>
            <a:r>
              <a:rPr lang="nl-NL" dirty="0" err="1" smtClean="0">
                <a:hlinkClick r:id="rId10" tooltip="Eli Pariser (de pagina bestaat niet)"/>
              </a:rPr>
              <a:t>Pariser</a:t>
            </a:r>
            <a:r>
              <a:rPr lang="nl-NL" dirty="0" smtClean="0"/>
              <a:t> in zijn gelijknamig boek; volgens </a:t>
            </a:r>
            <a:r>
              <a:rPr lang="nl-NL" dirty="0" err="1" smtClean="0"/>
              <a:t>Pariser</a:t>
            </a:r>
            <a:r>
              <a:rPr lang="nl-NL" dirty="0" smtClean="0"/>
              <a:t> worden gebruikers minder blootgesteld aan tegengestelde standpunten en worden ze intellectueel geïsoleerd in hun eigen informatieluchtbel. </a:t>
            </a:r>
            <a:r>
              <a:rPr lang="nl-NL" dirty="0" err="1" smtClean="0"/>
              <a:t>Pariser</a:t>
            </a:r>
            <a:r>
              <a:rPr lang="nl-NL" dirty="0" smtClean="0"/>
              <a:t> geeft als voorbeeld een gebruiker die op Google zocht naar "BP" en informatie kreeg over investeringsnieuws van </a:t>
            </a:r>
            <a:r>
              <a:rPr lang="nl-NL" dirty="0" smtClean="0">
                <a:hlinkClick r:id="rId11" tooltip="British Petroleum"/>
              </a:rPr>
              <a:t>British Petroleum</a:t>
            </a:r>
            <a:r>
              <a:rPr lang="nl-NL" dirty="0" smtClean="0"/>
              <a:t>, terwijl een andere gebruiker informatie kreeg over </a:t>
            </a:r>
            <a:r>
              <a:rPr lang="nl-NL" dirty="0" err="1" smtClean="0">
                <a:hlinkClick r:id="rId12" tooltip="Deepwater Horizon (schip)"/>
              </a:rPr>
              <a:t>Deepwater</a:t>
            </a:r>
            <a:r>
              <a:rPr lang="nl-NL" dirty="0" smtClean="0">
                <a:hlinkClick r:id="rId12" tooltip="Deepwater Horizon (schip)"/>
              </a:rPr>
              <a:t> Horizon</a:t>
            </a:r>
            <a:r>
              <a:rPr lang="nl-NL" dirty="0" smtClean="0"/>
              <a:t>. De twee zoekresultaten gaven een "treffend verschil".</a:t>
            </a:r>
            <a:r>
              <a:rPr lang="nl-NL" baseline="30000" dirty="0" smtClean="0">
                <a:hlinkClick r:id="rId13"/>
              </a:rPr>
              <a:t>[3]</a:t>
            </a:r>
            <a:r>
              <a:rPr lang="nl-NL" baseline="30000" dirty="0" smtClean="0">
                <a:hlinkClick r:id="rId14"/>
              </a:rPr>
              <a:t>[4]</a:t>
            </a:r>
            <a:r>
              <a:rPr lang="nl-NL" baseline="30000" dirty="0" smtClean="0">
                <a:hlinkClick r:id="rId15"/>
              </a:rPr>
              <a:t>[5]</a:t>
            </a:r>
            <a:r>
              <a:rPr lang="nl-NL" dirty="0" smtClean="0"/>
              <a:t> Volgens </a:t>
            </a:r>
            <a:r>
              <a:rPr lang="nl-NL" dirty="0" err="1" smtClean="0"/>
              <a:t>Pariser</a:t>
            </a:r>
            <a:r>
              <a:rPr lang="nl-NL" dirty="0" smtClean="0"/>
              <a:t> kan het luchtbeleffect negatieve gevolgen hebben voor de gedachtewisseling tussen burgers, maar anderen zeggen dat het effect minimaal is en kan opgevangen worden.</a:t>
            </a:r>
            <a:r>
              <a:rPr lang="nl-NL" baseline="30000" dirty="0" smtClean="0">
                <a:hlinkClick r:id="rId16"/>
              </a:rPr>
              <a:t>[6]</a:t>
            </a:r>
            <a:r>
              <a:rPr lang="nl-NL" dirty="0" smtClean="0"/>
              <a:t> </a:t>
            </a:r>
          </a:p>
          <a:p>
            <a:pPr marL="0" indent="0">
              <a:buNone/>
            </a:pP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26</a:t>
            </a:fld>
            <a:endParaRPr lang="nl-NL"/>
          </a:p>
        </p:txBody>
      </p:sp>
    </p:spTree>
    <p:extLst>
      <p:ext uri="{BB962C8B-B14F-4D97-AF65-F5344CB8AC3E}">
        <p14:creationId xmlns:p14="http://schemas.microsoft.com/office/powerpoint/2010/main" val="1335478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b="0" i="1" u="none" strike="noStrike" kern="1200" dirty="0" err="1" smtClean="0">
                <a:solidFill>
                  <a:schemeClr val="tx1"/>
                </a:solidFill>
                <a:effectLst/>
                <a:latin typeface="+mn-lt"/>
                <a:ea typeface="+mn-ea"/>
                <a:cs typeface="+mn-cs"/>
              </a:rPr>
              <a:t>A-moreel</a:t>
            </a:r>
            <a:r>
              <a:rPr lang="nl-NL" dirty="0" smtClean="0"/>
              <a:t/>
            </a:r>
            <a:br>
              <a:rPr lang="nl-NL" dirty="0" smtClean="0"/>
            </a:br>
            <a:r>
              <a:rPr lang="nl-NL" sz="1200" b="0" i="0" u="none" strike="noStrike" kern="1200" dirty="0" smtClean="0">
                <a:solidFill>
                  <a:schemeClr val="tx1"/>
                </a:solidFill>
                <a:effectLst/>
                <a:latin typeface="+mn-lt"/>
                <a:ea typeface="+mn-ea"/>
                <a:cs typeface="+mn-cs"/>
              </a:rPr>
              <a:t>De handelaar in aandacht heeft maar één Kritische Performance Indicator en dat is 'Time </a:t>
            </a:r>
            <a:r>
              <a:rPr lang="nl-NL" sz="1200" b="0" i="0" u="none" strike="noStrike" kern="1200" dirty="0" err="1" smtClean="0">
                <a:solidFill>
                  <a:schemeClr val="tx1"/>
                </a:solidFill>
                <a:effectLst/>
                <a:latin typeface="+mn-lt"/>
                <a:ea typeface="+mn-ea"/>
                <a:cs typeface="+mn-cs"/>
              </a:rPr>
              <a:t>Spent</a:t>
            </a:r>
            <a:r>
              <a:rPr lang="nl-NL" sz="1200" b="0" i="0" u="none" strike="noStrike" kern="1200" dirty="0" smtClean="0">
                <a:solidFill>
                  <a:schemeClr val="tx1"/>
                </a:solidFill>
                <a:effectLst/>
                <a:latin typeface="+mn-lt"/>
                <a:ea typeface="+mn-ea"/>
                <a:cs typeface="+mn-cs"/>
              </a:rPr>
              <a:t>'. Hoeveel tijd brengen mensen door in hun app/op hun website/op hun platform. Dat getal moet omhoog. Het maakt niet uit hoe. Je ziet daarom ook websites die precies uitzoeken (middels onmiddellijke feedback) op welke 'headers' van artikelen wel of niet geklikt wordt en besluiten op basis daarvan of ze het artikel verder doorzetten en/of hoe toekomstige headers eruit moet zien. De inhoud van het artikel is al lang niet meer bepalend.</a:t>
            </a:r>
            <a:endParaRPr lang="nl-NL" baseline="0" dirty="0" smtClean="0"/>
          </a:p>
          <a:p>
            <a:pPr marL="0" indent="0">
              <a:buNone/>
            </a:pPr>
            <a:endParaRPr lang="nl-NL" baseline="0" dirty="0" smtClean="0"/>
          </a:p>
          <a:p>
            <a:pPr marL="0" indent="0">
              <a:buNone/>
            </a:pP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27</a:t>
            </a:fld>
            <a:endParaRPr lang="nl-NL"/>
          </a:p>
        </p:txBody>
      </p:sp>
    </p:spTree>
    <p:extLst>
      <p:ext uri="{BB962C8B-B14F-4D97-AF65-F5344CB8AC3E}">
        <p14:creationId xmlns:p14="http://schemas.microsoft.com/office/powerpoint/2010/main" val="1251137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Hier koop je ze gewoon.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28</a:t>
            </a:fld>
            <a:endParaRPr lang="nl-NL"/>
          </a:p>
        </p:txBody>
      </p:sp>
    </p:spTree>
    <p:extLst>
      <p:ext uri="{BB962C8B-B14F-4D97-AF65-F5344CB8AC3E}">
        <p14:creationId xmlns:p14="http://schemas.microsoft.com/office/powerpoint/2010/main" val="3704503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29</a:t>
            </a:fld>
            <a:endParaRPr lang="nl-NL"/>
          </a:p>
        </p:txBody>
      </p:sp>
    </p:spTree>
    <p:extLst>
      <p:ext uri="{BB962C8B-B14F-4D97-AF65-F5344CB8AC3E}">
        <p14:creationId xmlns:p14="http://schemas.microsoft.com/office/powerpoint/2010/main" val="336015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a:t>
            </a:fld>
            <a:endParaRPr lang="nl-NL"/>
          </a:p>
        </p:txBody>
      </p:sp>
    </p:spTree>
    <p:extLst>
      <p:ext uri="{BB962C8B-B14F-4D97-AF65-F5344CB8AC3E}">
        <p14:creationId xmlns:p14="http://schemas.microsoft.com/office/powerpoint/2010/main" val="3403263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Vergeet niet je bent waar je aandacht aan besteed. Dat kan je werk</a:t>
            </a:r>
            <a:r>
              <a:rPr lang="nl-NL" baseline="0" dirty="0" smtClean="0"/>
              <a:t> zijn, je school, je ouders, je vrienden, films, boeken, sport, maar je wilt in ieder geval dat dat niet alleen bepaald wordt door bedrijven die je ‘dingen’ willen verkopen.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30</a:t>
            </a:fld>
            <a:endParaRPr lang="nl-NL"/>
          </a:p>
        </p:txBody>
      </p:sp>
    </p:spTree>
    <p:extLst>
      <p:ext uri="{BB962C8B-B14F-4D97-AF65-F5344CB8AC3E}">
        <p14:creationId xmlns:p14="http://schemas.microsoft.com/office/powerpoint/2010/main" val="3868276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Zorg ervoor dat mensen niet meer</a:t>
            </a:r>
            <a:r>
              <a:rPr lang="nl-NL" baseline="0" dirty="0" smtClean="0"/>
              <a:t> zonder Facebook / Google </a:t>
            </a:r>
            <a:r>
              <a:rPr lang="nl-NL" baseline="0" dirty="0" err="1" smtClean="0"/>
              <a:t>etc</a:t>
            </a:r>
            <a:r>
              <a:rPr lang="nl-NL" baseline="0" dirty="0" smtClean="0"/>
              <a:t>…. Kunnen door er zoveel mogelijk diensten achter te koppelen.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31</a:t>
            </a:fld>
            <a:endParaRPr lang="nl-NL"/>
          </a:p>
        </p:txBody>
      </p:sp>
    </p:spTree>
    <p:extLst>
      <p:ext uri="{BB962C8B-B14F-4D97-AF65-F5344CB8AC3E}">
        <p14:creationId xmlns:p14="http://schemas.microsoft.com/office/powerpoint/2010/main" val="3255704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Zorg ervoor dat mensen niet meer</a:t>
            </a:r>
            <a:r>
              <a:rPr lang="nl-NL" baseline="0" dirty="0" smtClean="0"/>
              <a:t> zonder Facebook / Google </a:t>
            </a:r>
            <a:r>
              <a:rPr lang="nl-NL" baseline="0" dirty="0" err="1" smtClean="0"/>
              <a:t>etc</a:t>
            </a:r>
            <a:r>
              <a:rPr lang="nl-NL" baseline="0" dirty="0" smtClean="0"/>
              <a:t>…. Kunnen door er zoveel mogelijk diensten achter te koppelen.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32</a:t>
            </a:fld>
            <a:endParaRPr lang="nl-NL"/>
          </a:p>
        </p:txBody>
      </p:sp>
    </p:spTree>
    <p:extLst>
      <p:ext uri="{BB962C8B-B14F-4D97-AF65-F5344CB8AC3E}">
        <p14:creationId xmlns:p14="http://schemas.microsoft.com/office/powerpoint/2010/main" val="2944350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Handelaren in aandacht worden steeds beter. Ze hebben</a:t>
            </a:r>
            <a:r>
              <a:rPr lang="nl-NL" baseline="0" dirty="0" smtClean="0"/>
              <a:t> namelijk steeds meer informatie van je en ze kunnen dus gepersonaliseerd jouw aandacht proberen te grijpen en die weer gepersonaliseerd aan anderen verkopen. Dat betekent dus dat jouw aandacht steeds intensiever gegrepen wordt (denk aan de tijd op je telefoon) en dat steeds specifieker verkocht en niet alleen aan mensen die zeep verkopen, maar ook aan mensen die ideeën verkopen…</a:t>
            </a:r>
          </a:p>
          <a:p>
            <a:endParaRPr lang="nl-NL" baseline="0" dirty="0" smtClean="0"/>
          </a:p>
          <a:p>
            <a:r>
              <a:rPr lang="nl-NL" sz="1200" b="0" i="1" u="none" strike="noStrike" kern="1200" dirty="0" smtClean="0">
                <a:solidFill>
                  <a:schemeClr val="tx1"/>
                </a:solidFill>
                <a:effectLst/>
                <a:latin typeface="+mn-lt"/>
                <a:ea typeface="+mn-ea"/>
                <a:cs typeface="+mn-cs"/>
              </a:rPr>
              <a:t>Wat is de kern?</a:t>
            </a:r>
            <a:r>
              <a:rPr lang="nl-NL" dirty="0" smtClean="0"/>
              <a:t/>
            </a:r>
            <a:br>
              <a:rPr lang="nl-NL" dirty="0" smtClean="0"/>
            </a:br>
            <a:r>
              <a:rPr lang="nl-NL" sz="1200" b="0" i="0" u="none" strike="noStrike" kern="1200" dirty="0" smtClean="0">
                <a:solidFill>
                  <a:schemeClr val="tx1"/>
                </a:solidFill>
                <a:effectLst/>
                <a:latin typeface="+mn-lt"/>
                <a:ea typeface="+mn-ea"/>
                <a:cs typeface="+mn-cs"/>
              </a:rPr>
              <a:t>De kern is - uiteindelijk - dat bij het ontwerp van de technologie niet jouw waarden centraal staan, maar de waarden van het technologiebedrijf. Dat betekent, bijvoorbeeld, dat als in de toekomst vervoer gratis wordt, je dan waarschijnlijk advertenties in de taxi's zal zien, en de auto's met een omweg van A naar B rijden (zoals we al eerder beweerden). Het betekent ook dat als technologiebedrijven (zoals Facebook) praten over hun problemen, dat het dan niet hun problemen zijn. Het zijn symptomen. Neem Facebook: Cambridge Analytics, Privacy, </a:t>
            </a:r>
            <a:r>
              <a:rPr lang="nl-NL" sz="1200" b="0" i="0" u="none" strike="noStrike" kern="1200" dirty="0" err="1" smtClean="0">
                <a:solidFill>
                  <a:schemeClr val="tx1"/>
                </a:solidFill>
                <a:effectLst/>
                <a:latin typeface="+mn-lt"/>
                <a:ea typeface="+mn-ea"/>
                <a:cs typeface="+mn-cs"/>
              </a:rPr>
              <a:t>Opruiïng</a:t>
            </a:r>
            <a:r>
              <a:rPr lang="nl-NL" sz="1200" b="0" i="0" u="none" strike="noStrike" kern="1200" dirty="0" smtClean="0">
                <a:solidFill>
                  <a:schemeClr val="tx1"/>
                </a:solidFill>
                <a:effectLst/>
                <a:latin typeface="+mn-lt"/>
                <a:ea typeface="+mn-ea"/>
                <a:cs typeface="+mn-cs"/>
              </a:rPr>
              <a:t>, Extremisme, Filter Bubbels, Verkiezingsbeïnvloeding. Het zijn allemaal symptomen van het echte probleem: het businessmodel van de handelaar in aandacht. En het betekent dat als Facebook praat over privacy, dan moet je dat zien zoals de maffia praat over beveiliging. De maffia kan je tegen iedereen beveiligen. Behalve tegen de maffia zelf.</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33</a:t>
            </a:fld>
            <a:endParaRPr lang="nl-NL"/>
          </a:p>
        </p:txBody>
      </p:sp>
    </p:spTree>
    <p:extLst>
      <p:ext uri="{BB962C8B-B14F-4D97-AF65-F5344CB8AC3E}">
        <p14:creationId xmlns:p14="http://schemas.microsoft.com/office/powerpoint/2010/main" val="3848116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betekent dus ook dat als je één of andere futuroloog</a:t>
            </a:r>
            <a:r>
              <a:rPr lang="nl-NL" baseline="0" dirty="0" smtClean="0"/>
              <a:t> hoort praten over gratis diensten, dat je dat moet wantrouwen. Gratis transport betekent waarschijnlijk, dat je betaald met je aandacht, en dat je waarden niet langer centraal staan. Dus auto’s die je niet snel van A naar B brengen.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34</a:t>
            </a:fld>
            <a:endParaRPr lang="nl-NL"/>
          </a:p>
        </p:txBody>
      </p:sp>
    </p:spTree>
    <p:extLst>
      <p:ext uri="{BB962C8B-B14F-4D97-AF65-F5344CB8AC3E}">
        <p14:creationId xmlns:p14="http://schemas.microsoft.com/office/powerpoint/2010/main" val="159782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35</a:t>
            </a:fld>
            <a:endParaRPr lang="nl-NL"/>
          </a:p>
        </p:txBody>
      </p:sp>
    </p:spTree>
    <p:extLst>
      <p:ext uri="{BB962C8B-B14F-4D97-AF65-F5344CB8AC3E}">
        <p14:creationId xmlns:p14="http://schemas.microsoft.com/office/powerpoint/2010/main" val="3639294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Is er een oplossing?</a:t>
            </a:r>
            <a:r>
              <a:rPr lang="nl-NL" sz="1200" b="0" i="0" u="none" strike="noStrike" kern="1200" dirty="0" smtClean="0">
                <a:solidFill>
                  <a:schemeClr val="tx1"/>
                </a:solidFill>
                <a:effectLst/>
                <a:latin typeface="+mn-lt"/>
                <a:ea typeface="+mn-ea"/>
                <a:cs typeface="+mn-cs"/>
              </a:rPr>
              <a:t/>
            </a:r>
            <a:br>
              <a:rPr lang="nl-NL" sz="1200" b="0" i="0" u="none" strike="noStrike" kern="1200" dirty="0" smtClean="0">
                <a:solidFill>
                  <a:schemeClr val="tx1"/>
                </a:solidFill>
                <a:effectLst/>
                <a:latin typeface="+mn-lt"/>
                <a:ea typeface="+mn-ea"/>
                <a:cs typeface="+mn-cs"/>
              </a:rPr>
            </a:br>
            <a:r>
              <a:rPr lang="nl-NL" sz="1200" b="0" i="0" u="none" strike="noStrike" kern="1200" dirty="0" smtClean="0">
                <a:solidFill>
                  <a:schemeClr val="tx1"/>
                </a:solidFill>
                <a:effectLst/>
                <a:latin typeface="+mn-lt"/>
                <a:ea typeface="+mn-ea"/>
                <a:cs typeface="+mn-cs"/>
              </a:rPr>
              <a:t>Niet meteen. Je zou kunnen zeggen dat we moeten gaan betalen voor onze technologie en dat we dan technologie moeten eisen die onze waarden centraal stelt. Echter, de handelaren in aandacht zullen dat niet snel doen. Stel dat we een tientje per maand betalen voor alle diensten van Google, dan weet Google dat onze data veel meer waard is. </a:t>
            </a:r>
            <a:r>
              <a:rPr lang="nl-NL" sz="1200" b="0" i="0" u="none" strike="noStrike" kern="1200" dirty="0" err="1" smtClean="0">
                <a:solidFill>
                  <a:schemeClr val="tx1"/>
                </a:solidFill>
                <a:effectLst/>
                <a:latin typeface="+mn-lt"/>
                <a:ea typeface="+mn-ea"/>
                <a:cs typeface="+mn-cs"/>
              </a:rPr>
              <a:t>Jaron</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Lanier</a:t>
            </a:r>
            <a:r>
              <a:rPr lang="nl-NL" sz="1200" b="0" i="0" u="none" strike="noStrike" kern="1200" dirty="0" smtClean="0">
                <a:solidFill>
                  <a:schemeClr val="tx1"/>
                </a:solidFill>
                <a:effectLst/>
                <a:latin typeface="+mn-lt"/>
                <a:ea typeface="+mn-ea"/>
                <a:cs typeface="+mn-cs"/>
              </a:rPr>
              <a:t> beweert in </a:t>
            </a:r>
            <a:r>
              <a:rPr lang="nl-NL" sz="1200" b="0" i="0" u="none" strike="noStrike" kern="1200" dirty="0" smtClean="0">
                <a:solidFill>
                  <a:schemeClr val="tx1"/>
                </a:solidFill>
                <a:effectLst/>
                <a:latin typeface="+mn-lt"/>
                <a:ea typeface="+mn-ea"/>
                <a:cs typeface="+mn-cs"/>
                <a:hlinkClick r:id="rId3"/>
              </a:rPr>
              <a:t>deze video</a:t>
            </a:r>
            <a:r>
              <a:rPr lang="nl-NL" sz="1200" b="0" i="0" u="none" strike="noStrike" kern="1200" dirty="0" smtClean="0">
                <a:solidFill>
                  <a:schemeClr val="tx1"/>
                </a:solidFill>
                <a:effectLst/>
                <a:latin typeface="+mn-lt"/>
                <a:ea typeface="+mn-ea"/>
                <a:cs typeface="+mn-cs"/>
              </a:rPr>
              <a:t> zelfs dat wij DIK en DIK betaald zouden moeten worden voor onze data. En technologie gaat dat ook mogelijk maken (volgens hem!).</a:t>
            </a:r>
          </a:p>
          <a:p>
            <a:r>
              <a:rPr lang="nl-NL" sz="1200" b="0" i="0" u="none" strike="noStrike" kern="1200" dirty="0" smtClean="0">
                <a:solidFill>
                  <a:schemeClr val="tx1"/>
                </a:solidFill>
                <a:effectLst/>
                <a:latin typeface="+mn-lt"/>
                <a:ea typeface="+mn-ea"/>
                <a:cs typeface="+mn-cs"/>
              </a:rPr>
              <a:t>Andere oplossingen die complex zijn maar wellicht dichterbij liggen zijn:</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36</a:t>
            </a:fld>
            <a:endParaRPr lang="nl-NL"/>
          </a:p>
        </p:txBody>
      </p:sp>
    </p:spTree>
    <p:extLst>
      <p:ext uri="{BB962C8B-B14F-4D97-AF65-F5344CB8AC3E}">
        <p14:creationId xmlns:p14="http://schemas.microsoft.com/office/powerpoint/2010/main" val="3811225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Regulering. Je hoort vaak zeggen dat regulering innovatie tegenwerkt. Niets is minder waar. Goede regulering is juist een motor voor innovatie. Je breekt namelijk het netwerk-effect. Dankzij de GDPR komen er allerlei nieuwe startups met Privacy bij Design in hun DNA;</a:t>
            </a:r>
            <a:endParaRPr lang="nl-NL" sz="1200" b="0" i="0" u="none" strike="noStrik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37</a:t>
            </a:fld>
            <a:endParaRPr lang="nl-NL"/>
          </a:p>
        </p:txBody>
      </p:sp>
    </p:spTree>
    <p:extLst>
      <p:ext uri="{BB962C8B-B14F-4D97-AF65-F5344CB8AC3E}">
        <p14:creationId xmlns:p14="http://schemas.microsoft.com/office/powerpoint/2010/main" val="2236305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Technologische competitie. Als er problemen zijn die veroorzaakt worden met technologie, kun je ze - wellicht - ook weer oplossen met technologie. Een mooi voorbeeld is Ad </a:t>
            </a:r>
            <a:r>
              <a:rPr lang="nl-NL" sz="1200" b="0" i="0" u="none" strike="noStrike" kern="1200" dirty="0" err="1" smtClean="0">
                <a:solidFill>
                  <a:schemeClr val="tx1"/>
                </a:solidFill>
                <a:effectLst/>
                <a:latin typeface="+mn-lt"/>
                <a:ea typeface="+mn-ea"/>
                <a:cs typeface="+mn-cs"/>
              </a:rPr>
              <a:t>Blocker</a:t>
            </a:r>
            <a:r>
              <a:rPr lang="nl-NL" sz="1200" b="0" i="0" u="none" strike="noStrike" kern="1200" dirty="0" smtClean="0">
                <a:solidFill>
                  <a:schemeClr val="tx1"/>
                </a:solidFill>
                <a:effectLst/>
                <a:latin typeface="+mn-lt"/>
                <a:ea typeface="+mn-ea"/>
                <a:cs typeface="+mn-cs"/>
              </a:rPr>
              <a:t> Plus. Deze applicatie is zo populair, dat het handelaren in aandacht dwingt opnieuw na te denken over hun businessmodel.</a:t>
            </a:r>
          </a:p>
          <a:p>
            <a:endParaRPr lang="nl-NL" sz="1200" b="0" i="0" u="none" strike="noStrike" kern="1200" dirty="0" smtClean="0">
              <a:solidFill>
                <a:schemeClr val="tx1"/>
              </a:solidFill>
              <a:effectLst/>
              <a:latin typeface="+mn-lt"/>
              <a:ea typeface="+mn-ea"/>
              <a:cs typeface="+mn-cs"/>
            </a:endParaRPr>
          </a:p>
          <a:p>
            <a:r>
              <a:rPr lang="nl-NL" b="1" dirty="0" smtClean="0">
                <a:latin typeface="Calibri" panose="020F0502020204030204" pitchFamily="34" charset="0"/>
                <a:cs typeface="Calibri" panose="020F0502020204030204" pitchFamily="34" charset="0"/>
              </a:rPr>
              <a:t>KEY TAKE AWAYS</a:t>
            </a:r>
          </a:p>
          <a:p>
            <a:pPr marL="342900" indent="-342900">
              <a:buAutoNum type="arabicPeriod"/>
            </a:pPr>
            <a:endParaRPr lang="nl-NL" b="1" dirty="0" smtClean="0">
              <a:latin typeface="Calibri" panose="020F0502020204030204" pitchFamily="34" charset="0"/>
              <a:cs typeface="Calibri" panose="020F0502020204030204" pitchFamily="34" charset="0"/>
            </a:endParaRPr>
          </a:p>
          <a:p>
            <a:pPr marL="342900" indent="-342900">
              <a:buAutoNum type="arabicPeriod"/>
            </a:pPr>
            <a:r>
              <a:rPr lang="nl-NL" b="1" dirty="0" smtClean="0">
                <a:latin typeface="Calibri" panose="020F0502020204030204" pitchFamily="34" charset="0"/>
                <a:cs typeface="Calibri" panose="020F0502020204030204" pitchFamily="34" charset="0"/>
              </a:rPr>
              <a:t>ALLE NEGATIEVE EFFECTEN ZIJN SYMPTOMEN. HET ECHTE PROBLEEM IS DE HANDEL IN AANDACHT;</a:t>
            </a:r>
          </a:p>
          <a:p>
            <a:pPr marL="342900" indent="-342900">
              <a:buAutoNum type="arabicPeriod"/>
            </a:pPr>
            <a:r>
              <a:rPr lang="nl-NL" b="1" dirty="0" smtClean="0">
                <a:latin typeface="Calibri" panose="020F0502020204030204" pitchFamily="34" charset="0"/>
                <a:cs typeface="Calibri" panose="020F0502020204030204" pitchFamily="34" charset="0"/>
              </a:rPr>
              <a:t>DIGITALE PROBLEMEN LEIDEN TOT ÉCHTE WERELD PROBLEMEN;</a:t>
            </a:r>
          </a:p>
          <a:p>
            <a:pPr marL="342900" indent="-342900">
              <a:buAutoNum type="arabicPeriod"/>
            </a:pPr>
            <a:r>
              <a:rPr lang="nl-NL" b="1" dirty="0" smtClean="0">
                <a:latin typeface="Calibri" panose="020F0502020204030204" pitchFamily="34" charset="0"/>
                <a:cs typeface="Calibri" panose="020F0502020204030204" pitchFamily="34" charset="0"/>
              </a:rPr>
              <a:t>JE DATA IS VEEL WAARDEVOLLER DAN JE DENKT;</a:t>
            </a:r>
          </a:p>
          <a:p>
            <a:pPr marL="342900" indent="-342900">
              <a:buAutoNum type="arabicPeriod"/>
            </a:pPr>
            <a:r>
              <a:rPr lang="nl-NL" b="1" dirty="0" smtClean="0">
                <a:latin typeface="Calibri" panose="020F0502020204030204" pitchFamily="34" charset="0"/>
                <a:cs typeface="Calibri" panose="020F0502020204030204" pitchFamily="34" charset="0"/>
              </a:rPr>
              <a:t>DE OPLOSSING IS BEWUSTZIJN, REGULERING EN TECHNOLOGIE.</a:t>
            </a:r>
          </a:p>
          <a:p>
            <a:endParaRPr lang="nl-NL"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38</a:t>
            </a:fld>
            <a:endParaRPr lang="nl-NL"/>
          </a:p>
        </p:txBody>
      </p:sp>
    </p:spTree>
    <p:extLst>
      <p:ext uri="{BB962C8B-B14F-4D97-AF65-F5344CB8AC3E}">
        <p14:creationId xmlns:p14="http://schemas.microsoft.com/office/powerpoint/2010/main" val="3270806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39</a:t>
            </a:fld>
            <a:endParaRPr lang="nl-NL"/>
          </a:p>
        </p:txBody>
      </p:sp>
    </p:spTree>
    <p:extLst>
      <p:ext uri="{BB962C8B-B14F-4D97-AF65-F5344CB8AC3E}">
        <p14:creationId xmlns:p14="http://schemas.microsoft.com/office/powerpoint/2010/main" val="1289240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Timothy </a:t>
            </a:r>
            <a:r>
              <a:rPr lang="nl-NL" sz="1200" b="0" i="0" u="none" strike="noStrike" kern="1200" dirty="0" err="1" smtClean="0">
                <a:solidFill>
                  <a:schemeClr val="tx1"/>
                </a:solidFill>
                <a:effectLst/>
                <a:latin typeface="+mn-lt"/>
                <a:ea typeface="+mn-ea"/>
                <a:cs typeface="+mn-cs"/>
              </a:rPr>
              <a:t>Wu</a:t>
            </a:r>
            <a:r>
              <a:rPr lang="nl-NL" sz="1200" b="0" i="0" u="none" strike="noStrike" kern="1200" dirty="0" smtClean="0">
                <a:solidFill>
                  <a:schemeClr val="tx1"/>
                </a:solidFill>
                <a:effectLst/>
                <a:latin typeface="+mn-lt"/>
                <a:ea typeface="+mn-ea"/>
                <a:cs typeface="+mn-cs"/>
              </a:rPr>
              <a:t> schreef een boek met de titel </a:t>
            </a:r>
            <a:r>
              <a:rPr lang="nl-NL" sz="1200" b="0" i="0" u="sng" kern="1200" dirty="0" smtClean="0">
                <a:solidFill>
                  <a:schemeClr val="tx1"/>
                </a:solidFill>
                <a:effectLst/>
                <a:latin typeface="+mn-lt"/>
                <a:ea typeface="+mn-ea"/>
                <a:cs typeface="+mn-cs"/>
                <a:hlinkClick r:id="rId3"/>
              </a:rPr>
              <a:t>The Attention Merchants</a:t>
            </a:r>
            <a:r>
              <a:rPr lang="nl-NL" sz="1200" b="0" i="0" u="none" strike="noStrike" kern="1200" dirty="0" smtClean="0">
                <a:solidFill>
                  <a:schemeClr val="tx1"/>
                </a:solidFill>
                <a:effectLst/>
                <a:latin typeface="+mn-lt"/>
                <a:ea typeface="+mn-ea"/>
                <a:cs typeface="+mn-cs"/>
              </a:rPr>
              <a:t> (link naar boek). Dat boek, dat ook nog eens prettig geschreven is, vertelt alles wat je maar wilt weten over handelaren in aandacht. </a:t>
            </a:r>
            <a:endParaRPr lang="nl-NL" dirty="0" smtClean="0"/>
          </a:p>
          <a:p>
            <a:endParaRPr lang="nl-NL" dirty="0" smtClean="0"/>
          </a:p>
          <a:p>
            <a:r>
              <a:rPr lang="nl-NL" dirty="0" smtClean="0"/>
              <a:t>Halverwege</a:t>
            </a:r>
            <a:r>
              <a:rPr lang="nl-NL" baseline="0" dirty="0" smtClean="0"/>
              <a:t> de 19</a:t>
            </a:r>
            <a:r>
              <a:rPr lang="nl-NL" baseline="30000" dirty="0" smtClean="0"/>
              <a:t>de</a:t>
            </a:r>
            <a:r>
              <a:rPr lang="nl-NL" baseline="0" dirty="0" smtClean="0"/>
              <a:t> eeuw waren kranten supersaai. Er stond veel tekst in, feitelijk en ze waren voor die tijd best duur. Laten we zeggen 6 pence.</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a:t>
            </a:fld>
            <a:endParaRPr lang="nl-NL"/>
          </a:p>
        </p:txBody>
      </p:sp>
    </p:spTree>
    <p:extLst>
      <p:ext uri="{BB962C8B-B14F-4D97-AF65-F5344CB8AC3E}">
        <p14:creationId xmlns:p14="http://schemas.microsoft.com/office/powerpoint/2010/main" val="1511167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Het aantal (dodelijke) ongelukken in het verkeer stijgt sinds 2015 weer (link naar </a:t>
            </a:r>
            <a:r>
              <a:rPr lang="nl-NL" sz="1200" b="0" i="0" u="none" strike="noStrike" kern="1200" dirty="0" smtClean="0">
                <a:solidFill>
                  <a:schemeClr val="tx1"/>
                </a:solidFill>
                <a:effectLst/>
                <a:latin typeface="+mn-lt"/>
                <a:ea typeface="+mn-ea"/>
                <a:cs typeface="+mn-cs"/>
                <a:hlinkClick r:id="rId3"/>
              </a:rPr>
              <a:t>artikel Volkskrant</a:t>
            </a:r>
            <a:r>
              <a:rPr lang="nl-NL" sz="1200" b="0" i="0" u="none" strike="noStrike" kern="1200" dirty="0" smtClean="0">
                <a:solidFill>
                  <a:schemeClr val="tx1"/>
                </a:solidFill>
                <a:effectLst/>
                <a:latin typeface="+mn-lt"/>
                <a:ea typeface="+mn-ea"/>
                <a:cs typeface="+mn-cs"/>
              </a:rPr>
              <a:t>). Maar misschien is </a:t>
            </a:r>
            <a:r>
              <a:rPr lang="nl-NL" sz="1200" b="1" i="0" u="none" strike="noStrike" kern="1200" dirty="0" smtClean="0">
                <a:solidFill>
                  <a:schemeClr val="tx1"/>
                </a:solidFill>
                <a:effectLst/>
                <a:latin typeface="+mn-lt"/>
                <a:ea typeface="+mn-ea"/>
                <a:cs typeface="+mn-cs"/>
              </a:rPr>
              <a:t>ongelukken</a:t>
            </a:r>
            <a:r>
              <a:rPr lang="nl-NL" sz="1200" b="0" i="0" u="none" strike="noStrike" kern="1200" dirty="0" smtClean="0">
                <a:solidFill>
                  <a:schemeClr val="tx1"/>
                </a:solidFill>
                <a:effectLst/>
                <a:latin typeface="+mn-lt"/>
                <a:ea typeface="+mn-ea"/>
                <a:cs typeface="+mn-cs"/>
              </a:rPr>
              <a:t> niet het goede woord want steeds meer signalen wijzen op de relatie tussen het aantal ongelukken en het gebruik van smartphones in het verkeer. Het is in ieder geval zo dat het echt heel gevaarlijk is om tijdens het autorijden te appen (link naar </a:t>
            </a:r>
            <a:r>
              <a:rPr lang="nl-NL" sz="1200" b="0" i="0" u="none" strike="noStrike" kern="1200" dirty="0" smtClean="0">
                <a:solidFill>
                  <a:schemeClr val="tx1"/>
                </a:solidFill>
                <a:effectLst/>
                <a:latin typeface="+mn-lt"/>
                <a:ea typeface="+mn-ea"/>
                <a:cs typeface="+mn-cs"/>
                <a:hlinkClick r:id="rId4"/>
              </a:rPr>
              <a:t>onderzoek SWOV</a:t>
            </a:r>
            <a:r>
              <a:rPr lang="nl-NL" sz="1200" b="0" i="0" u="none" strike="noStrike" kern="1200" dirty="0" smtClean="0">
                <a:solidFill>
                  <a:schemeClr val="tx1"/>
                </a:solidFill>
                <a:effectLst/>
                <a:latin typeface="+mn-lt"/>
                <a:ea typeface="+mn-ea"/>
                <a:cs typeface="+mn-cs"/>
              </a:rPr>
              <a:t>). De ANWB, VVN en de overheid denken hard na over (nieuwe) maatregelen die gebruik in het verkeer verbieden en/of strenger gaan handhaven. Appen op de fiets is inmiddels ook verboden. Maar is dat niet </a:t>
            </a:r>
            <a:r>
              <a:rPr lang="nl-NL" sz="1200" b="1" i="0" u="none" strike="noStrike" kern="1200" dirty="0" smtClean="0">
                <a:solidFill>
                  <a:schemeClr val="tx1"/>
                </a:solidFill>
                <a:effectLst/>
                <a:latin typeface="+mn-lt"/>
                <a:ea typeface="+mn-ea"/>
                <a:cs typeface="+mn-cs"/>
              </a:rPr>
              <a:t>symptoombestrijding?</a:t>
            </a:r>
            <a:r>
              <a:rPr lang="nl-NL" sz="1200" b="0" i="0" u="none" strike="noStrike" kern="1200" dirty="0" smtClean="0">
                <a:solidFill>
                  <a:schemeClr val="tx1"/>
                </a:solidFill>
                <a:effectLst/>
                <a:latin typeface="+mn-lt"/>
                <a:ea typeface="+mn-ea"/>
                <a:cs typeface="+mn-cs"/>
              </a:rPr>
              <a:t> Is niet het werkelijke probleem dát we onze apps niet kunnen weerstaan? Zelfs niet wanneer we fietsen door druk verkeer of met 130 kilometer op een drukke snelweg rijden? En we zijn hardleers, sterker nog na een ernstig ongeluk is het een groot probleem dat in de kijkersfile massaal foto's worden gemaakt (link </a:t>
            </a:r>
            <a:r>
              <a:rPr lang="nl-NL" sz="1200" b="0" i="0" u="none" strike="noStrike" kern="1200" dirty="0" smtClean="0">
                <a:solidFill>
                  <a:schemeClr val="tx1"/>
                </a:solidFill>
                <a:effectLst/>
                <a:latin typeface="+mn-lt"/>
                <a:ea typeface="+mn-ea"/>
                <a:cs typeface="+mn-cs"/>
                <a:hlinkClick r:id="rId5"/>
              </a:rPr>
              <a:t>artikel Brabants Dagblad</a:t>
            </a:r>
            <a:r>
              <a:rPr lang="nl-NL" sz="1200" b="0" i="0" u="none" strike="noStrike" kern="1200" dirty="0" smtClean="0">
                <a:solidFill>
                  <a:schemeClr val="tx1"/>
                </a:solidFill>
                <a:effectLst/>
                <a:latin typeface="+mn-lt"/>
                <a:ea typeface="+mn-ea"/>
                <a:cs typeface="+mn-cs"/>
              </a:rPr>
              <a:t>).</a:t>
            </a:r>
          </a:p>
          <a:p>
            <a:r>
              <a:rPr lang="nl-NL" sz="1200" b="0" i="0" u="none" strike="noStrike" kern="1200" dirty="0" smtClean="0">
                <a:solidFill>
                  <a:schemeClr val="tx1"/>
                </a:solidFill>
                <a:effectLst/>
                <a:latin typeface="+mn-lt"/>
                <a:ea typeface="+mn-ea"/>
                <a:cs typeface="+mn-cs"/>
              </a:rPr>
              <a:t>Het is géén toeval. In de vorige twee paragrafen hebben we gelezen dat de hedendaagse handelaren in aandacht geld verdienen door jouw aandacht te grijpen. En mensen zitten steeds vaker op hun mobiel en 90% van de tijd zitten ze in een App. Dat betekent dat niet de beste app wint, maar de app die het meest onweerstaanbaar is. Maar wat maakt de apps nu zo onweerstaanbaar?</a:t>
            </a:r>
          </a:p>
          <a:p>
            <a:r>
              <a:rPr lang="nl-NL" sz="1200" b="0" i="0" u="none" strike="noStrike" kern="1200" dirty="0" smtClean="0">
                <a:solidFill>
                  <a:schemeClr val="tx1"/>
                </a:solidFill>
                <a:effectLst/>
                <a:latin typeface="+mn-lt"/>
                <a:ea typeface="+mn-ea"/>
                <a:cs typeface="+mn-cs"/>
              </a:rPr>
              <a:t>Eerst maar wat cijfers. De eerste smartphone-voor-de-massa was de iPhone en werd geïntroduceerd door Steve Jobs in 2007. In 2008 kwam de iPhone naar Nederland en vanaf 2011 heeft meer dan 50% van de Nederlanders boven de 13 een smartphone. In 2017 is dat 92% en uit de meeste onderzoeken blijkt dat 'we' onze telefoon ergens tussen de 80 en 120 keer per dag checken en tussen de 90 en 160 minuten per dag.  En dat zijn gemiddelden. Het is onmiskenbaar dat we steeds vaker op onze telefoons kijken.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40</a:t>
            </a:fld>
            <a:endParaRPr lang="nl-NL"/>
          </a:p>
        </p:txBody>
      </p:sp>
    </p:spTree>
    <p:extLst>
      <p:ext uri="{BB962C8B-B14F-4D97-AF65-F5344CB8AC3E}">
        <p14:creationId xmlns:p14="http://schemas.microsoft.com/office/powerpoint/2010/main" val="414757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Er is best veel te doen over de cijfers maar wat in ieder geval duidelijk is dat 'we' de smartphone massaal, altijd en overal gebruiken. Het is daadwerkelijk een verandering van epische omvang. </a:t>
            </a:r>
            <a:r>
              <a:rPr lang="nl-NL" sz="1200" b="1" i="0" u="none" strike="noStrike" kern="1200" dirty="0" smtClean="0">
                <a:solidFill>
                  <a:schemeClr val="tx1"/>
                </a:solidFill>
                <a:effectLst/>
                <a:latin typeface="+mn-lt"/>
                <a:ea typeface="+mn-ea"/>
                <a:cs typeface="+mn-cs"/>
              </a:rPr>
              <a:t>Ook laten onderzoeken zien, zoals gezegd, dat we 90% van de tijd dat we doorbrengen op onze smartphone 'in een app zitten'</a:t>
            </a:r>
            <a:r>
              <a:rPr lang="nl-NL" sz="1200" b="0" i="0" u="none" strike="noStrike" kern="1200" dirty="0" smtClean="0">
                <a:solidFill>
                  <a:schemeClr val="tx1"/>
                </a:solidFill>
                <a:effectLst/>
                <a:latin typeface="+mn-lt"/>
                <a:ea typeface="+mn-ea"/>
                <a:cs typeface="+mn-cs"/>
              </a:rPr>
              <a:t>. Vandaar dat we ook praten over onze relatie met onze apps.</a:t>
            </a:r>
          </a:p>
          <a:p>
            <a:r>
              <a:rPr lang="nl-NL" sz="1200" b="0" i="0" u="none" strike="noStrike" kern="1200" dirty="0" smtClean="0">
                <a:solidFill>
                  <a:schemeClr val="tx1"/>
                </a:solidFill>
                <a:effectLst/>
                <a:latin typeface="+mn-lt"/>
                <a:ea typeface="+mn-ea"/>
                <a:cs typeface="+mn-cs"/>
              </a:rPr>
              <a:t>Dit is van groot belang. Er is een duidelijk verschil tussen onze smartphone (mooi apparaat, wie  kan nog zonder) en een beperkt aantal verslavende apps (voor sommige problematisch). Als je die twee op een hoop gooit, heb je een probleem in de discussie. Een week / een jaar zonder mijn smartphone klinkt een stuk </a:t>
            </a:r>
            <a:r>
              <a:rPr lang="nl-NL" sz="1200" b="0" i="0" u="none" strike="noStrike" kern="1200" dirty="0" err="1" smtClean="0">
                <a:solidFill>
                  <a:schemeClr val="tx1"/>
                </a:solidFill>
                <a:effectLst/>
                <a:latin typeface="+mn-lt"/>
                <a:ea typeface="+mn-ea"/>
                <a:cs typeface="+mn-cs"/>
              </a:rPr>
              <a:t>sexier</a:t>
            </a:r>
            <a:r>
              <a:rPr lang="nl-NL" sz="1200" b="0" i="0" u="none" strike="noStrike" kern="1200" dirty="0" smtClean="0">
                <a:solidFill>
                  <a:schemeClr val="tx1"/>
                </a:solidFill>
                <a:effectLst/>
                <a:latin typeface="+mn-lt"/>
                <a:ea typeface="+mn-ea"/>
                <a:cs typeface="+mn-cs"/>
              </a:rPr>
              <a:t> dan een week/een jaar zonder een paar verslavende apps op mijn smartphone, maar het is onzin. De problematiek ligt écht bij een paar verslavende apps. Hieronder zullen we best een aantal keer het woord telefoon gebruiken, maar dat is alleen maar omdat 'die paar verslavende apps op je telefoon' teveel typen is.</a:t>
            </a:r>
          </a:p>
          <a:p>
            <a:r>
              <a:rPr lang="nl-NL" sz="1200" b="0" i="0" u="none" strike="noStrike" kern="1200" dirty="0" smtClean="0">
                <a:solidFill>
                  <a:schemeClr val="tx1"/>
                </a:solidFill>
                <a:effectLst/>
                <a:latin typeface="+mn-lt"/>
                <a:ea typeface="+mn-ea"/>
                <a:cs typeface="+mn-cs"/>
              </a:rPr>
              <a:t>Meestal is dat er één van Facebook (Facebook </a:t>
            </a:r>
            <a:r>
              <a:rPr lang="nl-NL" sz="1200" b="0" i="0" u="none" strike="noStrike" kern="1200" dirty="0" err="1" smtClean="0">
                <a:solidFill>
                  <a:schemeClr val="tx1"/>
                </a:solidFill>
                <a:effectLst/>
                <a:latin typeface="+mn-lt"/>
                <a:ea typeface="+mn-ea"/>
                <a:cs typeface="+mn-cs"/>
              </a:rPr>
              <a:t>messenger</a:t>
            </a:r>
            <a:r>
              <a:rPr lang="nl-NL" sz="1200" b="0" i="0" u="none" strike="noStrike" kern="1200" dirty="0" smtClean="0">
                <a:solidFill>
                  <a:schemeClr val="tx1"/>
                </a:solidFill>
                <a:effectLst/>
                <a:latin typeface="+mn-lt"/>
                <a:ea typeface="+mn-ea"/>
                <a:cs typeface="+mn-cs"/>
              </a:rPr>
              <a:t>, WhatsApp of Instagram), maar het kan ook een game zijn of een browser, of Google of YouTube of Snapchat. Of </a:t>
            </a:r>
            <a:r>
              <a:rPr lang="nl-NL" sz="1200" b="0" i="0" u="none" strike="noStrike" kern="1200" dirty="0" err="1" smtClean="0">
                <a:solidFill>
                  <a:schemeClr val="tx1"/>
                </a:solidFill>
                <a:effectLst/>
                <a:latin typeface="+mn-lt"/>
                <a:ea typeface="+mn-ea"/>
                <a:cs typeface="+mn-cs"/>
              </a:rPr>
              <a:t>whatever</a:t>
            </a:r>
            <a:r>
              <a:rPr lang="nl-NL" sz="1200" b="0" i="0" u="none" strike="noStrike" kern="1200" dirty="0" smtClean="0">
                <a:solidFill>
                  <a:schemeClr val="tx1"/>
                </a:solidFill>
                <a:effectLst/>
                <a:latin typeface="+mn-lt"/>
                <a:ea typeface="+mn-ea"/>
                <a:cs typeface="+mn-cs"/>
              </a:rPr>
              <a:t>. Maar, nogmaals de vraag, wat maakt die apps nu zo onweerstaanbaar?</a:t>
            </a:r>
            <a:endParaRPr lang="nl-NL" sz="1200" b="0" i="0" u="none" strike="noStrik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41</a:t>
            </a:fld>
            <a:endParaRPr lang="nl-NL"/>
          </a:p>
        </p:txBody>
      </p:sp>
    </p:spTree>
    <p:extLst>
      <p:ext uri="{BB962C8B-B14F-4D97-AF65-F5344CB8AC3E}">
        <p14:creationId xmlns:p14="http://schemas.microsoft.com/office/powerpoint/2010/main" val="349684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De Technologie Industrie kent het antwoord op die vraag en maakt daar geen geheim van. De apps zijn ontworpen om onze gewoontes te vormen. En ja, dat is een eufemisme voor verslaving. Hét standaardwerk is het boek Hooked van </a:t>
            </a:r>
            <a:r>
              <a:rPr lang="nl-NL" sz="1200" b="0" i="0" u="none" strike="noStrike" kern="1200" dirty="0" err="1" smtClean="0">
                <a:solidFill>
                  <a:schemeClr val="tx1"/>
                </a:solidFill>
                <a:effectLst/>
                <a:latin typeface="+mn-lt"/>
                <a:ea typeface="+mn-ea"/>
                <a:cs typeface="+mn-cs"/>
              </a:rPr>
              <a:t>Nir</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Eyal</a:t>
            </a:r>
            <a:r>
              <a:rPr lang="nl-NL" sz="1200" b="0" i="0" u="none" strike="noStrike" kern="1200" dirty="0" smtClean="0">
                <a:solidFill>
                  <a:schemeClr val="tx1"/>
                </a:solidFill>
                <a:effectLst/>
                <a:latin typeface="+mn-lt"/>
                <a:ea typeface="+mn-ea"/>
                <a:cs typeface="+mn-cs"/>
              </a:rPr>
              <a:t> (link </a:t>
            </a:r>
            <a:r>
              <a:rPr lang="nl-NL" sz="1200" b="0" i="0" u="sng" kern="1200" dirty="0" smtClean="0">
                <a:solidFill>
                  <a:schemeClr val="tx1"/>
                </a:solidFill>
                <a:effectLst/>
                <a:latin typeface="+mn-lt"/>
                <a:ea typeface="+mn-ea"/>
                <a:cs typeface="+mn-cs"/>
                <a:hlinkClick r:id="rId3"/>
              </a:rPr>
              <a:t>boek, Bol.com, 14,99</a:t>
            </a:r>
            <a:r>
              <a:rPr lang="nl-NL" sz="1200" b="0" i="0" u="none" strike="noStrike" kern="1200" dirty="0" smtClean="0">
                <a:solidFill>
                  <a:schemeClr val="tx1"/>
                </a:solidFill>
                <a:effectLst/>
                <a:latin typeface="+mn-lt"/>
                <a:ea typeface="+mn-ea"/>
                <a:cs typeface="+mn-cs"/>
              </a:rPr>
              <a:t>).</a:t>
            </a:r>
          </a:p>
          <a:p>
            <a:endParaRPr lang="nl-NL" sz="1200" b="0" i="0" u="none" strike="noStrike" kern="1200" dirty="0" smtClean="0">
              <a:solidFill>
                <a:schemeClr val="tx1"/>
              </a:solidFill>
              <a:effectLst/>
              <a:latin typeface="+mn-lt"/>
              <a:ea typeface="+mn-ea"/>
              <a:cs typeface="+mn-cs"/>
            </a:endParaRPr>
          </a:p>
          <a:p>
            <a:r>
              <a:rPr lang="nl-NL" sz="1200" b="0" i="0" u="none" strike="noStrike" kern="1200" dirty="0" smtClean="0">
                <a:solidFill>
                  <a:schemeClr val="tx1"/>
                </a:solidFill>
                <a:effectLst/>
                <a:latin typeface="+mn-lt"/>
                <a:ea typeface="+mn-ea"/>
                <a:cs typeface="+mn-cs"/>
              </a:rPr>
              <a:t>Als eerste is het belangrijk om te begrijpen dat we heel veel doen uit gewoonte. Dat betekent dat het belangrijk is voor een app om te proberen om </a:t>
            </a:r>
            <a:r>
              <a:rPr lang="nl-NL" sz="1200" b="0" i="0" u="none" strike="noStrike" kern="1200" dirty="0" err="1" smtClean="0">
                <a:solidFill>
                  <a:schemeClr val="tx1"/>
                </a:solidFill>
                <a:effectLst/>
                <a:latin typeface="+mn-lt"/>
                <a:ea typeface="+mn-ea"/>
                <a:cs typeface="+mn-cs"/>
              </a:rPr>
              <a:t>om</a:t>
            </a:r>
            <a:r>
              <a:rPr lang="nl-NL" sz="1200" b="0" i="0" u="none" strike="noStrike" kern="1200" dirty="0" smtClean="0">
                <a:solidFill>
                  <a:schemeClr val="tx1"/>
                </a:solidFill>
                <a:effectLst/>
                <a:latin typeface="+mn-lt"/>
                <a:ea typeface="+mn-ea"/>
                <a:cs typeface="+mn-cs"/>
              </a:rPr>
              <a:t> onze gewoontes te vormen. Ken je dat, dat wanneer je in een restaurant zit en je partner gaat even naar de WC, dat je dan meteen je smartphone grijpt? Dat zijn dus jouw gewoontes, die gevormd zijn door de technologiebedrijven met het boek van </a:t>
            </a:r>
            <a:r>
              <a:rPr lang="nl-NL" sz="1200" b="0" i="0" u="none" strike="noStrike" kern="1200" dirty="0" err="1" smtClean="0">
                <a:solidFill>
                  <a:schemeClr val="tx1"/>
                </a:solidFill>
                <a:effectLst/>
                <a:latin typeface="+mn-lt"/>
                <a:ea typeface="+mn-ea"/>
                <a:cs typeface="+mn-cs"/>
              </a:rPr>
              <a:t>Nir</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Eyal</a:t>
            </a:r>
            <a:r>
              <a:rPr lang="nl-NL" sz="1200" b="0" i="0" u="none" strike="noStrike" kern="1200" dirty="0" smtClean="0">
                <a:solidFill>
                  <a:schemeClr val="tx1"/>
                </a:solidFill>
                <a:effectLst/>
                <a:latin typeface="+mn-lt"/>
                <a:ea typeface="+mn-ea"/>
                <a:cs typeface="+mn-cs"/>
              </a:rPr>
              <a:t> in de hand. Je hoeft je met andere woorden geen zorgen te maken dat je telefoon of je computer wordt gehackt, je moet je zorgen maken dat je zelf wordt gehackt. Maar waarschijnlijk ben je dat al. Je kunt er wel voor kiezen om je telefoon niet te pakken, maar kun je er nog voor kiezen om je telefoon niet te willen pakken. Daarom is het zo belangrijk om te weten hoe dat werkt.</a:t>
            </a:r>
          </a:p>
          <a:p>
            <a:r>
              <a:rPr lang="nl-NL" sz="1200" b="0" i="0" u="none" strike="noStrike" kern="1200" dirty="0" smtClean="0">
                <a:solidFill>
                  <a:schemeClr val="tx1"/>
                </a:solidFill>
                <a:effectLst/>
                <a:latin typeface="+mn-lt"/>
                <a:ea typeface="+mn-ea"/>
                <a:cs typeface="+mn-cs"/>
              </a:rPr>
              <a:t>Hét model voor gewoontevorming heet The </a:t>
            </a:r>
            <a:r>
              <a:rPr lang="nl-NL" sz="1200" b="0" i="0" u="none" strike="noStrike" kern="1200" dirty="0" err="1" smtClean="0">
                <a:solidFill>
                  <a:schemeClr val="tx1"/>
                </a:solidFill>
                <a:effectLst/>
                <a:latin typeface="+mn-lt"/>
                <a:ea typeface="+mn-ea"/>
                <a:cs typeface="+mn-cs"/>
              </a:rPr>
              <a:t>Hook</a:t>
            </a:r>
            <a:r>
              <a:rPr lang="nl-NL" sz="1200" b="0" i="0" u="none" strike="noStrike" kern="1200" dirty="0" smtClean="0">
                <a:solidFill>
                  <a:schemeClr val="tx1"/>
                </a:solidFill>
                <a:effectLst/>
                <a:latin typeface="+mn-lt"/>
                <a:ea typeface="+mn-ea"/>
                <a:cs typeface="+mn-cs"/>
              </a:rPr>
              <a:t> en begint met een </a:t>
            </a:r>
            <a:r>
              <a:rPr lang="nl-NL" sz="1200" b="1" i="0" u="none" strike="noStrike" kern="1200" dirty="0" smtClean="0">
                <a:solidFill>
                  <a:schemeClr val="tx1"/>
                </a:solidFill>
                <a:effectLst/>
                <a:latin typeface="+mn-lt"/>
                <a:ea typeface="+mn-ea"/>
                <a:cs typeface="+mn-cs"/>
              </a:rPr>
              <a:t>Trigger</a:t>
            </a:r>
            <a:r>
              <a:rPr lang="nl-NL" sz="1200" b="0" i="0" u="none" strike="noStrike" kern="1200" dirty="0" smtClean="0">
                <a:solidFill>
                  <a:schemeClr val="tx1"/>
                </a:solidFill>
                <a:effectLst/>
                <a:latin typeface="+mn-lt"/>
                <a:ea typeface="+mn-ea"/>
                <a:cs typeface="+mn-cs"/>
              </a:rPr>
              <a:t> (bijvoorbeeld, je bent </a:t>
            </a:r>
            <a:r>
              <a:rPr lang="nl-NL" sz="1200" b="0" i="0" u="none" strike="noStrike" kern="1200" dirty="0" err="1" smtClean="0">
                <a:solidFill>
                  <a:schemeClr val="tx1"/>
                </a:solidFill>
                <a:effectLst/>
                <a:latin typeface="+mn-lt"/>
                <a:ea typeface="+mn-ea"/>
                <a:cs typeface="+mn-cs"/>
              </a:rPr>
              <a:t>getagd</a:t>
            </a:r>
            <a:r>
              <a:rPr lang="nl-NL" sz="1200" b="0" i="0" u="none" strike="noStrike" kern="1200" dirty="0" smtClean="0">
                <a:solidFill>
                  <a:schemeClr val="tx1"/>
                </a:solidFill>
                <a:effectLst/>
                <a:latin typeface="+mn-lt"/>
                <a:ea typeface="+mn-ea"/>
                <a:cs typeface="+mn-cs"/>
              </a:rPr>
              <a:t> in Facebook, je hebt een nieuw bericht, mail, er is een nieuwe melding). Deze externe triggers worden gekoppeld aan interne trigger. De meest effectieve is </a:t>
            </a:r>
            <a:r>
              <a:rPr lang="nl-NL" sz="1200" b="1" i="0" u="none" strike="noStrike" kern="1200" dirty="0" smtClean="0">
                <a:solidFill>
                  <a:schemeClr val="tx1"/>
                </a:solidFill>
                <a:effectLst/>
                <a:latin typeface="+mn-lt"/>
                <a:ea typeface="+mn-ea"/>
                <a:cs typeface="+mn-cs"/>
              </a:rPr>
              <a:t>Angst</a:t>
            </a:r>
            <a:r>
              <a:rPr lang="nl-NL" sz="1200" b="0" i="0" u="none" strike="noStrike" kern="1200" dirty="0" smtClean="0">
                <a:solidFill>
                  <a:schemeClr val="tx1"/>
                </a:solidFill>
                <a:effectLst/>
                <a:latin typeface="+mn-lt"/>
                <a:ea typeface="+mn-ea"/>
                <a:cs typeface="+mn-cs"/>
              </a:rPr>
              <a:t>. Bijvoorbeeld:</a:t>
            </a:r>
          </a:p>
          <a:p>
            <a:r>
              <a:rPr lang="nl-NL" sz="1200" b="0" i="0" u="none" strike="noStrike" kern="1200" dirty="0" smtClean="0">
                <a:solidFill>
                  <a:schemeClr val="tx1"/>
                </a:solidFill>
                <a:effectLst/>
                <a:latin typeface="+mn-lt"/>
                <a:ea typeface="+mn-ea"/>
                <a:cs typeface="+mn-cs"/>
              </a:rPr>
              <a:t>Ik ben bang dat ik iets mis (</a:t>
            </a:r>
            <a:r>
              <a:rPr lang="nl-NL" sz="1200" b="0" i="0" u="none" strike="noStrike" kern="1200" dirty="0" err="1" smtClean="0">
                <a:solidFill>
                  <a:schemeClr val="tx1"/>
                </a:solidFill>
                <a:effectLst/>
                <a:latin typeface="+mn-lt"/>
                <a:ea typeface="+mn-ea"/>
                <a:cs typeface="+mn-cs"/>
              </a:rPr>
              <a:t>Fear</a:t>
            </a:r>
            <a:r>
              <a:rPr lang="nl-NL" sz="1200" b="0" i="0" u="none" strike="noStrike" kern="1200" dirty="0" smtClean="0">
                <a:solidFill>
                  <a:schemeClr val="tx1"/>
                </a:solidFill>
                <a:effectLst/>
                <a:latin typeface="+mn-lt"/>
                <a:ea typeface="+mn-ea"/>
                <a:cs typeface="+mn-cs"/>
              </a:rPr>
              <a:t>-Of-Missing-Out - </a:t>
            </a:r>
            <a:r>
              <a:rPr lang="nl-NL" sz="1200" b="0" i="0" u="none" strike="noStrike" kern="1200" dirty="0" smtClean="0">
                <a:solidFill>
                  <a:schemeClr val="tx1"/>
                </a:solidFill>
                <a:effectLst/>
                <a:latin typeface="+mn-lt"/>
                <a:ea typeface="+mn-ea"/>
                <a:cs typeface="+mn-cs"/>
                <a:hlinkClick r:id="rId4"/>
              </a:rPr>
              <a:t>FOMO</a:t>
            </a:r>
            <a:r>
              <a:rPr lang="nl-NL" sz="1200" b="0" i="0" u="none" strike="noStrike" kern="1200" dirty="0" smtClean="0">
                <a:solidFill>
                  <a:schemeClr val="tx1"/>
                </a:solidFill>
                <a:effectLst/>
                <a:latin typeface="+mn-lt"/>
                <a:ea typeface="+mn-ea"/>
                <a:cs typeface="+mn-cs"/>
              </a:rPr>
              <a:t>) -&gt; ik check mijn WhatsAppgroepen;</a:t>
            </a:r>
            <a:br>
              <a:rPr lang="nl-NL" sz="1200" b="0" i="0" u="none" strike="noStrike" kern="1200" dirty="0" smtClean="0">
                <a:solidFill>
                  <a:schemeClr val="tx1"/>
                </a:solidFill>
                <a:effectLst/>
                <a:latin typeface="+mn-lt"/>
                <a:ea typeface="+mn-ea"/>
                <a:cs typeface="+mn-cs"/>
              </a:rPr>
            </a:br>
            <a:r>
              <a:rPr lang="nl-NL" sz="1200" b="0" i="0" u="none" strike="noStrike" kern="1200" dirty="0" smtClean="0">
                <a:solidFill>
                  <a:schemeClr val="tx1"/>
                </a:solidFill>
                <a:effectLst/>
                <a:latin typeface="+mn-lt"/>
                <a:ea typeface="+mn-ea"/>
                <a:cs typeface="+mn-cs"/>
              </a:rPr>
              <a:t>Ik ben bang om alleen te zijn -&gt; ik ga naar Facebook</a:t>
            </a:r>
            <a:br>
              <a:rPr lang="nl-NL" sz="1200" b="0" i="0" u="none" strike="noStrike" kern="1200" dirty="0" smtClean="0">
                <a:solidFill>
                  <a:schemeClr val="tx1"/>
                </a:solidFill>
                <a:effectLst/>
                <a:latin typeface="+mn-lt"/>
                <a:ea typeface="+mn-ea"/>
                <a:cs typeface="+mn-cs"/>
              </a:rPr>
            </a:br>
            <a:r>
              <a:rPr lang="nl-NL" sz="1200" b="0" i="0" u="none" strike="noStrike" kern="1200" dirty="0" smtClean="0">
                <a:solidFill>
                  <a:schemeClr val="tx1"/>
                </a:solidFill>
                <a:effectLst/>
                <a:latin typeface="+mn-lt"/>
                <a:ea typeface="+mn-ea"/>
                <a:cs typeface="+mn-cs"/>
              </a:rPr>
              <a:t>Ik ben bang om me te vervelen -&gt; ik ga naar YouTube</a:t>
            </a:r>
            <a:br>
              <a:rPr lang="nl-NL" sz="1200" b="0" i="0" u="none" strike="noStrike" kern="1200" dirty="0" smtClean="0">
                <a:solidFill>
                  <a:schemeClr val="tx1"/>
                </a:solidFill>
                <a:effectLst/>
                <a:latin typeface="+mn-lt"/>
                <a:ea typeface="+mn-ea"/>
                <a:cs typeface="+mn-cs"/>
              </a:rPr>
            </a:br>
            <a:r>
              <a:rPr lang="nl-NL" sz="1200" b="0" i="0" u="none" strike="noStrike" kern="1200" dirty="0" smtClean="0">
                <a:solidFill>
                  <a:schemeClr val="tx1"/>
                </a:solidFill>
                <a:effectLst/>
                <a:latin typeface="+mn-lt"/>
                <a:ea typeface="+mn-ea"/>
                <a:cs typeface="+mn-cs"/>
              </a:rPr>
              <a:t>Ik ben bang dat ik het niet weet -&gt; ik Google het</a:t>
            </a:r>
          </a:p>
          <a:p>
            <a:endParaRPr lang="nl-NL" sz="1200" b="0" i="0" u="none" strike="noStrike"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42</a:t>
            </a:fld>
            <a:endParaRPr lang="nl-NL"/>
          </a:p>
        </p:txBody>
      </p:sp>
    </p:spTree>
    <p:extLst>
      <p:ext uri="{BB962C8B-B14F-4D97-AF65-F5344CB8AC3E}">
        <p14:creationId xmlns:p14="http://schemas.microsoft.com/office/powerpoint/2010/main" val="2404309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Daarna volgt de </a:t>
            </a:r>
            <a:r>
              <a:rPr lang="nl-NL" sz="1200" b="1" i="0" u="none" strike="noStrike" kern="1200" dirty="0" smtClean="0">
                <a:solidFill>
                  <a:schemeClr val="tx1"/>
                </a:solidFill>
                <a:effectLst/>
                <a:latin typeface="+mn-lt"/>
                <a:ea typeface="+mn-ea"/>
                <a:cs typeface="+mn-cs"/>
              </a:rPr>
              <a:t>Action.</a:t>
            </a:r>
            <a:r>
              <a:rPr lang="nl-NL" sz="1200" b="0" i="0" u="none" strike="noStrike" kern="1200" dirty="0" smtClean="0">
                <a:solidFill>
                  <a:schemeClr val="tx1"/>
                </a:solidFill>
                <a:effectLst/>
                <a:latin typeface="+mn-lt"/>
                <a:ea typeface="+mn-ea"/>
                <a:cs typeface="+mn-cs"/>
              </a:rPr>
              <a:t> Deze moet zo eenvoudig mogelijk zijn. Pak die telefoon, klik, tik, </a:t>
            </a:r>
            <a:r>
              <a:rPr lang="nl-NL" sz="1200" b="0" i="0" u="none" strike="noStrike" kern="1200" dirty="0" err="1" smtClean="0">
                <a:solidFill>
                  <a:schemeClr val="tx1"/>
                </a:solidFill>
                <a:effectLst/>
                <a:latin typeface="+mn-lt"/>
                <a:ea typeface="+mn-ea"/>
                <a:cs typeface="+mn-cs"/>
              </a:rPr>
              <a:t>swipe</a:t>
            </a:r>
            <a:r>
              <a:rPr lang="nl-NL" sz="1200" b="0" i="0" u="none" strike="noStrike" kern="1200" dirty="0" smtClean="0">
                <a:solidFill>
                  <a:schemeClr val="tx1"/>
                </a:solidFill>
                <a:effectLst/>
                <a:latin typeface="+mn-lt"/>
                <a:ea typeface="+mn-ea"/>
                <a:cs typeface="+mn-cs"/>
              </a:rPr>
              <a:t>. Klaar. Klassiek onderzoek (Check hier het gedragsmodel van </a:t>
            </a:r>
            <a:r>
              <a:rPr lang="nl-NL" sz="1200" b="0" i="0" u="sng" kern="1200" dirty="0" err="1" smtClean="0">
                <a:solidFill>
                  <a:schemeClr val="tx1"/>
                </a:solidFill>
                <a:effectLst/>
                <a:latin typeface="+mn-lt"/>
                <a:ea typeface="+mn-ea"/>
                <a:cs typeface="+mn-cs"/>
                <a:hlinkClick r:id="rId3"/>
              </a:rPr>
              <a:t>Fogg</a:t>
            </a:r>
            <a:r>
              <a:rPr lang="nl-NL" sz="1200" b="0" i="0" u="none" strike="noStrike" kern="1200" dirty="0" smtClean="0">
                <a:solidFill>
                  <a:schemeClr val="tx1"/>
                </a:solidFill>
                <a:effectLst/>
                <a:latin typeface="+mn-lt"/>
                <a:ea typeface="+mn-ea"/>
                <a:cs typeface="+mn-cs"/>
              </a:rPr>
              <a:t>) toont aan dat gedrag altijd wordt opgeroepen door een drie zaken. Motivatie, gemak en een trigger. Dát is hét grote verschil dat de mobiele telefoon heeft gemaakt. Het is gemakkelijker geworden. Mensen zijn dus niet gemotiveerder om iets te doen, nee ze doen het omdat het gemakkelijker is. Misschien is het ook wel daarom dat vrijwel niemand dit gevoel herkent: ik voelde me SHIT, toen heb ik een uurtje </a:t>
            </a:r>
            <a:r>
              <a:rPr lang="nl-NL" sz="1200" b="0" i="0" u="none" strike="noStrike" kern="1200" dirty="0" err="1" smtClean="0">
                <a:solidFill>
                  <a:schemeClr val="tx1"/>
                </a:solidFill>
                <a:effectLst/>
                <a:latin typeface="+mn-lt"/>
                <a:ea typeface="+mn-ea"/>
                <a:cs typeface="+mn-cs"/>
              </a:rPr>
              <a:t>gefacebooked</a:t>
            </a:r>
            <a:r>
              <a:rPr lang="nl-NL" sz="1200" b="0" i="0" u="none" strike="noStrike" kern="1200" dirty="0" smtClean="0">
                <a:solidFill>
                  <a:schemeClr val="tx1"/>
                </a:solidFill>
                <a:effectLst/>
                <a:latin typeface="+mn-lt"/>
                <a:ea typeface="+mn-ea"/>
                <a:cs typeface="+mn-cs"/>
              </a:rPr>
              <a:t> en nu voel ik me weer beter. Vrijwel niemand!</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43</a:t>
            </a:fld>
            <a:endParaRPr lang="nl-NL"/>
          </a:p>
        </p:txBody>
      </p:sp>
    </p:spTree>
    <p:extLst>
      <p:ext uri="{BB962C8B-B14F-4D97-AF65-F5344CB8AC3E}">
        <p14:creationId xmlns:p14="http://schemas.microsoft.com/office/powerpoint/2010/main" val="233562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Voorbeeld</a:t>
            </a:r>
            <a:r>
              <a:rPr lang="nl-NL" baseline="0" dirty="0" smtClean="0"/>
              <a:t> -&gt; niemand neemt zijn digitale camera mee naar een restaurant om food </a:t>
            </a:r>
            <a:r>
              <a:rPr lang="nl-NL" baseline="0" dirty="0" err="1" smtClean="0"/>
              <a:t>porn</a:t>
            </a:r>
            <a:r>
              <a:rPr lang="nl-NL" baseline="0" dirty="0" smtClean="0"/>
              <a:t> te bedrijven, maar veel mensen doen dat wel als het lekker makkelijk kan met hun telefoon.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44</a:t>
            </a:fld>
            <a:endParaRPr lang="nl-NL"/>
          </a:p>
        </p:txBody>
      </p:sp>
    </p:spTree>
    <p:extLst>
      <p:ext uri="{BB962C8B-B14F-4D97-AF65-F5344CB8AC3E}">
        <p14:creationId xmlns:p14="http://schemas.microsoft.com/office/powerpoint/2010/main" val="1189652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Dan het hart, de </a:t>
            </a:r>
            <a:r>
              <a:rPr lang="nl-NL" sz="1200" b="1" i="0" u="none" strike="noStrike" kern="1200" dirty="0" err="1" smtClean="0">
                <a:solidFill>
                  <a:schemeClr val="tx1"/>
                </a:solidFill>
                <a:effectLst/>
                <a:latin typeface="+mn-lt"/>
                <a:ea typeface="+mn-ea"/>
                <a:cs typeface="+mn-cs"/>
              </a:rPr>
              <a:t>Reward</a:t>
            </a:r>
            <a:r>
              <a:rPr lang="nl-NL" sz="1200" b="1" i="0" u="none" strike="noStrike" kern="1200" dirty="0" smtClean="0">
                <a:solidFill>
                  <a:schemeClr val="tx1"/>
                </a:solidFill>
                <a:effectLst/>
                <a:latin typeface="+mn-lt"/>
                <a:ea typeface="+mn-ea"/>
                <a:cs typeface="+mn-cs"/>
              </a:rPr>
              <a:t>.</a:t>
            </a:r>
            <a:r>
              <a:rPr lang="nl-NL" sz="1200" b="0" i="0" u="none" strike="noStrike" kern="1200" dirty="0" smtClean="0">
                <a:solidFill>
                  <a:schemeClr val="tx1"/>
                </a:solidFill>
                <a:effectLst/>
                <a:latin typeface="+mn-lt"/>
                <a:ea typeface="+mn-ea"/>
                <a:cs typeface="+mn-cs"/>
              </a:rPr>
              <a:t> Deze moet als eerste onbekend zijn, want een onbekende beloning stimuleert ons nog meer dan het kennen van de beloning. Vervolgens moet het een </a:t>
            </a:r>
            <a:r>
              <a:rPr lang="nl-NL" sz="1200" b="0" i="0" u="none" strike="noStrike" kern="1200" dirty="0" smtClean="0">
                <a:solidFill>
                  <a:schemeClr val="tx1"/>
                </a:solidFill>
                <a:effectLst/>
                <a:latin typeface="+mn-lt"/>
                <a:ea typeface="+mn-ea"/>
                <a:cs typeface="+mn-cs"/>
                <a:hlinkClick r:id="rId3"/>
              </a:rPr>
              <a:t>variabele beloning (link Wikipedia)</a:t>
            </a:r>
            <a:r>
              <a:rPr lang="nl-NL" sz="1200" b="0" i="0" u="none" strike="noStrike" kern="1200" dirty="0" smtClean="0">
                <a:solidFill>
                  <a:schemeClr val="tx1"/>
                </a:solidFill>
                <a:effectLst/>
                <a:latin typeface="+mn-lt"/>
                <a:ea typeface="+mn-ea"/>
                <a:cs typeface="+mn-cs"/>
              </a:rPr>
              <a:t> zijn. De gedragswetenschapper Skinner liet al zien dat als je ratten eten geeft als ze op een hendel drukken, dan drukken ze alleen op die hendel als ze honger hebben. Maar als je ze soms eten geeft, soms niets, soms een beetje, soms veel, dan blijven ze drukken. Dan raken ze verslaafd. Dat werkt ook zo voor ons. Variabele beloningen zijn onweerstaanbaar. En een smartphone is een 'variabele beloning machine'.  Soms geen berichten, soms veel. Soms leuke berichten, soms minder leuke berichten. En zo raken onze gewoontes verder gevormd.</a:t>
            </a:r>
          </a:p>
          <a:p>
            <a:r>
              <a:rPr lang="nl-NL" sz="1200" b="0" i="0" u="none" strike="noStrike" kern="1200" dirty="0" smtClean="0">
                <a:solidFill>
                  <a:schemeClr val="tx1"/>
                </a:solidFill>
                <a:effectLst/>
                <a:latin typeface="+mn-lt"/>
                <a:ea typeface="+mn-ea"/>
                <a:cs typeface="+mn-cs"/>
              </a:rPr>
              <a:t>Overigens werkt dit hetzelfde bij één van de grootste industrieën ter wereld, die van de gokautomaten. Natasha Dow </a:t>
            </a:r>
            <a:r>
              <a:rPr lang="nl-NL" sz="1200" b="0" i="0" u="none" strike="noStrike" kern="1200" dirty="0" err="1" smtClean="0">
                <a:solidFill>
                  <a:schemeClr val="tx1"/>
                </a:solidFill>
                <a:effectLst/>
                <a:latin typeface="+mn-lt"/>
                <a:ea typeface="+mn-ea"/>
                <a:cs typeface="+mn-cs"/>
              </a:rPr>
              <a:t>Schul</a:t>
            </a:r>
            <a:r>
              <a:rPr lang="nl-NL" sz="1200" b="0" i="0" u="none" strike="noStrike" kern="1200" dirty="0" smtClean="0">
                <a:solidFill>
                  <a:schemeClr val="tx1"/>
                </a:solidFill>
                <a:effectLst/>
                <a:latin typeface="+mn-lt"/>
                <a:ea typeface="+mn-ea"/>
                <a:cs typeface="+mn-cs"/>
              </a:rPr>
              <a:t> beschrijft in haar standaardwerk </a:t>
            </a:r>
            <a:r>
              <a:rPr lang="nl-NL" sz="1200" b="0" i="0" u="none" strike="noStrike" kern="1200" dirty="0" err="1" smtClean="0">
                <a:solidFill>
                  <a:schemeClr val="tx1"/>
                </a:solidFill>
                <a:effectLst/>
                <a:latin typeface="+mn-lt"/>
                <a:ea typeface="+mn-ea"/>
                <a:cs typeface="+mn-cs"/>
              </a:rPr>
              <a:t>Addiction</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by</a:t>
            </a:r>
            <a:r>
              <a:rPr lang="nl-NL" sz="1200" b="0" i="0" u="none" strike="noStrike" kern="1200" dirty="0" smtClean="0">
                <a:solidFill>
                  <a:schemeClr val="tx1"/>
                </a:solidFill>
                <a:effectLst/>
                <a:latin typeface="+mn-lt"/>
                <a:ea typeface="+mn-ea"/>
                <a:cs typeface="+mn-cs"/>
              </a:rPr>
              <a:t> Design (link </a:t>
            </a:r>
            <a:r>
              <a:rPr lang="nl-NL" sz="1200" b="0" i="0" u="none" strike="noStrike" kern="1200" dirty="0" smtClean="0">
                <a:solidFill>
                  <a:schemeClr val="tx1"/>
                </a:solidFill>
                <a:effectLst/>
                <a:latin typeface="+mn-lt"/>
                <a:ea typeface="+mn-ea"/>
                <a:cs typeface="+mn-cs"/>
                <a:hlinkClick r:id="rId4"/>
              </a:rPr>
              <a:t>boek Bol.com, 22,99</a:t>
            </a:r>
            <a:r>
              <a:rPr lang="nl-NL" sz="1200" b="0" i="0" u="none" strike="noStrike" kern="1200" dirty="0" smtClean="0">
                <a:solidFill>
                  <a:schemeClr val="tx1"/>
                </a:solidFill>
                <a:effectLst/>
                <a:latin typeface="+mn-lt"/>
                <a:ea typeface="+mn-ea"/>
                <a:cs typeface="+mn-cs"/>
              </a:rPr>
              <a:t>) precies hoe de principes ,die we kennen van op software gebaseerde fruitautomaten ook toegepast worden op apps. Gokkers spelen niet op deze automaten om geld te verdienen (want ze weten ook wel dat ze geld verliezen) maar omdat ze in 'The Zone' willen komen. Een relatie met hun technologie waarin de buitenwereld verdwijnt. Hetzelfde zie je gebeuren met mensen die hun smartphone grijpen. Het is dan ook geen toeval dat de beweging waarmee je je timeline ververst lijkt op het overhalen van de éénarmige bandiet. Overigens kunnen die apps natuurlijk prima zichzelf verversen, maar dat doen ze niet. Net zoals je nog steeds op de knoppen moet duwen van de gokautomaat. Omdat dat bijdraagt aan je gewoontevorming.</a:t>
            </a:r>
            <a:endParaRPr lang="nl-NL" sz="1200" b="0" i="0" u="none" strike="noStrik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45</a:t>
            </a:fld>
            <a:endParaRPr lang="nl-NL"/>
          </a:p>
        </p:txBody>
      </p:sp>
    </p:spTree>
    <p:extLst>
      <p:ext uri="{BB962C8B-B14F-4D97-AF65-F5344CB8AC3E}">
        <p14:creationId xmlns:p14="http://schemas.microsoft.com/office/powerpoint/2010/main" val="268762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Overigens werkt dit hetzelfde bij één van de grootste industrieën ter wereld, die van de gokautomaten. Natasha Dow </a:t>
            </a:r>
            <a:r>
              <a:rPr lang="nl-NL" sz="1200" b="0" i="0" u="none" strike="noStrike" kern="1200" dirty="0" err="1" smtClean="0">
                <a:solidFill>
                  <a:schemeClr val="tx1"/>
                </a:solidFill>
                <a:effectLst/>
                <a:latin typeface="+mn-lt"/>
                <a:ea typeface="+mn-ea"/>
                <a:cs typeface="+mn-cs"/>
              </a:rPr>
              <a:t>Schul</a:t>
            </a:r>
            <a:r>
              <a:rPr lang="nl-NL" sz="1200" b="0" i="0" u="none" strike="noStrike" kern="1200" dirty="0" smtClean="0">
                <a:solidFill>
                  <a:schemeClr val="tx1"/>
                </a:solidFill>
                <a:effectLst/>
                <a:latin typeface="+mn-lt"/>
                <a:ea typeface="+mn-ea"/>
                <a:cs typeface="+mn-cs"/>
              </a:rPr>
              <a:t> beschrijft in haar standaardwerk </a:t>
            </a:r>
            <a:r>
              <a:rPr lang="nl-NL" sz="1200" b="0" i="0" u="none" strike="noStrike" kern="1200" dirty="0" err="1" smtClean="0">
                <a:solidFill>
                  <a:schemeClr val="tx1"/>
                </a:solidFill>
                <a:effectLst/>
                <a:latin typeface="+mn-lt"/>
                <a:ea typeface="+mn-ea"/>
                <a:cs typeface="+mn-cs"/>
              </a:rPr>
              <a:t>Addiction</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by</a:t>
            </a:r>
            <a:r>
              <a:rPr lang="nl-NL" sz="1200" b="0" i="0" u="none" strike="noStrike" kern="1200" dirty="0" smtClean="0">
                <a:solidFill>
                  <a:schemeClr val="tx1"/>
                </a:solidFill>
                <a:effectLst/>
                <a:latin typeface="+mn-lt"/>
                <a:ea typeface="+mn-ea"/>
                <a:cs typeface="+mn-cs"/>
              </a:rPr>
              <a:t> Design (link </a:t>
            </a:r>
            <a:r>
              <a:rPr lang="nl-NL" sz="1200" b="0" i="0" u="none" strike="noStrike" kern="1200" dirty="0" smtClean="0">
                <a:solidFill>
                  <a:schemeClr val="tx1"/>
                </a:solidFill>
                <a:effectLst/>
                <a:latin typeface="+mn-lt"/>
                <a:ea typeface="+mn-ea"/>
                <a:cs typeface="+mn-cs"/>
                <a:hlinkClick r:id="rId3"/>
              </a:rPr>
              <a:t>boek Bol.com, 22,99</a:t>
            </a:r>
            <a:r>
              <a:rPr lang="nl-NL" sz="1200" b="0" i="0" u="none" strike="noStrike" kern="1200" dirty="0" smtClean="0">
                <a:solidFill>
                  <a:schemeClr val="tx1"/>
                </a:solidFill>
                <a:effectLst/>
                <a:latin typeface="+mn-lt"/>
                <a:ea typeface="+mn-ea"/>
                <a:cs typeface="+mn-cs"/>
              </a:rPr>
              <a:t>) precies hoe de principes ,die we kennen van op software gebaseerde fruitautomaten ook toegepast worden op apps. Gokkers spelen niet op deze automaten om geld te verdienen (want ze weten ook wel dat ze geld verliezen) maar omdat ze in 'The Zone' willen komen. Een relatie met hun technologie waarin de buitenwereld verdwijnt. Hetzelfde zie je gebeuren met mensen die hun smartphone grijpen. Het is dan ook geen toeval dat de beweging waarmee je je timeline ververst lijkt op het overhalen van de éénarmige bandiet. Overigens kunnen die apps natuurlijk prima zichzelf verversen, maar dat doen ze niet. Net zoals je nog steeds op de knoppen moet duwen van de gokautomaat. Omdat dat bijdraagt aan je gewoontevorming.</a:t>
            </a:r>
            <a:endParaRPr lang="nl-NL" sz="1200" b="0" i="0" u="none" strike="noStrik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46</a:t>
            </a:fld>
            <a:endParaRPr lang="nl-NL"/>
          </a:p>
        </p:txBody>
      </p:sp>
    </p:spTree>
    <p:extLst>
      <p:ext uri="{BB962C8B-B14F-4D97-AF65-F5344CB8AC3E}">
        <p14:creationId xmlns:p14="http://schemas.microsoft.com/office/powerpoint/2010/main" val="3376461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Ten</a:t>
            </a:r>
            <a:r>
              <a:rPr lang="nl-NL" baseline="0" dirty="0" smtClean="0"/>
              <a:t> slotte heb je de investering. Als ik investeer in een nieuwe auto, wordt ie al snel minder waard. Apps worden juist meer waard… hoe meer content hoe meer informatie, hoe meer vrienden, volgers, hoe meer triggers!</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47</a:t>
            </a:fld>
            <a:endParaRPr lang="nl-NL"/>
          </a:p>
        </p:txBody>
      </p:sp>
    </p:spTree>
    <p:extLst>
      <p:ext uri="{BB962C8B-B14F-4D97-AF65-F5344CB8AC3E}">
        <p14:creationId xmlns:p14="http://schemas.microsoft.com/office/powerpoint/2010/main" val="3646122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err="1" smtClean="0">
                <a:solidFill>
                  <a:schemeClr val="tx1"/>
                </a:solidFill>
                <a:effectLst/>
                <a:latin typeface="+mn-lt"/>
                <a:ea typeface="+mn-ea"/>
                <a:cs typeface="+mn-cs"/>
              </a:rPr>
              <a:t>enslotte</a:t>
            </a:r>
            <a:r>
              <a:rPr lang="nl-NL" sz="1200" b="0" i="0" u="none" strike="noStrike" kern="1200" dirty="0" smtClean="0">
                <a:solidFill>
                  <a:schemeClr val="tx1"/>
                </a:solidFill>
                <a:effectLst/>
                <a:latin typeface="+mn-lt"/>
                <a:ea typeface="+mn-ea"/>
                <a:cs typeface="+mn-cs"/>
              </a:rPr>
              <a:t> de </a:t>
            </a:r>
            <a:r>
              <a:rPr lang="nl-NL" sz="1200" b="1" i="0" u="none" strike="noStrike" kern="1200" dirty="0" smtClean="0">
                <a:solidFill>
                  <a:schemeClr val="tx1"/>
                </a:solidFill>
                <a:effectLst/>
                <a:latin typeface="+mn-lt"/>
                <a:ea typeface="+mn-ea"/>
                <a:cs typeface="+mn-cs"/>
              </a:rPr>
              <a:t>Investment</a:t>
            </a:r>
            <a:r>
              <a:rPr lang="nl-NL" sz="1200" b="0" i="0" u="none" strike="noStrike" kern="1200" dirty="0" smtClean="0">
                <a:solidFill>
                  <a:schemeClr val="tx1"/>
                </a:solidFill>
                <a:effectLst/>
                <a:latin typeface="+mn-lt"/>
                <a:ea typeface="+mn-ea"/>
                <a:cs typeface="+mn-cs"/>
              </a:rPr>
              <a:t>. Kijk, als je een nieuwe auto koopt, wordt ie langzaam minder waard. Die nieuwe geur vervliegt, je raakt er aan gewend en knopjes breken af. Echter, met informatie gebeurt precies het tegenovergestelde. Als je meer </a:t>
            </a:r>
            <a:r>
              <a:rPr lang="nl-NL" sz="1200" b="0" i="0" u="none" strike="noStrike" kern="1200" dirty="0" err="1" smtClean="0">
                <a:solidFill>
                  <a:schemeClr val="tx1"/>
                </a:solidFill>
                <a:effectLst/>
                <a:latin typeface="+mn-lt"/>
                <a:ea typeface="+mn-ea"/>
                <a:cs typeface="+mn-cs"/>
              </a:rPr>
              <a:t>followers</a:t>
            </a:r>
            <a:r>
              <a:rPr lang="nl-NL" sz="1200" b="0" i="0" u="none" strike="noStrike" kern="1200" dirty="0" smtClean="0">
                <a:solidFill>
                  <a:schemeClr val="tx1"/>
                </a:solidFill>
                <a:effectLst/>
                <a:latin typeface="+mn-lt"/>
                <a:ea typeface="+mn-ea"/>
                <a:cs typeface="+mn-cs"/>
              </a:rPr>
              <a:t> hebt, of meer content in je app stopt </a:t>
            </a:r>
            <a:r>
              <a:rPr lang="nl-NL" sz="1200" b="0" i="0" u="none" strike="noStrike" kern="1200" dirty="0" err="1" smtClean="0">
                <a:solidFill>
                  <a:schemeClr val="tx1"/>
                </a:solidFill>
                <a:effectLst/>
                <a:latin typeface="+mn-lt"/>
                <a:ea typeface="+mn-ea"/>
                <a:cs typeface="+mn-cs"/>
              </a:rPr>
              <a:t>stopt</a:t>
            </a:r>
            <a:r>
              <a:rPr lang="nl-NL" sz="1200" b="0" i="0" u="none" strike="noStrike" kern="1200" dirty="0" smtClean="0">
                <a:solidFill>
                  <a:schemeClr val="tx1"/>
                </a:solidFill>
                <a:effectLst/>
                <a:latin typeface="+mn-lt"/>
                <a:ea typeface="+mn-ea"/>
                <a:cs typeface="+mn-cs"/>
              </a:rPr>
              <a:t> of meer 'vrienden' hebt, dan wordt het moeilijker om de producten te verlaten. En krijg je weer meer triggers.</a:t>
            </a:r>
          </a:p>
          <a:p>
            <a:r>
              <a:rPr lang="nl-NL" sz="1200" b="0" i="0" u="none" strike="noStrike" kern="1200" dirty="0" smtClean="0">
                <a:solidFill>
                  <a:schemeClr val="tx1"/>
                </a:solidFill>
                <a:effectLst/>
                <a:latin typeface="+mn-lt"/>
                <a:ea typeface="+mn-ea"/>
                <a:cs typeface="+mn-cs"/>
              </a:rPr>
              <a:t>Misschien vraag je je op dit punt af waarom de technologiebedrijven hun apps op deze manier ontwerpen. Dat komt omdat technologiebedrijven meestal </a:t>
            </a:r>
            <a:r>
              <a:rPr lang="nl-NL" sz="1200" b="1" i="0" u="none" strike="noStrike" kern="1200" dirty="0" smtClean="0">
                <a:solidFill>
                  <a:schemeClr val="tx1"/>
                </a:solidFill>
                <a:effectLst/>
                <a:latin typeface="+mn-lt"/>
                <a:ea typeface="+mn-ea"/>
                <a:cs typeface="+mn-cs"/>
              </a:rPr>
              <a:t>handelaren in aandacht</a:t>
            </a:r>
            <a:r>
              <a:rPr lang="nl-NL" sz="1200" b="0" i="0" u="none" strike="noStrike" kern="1200" dirty="0" smtClean="0">
                <a:solidFill>
                  <a:schemeClr val="tx1"/>
                </a:solidFill>
                <a:effectLst/>
                <a:latin typeface="+mn-lt"/>
                <a:ea typeface="+mn-ea"/>
                <a:cs typeface="+mn-cs"/>
              </a:rPr>
              <a:t> zijn. Hun bedrijfsmodel is simpel. Ze willen jouw aandacht en verkopen die weer aan iemand anders, meestal bedrijven die je advertenties willen tonen. Of, om met Mark </a:t>
            </a:r>
            <a:r>
              <a:rPr lang="nl-NL" sz="1200" b="0" i="0" u="none" strike="noStrike" kern="1200" dirty="0" err="1" smtClean="0">
                <a:solidFill>
                  <a:schemeClr val="tx1"/>
                </a:solidFill>
                <a:effectLst/>
                <a:latin typeface="+mn-lt"/>
                <a:ea typeface="+mn-ea"/>
                <a:cs typeface="+mn-cs"/>
              </a:rPr>
              <a:t>Zuckerberg</a:t>
            </a:r>
            <a:r>
              <a:rPr lang="nl-NL" sz="1200" b="0" i="0" u="none" strike="noStrike" kern="1200" dirty="0" smtClean="0">
                <a:solidFill>
                  <a:schemeClr val="tx1"/>
                </a:solidFill>
                <a:effectLst/>
                <a:latin typeface="+mn-lt"/>
                <a:ea typeface="+mn-ea"/>
                <a:cs typeface="+mn-cs"/>
              </a:rPr>
              <a:t> te spreken, kom op Facebook, maak nieuwe vrienden, dan verkoop ik je data aan mensen die niet je vrienden zijn. Kortom, de belangrijkste Kritische Performance Indicator is Time </a:t>
            </a:r>
            <a:r>
              <a:rPr lang="nl-NL" sz="1200" b="0" i="0" u="none" strike="noStrike" kern="1200" dirty="0" err="1" smtClean="0">
                <a:solidFill>
                  <a:schemeClr val="tx1"/>
                </a:solidFill>
                <a:effectLst/>
                <a:latin typeface="+mn-lt"/>
                <a:ea typeface="+mn-ea"/>
                <a:cs typeface="+mn-cs"/>
              </a:rPr>
              <a:t>Spent</a:t>
            </a:r>
            <a:r>
              <a:rPr lang="nl-NL" sz="1200" b="0" i="0" u="none" strike="noStrike" kern="1200" dirty="0" smtClean="0">
                <a:solidFill>
                  <a:schemeClr val="tx1"/>
                </a:solidFill>
                <a:effectLst/>
                <a:latin typeface="+mn-lt"/>
                <a:ea typeface="+mn-ea"/>
                <a:cs typeface="+mn-cs"/>
              </a:rPr>
              <a:t>. De tijd die jij doorbrengt op hun platform. En ze weten dus ook dat niet de beste app wint, maar de meest verslavende. Onthoud, 'jouw' apps zijn ontworpen met de waarden van het technologiebedrijf centraal. Niet met jouw waarden centraal.</a:t>
            </a:r>
          </a:p>
          <a:p>
            <a:r>
              <a:rPr lang="nl-NL" sz="1200" b="0" i="1" u="none" strike="noStrike" kern="1200" dirty="0" smtClean="0">
                <a:solidFill>
                  <a:schemeClr val="tx1"/>
                </a:solidFill>
                <a:effectLst/>
                <a:latin typeface="+mn-lt"/>
                <a:ea typeface="+mn-ea"/>
                <a:cs typeface="+mn-cs"/>
              </a:rPr>
              <a:t>Even tussendoor, een vraagje, ze worden ontworpen voor verslaving, maar zijn we eigenlijk écht verslaafd aan onze apps?</a:t>
            </a:r>
            <a:br>
              <a:rPr lang="nl-NL" sz="1200" b="0" i="1" u="none" strike="noStrike" kern="1200" dirty="0" smtClean="0">
                <a:solidFill>
                  <a:schemeClr val="tx1"/>
                </a:solidFill>
                <a:effectLst/>
                <a:latin typeface="+mn-lt"/>
                <a:ea typeface="+mn-ea"/>
                <a:cs typeface="+mn-cs"/>
              </a:rPr>
            </a:br>
            <a:r>
              <a:rPr lang="nl-NL" sz="1200" b="0" i="0" u="none" strike="noStrike" kern="1200" dirty="0" smtClean="0">
                <a:solidFill>
                  <a:schemeClr val="tx1"/>
                </a:solidFill>
                <a:effectLst/>
                <a:latin typeface="+mn-lt"/>
                <a:ea typeface="+mn-ea"/>
                <a:cs typeface="+mn-cs"/>
              </a:rPr>
              <a:t>(vind je dit niet interessant, sla het dan over, iets verderop gaat de long </a:t>
            </a:r>
            <a:r>
              <a:rPr lang="nl-NL" sz="1200" b="0" i="0" u="none" strike="noStrike" kern="1200" dirty="0" err="1" smtClean="0">
                <a:solidFill>
                  <a:schemeClr val="tx1"/>
                </a:solidFill>
                <a:effectLst/>
                <a:latin typeface="+mn-lt"/>
                <a:ea typeface="+mn-ea"/>
                <a:cs typeface="+mn-cs"/>
              </a:rPr>
              <a:t>read</a:t>
            </a:r>
            <a:r>
              <a:rPr lang="nl-NL" sz="1200" b="0" i="0" u="none" strike="noStrike" kern="1200" dirty="0" smtClean="0">
                <a:solidFill>
                  <a:schemeClr val="tx1"/>
                </a:solidFill>
                <a:effectLst/>
                <a:latin typeface="+mn-lt"/>
                <a:ea typeface="+mn-ea"/>
                <a:cs typeface="+mn-cs"/>
              </a:rPr>
              <a:t> verder over het probleem. Wil je meer weten over verslaving, dan raad ik </a:t>
            </a:r>
            <a:r>
              <a:rPr lang="nl-NL" sz="1200" b="0" i="0" u="none" strike="noStrike" kern="1200" dirty="0" smtClean="0">
                <a:solidFill>
                  <a:schemeClr val="tx1"/>
                </a:solidFill>
                <a:effectLst/>
                <a:latin typeface="+mn-lt"/>
                <a:ea typeface="+mn-ea"/>
                <a:cs typeface="+mn-cs"/>
                <a:hlinkClick r:id="rId3"/>
              </a:rPr>
              <a:t>dit artikel</a:t>
            </a:r>
            <a:r>
              <a:rPr lang="nl-NL" sz="1200" b="0" i="0" u="none" strike="noStrike" kern="1200" dirty="0" smtClean="0">
                <a:solidFill>
                  <a:schemeClr val="tx1"/>
                </a:solidFill>
                <a:effectLst/>
                <a:latin typeface="+mn-lt"/>
                <a:ea typeface="+mn-ea"/>
                <a:cs typeface="+mn-cs"/>
              </a:rPr>
              <a:t> aan.</a:t>
            </a:r>
          </a:p>
          <a:p>
            <a:r>
              <a:rPr lang="nl-NL" sz="1200" b="0" i="0" u="none" strike="noStrike" kern="1200" dirty="0" smtClean="0">
                <a:solidFill>
                  <a:schemeClr val="tx1"/>
                </a:solidFill>
                <a:effectLst/>
                <a:latin typeface="+mn-lt"/>
                <a:ea typeface="+mn-ea"/>
                <a:cs typeface="+mn-cs"/>
              </a:rPr>
              <a:t>Het is in ieder geval zo dat de opkomst van de smartphone ons dwingt  om op een héél andere manier na te denken over internetverslaving. Oude manieren om over internetverslaving na te denken, volstaan niet meer in een wereld waarin we altijd online zijn en gemiddeld 100 keer per dag onze smartphone checken. De verslavingszorg heeft wat dat betreft nog heel wat te leren! Ik leg het uit.</a:t>
            </a:r>
          </a:p>
          <a:p>
            <a:r>
              <a:rPr lang="nl-NL" sz="1200" b="0" i="0" u="none" strike="noStrike" kern="1200" dirty="0" smtClean="0">
                <a:solidFill>
                  <a:schemeClr val="tx1"/>
                </a:solidFill>
                <a:effectLst/>
                <a:latin typeface="+mn-lt"/>
                <a:ea typeface="+mn-ea"/>
                <a:cs typeface="+mn-cs"/>
              </a:rPr>
              <a:t>Stel je vraagt je af of je verslaafd bent aan 'het internet'. Wat doe je dan? Dan ga je naar het internet en vraag je aan Google: 'Ben ik verslaafd aan het internet?' Weet Google dat ook weer. Nou moet je weten dat je bij Google nooit precies weet wat voor antwoord je krijgt, dat ligt namelijk aan je profiel, maar ik kreeg als eerste een vragenlijstje van het Jellinek. Ze noemen dat zelf een </a:t>
            </a:r>
            <a:r>
              <a:rPr lang="nl-NL" sz="1200" b="1" i="0" u="none" strike="noStrike" kern="1200" dirty="0" smtClean="0">
                <a:solidFill>
                  <a:schemeClr val="tx1"/>
                </a:solidFill>
                <a:effectLst/>
                <a:latin typeface="+mn-lt"/>
                <a:ea typeface="+mn-ea"/>
                <a:cs typeface="+mn-cs"/>
              </a:rPr>
              <a:t>signaleringstest</a:t>
            </a:r>
            <a:r>
              <a:rPr lang="nl-NL" sz="1200" b="0" i="0" u="none" strike="noStrike" kern="1200" dirty="0" smtClean="0">
                <a:solidFill>
                  <a:schemeClr val="tx1"/>
                </a:solidFill>
                <a:effectLst/>
                <a:latin typeface="+mn-lt"/>
                <a:ea typeface="+mn-ea"/>
                <a:cs typeface="+mn-cs"/>
              </a:rPr>
              <a:t>. Ik heb het lijstje ingevuld, althans geprobeerd, en dat was een soort van retro - ervaring. Het lijstje gaat er namelijk van uit dat je soms op 'het internet' zit en soms niet. Alsof het internet exclusief iets is wat zich afspeelt achter een computer op een kamer met de deur dicht. Ik kreeg bijvoorbeeld vragen als onderstaande:</a:t>
            </a:r>
          </a:p>
          <a:p>
            <a:r>
              <a:rPr lang="nl-NL" sz="1200" b="0" i="0" u="none" strike="noStrike" kern="1200" dirty="0" smtClean="0">
                <a:solidFill>
                  <a:schemeClr val="tx1"/>
                </a:solidFill>
                <a:effectLst/>
                <a:latin typeface="+mn-lt"/>
                <a:ea typeface="+mn-ea"/>
                <a:cs typeface="+mn-cs"/>
              </a:rPr>
              <a:t>Hoe vaak kies je voor internet in plaats van uitgaan?</a:t>
            </a:r>
          </a:p>
          <a:p>
            <a:r>
              <a:rPr lang="nl-NL" sz="1200" b="0" i="0" u="none" strike="noStrike" kern="1200" dirty="0" smtClean="0">
                <a:solidFill>
                  <a:schemeClr val="tx1"/>
                </a:solidFill>
                <a:effectLst/>
                <a:latin typeface="+mn-lt"/>
                <a:ea typeface="+mn-ea"/>
                <a:cs typeface="+mn-cs"/>
              </a:rPr>
              <a:t>Vreemd. En wat nu als ik gewoon, net zoals iedereen, uitga met anderen én online ben? Bier drinken én appen? Wat moet ik dan invullen? Met pijn en moeite heb ik me door dit soort vragen heen geworsteld en het resultaat was dat ik verslaafd ben aan het internet.</a:t>
            </a:r>
          </a:p>
          <a:p>
            <a:r>
              <a:rPr lang="nl-NL" sz="1200" b="0" i="0" u="none" strike="noStrike" kern="1200" dirty="0" smtClean="0">
                <a:solidFill>
                  <a:schemeClr val="tx1"/>
                </a:solidFill>
                <a:effectLst/>
                <a:latin typeface="+mn-lt"/>
                <a:ea typeface="+mn-ea"/>
                <a:cs typeface="+mn-cs"/>
              </a:rPr>
              <a:t>Nou ja, volgens het internet dus.</a:t>
            </a:r>
          </a:p>
          <a:p>
            <a:r>
              <a:rPr lang="nl-NL" sz="1200" b="0" i="0" u="none" strike="noStrike" kern="1200" dirty="0" smtClean="0">
                <a:solidFill>
                  <a:schemeClr val="tx1"/>
                </a:solidFill>
                <a:effectLst/>
                <a:latin typeface="+mn-lt"/>
                <a:ea typeface="+mn-ea"/>
                <a:cs typeface="+mn-cs"/>
              </a:rPr>
              <a:t>Ook andere verslavingsklinieken bedienen zich van dit soort ouderwetse vragenlijsten en test. En het wordt nog </a:t>
            </a:r>
            <a:r>
              <a:rPr lang="nl-NL" sz="1200" b="0" i="0" u="none" strike="noStrike" kern="1200" dirty="0" smtClean="0">
                <a:solidFill>
                  <a:schemeClr val="tx1"/>
                </a:solidFill>
                <a:effectLst/>
                <a:latin typeface="+mn-lt"/>
                <a:ea typeface="+mn-ea"/>
                <a:cs typeface="+mn-cs"/>
                <a:hlinkClick r:id="rId4"/>
              </a:rPr>
              <a:t>erger</a:t>
            </a:r>
            <a:r>
              <a:rPr lang="nl-NL" sz="1200" b="0" i="0" u="none" strike="noStrike" kern="1200" dirty="0" smtClean="0">
                <a:solidFill>
                  <a:schemeClr val="tx1"/>
                </a:solidFill>
                <a:effectLst/>
                <a:latin typeface="+mn-lt"/>
                <a:ea typeface="+mn-ea"/>
                <a:cs typeface="+mn-cs"/>
              </a:rPr>
              <a:t> (link naar site Jellinek). Als je bijvoorbeeld op de site van Jellinek de zoekterm 'internet' intypt dan lees je dat, niet gelogen, er in 2009 slechts 43 aanmeldingen waren en dat gezien het geringe aanmeldingen er van uit gegaan wordt dat het gedrag zichzelf corrigeert (bizarre link naar </a:t>
            </a:r>
            <a:r>
              <a:rPr lang="nl-NL" sz="1200" b="0" i="0" u="none" strike="noStrike" kern="1200" dirty="0" smtClean="0">
                <a:solidFill>
                  <a:schemeClr val="tx1"/>
                </a:solidFill>
                <a:effectLst/>
                <a:latin typeface="+mn-lt"/>
                <a:ea typeface="+mn-ea"/>
                <a:cs typeface="+mn-cs"/>
                <a:hlinkClick r:id="rId4"/>
              </a:rPr>
              <a:t>site</a:t>
            </a:r>
            <a:r>
              <a:rPr lang="nl-NL" sz="1200" b="0" i="0" u="none" strike="noStrike" kern="1200" dirty="0" smtClean="0">
                <a:solidFill>
                  <a:schemeClr val="tx1"/>
                </a:solidFill>
                <a:effectLst/>
                <a:latin typeface="+mn-lt"/>
                <a:ea typeface="+mn-ea"/>
                <a:cs typeface="+mn-cs"/>
              </a:rPr>
              <a:t> Jellinek). Internetverslaving wordt dus niet gezien als een probleem. Echt waar! Verderop lezen we een briljante tip van Jellinek: spreek met jezelf af niet voor 22.00 uur te internetten en dan maar 1,5 uur.</a:t>
            </a:r>
          </a:p>
          <a:p>
            <a:r>
              <a:rPr lang="nl-NL" sz="1200" b="0" i="0" u="none" strike="noStrike" kern="1200" dirty="0" smtClean="0">
                <a:solidFill>
                  <a:schemeClr val="tx1"/>
                </a:solidFill>
                <a:effectLst/>
                <a:latin typeface="+mn-lt"/>
                <a:ea typeface="+mn-ea"/>
                <a:cs typeface="+mn-cs"/>
              </a:rPr>
              <a:t>Tsja.</a:t>
            </a:r>
          </a:p>
          <a:p>
            <a:r>
              <a:rPr lang="nl-NL" sz="1200" b="0" i="0" u="none" strike="noStrike" kern="1200" dirty="0" smtClean="0">
                <a:solidFill>
                  <a:schemeClr val="tx1"/>
                </a:solidFill>
                <a:effectLst/>
                <a:latin typeface="+mn-lt"/>
                <a:ea typeface="+mn-ea"/>
                <a:cs typeface="+mn-cs"/>
              </a:rPr>
              <a:t>Maar dit was begin 2019, misschien is het nu beter.</a:t>
            </a:r>
          </a:p>
          <a:p>
            <a:r>
              <a:rPr lang="nl-NL" sz="1200" b="0" i="0" u="none" strike="noStrike" kern="1200" dirty="0" smtClean="0">
                <a:solidFill>
                  <a:schemeClr val="tx1"/>
                </a:solidFill>
                <a:effectLst/>
                <a:latin typeface="+mn-lt"/>
                <a:ea typeface="+mn-ea"/>
                <a:cs typeface="+mn-cs"/>
              </a:rPr>
              <a:t>De mensen van Jellinek zijn in ieder geval niet verslaafd aan 'het internet.' Althans niet als het gaat om het updaten van hun website. Het onbedoelde kijkje in het verleden van Jellinek laat precies de twee problemen van het denken over internetverslaving zien. Als eerste wordt internetverslaving bewust of onbewust ingedeeld bij </a:t>
            </a:r>
            <a:r>
              <a:rPr lang="nl-NL" sz="1200" b="0" i="0" u="none" strike="noStrike" kern="1200" dirty="0" err="1" smtClean="0">
                <a:solidFill>
                  <a:schemeClr val="tx1"/>
                </a:solidFill>
                <a:effectLst/>
                <a:latin typeface="+mn-lt"/>
                <a:ea typeface="+mn-ea"/>
                <a:cs typeface="+mn-cs"/>
              </a:rPr>
              <a:t>deÂ</a:t>
            </a:r>
            <a:r>
              <a:rPr lang="nl-NL" sz="1200" b="0" i="0" u="none" strike="noStrike" kern="1200" dirty="0" smtClean="0">
                <a:solidFill>
                  <a:schemeClr val="tx1"/>
                </a:solidFill>
                <a:effectLst/>
                <a:latin typeface="+mn-lt"/>
                <a:ea typeface="+mn-ea"/>
                <a:cs typeface="+mn-cs"/>
              </a:rPr>
              <a:t> </a:t>
            </a:r>
            <a:r>
              <a:rPr lang="nl-NL" sz="1200" b="1" i="0" u="none" strike="noStrike" kern="1200" dirty="0" err="1" smtClean="0">
                <a:solidFill>
                  <a:schemeClr val="tx1"/>
                </a:solidFill>
                <a:effectLst/>
                <a:latin typeface="+mn-lt"/>
                <a:ea typeface="+mn-ea"/>
                <a:cs typeface="+mn-cs"/>
              </a:rPr>
              <a:t>destructieve</a:t>
            </a:r>
            <a:r>
              <a:rPr lang="nl-NL" sz="1200" b="0" i="0" u="none" strike="noStrike" kern="1200" dirty="0" err="1" smtClean="0">
                <a:solidFill>
                  <a:schemeClr val="tx1"/>
                </a:solidFill>
                <a:effectLst/>
                <a:latin typeface="+mn-lt"/>
                <a:ea typeface="+mn-ea"/>
                <a:cs typeface="+mn-cs"/>
              </a:rPr>
              <a:t>verslavingen</a:t>
            </a:r>
            <a:r>
              <a:rPr lang="nl-NL" sz="1200" b="0" i="0" u="none" strike="noStrike" kern="1200" dirty="0" smtClean="0">
                <a:solidFill>
                  <a:schemeClr val="tx1"/>
                </a:solidFill>
                <a:effectLst/>
                <a:latin typeface="+mn-lt"/>
                <a:ea typeface="+mn-ea"/>
                <a:cs typeface="+mn-cs"/>
              </a:rPr>
              <a:t>. Verslavingen die normaal functioneren vernietigen. Net zoals verslavingen aan alcohol, gamen, gokken, seks of drugs. Verslavingen waar je lichamelijk aan onder door gaat of waarvan je gekke dingen gaat doen omdat je geld op is of waarbij je je werk, familie of school verwaarloost. Maar een verslaving aan het internet is dankzij de smartphone een heel ander fenomeen. In ons mobile-first tijdperk kun je obsessief appgedrag moeiteloos combineren met de rest van je leven.</a:t>
            </a:r>
          </a:p>
          <a:p>
            <a:r>
              <a:rPr lang="nl-NL" sz="1200" b="0" i="0" u="none" strike="noStrike" kern="1200" dirty="0" smtClean="0">
                <a:solidFill>
                  <a:schemeClr val="tx1"/>
                </a:solidFill>
                <a:effectLst/>
                <a:latin typeface="+mn-lt"/>
                <a:ea typeface="+mn-ea"/>
                <a:cs typeface="+mn-cs"/>
              </a:rPr>
              <a:t>Als er nog een rest is.</a:t>
            </a:r>
          </a:p>
          <a:p>
            <a:r>
              <a:rPr lang="nl-NL" sz="1200" b="0" i="0" u="none" strike="noStrike" kern="1200" dirty="0" smtClean="0">
                <a:solidFill>
                  <a:schemeClr val="tx1"/>
                </a:solidFill>
                <a:effectLst/>
                <a:latin typeface="+mn-lt"/>
                <a:ea typeface="+mn-ea"/>
                <a:cs typeface="+mn-cs"/>
              </a:rPr>
              <a:t>Je kunt prima naar school of naar je werk gaan, naar de kroeg, het restaurant, op vakantie en toch zowat de hele tijd op internet zitten. Sterker nog, hele volksstammen doen dat. En dat allemaal onbeperkt voor 25 euro per maand. Niet omdat het moet, maar omdat het kan, om met Tele2 te spreken. Nu kun je natuurlijk redeneren: als het niet destructief is, dan is het ook geen groot probleem. Als je obsessief kunt appen en toch nog gewoon kunt functioneren, dan moet je dat lekker doen. Maar is dat wel zo?</a:t>
            </a:r>
          </a:p>
          <a:p>
            <a:r>
              <a:rPr lang="nl-NL" sz="1200" b="0" i="0" u="none" strike="noStrike" kern="1200" dirty="0" smtClean="0">
                <a:solidFill>
                  <a:schemeClr val="tx1"/>
                </a:solidFill>
                <a:effectLst/>
                <a:latin typeface="+mn-lt"/>
                <a:ea typeface="+mn-ea"/>
                <a:cs typeface="+mn-cs"/>
              </a:rPr>
              <a:t>Dat brengt ons bij het tweede probleem. De huidige vragenlijsten en signaleringstesten zijn niet goed genoeg om vast te stellen of de verslaving een probleem is. De verslavingszorg heeft betere tests nodig, en ik adviseer ze om te kijken naar de tests die ze nu al hebben voor verslavingen aan tabak. Immers een verslaving aan roken is ook zo'n fenomeen dat op korte termijn weinig kwaad kan, maar op langere termijn best wel eens allesvernietigend kan zijn.</a:t>
            </a:r>
          </a:p>
          <a:p>
            <a:r>
              <a:rPr lang="nl-NL" sz="1200" b="0" i="0" u="none" strike="noStrike" kern="1200" dirty="0" smtClean="0">
                <a:solidFill>
                  <a:schemeClr val="tx1"/>
                </a:solidFill>
                <a:effectLst/>
                <a:latin typeface="+mn-lt"/>
                <a:ea typeface="+mn-ea"/>
                <a:cs typeface="+mn-cs"/>
              </a:rPr>
              <a:t>Ik heb de rooktest van het Jellinek er bij gepakt, en daar kreeg ik dit soort vragen:</a:t>
            </a:r>
          </a:p>
          <a:p>
            <a:r>
              <a:rPr lang="nl-NL" sz="1200" b="0" i="0" u="none" strike="noStrike" kern="1200" dirty="0" smtClean="0">
                <a:solidFill>
                  <a:schemeClr val="tx1"/>
                </a:solidFill>
                <a:effectLst/>
                <a:latin typeface="+mn-lt"/>
                <a:ea typeface="+mn-ea"/>
                <a:cs typeface="+mn-cs"/>
              </a:rPr>
              <a:t>Hoeveel sigaretten rook je per dag?</a:t>
            </a:r>
          </a:p>
          <a:p>
            <a:r>
              <a:rPr lang="nl-NL" sz="1200" b="0" i="0" u="none" strike="noStrike" kern="1200" dirty="0" smtClean="0">
                <a:solidFill>
                  <a:schemeClr val="tx1"/>
                </a:solidFill>
                <a:effectLst/>
                <a:latin typeface="+mn-lt"/>
                <a:ea typeface="+mn-ea"/>
                <a:cs typeface="+mn-cs"/>
              </a:rPr>
              <a:t>Na hoeveel minuten steek je een nieuwe sigaret op?</a:t>
            </a:r>
          </a:p>
          <a:p>
            <a:r>
              <a:rPr lang="nl-NL" sz="1200" b="0" i="0" u="none" strike="noStrike" kern="1200" dirty="0" smtClean="0">
                <a:solidFill>
                  <a:schemeClr val="tx1"/>
                </a:solidFill>
                <a:effectLst/>
                <a:latin typeface="+mn-lt"/>
                <a:ea typeface="+mn-ea"/>
                <a:cs typeface="+mn-cs"/>
              </a:rPr>
              <a:t>Is roken het eerste wat je doet als je wakker wordt?</a:t>
            </a:r>
          </a:p>
          <a:p>
            <a:r>
              <a:rPr lang="nl-NL" sz="1200" b="0" i="0" u="none" strike="noStrike" kern="1200" dirty="0" smtClean="0">
                <a:solidFill>
                  <a:schemeClr val="tx1"/>
                </a:solidFill>
                <a:effectLst/>
                <a:latin typeface="+mn-lt"/>
                <a:ea typeface="+mn-ea"/>
                <a:cs typeface="+mn-cs"/>
              </a:rPr>
              <a:t>Prima test. Mijn advies aan Jellinek en al die andere instellingen: vervang roken gewoon door appen, rommel wat met de getallen en je hebt meteen een heel goede signaleringstest. Dat hebben wij dan weer nodig om heel anders over verslaving en apps te kunnen denken.</a:t>
            </a:r>
            <a:r>
              <a:rPr lang="nl-NL" sz="1200" b="1" i="0" u="none" strike="noStrike" kern="1200" dirty="0" smtClean="0">
                <a:solidFill>
                  <a:schemeClr val="tx1"/>
                </a:solidFill>
                <a:effectLst/>
                <a:latin typeface="+mn-lt"/>
                <a:ea typeface="+mn-ea"/>
                <a:cs typeface="+mn-cs"/>
              </a:rPr>
              <a:t/>
            </a:r>
            <a:br>
              <a:rPr lang="nl-NL" sz="1200" b="1" i="0" u="none" strike="noStrike" kern="1200" dirty="0" smtClean="0">
                <a:solidFill>
                  <a:schemeClr val="tx1"/>
                </a:solidFill>
                <a:effectLst/>
                <a:latin typeface="+mn-lt"/>
                <a:ea typeface="+mn-ea"/>
                <a:cs typeface="+mn-cs"/>
              </a:rPr>
            </a:br>
            <a:endParaRPr lang="nl-NL" sz="1200" b="0" i="0" u="none" strike="noStrike" kern="1200" dirty="0" smtClean="0">
              <a:solidFill>
                <a:schemeClr val="tx1"/>
              </a:solidFill>
              <a:effectLst/>
              <a:latin typeface="+mn-lt"/>
              <a:ea typeface="+mn-ea"/>
              <a:cs typeface="+mn-cs"/>
            </a:endParaRPr>
          </a:p>
          <a:p>
            <a:r>
              <a:rPr lang="nl-NL" sz="1200" b="0" i="0" u="none" strike="noStrike" kern="1200" dirty="0" smtClean="0">
                <a:solidFill>
                  <a:schemeClr val="tx1"/>
                </a:solidFill>
                <a:effectLst/>
                <a:latin typeface="+mn-lt"/>
                <a:ea typeface="+mn-ea"/>
                <a:cs typeface="+mn-cs"/>
              </a:rPr>
              <a:t>Wat verder belangrijk is:</a:t>
            </a:r>
          </a:p>
          <a:p>
            <a:r>
              <a:rPr lang="nl-NL" sz="1200" b="0" i="0" u="none" strike="noStrike" kern="1200" dirty="0" smtClean="0">
                <a:solidFill>
                  <a:schemeClr val="tx1"/>
                </a:solidFill>
                <a:effectLst/>
                <a:latin typeface="+mn-lt"/>
                <a:ea typeface="+mn-ea"/>
                <a:cs typeface="+mn-cs"/>
              </a:rPr>
              <a:t>Met de opkomst van de mobiele telefoon het veel gemakkelijker is geworden om online te gaan en daarmee er meer mensen 'verslaafd' zijn aan internet (gelegenheid maakt de dief);</a:t>
            </a:r>
          </a:p>
          <a:p>
            <a:r>
              <a:rPr lang="nl-NL" sz="1200" b="0" i="0" u="none" strike="noStrike" kern="1200" dirty="0" smtClean="0">
                <a:solidFill>
                  <a:schemeClr val="tx1"/>
                </a:solidFill>
                <a:effectLst/>
                <a:latin typeface="+mn-lt"/>
                <a:ea typeface="+mn-ea"/>
                <a:cs typeface="+mn-cs"/>
              </a:rPr>
              <a:t>Het geen goed teken is dat er een woord is voor de angst om je mobiele telefoon kwijt te raken: </a:t>
            </a:r>
            <a:r>
              <a:rPr lang="nl-NL" sz="1200" b="0" i="0" u="none" strike="noStrike" kern="1200" dirty="0" err="1" smtClean="0">
                <a:solidFill>
                  <a:schemeClr val="tx1"/>
                </a:solidFill>
                <a:effectLst/>
                <a:latin typeface="+mn-lt"/>
                <a:ea typeface="+mn-ea"/>
                <a:cs typeface="+mn-cs"/>
              </a:rPr>
              <a:t>Nomofobie</a:t>
            </a:r>
            <a:r>
              <a:rPr lang="nl-NL" sz="1200" b="0" i="0" u="none" strike="noStrike" kern="1200" dirty="0" smtClean="0">
                <a:solidFill>
                  <a:schemeClr val="tx1"/>
                </a:solidFill>
                <a:effectLst/>
                <a:latin typeface="+mn-lt"/>
                <a:ea typeface="+mn-ea"/>
                <a:cs typeface="+mn-cs"/>
              </a:rPr>
              <a:t> (</a:t>
            </a:r>
            <a:r>
              <a:rPr lang="nl-NL" sz="1200" b="0" i="0" u="none" strike="noStrike" kern="1200" dirty="0" smtClean="0">
                <a:solidFill>
                  <a:schemeClr val="tx1"/>
                </a:solidFill>
                <a:effectLst/>
                <a:latin typeface="+mn-lt"/>
                <a:ea typeface="+mn-ea"/>
                <a:cs typeface="+mn-cs"/>
                <a:hlinkClick r:id="rId5"/>
              </a:rPr>
              <a:t>No More Mobile Phone </a:t>
            </a:r>
            <a:r>
              <a:rPr lang="nl-NL" sz="1200" b="0" i="0" u="none" strike="noStrike" kern="1200" dirty="0" err="1" smtClean="0">
                <a:solidFill>
                  <a:schemeClr val="tx1"/>
                </a:solidFill>
                <a:effectLst/>
                <a:latin typeface="+mn-lt"/>
                <a:ea typeface="+mn-ea"/>
                <a:cs typeface="+mn-cs"/>
                <a:hlinkClick r:id="rId5"/>
              </a:rPr>
              <a:t>Phobia</a:t>
            </a:r>
            <a:r>
              <a:rPr lang="nl-NL" sz="1200" b="0" i="0" u="none" strike="noStrike" kern="1200" dirty="0" smtClean="0">
                <a:solidFill>
                  <a:schemeClr val="tx1"/>
                </a:solidFill>
                <a:effectLst/>
                <a:latin typeface="+mn-lt"/>
                <a:ea typeface="+mn-ea"/>
                <a:cs typeface="+mn-cs"/>
              </a:rPr>
              <a:t>);</a:t>
            </a:r>
          </a:p>
          <a:p>
            <a:r>
              <a:rPr lang="nl-NL" sz="1200" b="0" i="0" u="none" strike="noStrike" kern="1200" dirty="0" smtClean="0">
                <a:solidFill>
                  <a:schemeClr val="tx1"/>
                </a:solidFill>
                <a:effectLst/>
                <a:latin typeface="+mn-lt"/>
                <a:ea typeface="+mn-ea"/>
                <a:cs typeface="+mn-cs"/>
              </a:rPr>
              <a:t>En dat het fenomeen, </a:t>
            </a:r>
            <a:r>
              <a:rPr lang="nl-NL" sz="1200" b="0" i="0" u="none" strike="noStrike" kern="1200" dirty="0" smtClean="0">
                <a:solidFill>
                  <a:schemeClr val="tx1"/>
                </a:solidFill>
                <a:effectLst/>
                <a:latin typeface="+mn-lt"/>
                <a:ea typeface="+mn-ea"/>
                <a:cs typeface="+mn-cs"/>
                <a:hlinkClick r:id="rId6"/>
              </a:rPr>
              <a:t>de fantoomtrilling</a:t>
            </a:r>
            <a:r>
              <a:rPr lang="nl-NL" sz="1200" b="0" i="0" u="none" strike="noStrike" kern="1200" dirty="0" smtClean="0">
                <a:solidFill>
                  <a:schemeClr val="tx1"/>
                </a:solidFill>
                <a:effectLst/>
                <a:latin typeface="+mn-lt"/>
                <a:ea typeface="+mn-ea"/>
                <a:cs typeface="+mn-cs"/>
              </a:rPr>
              <a:t>, ook geen goed teken is. Een fantoomtrilling is </a:t>
            </a:r>
            <a:r>
              <a:rPr lang="nl-NL" sz="1200" b="0" i="0" u="none" strike="noStrike" kern="1200" dirty="0" err="1" smtClean="0">
                <a:solidFill>
                  <a:schemeClr val="tx1"/>
                </a:solidFill>
                <a:effectLst/>
                <a:latin typeface="+mn-lt"/>
                <a:ea typeface="+mn-ea"/>
                <a:cs typeface="+mn-cs"/>
              </a:rPr>
              <a:t>is</a:t>
            </a:r>
            <a:r>
              <a:rPr lang="nl-NL" sz="1200" b="0" i="0" u="none" strike="noStrike" kern="1200" dirty="0" smtClean="0">
                <a:solidFill>
                  <a:schemeClr val="tx1"/>
                </a:solidFill>
                <a:effectLst/>
                <a:latin typeface="+mn-lt"/>
                <a:ea typeface="+mn-ea"/>
                <a:cs typeface="+mn-cs"/>
              </a:rPr>
              <a:t> een vibratie die gevoeld wordt, terwijl je de smartphone niet bij hebt of als je hem voelt trillen, terwijl dat toch echt niet het geval is.</a:t>
            </a:r>
          </a:p>
          <a:p>
            <a:endParaRPr lang="nl-NL" dirty="0" smtClean="0"/>
          </a:p>
          <a:p>
            <a:r>
              <a:rPr lang="nl-NL" b="1" dirty="0" smtClean="0">
                <a:latin typeface="Calibri" panose="020F0502020204030204" pitchFamily="34" charset="0"/>
                <a:cs typeface="Calibri" panose="020F0502020204030204" pitchFamily="34" charset="0"/>
              </a:rPr>
              <a:t>KEY TAKE AWAYS</a:t>
            </a:r>
          </a:p>
          <a:p>
            <a:pPr marL="342900" indent="-342900">
              <a:buAutoNum type="arabicPeriod"/>
            </a:pPr>
            <a:endParaRPr lang="nl-NL" b="1" dirty="0" smtClean="0">
              <a:latin typeface="Calibri" panose="020F0502020204030204" pitchFamily="34" charset="0"/>
              <a:cs typeface="Calibri" panose="020F0502020204030204" pitchFamily="34" charset="0"/>
            </a:endParaRPr>
          </a:p>
          <a:p>
            <a:pPr marL="342900" indent="-342900">
              <a:buAutoNum type="arabicPeriod"/>
            </a:pPr>
            <a:r>
              <a:rPr lang="nl-NL" b="1" dirty="0" smtClean="0">
                <a:latin typeface="Calibri" panose="020F0502020204030204" pitchFamily="34" charset="0"/>
                <a:cs typeface="Calibri" panose="020F0502020204030204" pitchFamily="34" charset="0"/>
              </a:rPr>
              <a:t>HET GAAT NIET OM DE SMARTPHONE, MAAR OM DE VERSLAVENDE APPS;</a:t>
            </a:r>
          </a:p>
          <a:p>
            <a:pPr marL="342900" indent="-342900">
              <a:buAutoNum type="arabicPeriod"/>
            </a:pPr>
            <a:r>
              <a:rPr lang="nl-NL" b="1" dirty="0" smtClean="0">
                <a:latin typeface="Calibri" panose="020F0502020204030204" pitchFamily="34" charset="0"/>
                <a:cs typeface="Calibri" panose="020F0502020204030204" pitchFamily="34" charset="0"/>
              </a:rPr>
              <a:t>APPS ZIJN ‘ADDICTIVE BY DESIGN’</a:t>
            </a:r>
          </a:p>
          <a:p>
            <a:pPr marL="342900" indent="-342900">
              <a:buAutoNum type="arabicPeriod"/>
            </a:pPr>
            <a:r>
              <a:rPr lang="nl-NL" b="1" dirty="0" smtClean="0">
                <a:latin typeface="Calibri" panose="020F0502020204030204" pitchFamily="34" charset="0"/>
                <a:cs typeface="Calibri" panose="020F0502020204030204" pitchFamily="34" charset="0"/>
              </a:rPr>
              <a:t>DE WERELD VERANDERDE IN 5 JAAR (GAAT HET OPNIEUW GEBEUREN)</a:t>
            </a:r>
          </a:p>
          <a:p>
            <a:pPr marL="342900" indent="-342900">
              <a:buAutoNum type="arabicPeriod"/>
            </a:pPr>
            <a:r>
              <a:rPr lang="nl-NL" b="1" dirty="0" smtClean="0">
                <a:latin typeface="Calibri" panose="020F0502020204030204" pitchFamily="34" charset="0"/>
                <a:cs typeface="Calibri" panose="020F0502020204030204" pitchFamily="34" charset="0"/>
              </a:rPr>
              <a:t>DE GEVOLGEN ZIJN NOG STEEDS ONDUIDELIJK</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48</a:t>
            </a:fld>
            <a:endParaRPr lang="nl-NL"/>
          </a:p>
        </p:txBody>
      </p:sp>
    </p:spTree>
    <p:extLst>
      <p:ext uri="{BB962C8B-B14F-4D97-AF65-F5344CB8AC3E}">
        <p14:creationId xmlns:p14="http://schemas.microsoft.com/office/powerpoint/2010/main" val="2796048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49</a:t>
            </a:fld>
            <a:endParaRPr lang="nl-NL"/>
          </a:p>
        </p:txBody>
      </p:sp>
    </p:spTree>
    <p:extLst>
      <p:ext uri="{BB962C8B-B14F-4D97-AF65-F5344CB8AC3E}">
        <p14:creationId xmlns:p14="http://schemas.microsoft.com/office/powerpoint/2010/main" val="84006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toen kwam The</a:t>
            </a:r>
            <a:r>
              <a:rPr lang="nl-NL" baseline="0" dirty="0" smtClean="0"/>
              <a:t> Sun. Deze krant stond vol spectaculaire verhalen en kostte maar 1 pence. De uitgever was Benjamin Day. In het begin begreep niemand hoe hij dat deed. Maar als snel werd duidelijk dat de inkomsten van Benjamin Day vooral kwamen van advertenties. Benjamin Day greep onze aandacht, en verkocht die aan anderen. Hij was daarmee de eerste handelaar in aandacht.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a:t>
            </a:fld>
            <a:endParaRPr lang="nl-NL"/>
          </a:p>
        </p:txBody>
      </p:sp>
    </p:spTree>
    <p:extLst>
      <p:ext uri="{BB962C8B-B14F-4D97-AF65-F5344CB8AC3E}">
        <p14:creationId xmlns:p14="http://schemas.microsoft.com/office/powerpoint/2010/main" val="81506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50</a:t>
            </a:fld>
            <a:endParaRPr lang="nl-NL"/>
          </a:p>
        </p:txBody>
      </p:sp>
    </p:spTree>
    <p:extLst>
      <p:ext uri="{BB962C8B-B14F-4D97-AF65-F5344CB8AC3E}">
        <p14:creationId xmlns:p14="http://schemas.microsoft.com/office/powerpoint/2010/main" val="33877739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51</a:t>
            </a:fld>
            <a:endParaRPr lang="nl-NL"/>
          </a:p>
        </p:txBody>
      </p:sp>
    </p:spTree>
    <p:extLst>
      <p:ext uri="{BB962C8B-B14F-4D97-AF65-F5344CB8AC3E}">
        <p14:creationId xmlns:p14="http://schemas.microsoft.com/office/powerpoint/2010/main" val="12122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52</a:t>
            </a:fld>
            <a:endParaRPr lang="nl-NL"/>
          </a:p>
        </p:txBody>
      </p:sp>
    </p:spTree>
    <p:extLst>
      <p:ext uri="{BB962C8B-B14F-4D97-AF65-F5344CB8AC3E}">
        <p14:creationId xmlns:p14="http://schemas.microsoft.com/office/powerpoint/2010/main" val="12197723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53</a:t>
            </a:fld>
            <a:endParaRPr lang="nl-NL"/>
          </a:p>
        </p:txBody>
      </p:sp>
    </p:spTree>
    <p:extLst>
      <p:ext uri="{BB962C8B-B14F-4D97-AF65-F5344CB8AC3E}">
        <p14:creationId xmlns:p14="http://schemas.microsoft.com/office/powerpoint/2010/main" val="2103251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54</a:t>
            </a:fld>
            <a:endParaRPr lang="nl-NL"/>
          </a:p>
        </p:txBody>
      </p:sp>
    </p:spTree>
    <p:extLst>
      <p:ext uri="{BB962C8B-B14F-4D97-AF65-F5344CB8AC3E}">
        <p14:creationId xmlns:p14="http://schemas.microsoft.com/office/powerpoint/2010/main" val="34352931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55</a:t>
            </a:fld>
            <a:endParaRPr lang="nl-NL"/>
          </a:p>
        </p:txBody>
      </p:sp>
    </p:spTree>
    <p:extLst>
      <p:ext uri="{BB962C8B-B14F-4D97-AF65-F5344CB8AC3E}">
        <p14:creationId xmlns:p14="http://schemas.microsoft.com/office/powerpoint/2010/main" val="2613997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56</a:t>
            </a:fld>
            <a:endParaRPr lang="nl-NL"/>
          </a:p>
        </p:txBody>
      </p:sp>
    </p:spTree>
    <p:extLst>
      <p:ext uri="{BB962C8B-B14F-4D97-AF65-F5344CB8AC3E}">
        <p14:creationId xmlns:p14="http://schemas.microsoft.com/office/powerpoint/2010/main" val="36687543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57</a:t>
            </a:fld>
            <a:endParaRPr lang="nl-NL"/>
          </a:p>
        </p:txBody>
      </p:sp>
    </p:spTree>
    <p:extLst>
      <p:ext uri="{BB962C8B-B14F-4D97-AF65-F5344CB8AC3E}">
        <p14:creationId xmlns:p14="http://schemas.microsoft.com/office/powerpoint/2010/main" val="2228524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58</a:t>
            </a:fld>
            <a:endParaRPr lang="nl-NL"/>
          </a:p>
        </p:txBody>
      </p:sp>
    </p:spTree>
    <p:extLst>
      <p:ext uri="{BB962C8B-B14F-4D97-AF65-F5344CB8AC3E}">
        <p14:creationId xmlns:p14="http://schemas.microsoft.com/office/powerpoint/2010/main" val="21528567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Goed nieuws. We roken veel minder (van 87-23%). De</a:t>
            </a:r>
            <a:r>
              <a:rPr lang="nl-NL" baseline="0" dirty="0" smtClean="0"/>
              <a:t> mensen die nog roken, roken minder én we houden veel meer rekening met elkaar. De vraag is dus, wat kunnen we leren van de geschiedenis van het roken om beter te gaan appen? Het antwoord is veel, Rens van der Vorst heeft er zelfs een boek over geschreven.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59</a:t>
            </a:fld>
            <a:endParaRPr lang="nl-NL"/>
          </a:p>
        </p:txBody>
      </p:sp>
    </p:spTree>
    <p:extLst>
      <p:ext uri="{BB962C8B-B14F-4D97-AF65-F5344CB8AC3E}">
        <p14:creationId xmlns:p14="http://schemas.microsoft.com/office/powerpoint/2010/main" val="378297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voorbeeld van het ‘Fake News’ uit</a:t>
            </a:r>
            <a:r>
              <a:rPr lang="nl-NL" baseline="0" dirty="0" smtClean="0"/>
              <a:t> </a:t>
            </a:r>
            <a:r>
              <a:rPr lang="nl-NL" baseline="0" dirty="0" err="1" smtClean="0"/>
              <a:t>the</a:t>
            </a:r>
            <a:r>
              <a:rPr lang="nl-NL" baseline="0" dirty="0" smtClean="0"/>
              <a:t> Sun. Seks en angst voor maanmannetjes.</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a:t>
            </a:fld>
            <a:endParaRPr lang="nl-NL"/>
          </a:p>
        </p:txBody>
      </p:sp>
    </p:spTree>
    <p:extLst>
      <p:ext uri="{BB962C8B-B14F-4D97-AF65-F5344CB8AC3E}">
        <p14:creationId xmlns:p14="http://schemas.microsoft.com/office/powerpoint/2010/main" val="16733798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60</a:t>
            </a:fld>
            <a:endParaRPr lang="nl-NL"/>
          </a:p>
        </p:txBody>
      </p:sp>
    </p:spTree>
    <p:extLst>
      <p:ext uri="{BB962C8B-B14F-4D97-AF65-F5344CB8AC3E}">
        <p14:creationId xmlns:p14="http://schemas.microsoft.com/office/powerpoint/2010/main" val="6362427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61</a:t>
            </a:fld>
            <a:endParaRPr lang="nl-NL"/>
          </a:p>
        </p:txBody>
      </p:sp>
    </p:spTree>
    <p:extLst>
      <p:ext uri="{BB962C8B-B14F-4D97-AF65-F5344CB8AC3E}">
        <p14:creationId xmlns:p14="http://schemas.microsoft.com/office/powerpoint/2010/main" val="27619631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62</a:t>
            </a:fld>
            <a:endParaRPr lang="nl-NL"/>
          </a:p>
        </p:txBody>
      </p:sp>
    </p:spTree>
    <p:extLst>
      <p:ext uri="{BB962C8B-B14F-4D97-AF65-F5344CB8AC3E}">
        <p14:creationId xmlns:p14="http://schemas.microsoft.com/office/powerpoint/2010/main" val="5230892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63</a:t>
            </a:fld>
            <a:endParaRPr lang="nl-NL"/>
          </a:p>
        </p:txBody>
      </p:sp>
    </p:spTree>
    <p:extLst>
      <p:ext uri="{BB962C8B-B14F-4D97-AF65-F5344CB8AC3E}">
        <p14:creationId xmlns:p14="http://schemas.microsoft.com/office/powerpoint/2010/main" val="23303882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64</a:t>
            </a:fld>
            <a:endParaRPr lang="nl-NL"/>
          </a:p>
        </p:txBody>
      </p:sp>
    </p:spTree>
    <p:extLst>
      <p:ext uri="{BB962C8B-B14F-4D97-AF65-F5344CB8AC3E}">
        <p14:creationId xmlns:p14="http://schemas.microsoft.com/office/powerpoint/2010/main" val="4000779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65</a:t>
            </a:fld>
            <a:endParaRPr lang="nl-NL"/>
          </a:p>
        </p:txBody>
      </p:sp>
    </p:spTree>
    <p:extLst>
      <p:ext uri="{BB962C8B-B14F-4D97-AF65-F5344CB8AC3E}">
        <p14:creationId xmlns:p14="http://schemas.microsoft.com/office/powerpoint/2010/main" val="3902863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66</a:t>
            </a:fld>
            <a:endParaRPr lang="nl-NL"/>
          </a:p>
        </p:txBody>
      </p:sp>
    </p:spTree>
    <p:extLst>
      <p:ext uri="{BB962C8B-B14F-4D97-AF65-F5344CB8AC3E}">
        <p14:creationId xmlns:p14="http://schemas.microsoft.com/office/powerpoint/2010/main" val="2965253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67</a:t>
            </a:fld>
            <a:endParaRPr lang="nl-NL"/>
          </a:p>
        </p:txBody>
      </p:sp>
    </p:spTree>
    <p:extLst>
      <p:ext uri="{BB962C8B-B14F-4D97-AF65-F5344CB8AC3E}">
        <p14:creationId xmlns:p14="http://schemas.microsoft.com/office/powerpoint/2010/main" val="5725008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68</a:t>
            </a:fld>
            <a:endParaRPr lang="nl-NL"/>
          </a:p>
        </p:txBody>
      </p:sp>
    </p:spTree>
    <p:extLst>
      <p:ext uri="{BB962C8B-B14F-4D97-AF65-F5344CB8AC3E}">
        <p14:creationId xmlns:p14="http://schemas.microsoft.com/office/powerpoint/2010/main" val="20114881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69</a:t>
            </a:fld>
            <a:endParaRPr lang="nl-NL"/>
          </a:p>
        </p:txBody>
      </p:sp>
    </p:spTree>
    <p:extLst>
      <p:ext uri="{BB962C8B-B14F-4D97-AF65-F5344CB8AC3E}">
        <p14:creationId xmlns:p14="http://schemas.microsoft.com/office/powerpoint/2010/main" val="111660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 de jaren daarna begon</a:t>
            </a:r>
            <a:r>
              <a:rPr lang="nl-NL" baseline="0" dirty="0" smtClean="0"/>
              <a:t> men steeds beter te begrijpen dat spullen verkopen geen kwestie is van goede spullen hebben, maar dat het een wetenschap is. Mensen als Claude Hopkins, die zelfs slangenolie verkocht, begrepen dat perfect. Hij schreef het boek </a:t>
            </a:r>
            <a:r>
              <a:rPr lang="nl-NL" baseline="0" dirty="0" err="1" smtClean="0"/>
              <a:t>Scientific</a:t>
            </a:r>
            <a:r>
              <a:rPr lang="nl-NL" baseline="0" dirty="0" smtClean="0"/>
              <a:t> Advertising, wat naast een lofzang op Claude zelf, ook heel erg aangeeft hoe belangrijk het is de aandacht te grijpen van je publiek.</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7</a:t>
            </a:fld>
            <a:endParaRPr lang="nl-NL"/>
          </a:p>
        </p:txBody>
      </p:sp>
    </p:spTree>
    <p:extLst>
      <p:ext uri="{BB962C8B-B14F-4D97-AF65-F5344CB8AC3E}">
        <p14:creationId xmlns:p14="http://schemas.microsoft.com/office/powerpoint/2010/main" val="32231260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70</a:t>
            </a:fld>
            <a:endParaRPr lang="nl-NL"/>
          </a:p>
        </p:txBody>
      </p:sp>
    </p:spTree>
    <p:extLst>
      <p:ext uri="{BB962C8B-B14F-4D97-AF65-F5344CB8AC3E}">
        <p14:creationId xmlns:p14="http://schemas.microsoft.com/office/powerpoint/2010/main" val="5737249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71</a:t>
            </a:fld>
            <a:endParaRPr lang="nl-NL"/>
          </a:p>
        </p:txBody>
      </p:sp>
    </p:spTree>
    <p:extLst>
      <p:ext uri="{BB962C8B-B14F-4D97-AF65-F5344CB8AC3E}">
        <p14:creationId xmlns:p14="http://schemas.microsoft.com/office/powerpoint/2010/main" val="20968858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72</a:t>
            </a:fld>
            <a:endParaRPr lang="nl-NL"/>
          </a:p>
        </p:txBody>
      </p:sp>
    </p:spTree>
    <p:extLst>
      <p:ext uri="{BB962C8B-B14F-4D97-AF65-F5344CB8AC3E}">
        <p14:creationId xmlns:p14="http://schemas.microsoft.com/office/powerpoint/2010/main" val="42322119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73</a:t>
            </a:fld>
            <a:endParaRPr lang="nl-NL"/>
          </a:p>
        </p:txBody>
      </p:sp>
    </p:spTree>
    <p:extLst>
      <p:ext uri="{BB962C8B-B14F-4D97-AF65-F5344CB8AC3E}">
        <p14:creationId xmlns:p14="http://schemas.microsoft.com/office/powerpoint/2010/main" val="3282843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74</a:t>
            </a:fld>
            <a:endParaRPr lang="nl-NL"/>
          </a:p>
        </p:txBody>
      </p:sp>
    </p:spTree>
    <p:extLst>
      <p:ext uri="{BB962C8B-B14F-4D97-AF65-F5344CB8AC3E}">
        <p14:creationId xmlns:p14="http://schemas.microsoft.com/office/powerpoint/2010/main" val="16494283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dirty="0" smtClean="0">
                <a:solidFill>
                  <a:schemeClr val="tx1"/>
                </a:solidFill>
                <a:effectLst/>
                <a:latin typeface="+mn-lt"/>
                <a:ea typeface="+mn-ea"/>
                <a:cs typeface="+mn-cs"/>
              </a:rPr>
              <a:t>Leer van de geschiedenis van het roken</a:t>
            </a:r>
            <a:r>
              <a:rPr lang="nl-NL" dirty="0" smtClean="0"/>
              <a:t/>
            </a:r>
            <a:br>
              <a:rPr lang="nl-NL" dirty="0" smtClean="0"/>
            </a:br>
            <a:r>
              <a:rPr lang="nl-NL" sz="1200" b="0" i="0" u="none" strike="noStrike" kern="1200" dirty="0" smtClean="0">
                <a:solidFill>
                  <a:schemeClr val="tx1"/>
                </a:solidFill>
                <a:effectLst/>
                <a:latin typeface="+mn-lt"/>
                <a:ea typeface="+mn-ea"/>
                <a:cs typeface="+mn-cs"/>
              </a:rPr>
              <a:t>Op dit artikel op </a:t>
            </a:r>
            <a:r>
              <a:rPr lang="nl-NL" sz="1200" b="0" i="0" u="sng" kern="1200" dirty="0" err="1" smtClean="0">
                <a:solidFill>
                  <a:schemeClr val="tx1"/>
                </a:solidFill>
                <a:effectLst/>
                <a:latin typeface="+mn-lt"/>
                <a:ea typeface="+mn-ea"/>
                <a:cs typeface="+mn-cs"/>
                <a:hlinkClick r:id="rId3"/>
              </a:rPr>
              <a:t>Emerce</a:t>
            </a:r>
            <a:r>
              <a:rPr lang="nl-NL" sz="1200" b="0" i="0" u="none" strike="noStrike" kern="1200" dirty="0" smtClean="0">
                <a:solidFill>
                  <a:schemeClr val="tx1"/>
                </a:solidFill>
                <a:effectLst/>
                <a:latin typeface="+mn-lt"/>
                <a:ea typeface="+mn-ea"/>
                <a:cs typeface="+mn-cs"/>
              </a:rPr>
              <a:t> zet ik uiteen wat we kunnen leren van de geschiedenis van het roken om beter om te gaan met onze apps. Je kunt natuurlijk ook het </a:t>
            </a:r>
            <a:r>
              <a:rPr lang="nl-NL" sz="1200" b="0" i="0" u="sng" kern="1200" dirty="0" smtClean="0">
                <a:solidFill>
                  <a:schemeClr val="tx1"/>
                </a:solidFill>
                <a:effectLst/>
                <a:latin typeface="+mn-lt"/>
                <a:ea typeface="+mn-ea"/>
                <a:cs typeface="+mn-cs"/>
                <a:hlinkClick r:id="rId4"/>
              </a:rPr>
              <a:t>hele boek</a:t>
            </a:r>
            <a:r>
              <a:rPr lang="nl-NL" sz="1200" b="0" i="0" u="none" strike="noStrike" kern="1200" dirty="0" smtClean="0">
                <a:solidFill>
                  <a:schemeClr val="tx1"/>
                </a:solidFill>
                <a:effectLst/>
                <a:latin typeface="+mn-lt"/>
                <a:ea typeface="+mn-ea"/>
                <a:cs typeface="+mn-cs"/>
              </a:rPr>
              <a:t> lezen.</a:t>
            </a:r>
            <a:endParaRPr lang="nl-NL" dirty="0" smtClean="0"/>
          </a:p>
          <a:p>
            <a:endParaRPr lang="nl-NL" dirty="0" smtClean="0"/>
          </a:p>
          <a:p>
            <a:r>
              <a:rPr lang="nl-NL" b="1" dirty="0" smtClean="0">
                <a:latin typeface="Calibri" panose="020F0502020204030204" pitchFamily="34" charset="0"/>
                <a:cs typeface="Calibri" panose="020F0502020204030204" pitchFamily="34" charset="0"/>
              </a:rPr>
              <a:t>KEY TAKE AWAYS</a:t>
            </a:r>
          </a:p>
          <a:p>
            <a:pPr marL="342900" indent="-342900">
              <a:buAutoNum type="arabicPeriod"/>
            </a:pPr>
            <a:endParaRPr lang="nl-NL" b="1" dirty="0" smtClean="0">
              <a:latin typeface="Calibri" panose="020F0502020204030204" pitchFamily="34" charset="0"/>
              <a:cs typeface="Calibri" panose="020F0502020204030204" pitchFamily="34" charset="0"/>
            </a:endParaRPr>
          </a:p>
          <a:p>
            <a:pPr marL="342900" indent="-342900">
              <a:buAutoNum type="arabicPeriod"/>
            </a:pPr>
            <a:r>
              <a:rPr lang="nl-NL" b="1" dirty="0" smtClean="0">
                <a:latin typeface="Calibri" panose="020F0502020204030204" pitchFamily="34" charset="0"/>
                <a:cs typeface="Calibri" panose="020F0502020204030204" pitchFamily="34" charset="0"/>
              </a:rPr>
              <a:t>PROBLEEMGEBRUIKERS ZIJN SLACHTOFFERS GEEN DADERS;</a:t>
            </a:r>
          </a:p>
          <a:p>
            <a:pPr marL="342900" indent="-342900">
              <a:buAutoNum type="arabicPeriod"/>
            </a:pPr>
            <a:r>
              <a:rPr lang="nl-NL" b="1" dirty="0" smtClean="0">
                <a:latin typeface="Calibri" panose="020F0502020204030204" pitchFamily="34" charset="0"/>
                <a:cs typeface="Calibri" panose="020F0502020204030204" pitchFamily="34" charset="0"/>
              </a:rPr>
              <a:t>SLACHTOFFERS MOET JE HELPEN, DADERS MOET JE STRAFFEN;</a:t>
            </a:r>
          </a:p>
          <a:p>
            <a:pPr marL="342900" indent="-342900">
              <a:buAutoNum type="arabicPeriod"/>
            </a:pPr>
            <a:r>
              <a:rPr lang="nl-NL" b="1" dirty="0" smtClean="0">
                <a:latin typeface="Calibri" panose="020F0502020204030204" pitchFamily="34" charset="0"/>
                <a:cs typeface="Calibri" panose="020F0502020204030204" pitchFamily="34" charset="0"/>
              </a:rPr>
              <a:t>WE ZIJN NOG WEINIG VOLWASSEN;</a:t>
            </a:r>
          </a:p>
          <a:p>
            <a:pPr marL="342900" indent="-342900">
              <a:buAutoNum type="arabicPeriod"/>
            </a:pPr>
            <a:r>
              <a:rPr lang="nl-NL" b="1" dirty="0" smtClean="0">
                <a:latin typeface="Calibri" panose="020F0502020204030204" pitchFamily="34" charset="0"/>
                <a:cs typeface="Calibri" panose="020F0502020204030204" pitchFamily="34" charset="0"/>
              </a:rPr>
              <a:t>WE HEBBEN HAAST !</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75</a:t>
            </a:fld>
            <a:endParaRPr lang="nl-NL"/>
          </a:p>
        </p:txBody>
      </p:sp>
    </p:spTree>
    <p:extLst>
      <p:ext uri="{BB962C8B-B14F-4D97-AF65-F5344CB8AC3E}">
        <p14:creationId xmlns:p14="http://schemas.microsoft.com/office/powerpoint/2010/main" val="34602990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76</a:t>
            </a:fld>
            <a:endParaRPr lang="nl-NL"/>
          </a:p>
        </p:txBody>
      </p:sp>
    </p:spTree>
    <p:extLst>
      <p:ext uri="{BB962C8B-B14F-4D97-AF65-F5344CB8AC3E}">
        <p14:creationId xmlns:p14="http://schemas.microsoft.com/office/powerpoint/2010/main" val="1890811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model van de</a:t>
            </a:r>
            <a:r>
              <a:rPr lang="nl-NL" baseline="0" dirty="0" smtClean="0"/>
              <a:t> handelaar in aandacht zag je ook terug op de radio. Daar had je een populaire show, Amos en Andy (twee afro – </a:t>
            </a:r>
            <a:r>
              <a:rPr lang="nl-NL" baseline="0" dirty="0" err="1" smtClean="0"/>
              <a:t>amerikanen</a:t>
            </a:r>
            <a:r>
              <a:rPr lang="nl-NL" baseline="0" dirty="0" smtClean="0"/>
              <a:t>) die gespeeld werden door twee oude blanke mannen (andere tijden!!) waaromheen heel veel reclame gemaakt werd. Men begreep, gratis radio grijpt de aandacht van mensen, en die aandacht kun je weer verkopen.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8</a:t>
            </a:fld>
            <a:endParaRPr lang="nl-NL"/>
          </a:p>
        </p:txBody>
      </p:sp>
    </p:spTree>
    <p:extLst>
      <p:ext uri="{BB962C8B-B14F-4D97-AF65-F5344CB8AC3E}">
        <p14:creationId xmlns:p14="http://schemas.microsoft.com/office/powerpoint/2010/main" val="7439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Na radio kwam TV, waar </a:t>
            </a:r>
            <a:r>
              <a:rPr lang="nl-NL" dirty="0" err="1" smtClean="0"/>
              <a:t>Lucille</a:t>
            </a:r>
            <a:r>
              <a:rPr lang="nl-NL" dirty="0" smtClean="0"/>
              <a:t> Ball haar populaire</a:t>
            </a:r>
            <a:r>
              <a:rPr lang="nl-NL" baseline="0" dirty="0" smtClean="0"/>
              <a:t> show had en alle aandacht die daarmee werd gegrepen werd verkocht aan bedrijven als Philip Morris</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9</a:t>
            </a:fld>
            <a:endParaRPr lang="nl-NL"/>
          </a:p>
        </p:txBody>
      </p:sp>
    </p:spTree>
    <p:extLst>
      <p:ext uri="{BB962C8B-B14F-4D97-AF65-F5344CB8AC3E}">
        <p14:creationId xmlns:p14="http://schemas.microsoft.com/office/powerpoint/2010/main" val="1131184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360" y="2130426"/>
            <a:ext cx="10273141" cy="1470025"/>
          </a:xfrm>
        </p:spPr>
        <p:txBody>
          <a:bodyPr/>
          <a:lstStyle>
            <a:lvl1pPr>
              <a:defRPr sz="3600"/>
            </a:lvl1pPr>
          </a:lstStyle>
          <a:p>
            <a:r>
              <a:rPr lang="en-US" dirty="0" smtClean="0"/>
              <a:t>Click to edit Master title style</a:t>
            </a:r>
            <a:endParaRPr lang="nl-NL" dirty="0"/>
          </a:p>
        </p:txBody>
      </p:sp>
      <p:sp>
        <p:nvSpPr>
          <p:cNvPr id="3" name="Subtitle 2"/>
          <p:cNvSpPr>
            <a:spLocks noGrp="1"/>
          </p:cNvSpPr>
          <p:nvPr>
            <p:ph type="subTitle" idx="1" hasCustomPrompt="1"/>
          </p:nvPr>
        </p:nvSpPr>
        <p:spPr>
          <a:xfrm>
            <a:off x="1204731" y="378904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nl-NL" dirty="0"/>
          </a:p>
        </p:txBody>
      </p:sp>
      <p:sp>
        <p:nvSpPr>
          <p:cNvPr id="4" name="Date Placeholder 3"/>
          <p:cNvSpPr>
            <a:spLocks noGrp="1"/>
          </p:cNvSpPr>
          <p:nvPr>
            <p:ph type="dt" sz="half" idx="10"/>
          </p:nvPr>
        </p:nvSpPr>
        <p:spPr>
          <a:xfrm>
            <a:off x="335360" y="6356351"/>
            <a:ext cx="1728192" cy="365125"/>
          </a:xfrm>
        </p:spPr>
        <p:txBody>
          <a:bodyPr/>
          <a:lstStyle/>
          <a:p>
            <a:fld id="{9352B002-1032-497A-A690-67428BD6A599}" type="datetimeFigureOut">
              <a:rPr lang="nl-NL" smtClean="0"/>
              <a:t>14-11-2019</a:t>
            </a:fld>
            <a:endParaRPr lang="nl-NL" dirty="0"/>
          </a:p>
        </p:txBody>
      </p:sp>
      <p:sp>
        <p:nvSpPr>
          <p:cNvPr id="5" name="Footer Placeholder 4"/>
          <p:cNvSpPr>
            <a:spLocks noGrp="1"/>
          </p:cNvSpPr>
          <p:nvPr>
            <p:ph type="ftr" sz="quarter" idx="11"/>
          </p:nvPr>
        </p:nvSpPr>
        <p:spPr>
          <a:xfrm>
            <a:off x="2288934" y="6353465"/>
            <a:ext cx="6687385" cy="365125"/>
          </a:xfrm>
        </p:spPr>
        <p:txBody>
          <a:bodyPr/>
          <a:lstStyle/>
          <a:p>
            <a:endParaRPr lang="nl-NL"/>
          </a:p>
        </p:txBody>
      </p:sp>
      <p:sp>
        <p:nvSpPr>
          <p:cNvPr id="6" name="Slide Number Placeholder 5"/>
          <p:cNvSpPr>
            <a:spLocks noGrp="1"/>
          </p:cNvSpPr>
          <p:nvPr>
            <p:ph type="sldNum" sz="quarter" idx="12"/>
          </p:nvPr>
        </p:nvSpPr>
        <p:spPr>
          <a:xfrm>
            <a:off x="9217653" y="6361546"/>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87662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1112" y="273050"/>
            <a:ext cx="433957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4766734" y="273051"/>
            <a:ext cx="578658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Text Placeholder 3"/>
          <p:cNvSpPr>
            <a:spLocks noGrp="1"/>
          </p:cNvSpPr>
          <p:nvPr>
            <p:ph type="body" sz="half" idx="2"/>
          </p:nvPr>
        </p:nvSpPr>
        <p:spPr>
          <a:xfrm>
            <a:off x="281112" y="1435101"/>
            <a:ext cx="433957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52B002-1032-497A-A690-67428BD6A599}" type="datetimeFigureOut">
              <a:rPr lang="nl-NL" smtClean="0"/>
              <a:t>14-11-2019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69037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71361" y="4755284"/>
            <a:ext cx="73152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2071361" y="595168"/>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nl-NL"/>
          </a:p>
        </p:txBody>
      </p:sp>
      <p:sp>
        <p:nvSpPr>
          <p:cNvPr id="4" name="Text Placeholder 3"/>
          <p:cNvSpPr>
            <a:spLocks noGrp="1"/>
          </p:cNvSpPr>
          <p:nvPr>
            <p:ph type="body" sz="half" idx="2"/>
          </p:nvPr>
        </p:nvSpPr>
        <p:spPr>
          <a:xfrm>
            <a:off x="2071361" y="5382747"/>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352B002-1032-497A-A690-67428BD6A599}" type="datetimeFigureOut">
              <a:rPr lang="nl-NL" smtClean="0"/>
              <a:t>14-11-2019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598046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nl-NL"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9352B002-1032-497A-A690-67428BD6A599}" type="datetimeFigureOut">
              <a:rPr lang="nl-NL" smtClean="0"/>
              <a:t>14-11-2019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645933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86289" y="263822"/>
            <a:ext cx="2067024" cy="5851525"/>
          </a:xfrm>
        </p:spPr>
        <p:txBody>
          <a:bodyPr vert="eaVert"/>
          <a:lstStyle>
            <a:lvl1pPr>
              <a:defRPr sz="3600"/>
            </a:lvl1pPr>
          </a:lstStyle>
          <a:p>
            <a:r>
              <a:rPr lang="en-US" dirty="0" smtClean="0"/>
              <a:t>Click to edit Master title style</a:t>
            </a:r>
            <a:endParaRPr lang="nl-NL" dirty="0"/>
          </a:p>
        </p:txBody>
      </p:sp>
      <p:sp>
        <p:nvSpPr>
          <p:cNvPr id="3" name="Vertical Text Placeholder 2"/>
          <p:cNvSpPr>
            <a:spLocks noGrp="1"/>
          </p:cNvSpPr>
          <p:nvPr>
            <p:ph type="body" orient="vert" idx="1"/>
          </p:nvPr>
        </p:nvSpPr>
        <p:spPr>
          <a:xfrm>
            <a:off x="281111" y="23999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9352B002-1032-497A-A690-67428BD6A599}" type="datetimeFigureOut">
              <a:rPr lang="nl-NL" smtClean="0"/>
              <a:t>14-11-2019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97478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360" y="2130426"/>
            <a:ext cx="10273141" cy="1470025"/>
          </a:xfrm>
        </p:spPr>
        <p:txBody>
          <a:bodyPr/>
          <a:lstStyle>
            <a:lvl1pPr>
              <a:defRPr sz="3600"/>
            </a:lvl1pPr>
          </a:lstStyle>
          <a:p>
            <a:r>
              <a:rPr lang="en-US" dirty="0" smtClean="0"/>
              <a:t>Click to edit Master title style</a:t>
            </a:r>
            <a:endParaRPr lang="nl-NL" dirty="0"/>
          </a:p>
        </p:txBody>
      </p:sp>
      <p:sp>
        <p:nvSpPr>
          <p:cNvPr id="3" name="Subtitle 2"/>
          <p:cNvSpPr>
            <a:spLocks noGrp="1"/>
          </p:cNvSpPr>
          <p:nvPr>
            <p:ph type="subTitle" idx="1" hasCustomPrompt="1"/>
          </p:nvPr>
        </p:nvSpPr>
        <p:spPr>
          <a:xfrm>
            <a:off x="1204731" y="378904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nl-NL" dirty="0"/>
          </a:p>
        </p:txBody>
      </p:sp>
      <p:sp>
        <p:nvSpPr>
          <p:cNvPr id="4" name="Date Placeholder 3"/>
          <p:cNvSpPr>
            <a:spLocks noGrp="1"/>
          </p:cNvSpPr>
          <p:nvPr>
            <p:ph type="dt" sz="half" idx="10"/>
          </p:nvPr>
        </p:nvSpPr>
        <p:spPr>
          <a:xfrm>
            <a:off x="335360" y="6356351"/>
            <a:ext cx="1728192" cy="365125"/>
          </a:xfrm>
        </p:spPr>
        <p:txBody>
          <a:bodyPr/>
          <a:lstStyle/>
          <a:p>
            <a:fld id="{9352B002-1032-497A-A690-67428BD6A599}" type="datetimeFigureOut">
              <a:rPr lang="nl-NL" smtClean="0"/>
              <a:t>14-11-2019</a:t>
            </a:fld>
            <a:endParaRPr lang="nl-NL" dirty="0"/>
          </a:p>
        </p:txBody>
      </p:sp>
      <p:sp>
        <p:nvSpPr>
          <p:cNvPr id="5" name="Footer Placeholder 4"/>
          <p:cNvSpPr>
            <a:spLocks noGrp="1"/>
          </p:cNvSpPr>
          <p:nvPr>
            <p:ph type="ftr" sz="quarter" idx="11"/>
          </p:nvPr>
        </p:nvSpPr>
        <p:spPr>
          <a:xfrm>
            <a:off x="2288934" y="6353465"/>
            <a:ext cx="6687385" cy="365125"/>
          </a:xfrm>
        </p:spPr>
        <p:txBody>
          <a:bodyPr/>
          <a:lstStyle/>
          <a:p>
            <a:endParaRPr lang="nl-NL"/>
          </a:p>
        </p:txBody>
      </p:sp>
      <p:sp>
        <p:nvSpPr>
          <p:cNvPr id="6" name="Slide Number Placeholder 5"/>
          <p:cNvSpPr>
            <a:spLocks noGrp="1"/>
          </p:cNvSpPr>
          <p:nvPr>
            <p:ph type="sldNum" sz="quarter" idx="12"/>
          </p:nvPr>
        </p:nvSpPr>
        <p:spPr>
          <a:xfrm>
            <a:off x="9217653" y="6361546"/>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668734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0369152" cy="922114"/>
          </a:xfrm>
        </p:spPr>
        <p:txBody>
          <a:bodyPr/>
          <a:lstStyle>
            <a:lvl1pPr>
              <a:defRPr sz="3600"/>
            </a:lvl1pPr>
          </a:lstStyle>
          <a:p>
            <a:r>
              <a:rPr lang="en-US" dirty="0" smtClean="0"/>
              <a:t>Click to edit Master title style</a:t>
            </a:r>
            <a:endParaRPr lang="nl-NL" dirty="0"/>
          </a:p>
        </p:txBody>
      </p:sp>
      <p:sp>
        <p:nvSpPr>
          <p:cNvPr id="3" name="Content Placeholder 2"/>
          <p:cNvSpPr>
            <a:spLocks noGrp="1"/>
          </p:cNvSpPr>
          <p:nvPr>
            <p:ph idx="1"/>
          </p:nvPr>
        </p:nvSpPr>
        <p:spPr>
          <a:xfrm>
            <a:off x="335360" y="1600201"/>
            <a:ext cx="10369152" cy="45259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Date Placeholder 3"/>
          <p:cNvSpPr>
            <a:spLocks noGrp="1"/>
          </p:cNvSpPr>
          <p:nvPr>
            <p:ph type="dt" sz="half" idx="10"/>
          </p:nvPr>
        </p:nvSpPr>
        <p:spPr>
          <a:xfrm>
            <a:off x="335360" y="6353465"/>
            <a:ext cx="1453952" cy="365125"/>
          </a:xfrm>
        </p:spPr>
        <p:txBody>
          <a:bodyPr/>
          <a:lstStyle/>
          <a:p>
            <a:fld id="{9352B002-1032-497A-A690-67428BD6A599}" type="datetimeFigureOut">
              <a:rPr lang="nl-NL" smtClean="0"/>
              <a:t>14-11-2019</a:t>
            </a:fld>
            <a:endParaRPr lang="nl-NL" dirty="0"/>
          </a:p>
        </p:txBody>
      </p:sp>
      <p:sp>
        <p:nvSpPr>
          <p:cNvPr id="5" name="Footer Placeholder 4"/>
          <p:cNvSpPr>
            <a:spLocks noGrp="1"/>
          </p:cNvSpPr>
          <p:nvPr>
            <p:ph type="ftr" sz="quarter" idx="11"/>
          </p:nvPr>
        </p:nvSpPr>
        <p:spPr>
          <a:xfrm>
            <a:off x="2288934" y="6353465"/>
            <a:ext cx="6495365" cy="365125"/>
          </a:xfrm>
        </p:spPr>
        <p:txBody>
          <a:bodyPr/>
          <a:lstStyle/>
          <a:p>
            <a:endParaRPr lang="nl-NL"/>
          </a:p>
        </p:txBody>
      </p:sp>
      <p:sp>
        <p:nvSpPr>
          <p:cNvPr id="6" name="Slide Number Placeholder 5"/>
          <p:cNvSpPr>
            <a:spLocks noGrp="1"/>
          </p:cNvSpPr>
          <p:nvPr>
            <p:ph type="sldNum" sz="quarter" idx="12"/>
          </p:nvPr>
        </p:nvSpPr>
        <p:spPr>
          <a:xfrm>
            <a:off x="9313664" y="6353465"/>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25238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600201"/>
            <a:ext cx="10369152" cy="45259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Date Placeholder 3"/>
          <p:cNvSpPr>
            <a:spLocks noGrp="1"/>
          </p:cNvSpPr>
          <p:nvPr>
            <p:ph type="dt" sz="half" idx="10"/>
          </p:nvPr>
        </p:nvSpPr>
        <p:spPr>
          <a:xfrm>
            <a:off x="335360" y="6353465"/>
            <a:ext cx="1453952" cy="365125"/>
          </a:xfrm>
        </p:spPr>
        <p:txBody>
          <a:bodyPr/>
          <a:lstStyle/>
          <a:p>
            <a:fld id="{9352B002-1032-497A-A690-67428BD6A599}" type="datetimeFigureOut">
              <a:rPr lang="nl-NL" smtClean="0"/>
              <a:t>14-11-2019</a:t>
            </a:fld>
            <a:endParaRPr lang="nl-NL" dirty="0"/>
          </a:p>
        </p:txBody>
      </p:sp>
      <p:sp>
        <p:nvSpPr>
          <p:cNvPr id="5" name="Footer Placeholder 4"/>
          <p:cNvSpPr>
            <a:spLocks noGrp="1"/>
          </p:cNvSpPr>
          <p:nvPr>
            <p:ph type="ftr" sz="quarter" idx="11"/>
          </p:nvPr>
        </p:nvSpPr>
        <p:spPr>
          <a:xfrm>
            <a:off x="2288934" y="6353465"/>
            <a:ext cx="6495365" cy="365125"/>
          </a:xfrm>
        </p:spPr>
        <p:txBody>
          <a:bodyPr/>
          <a:lstStyle/>
          <a:p>
            <a:endParaRPr lang="nl-NL"/>
          </a:p>
        </p:txBody>
      </p:sp>
      <p:sp>
        <p:nvSpPr>
          <p:cNvPr id="6" name="Slide Number Placeholder 5"/>
          <p:cNvSpPr>
            <a:spLocks noGrp="1"/>
          </p:cNvSpPr>
          <p:nvPr>
            <p:ph type="sldNum" sz="quarter" idx="12"/>
          </p:nvPr>
        </p:nvSpPr>
        <p:spPr>
          <a:xfrm>
            <a:off x="9313664" y="6353465"/>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418213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1111" y="4406901"/>
            <a:ext cx="10363200" cy="1362075"/>
          </a:xfrm>
        </p:spPr>
        <p:txBody>
          <a:bodyPr anchor="t"/>
          <a:lstStyle>
            <a:lvl1pPr algn="ctr">
              <a:defRPr sz="4000" b="1" cap="all"/>
            </a:lvl1pPr>
          </a:lstStyle>
          <a:p>
            <a:r>
              <a:rPr lang="en-US" dirty="0" smtClean="0"/>
              <a:t>Click to edit Master title style</a:t>
            </a:r>
            <a:endParaRPr lang="nl-NL" dirty="0"/>
          </a:p>
        </p:txBody>
      </p:sp>
      <p:sp>
        <p:nvSpPr>
          <p:cNvPr id="3" name="Text Placeholder 2"/>
          <p:cNvSpPr>
            <a:spLocks noGrp="1"/>
          </p:cNvSpPr>
          <p:nvPr>
            <p:ph type="body" idx="1"/>
          </p:nvPr>
        </p:nvSpPr>
        <p:spPr>
          <a:xfrm>
            <a:off x="267164" y="2614469"/>
            <a:ext cx="10363200" cy="1500187"/>
          </a:xfrm>
        </p:spPr>
        <p:txBody>
          <a:bodyPr anchor="b"/>
          <a:lstStyle>
            <a:lvl1pPr marL="0" indent="0" algn="ctr">
              <a:buNone/>
              <a:defRPr sz="36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9352B002-1032-497A-A690-67428BD6A599}" type="datetimeFigureOut">
              <a:rPr lang="nl-NL" smtClean="0"/>
              <a:t>14-11-2019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18961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nl-NL" dirty="0"/>
          </a:p>
        </p:txBody>
      </p:sp>
      <p:sp>
        <p:nvSpPr>
          <p:cNvPr id="3" name="Content Placeholder 2"/>
          <p:cNvSpPr>
            <a:spLocks noGrp="1"/>
          </p:cNvSpPr>
          <p:nvPr>
            <p:ph sz="half" idx="1"/>
          </p:nvPr>
        </p:nvSpPr>
        <p:spPr>
          <a:xfrm>
            <a:off x="281111" y="1600201"/>
            <a:ext cx="504680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Content Placeholder 3"/>
          <p:cNvSpPr>
            <a:spLocks noGrp="1"/>
          </p:cNvSpPr>
          <p:nvPr>
            <p:ph sz="half" idx="2"/>
          </p:nvPr>
        </p:nvSpPr>
        <p:spPr>
          <a:xfrm>
            <a:off x="5519936" y="1600200"/>
            <a:ext cx="508856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9352B002-1032-497A-A690-67428BD6A599}" type="datetimeFigureOut">
              <a:rPr lang="nl-NL" smtClean="0"/>
              <a:t>14-11-2019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315501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nl-NL" dirty="0"/>
          </a:p>
        </p:txBody>
      </p:sp>
      <p:sp>
        <p:nvSpPr>
          <p:cNvPr id="3" name="Text Placeholder 2"/>
          <p:cNvSpPr>
            <a:spLocks noGrp="1"/>
          </p:cNvSpPr>
          <p:nvPr>
            <p:ph type="body" idx="1"/>
          </p:nvPr>
        </p:nvSpPr>
        <p:spPr>
          <a:xfrm>
            <a:off x="281111" y="1535113"/>
            <a:ext cx="50468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81111" y="2174875"/>
            <a:ext cx="504680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5" name="Text Placeholder 4"/>
          <p:cNvSpPr>
            <a:spLocks noGrp="1"/>
          </p:cNvSpPr>
          <p:nvPr>
            <p:ph type="body" sz="quarter" idx="3"/>
          </p:nvPr>
        </p:nvSpPr>
        <p:spPr>
          <a:xfrm>
            <a:off x="5444807" y="1535113"/>
            <a:ext cx="516369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444806" y="2160732"/>
            <a:ext cx="51085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7" name="Date Placeholder 6"/>
          <p:cNvSpPr>
            <a:spLocks noGrp="1"/>
          </p:cNvSpPr>
          <p:nvPr>
            <p:ph type="dt" sz="half" idx="10"/>
          </p:nvPr>
        </p:nvSpPr>
        <p:spPr/>
        <p:txBody>
          <a:bodyPr/>
          <a:lstStyle/>
          <a:p>
            <a:fld id="{9352B002-1032-497A-A690-67428BD6A599}" type="datetimeFigureOut">
              <a:rPr lang="nl-NL" smtClean="0"/>
              <a:t>14-11-2019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99110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nl-NL" dirty="0"/>
          </a:p>
        </p:txBody>
      </p:sp>
      <p:sp>
        <p:nvSpPr>
          <p:cNvPr id="3" name="Date Placeholder 2"/>
          <p:cNvSpPr>
            <a:spLocks noGrp="1"/>
          </p:cNvSpPr>
          <p:nvPr>
            <p:ph type="dt" sz="half" idx="10"/>
          </p:nvPr>
        </p:nvSpPr>
        <p:spPr/>
        <p:txBody>
          <a:bodyPr/>
          <a:lstStyle/>
          <a:p>
            <a:fld id="{9352B002-1032-497A-A690-67428BD6A599}" type="datetimeFigureOut">
              <a:rPr lang="nl-NL" smtClean="0"/>
              <a:t>14-11-2019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17531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2B002-1032-497A-A690-67428BD6A599}" type="datetimeFigureOut">
              <a:rPr lang="nl-NL" smtClean="0"/>
              <a:t>14-11-2019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436799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111" y="274638"/>
            <a:ext cx="10327391" cy="1143000"/>
          </a:xfrm>
          <a:prstGeom prst="rect">
            <a:avLst/>
          </a:prstGeom>
        </p:spPr>
        <p:txBody>
          <a:bodyPr vert="horz" lIns="91440" tIns="45720" rIns="91440" bIns="45720" rtlCol="0" anchor="ctr">
            <a:normAutofit/>
          </a:bodyPr>
          <a:lstStyle/>
          <a:p>
            <a:r>
              <a:rPr lang="en-US" dirty="0" smtClean="0"/>
              <a:t>Click to edit Master title style</a:t>
            </a:r>
            <a:endParaRPr lang="nl-NL" dirty="0"/>
          </a:p>
        </p:txBody>
      </p:sp>
      <p:sp>
        <p:nvSpPr>
          <p:cNvPr id="3" name="Text Placeholder 2"/>
          <p:cNvSpPr>
            <a:spLocks noGrp="1"/>
          </p:cNvSpPr>
          <p:nvPr>
            <p:ph type="body" idx="1"/>
          </p:nvPr>
        </p:nvSpPr>
        <p:spPr>
          <a:xfrm>
            <a:off x="281111" y="1600201"/>
            <a:ext cx="10327391"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Date Placeholder 3"/>
          <p:cNvSpPr>
            <a:spLocks noGrp="1"/>
          </p:cNvSpPr>
          <p:nvPr>
            <p:ph type="dt" sz="half" idx="2"/>
          </p:nvPr>
        </p:nvSpPr>
        <p:spPr>
          <a:xfrm>
            <a:off x="281111" y="6347691"/>
            <a:ext cx="14539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2B002-1032-497A-A690-67428BD6A599}" type="datetimeFigureOut">
              <a:rPr lang="nl-NL" smtClean="0"/>
              <a:t>14-11-2019</a:t>
            </a:fld>
            <a:endParaRPr lang="nl-NL"/>
          </a:p>
        </p:txBody>
      </p:sp>
      <p:sp>
        <p:nvSpPr>
          <p:cNvPr id="5" name="Footer Placeholder 4"/>
          <p:cNvSpPr>
            <a:spLocks noGrp="1"/>
          </p:cNvSpPr>
          <p:nvPr>
            <p:ph type="ftr" sz="quarter" idx="3"/>
          </p:nvPr>
        </p:nvSpPr>
        <p:spPr>
          <a:xfrm>
            <a:off x="2071362" y="6353465"/>
            <a:ext cx="6754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Slide Number Placeholder 5"/>
          <p:cNvSpPr>
            <a:spLocks noGrp="1"/>
          </p:cNvSpPr>
          <p:nvPr>
            <p:ph type="sldNum" sz="quarter" idx="4"/>
          </p:nvPr>
        </p:nvSpPr>
        <p:spPr>
          <a:xfrm>
            <a:off x="9162465" y="6347690"/>
            <a:ext cx="13908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49A4C-FF88-4BD5-9F00-E822CED6800F}" type="slidenum">
              <a:rPr lang="nl-NL" smtClean="0"/>
              <a:t>‹nr.›</a:t>
            </a:fld>
            <a:endParaRPr lang="nl-NL"/>
          </a:p>
        </p:txBody>
      </p:sp>
      <p:grpSp>
        <p:nvGrpSpPr>
          <p:cNvPr id="8" name="Groep 7"/>
          <p:cNvGrpSpPr/>
          <p:nvPr userDrawn="1"/>
        </p:nvGrpSpPr>
        <p:grpSpPr>
          <a:xfrm>
            <a:off x="10973048" y="0"/>
            <a:ext cx="1315638" cy="6858594"/>
            <a:chOff x="10972875" y="0"/>
            <a:chExt cx="1308722" cy="6858594"/>
          </a:xfrm>
        </p:grpSpPr>
        <p:grpSp>
          <p:nvGrpSpPr>
            <p:cNvPr id="14" name="Groep 13"/>
            <p:cNvGrpSpPr/>
            <p:nvPr userDrawn="1"/>
          </p:nvGrpSpPr>
          <p:grpSpPr>
            <a:xfrm>
              <a:off x="10972875" y="0"/>
              <a:ext cx="1308722" cy="6858594"/>
              <a:chOff x="8155168" y="-594"/>
              <a:chExt cx="981541" cy="6858594"/>
            </a:xfrm>
          </p:grpSpPr>
          <p:pic>
            <p:nvPicPr>
              <p:cNvPr id="11" name="Afbeelding 10"/>
              <p:cNvPicPr>
                <a:picLocks noChangeAspect="1"/>
              </p:cNvPicPr>
              <p:nvPr userDrawn="1"/>
            </p:nvPicPr>
            <p:blipFill>
              <a:blip r:embed="rId15"/>
              <a:stretch>
                <a:fillRect/>
              </a:stretch>
            </p:blipFill>
            <p:spPr>
              <a:xfrm>
                <a:off x="8155168" y="-594"/>
                <a:ext cx="981541" cy="6858594"/>
              </a:xfrm>
              <a:prstGeom prst="rect">
                <a:avLst/>
              </a:prstGeom>
            </p:spPr>
          </p:pic>
          <p:sp>
            <p:nvSpPr>
              <p:cNvPr id="12" name="Tekstvak 11"/>
              <p:cNvSpPr txBox="1"/>
              <p:nvPr userDrawn="1"/>
            </p:nvSpPr>
            <p:spPr>
              <a:xfrm>
                <a:off x="8415106" y="255960"/>
                <a:ext cx="461665" cy="3606628"/>
              </a:xfrm>
              <a:prstGeom prst="rect">
                <a:avLst/>
              </a:prstGeom>
              <a:noFill/>
            </p:spPr>
            <p:txBody>
              <a:bodyPr vert="vert" wrap="none" rtlCol="0">
                <a:spAutoFit/>
              </a:bodyPr>
              <a:lstStyle/>
              <a:p>
                <a:r>
                  <a:rPr lang="nl-NL" sz="2800" dirty="0" smtClean="0">
                    <a:solidFill>
                      <a:srgbClr val="FF3399"/>
                    </a:solidFill>
                    <a:latin typeface="Calibri" panose="020F0502020204030204" pitchFamily="34" charset="0"/>
                    <a:cs typeface="Calibri" panose="020F0502020204030204" pitchFamily="34" charset="0"/>
                  </a:rPr>
                  <a:t>TEC</a:t>
                </a:r>
                <a:r>
                  <a:rPr lang="nl-NL" sz="2800" dirty="0" smtClean="0">
                    <a:solidFill>
                      <a:schemeClr val="bg1"/>
                    </a:solidFill>
                    <a:latin typeface="Calibri" panose="020F0502020204030204" pitchFamily="34" charset="0"/>
                    <a:cs typeface="Calibri" panose="020F0502020204030204" pitchFamily="34" charset="0"/>
                  </a:rPr>
                  <a:t>HNOFILOSOFIE.COM</a:t>
                </a:r>
                <a:endParaRPr lang="nl-NL" sz="2800" dirty="0">
                  <a:solidFill>
                    <a:schemeClr val="bg1"/>
                  </a:solidFill>
                  <a:latin typeface="Calibri" panose="020F0502020204030204" pitchFamily="34" charset="0"/>
                  <a:cs typeface="Calibri" panose="020F0502020204030204" pitchFamily="34" charset="0"/>
                </a:endParaRPr>
              </a:p>
            </p:txBody>
          </p:sp>
          <p:sp>
            <p:nvSpPr>
              <p:cNvPr id="13" name="Tekstvak 12"/>
              <p:cNvSpPr txBox="1"/>
              <p:nvPr userDrawn="1"/>
            </p:nvSpPr>
            <p:spPr>
              <a:xfrm>
                <a:off x="8257205" y="5300614"/>
                <a:ext cx="752289" cy="461665"/>
              </a:xfrm>
              <a:prstGeom prst="rect">
                <a:avLst/>
              </a:prstGeom>
              <a:noFill/>
            </p:spPr>
            <p:txBody>
              <a:bodyPr wrap="none" rtlCol="0">
                <a:spAutoFit/>
              </a:bodyPr>
              <a:lstStyle/>
              <a:p>
                <a:pPr algn="ctr"/>
                <a:r>
                  <a:rPr lang="nl-NL" sz="1200" dirty="0" smtClean="0">
                    <a:solidFill>
                      <a:schemeClr val="bg1"/>
                    </a:solidFill>
                    <a:latin typeface="Calibri" panose="020F0502020204030204" pitchFamily="34" charset="0"/>
                    <a:cs typeface="Calibri" panose="020F0502020204030204" pitchFamily="34" charset="0"/>
                  </a:rPr>
                  <a:t>Rens </a:t>
                </a:r>
              </a:p>
              <a:p>
                <a:pPr algn="ctr"/>
                <a:r>
                  <a:rPr lang="nl-NL" sz="1200" dirty="0" smtClean="0">
                    <a:solidFill>
                      <a:schemeClr val="bg1"/>
                    </a:solidFill>
                    <a:latin typeface="Calibri" panose="020F0502020204030204" pitchFamily="34" charset="0"/>
                    <a:cs typeface="Calibri" panose="020F0502020204030204" pitchFamily="34" charset="0"/>
                  </a:rPr>
                  <a:t>van der Vorst</a:t>
                </a:r>
                <a:endParaRPr lang="nl-NL" sz="1200" dirty="0">
                  <a:solidFill>
                    <a:schemeClr val="bg1"/>
                  </a:solidFill>
                  <a:latin typeface="Calibri" panose="020F0502020204030204" pitchFamily="34" charset="0"/>
                  <a:cs typeface="Calibri" panose="020F0502020204030204" pitchFamily="34" charset="0"/>
                </a:endParaRPr>
              </a:p>
            </p:txBody>
          </p:sp>
        </p:grpSp>
        <p:pic>
          <p:nvPicPr>
            <p:cNvPr id="15" name="Picture 6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131717" y="6320338"/>
              <a:ext cx="957461" cy="333030"/>
            </a:xfrm>
            <a:prstGeom prst="rect">
              <a:avLst/>
            </a:prstGeom>
          </p:spPr>
        </p:pic>
      </p:grpSp>
    </p:spTree>
    <p:extLst>
      <p:ext uri="{BB962C8B-B14F-4D97-AF65-F5344CB8AC3E}">
        <p14:creationId xmlns:p14="http://schemas.microsoft.com/office/powerpoint/2010/main" val="1480467611"/>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010" y="-27384"/>
            <a:ext cx="12205562" cy="6858000"/>
          </a:xfrm>
          <a:prstGeom prst="rect">
            <a:avLst/>
          </a:prstGeom>
        </p:spPr>
      </p:pic>
    </p:spTree>
    <p:extLst>
      <p:ext uri="{BB962C8B-B14F-4D97-AF65-F5344CB8AC3E}">
        <p14:creationId xmlns:p14="http://schemas.microsoft.com/office/powerpoint/2010/main" val="2150782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74040" y="0"/>
            <a:ext cx="11089232" cy="8180650"/>
          </a:xfrm>
          <a:prstGeom prst="rect">
            <a:avLst/>
          </a:prstGeom>
        </p:spPr>
      </p:pic>
      <p:sp>
        <p:nvSpPr>
          <p:cNvPr id="5" name="Rectangle 4"/>
          <p:cNvSpPr/>
          <p:nvPr/>
        </p:nvSpPr>
        <p:spPr>
          <a:xfrm>
            <a:off x="5974632" y="47667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FOTO UIT EINDHOVENS DAGBLAD</a:t>
            </a:r>
            <a:endParaRPr lang="nl-NL" sz="800" b="1" dirty="0"/>
          </a:p>
        </p:txBody>
      </p:sp>
    </p:spTree>
    <p:extLst>
      <p:ext uri="{BB962C8B-B14F-4D97-AF65-F5344CB8AC3E}">
        <p14:creationId xmlns:p14="http://schemas.microsoft.com/office/powerpoint/2010/main" val="2882806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920536" cy="6858000"/>
          </a:xfrm>
          <a:prstGeom prst="rect">
            <a:avLst/>
          </a:prstGeom>
        </p:spPr>
      </p:pic>
      <p:sp>
        <p:nvSpPr>
          <p:cNvPr id="5" name="Rectangle 4"/>
          <p:cNvSpPr/>
          <p:nvPr/>
        </p:nvSpPr>
        <p:spPr>
          <a:xfrm>
            <a:off x="5879976"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smtClean="0"/>
              <a:t>TOKYO SAMPLED –  BY NICOLAS DAMIENS</a:t>
            </a:r>
            <a:endParaRPr lang="nl-NL" sz="800" b="1" dirty="0"/>
          </a:p>
        </p:txBody>
      </p:sp>
    </p:spTree>
    <p:extLst>
      <p:ext uri="{BB962C8B-B14F-4D97-AF65-F5344CB8AC3E}">
        <p14:creationId xmlns:p14="http://schemas.microsoft.com/office/powerpoint/2010/main" val="1244929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7956426" y="-243408"/>
            <a:ext cx="19021629" cy="7101408"/>
          </a:xfrm>
          <a:prstGeom prst="rect">
            <a:avLst/>
          </a:prstGeom>
        </p:spPr>
      </p:pic>
    </p:spTree>
    <p:extLst>
      <p:ext uri="{BB962C8B-B14F-4D97-AF65-F5344CB8AC3E}">
        <p14:creationId xmlns:p14="http://schemas.microsoft.com/office/powerpoint/2010/main" val="2753335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Gerelateerde afbeeldi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8696" y="-29344"/>
            <a:ext cx="11088552" cy="710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012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1"/>
          <p:cNvPicPr>
            <a:picLocks noChangeAspect="1"/>
          </p:cNvPicPr>
          <p:nvPr/>
        </p:nvPicPr>
        <p:blipFill rotWithShape="1">
          <a:blip r:embed="rId3">
            <a:grayscl/>
          </a:blip>
          <a:srcRect t="12599" r="17568" b="14601"/>
          <a:stretch/>
        </p:blipFill>
        <p:spPr>
          <a:xfrm>
            <a:off x="0" y="332656"/>
            <a:ext cx="10369152" cy="6093296"/>
          </a:xfrm>
          <a:prstGeom prst="rect">
            <a:avLst/>
          </a:prstGeom>
        </p:spPr>
      </p:pic>
    </p:spTree>
    <p:extLst>
      <p:ext uri="{BB962C8B-B14F-4D97-AF65-F5344CB8AC3E}">
        <p14:creationId xmlns:p14="http://schemas.microsoft.com/office/powerpoint/2010/main" val="1085103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481064" y="-171400"/>
            <a:ext cx="14376920" cy="8087018"/>
          </a:xfrm>
          <a:prstGeom prst="rect">
            <a:avLst/>
          </a:prstGeom>
        </p:spPr>
      </p:pic>
      <p:sp>
        <p:nvSpPr>
          <p:cNvPr id="3" name="Rectangle 4"/>
          <p:cNvSpPr/>
          <p:nvPr/>
        </p:nvSpPr>
        <p:spPr>
          <a:xfrm>
            <a:off x="5879976"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STILL FROM NETFLIX SERIES MANIAC</a:t>
            </a:r>
            <a:endParaRPr lang="nl-NL" sz="800" b="1" dirty="0"/>
          </a:p>
        </p:txBody>
      </p:sp>
    </p:spTree>
    <p:extLst>
      <p:ext uri="{BB962C8B-B14F-4D97-AF65-F5344CB8AC3E}">
        <p14:creationId xmlns:p14="http://schemas.microsoft.com/office/powerpoint/2010/main" val="1377436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peaky blinders netflix"/>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r="12543"/>
          <a:stretch/>
        </p:blipFill>
        <p:spPr bwMode="auto">
          <a:xfrm>
            <a:off x="0" y="0"/>
            <a:ext cx="1087320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fbeeldingsresultaat voor apple vs android"/>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519936" y="3861048"/>
            <a:ext cx="4237311" cy="2650674"/>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832648" y="47667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STILL FORM NETFLIX SERIES PEAKY BLINDERS</a:t>
            </a:r>
            <a:endParaRPr lang="nl-NL" sz="800" b="1" dirty="0"/>
          </a:p>
        </p:txBody>
      </p:sp>
    </p:spTree>
    <p:extLst>
      <p:ext uri="{BB962C8B-B14F-4D97-AF65-F5344CB8AC3E}">
        <p14:creationId xmlns:p14="http://schemas.microsoft.com/office/powerpoint/2010/main" val="3386709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keukenverkope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055440" y="260648"/>
            <a:ext cx="8957915" cy="636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391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6" descr="Afbeeldingsresultaat voor brevitate vitae"/>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6848" y="-5409026"/>
            <a:ext cx="12432703" cy="1225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341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fbeeldingsresultaat voor gold fish bowl"/>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392832" y="-1323528"/>
            <a:ext cx="12288688" cy="9186204"/>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6528048" y="101222"/>
            <a:ext cx="3960440" cy="6336704"/>
          </a:xfrm>
          <a:prstGeom prst="rect">
            <a:avLst/>
          </a:prstGeom>
          <a:solidFill>
            <a:srgbClr val="CC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b="1" dirty="0" smtClean="0"/>
          </a:p>
          <a:p>
            <a:r>
              <a:rPr lang="nl-NL" b="1" dirty="0" smtClean="0"/>
              <a:t>OPDRACHT (15 min)</a:t>
            </a:r>
            <a:r>
              <a:rPr lang="nl-NL" dirty="0"/>
              <a:t/>
            </a:r>
            <a:br>
              <a:rPr lang="nl-NL" dirty="0"/>
            </a:br>
            <a:r>
              <a:rPr lang="nl-NL" dirty="0"/>
              <a:t/>
            </a:r>
            <a:br>
              <a:rPr lang="nl-NL" dirty="0"/>
            </a:br>
            <a:r>
              <a:rPr lang="nl-NL" b="1" dirty="0"/>
              <a:t>ANALYSEER ÉÉN VAN DE GROOTSTE HANDELAREN IN AANDACHT DIE ER ZIJN YOUTUBE.</a:t>
            </a:r>
          </a:p>
          <a:p>
            <a:endParaRPr lang="nl-NL" b="1" dirty="0"/>
          </a:p>
          <a:p>
            <a:pPr marL="285750" indent="-285750">
              <a:buFontTx/>
              <a:buChar char="-"/>
            </a:pPr>
            <a:r>
              <a:rPr lang="nl-NL" b="1" dirty="0"/>
              <a:t>HOE GROOT DENK JE DAT YOUTUBE IS?</a:t>
            </a:r>
          </a:p>
          <a:p>
            <a:pPr marL="285750" indent="-285750">
              <a:buFontTx/>
              <a:buChar char="-"/>
            </a:pPr>
            <a:r>
              <a:rPr lang="nl-NL" b="1" dirty="0"/>
              <a:t>HOE GRIJPT YOUTUBE JE AANDACHT?</a:t>
            </a:r>
          </a:p>
          <a:p>
            <a:pPr marL="285750" indent="-285750">
              <a:buFontTx/>
              <a:buChar char="-"/>
            </a:pPr>
            <a:r>
              <a:rPr lang="nl-NL" b="1" dirty="0"/>
              <a:t>HOE SUCCESVOL ZIJN ZE DAARIN?</a:t>
            </a:r>
          </a:p>
          <a:p>
            <a:pPr marL="285750" indent="-285750">
              <a:buFontTx/>
              <a:buChar char="-"/>
            </a:pPr>
            <a:r>
              <a:rPr lang="nl-NL" b="1" dirty="0"/>
              <a:t>WAT BETEKENT DAT VOOR JOU ALS KIJKER?</a:t>
            </a:r>
          </a:p>
          <a:p>
            <a:pPr marL="285750" indent="-285750">
              <a:buFontTx/>
              <a:buChar char="-"/>
            </a:pPr>
            <a:r>
              <a:rPr lang="nl-NL" b="1" dirty="0"/>
              <a:t>EN VOOR ONS – ALS MAATSCHAPPIJ.</a:t>
            </a:r>
          </a:p>
        </p:txBody>
      </p:sp>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0336" y="183524"/>
            <a:ext cx="1224136" cy="1224136"/>
          </a:xfrm>
          <a:prstGeom prst="rect">
            <a:avLst/>
          </a:prstGeom>
        </p:spPr>
      </p:pic>
    </p:spTree>
    <p:extLst>
      <p:ext uri="{BB962C8B-B14F-4D97-AF65-F5344CB8AC3E}">
        <p14:creationId xmlns:p14="http://schemas.microsoft.com/office/powerpoint/2010/main" val="3844437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767408" y="0"/>
            <a:ext cx="10225136"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NL" dirty="0">
              <a:latin typeface="Calibri" panose="020F0502020204030204" pitchFamily="34" charset="0"/>
              <a:cs typeface="Calibri" panose="020F0502020204030204" pitchFamily="34" charset="0"/>
            </a:endParaRPr>
          </a:p>
          <a:p>
            <a:endParaRPr lang="nl-NL" dirty="0" smtClean="0">
              <a:latin typeface="Calibri" panose="020F0502020204030204" pitchFamily="34" charset="0"/>
              <a:cs typeface="Calibri" panose="020F0502020204030204" pitchFamily="34" charset="0"/>
            </a:endParaRPr>
          </a:p>
          <a:p>
            <a:r>
              <a:rPr lang="nl-NL" dirty="0" smtClean="0">
                <a:latin typeface="Calibri" panose="020F0502020204030204" pitchFamily="34" charset="0"/>
                <a:cs typeface="Calibri" panose="020F0502020204030204" pitchFamily="34" charset="0"/>
              </a:rPr>
              <a:t>Dit is de </a:t>
            </a:r>
            <a:r>
              <a:rPr lang="nl-NL" dirty="0" err="1" smtClean="0">
                <a:latin typeface="Calibri" panose="020F0502020204030204" pitchFamily="34" charset="0"/>
                <a:cs typeface="Calibri" panose="020F0502020204030204" pitchFamily="34" charset="0"/>
              </a:rPr>
              <a:t>powerpointpresentatie</a:t>
            </a:r>
            <a:r>
              <a:rPr lang="nl-NL" dirty="0" smtClean="0">
                <a:latin typeface="Calibri" panose="020F0502020204030204" pitchFamily="34" charset="0"/>
                <a:cs typeface="Calibri" panose="020F0502020204030204" pitchFamily="34" charset="0"/>
              </a:rPr>
              <a:t> van de masterclasses die gegeven werd op 30-31 oktober en 1 november. De presentatie hoort bij de website </a:t>
            </a:r>
            <a:r>
              <a:rPr lang="nl-NL" b="1" dirty="0" smtClean="0">
                <a:solidFill>
                  <a:srgbClr val="CC00FF"/>
                </a:solidFill>
                <a:latin typeface="Calibri" panose="020F0502020204030204" pitchFamily="34" charset="0"/>
                <a:cs typeface="Calibri" panose="020F0502020204030204" pitchFamily="34" charset="0"/>
              </a:rPr>
              <a:t>technofilosofie.com</a:t>
            </a:r>
            <a:r>
              <a:rPr lang="nl-NL" dirty="0" smtClean="0">
                <a:latin typeface="Calibri" panose="020F0502020204030204" pitchFamily="34" charset="0"/>
                <a:cs typeface="Calibri" panose="020F0502020204030204" pitchFamily="34" charset="0"/>
              </a:rPr>
              <a:t>. </a:t>
            </a:r>
          </a:p>
          <a:p>
            <a:endParaRPr lang="nl-NL" dirty="0">
              <a:latin typeface="Calibri" panose="020F0502020204030204" pitchFamily="34" charset="0"/>
              <a:cs typeface="Calibri" panose="020F0502020204030204" pitchFamily="34" charset="0"/>
            </a:endParaRPr>
          </a:p>
          <a:p>
            <a:r>
              <a:rPr lang="nl-NL" dirty="0" smtClean="0">
                <a:latin typeface="Calibri" panose="020F0502020204030204" pitchFamily="34" charset="0"/>
                <a:cs typeface="Calibri" panose="020F0502020204030204" pitchFamily="34" charset="0"/>
              </a:rPr>
              <a:t>Je mag deze presentatie vrij gebruiken – met bronvermelding – in je eigen lesmateriaal, presentaties, etc.. Let wel op, wij zetten bij de afbeelding waar ze vandaan komen, en we hebben zoveel mogelijk geprobeerd te controleren of de afbeeldingen </a:t>
            </a:r>
            <a:r>
              <a:rPr lang="nl-NL" dirty="0" err="1" smtClean="0">
                <a:latin typeface="Calibri" panose="020F0502020204030204" pitchFamily="34" charset="0"/>
                <a:cs typeface="Calibri" panose="020F0502020204030204" pitchFamily="34" charset="0"/>
              </a:rPr>
              <a:t>rechtenvrij</a:t>
            </a:r>
            <a:r>
              <a:rPr lang="nl-NL" dirty="0" smtClean="0">
                <a:latin typeface="Calibri" panose="020F0502020204030204" pitchFamily="34" charset="0"/>
                <a:cs typeface="Calibri" panose="020F0502020204030204" pitchFamily="34" charset="0"/>
              </a:rPr>
              <a:t> zijn. We kunnen dat echter nooit helemaal garanderen, en waar daar aan getwijfeld wordt, horen we het graag.</a:t>
            </a:r>
          </a:p>
          <a:p>
            <a:endParaRPr lang="nl-NL" dirty="0">
              <a:latin typeface="Calibri" panose="020F0502020204030204" pitchFamily="34" charset="0"/>
              <a:cs typeface="Calibri" panose="020F0502020204030204" pitchFamily="34" charset="0"/>
            </a:endParaRPr>
          </a:p>
          <a:p>
            <a:r>
              <a:rPr lang="nl-NL" dirty="0" smtClean="0">
                <a:latin typeface="Calibri" panose="020F0502020204030204" pitchFamily="34" charset="0"/>
                <a:cs typeface="Calibri" panose="020F0502020204030204" pitchFamily="34" charset="0"/>
              </a:rPr>
              <a:t>Deze presentatie is een versie uit 2019, echter de wereld en dus de content op technofilosofie.com verandert voortdurend. Controleer dus regelmatig of je nieuwe presentaties tegenkomt op onze website.</a:t>
            </a:r>
          </a:p>
          <a:p>
            <a:endParaRPr lang="nl-NL" dirty="0">
              <a:latin typeface="Calibri" panose="020F0502020204030204" pitchFamily="34" charset="0"/>
              <a:cs typeface="Calibri" panose="020F0502020204030204" pitchFamily="34" charset="0"/>
            </a:endParaRPr>
          </a:p>
          <a:p>
            <a:r>
              <a:rPr lang="nl-NL" dirty="0" smtClean="0">
                <a:latin typeface="Calibri" panose="020F0502020204030204" pitchFamily="34" charset="0"/>
                <a:cs typeface="Calibri" panose="020F0502020204030204" pitchFamily="34" charset="0"/>
              </a:rPr>
              <a:t>In de notities vind je tekst en uitleg bij de plaatjes, verdere tekst en uitleg, oefeningen en inspiratie zijn te vinden op technofilosofie.com.</a:t>
            </a:r>
          </a:p>
          <a:p>
            <a:endParaRPr lang="nl-NL" dirty="0" smtClean="0">
              <a:latin typeface="Calibri" panose="020F0502020204030204" pitchFamily="34" charset="0"/>
              <a:cs typeface="Calibri" panose="020F0502020204030204" pitchFamily="34" charset="0"/>
            </a:endParaRPr>
          </a:p>
          <a:p>
            <a:r>
              <a:rPr lang="nl-NL" dirty="0" smtClean="0">
                <a:latin typeface="Calibri" panose="020F0502020204030204" pitchFamily="34" charset="0"/>
                <a:cs typeface="Calibri" panose="020F0502020204030204" pitchFamily="34" charset="0"/>
              </a:rPr>
              <a:t>Vragen kun je stellen aan rens@technofilosofie.com</a:t>
            </a:r>
          </a:p>
          <a:p>
            <a:endParaRPr lang="nl-NL" dirty="0">
              <a:latin typeface="Calibri" panose="020F0502020204030204" pitchFamily="34" charset="0"/>
              <a:cs typeface="Calibri" panose="020F0502020204030204" pitchFamily="34" charset="0"/>
            </a:endParaRPr>
          </a:p>
        </p:txBody>
      </p:sp>
      <p:sp>
        <p:nvSpPr>
          <p:cNvPr id="6" name="Rechthoek 5"/>
          <p:cNvSpPr/>
          <p:nvPr/>
        </p:nvSpPr>
        <p:spPr>
          <a:xfrm>
            <a:off x="-528736" y="0"/>
            <a:ext cx="1296144"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22214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19336" y="188640"/>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ALGEMEEN</a:t>
            </a:r>
          </a:p>
        </p:txBody>
      </p:sp>
      <p:sp>
        <p:nvSpPr>
          <p:cNvPr id="6" name="Rechthoek 5"/>
          <p:cNvSpPr/>
          <p:nvPr/>
        </p:nvSpPr>
        <p:spPr>
          <a:xfrm>
            <a:off x="233138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WAT IS TECHNOLOGIE?</a:t>
            </a:r>
          </a:p>
        </p:txBody>
      </p:sp>
      <p:sp>
        <p:nvSpPr>
          <p:cNvPr id="7" name="Rechthoek 6"/>
          <p:cNvSpPr/>
          <p:nvPr/>
        </p:nvSpPr>
        <p:spPr>
          <a:xfrm>
            <a:off x="453110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VERHOUDEN WE ONS TOT TECHNOLOGIE?</a:t>
            </a:r>
            <a:endParaRPr lang="nl-NL" sz="1400" dirty="0">
              <a:latin typeface="Calibri" panose="020F0502020204030204" pitchFamily="34" charset="0"/>
              <a:cs typeface="Calibri" panose="020F0502020204030204" pitchFamily="34" charset="0"/>
            </a:endParaRPr>
          </a:p>
        </p:txBody>
      </p:sp>
      <p:sp>
        <p:nvSpPr>
          <p:cNvPr id="8" name="Rechthoek 7"/>
          <p:cNvSpPr/>
          <p:nvPr/>
        </p:nvSpPr>
        <p:spPr>
          <a:xfrm>
            <a:off x="6763348"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HET GEBRUIK VAN DE TECHNOLOGY IMPACT TOOL</a:t>
            </a:r>
            <a:endParaRPr lang="nl-NL" sz="1400" dirty="0">
              <a:latin typeface="Calibri" panose="020F0502020204030204" pitchFamily="34" charset="0"/>
              <a:cs typeface="Calibri" panose="020F0502020204030204" pitchFamily="34" charset="0"/>
            </a:endParaRPr>
          </a:p>
        </p:txBody>
      </p:sp>
      <p:sp>
        <p:nvSpPr>
          <p:cNvPr id="9" name="Rechthoek 8"/>
          <p:cNvSpPr/>
          <p:nvPr/>
        </p:nvSpPr>
        <p:spPr>
          <a:xfrm>
            <a:off x="8964052"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TECHNOLOGIE IN EEN RELATIVERENDE CONTEXT</a:t>
            </a:r>
            <a:endParaRPr lang="nl-NL" sz="1400" dirty="0">
              <a:latin typeface="Calibri" panose="020F0502020204030204" pitchFamily="34" charset="0"/>
              <a:cs typeface="Calibri" panose="020F0502020204030204" pitchFamily="34" charset="0"/>
            </a:endParaRPr>
          </a:p>
        </p:txBody>
      </p:sp>
      <p:sp>
        <p:nvSpPr>
          <p:cNvPr id="15" name="Rechthoek 14"/>
          <p:cNvSpPr/>
          <p:nvPr/>
        </p:nvSpPr>
        <p:spPr>
          <a:xfrm>
            <a:off x="119336" y="1124744"/>
            <a:ext cx="2088232" cy="79208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AANDACHT</a:t>
            </a:r>
            <a:endParaRPr lang="nl-NL" sz="2000" dirty="0">
              <a:latin typeface="Calibri" panose="020F0502020204030204" pitchFamily="34" charset="0"/>
              <a:cs typeface="Calibri" panose="020F0502020204030204" pitchFamily="34" charset="0"/>
            </a:endParaRPr>
          </a:p>
        </p:txBody>
      </p:sp>
      <p:sp>
        <p:nvSpPr>
          <p:cNvPr id="16" name="Rechthoek 15"/>
          <p:cNvSpPr/>
          <p:nvPr/>
        </p:nvSpPr>
        <p:spPr>
          <a:xfrm>
            <a:off x="235158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HANDELAREN IN AANDACHT</a:t>
            </a:r>
          </a:p>
        </p:txBody>
      </p:sp>
      <p:sp>
        <p:nvSpPr>
          <p:cNvPr id="17" name="Rechthoek 16"/>
          <p:cNvSpPr/>
          <p:nvPr/>
        </p:nvSpPr>
        <p:spPr>
          <a:xfrm>
            <a:off x="4551304" y="1124744"/>
            <a:ext cx="2088232" cy="792088"/>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DE EFFECTEN VAN EEN AANDACHTSECONOMIE</a:t>
            </a:r>
            <a:endParaRPr lang="nl-NL" sz="1400" dirty="0">
              <a:latin typeface="Calibri" panose="020F0502020204030204" pitchFamily="34" charset="0"/>
              <a:cs typeface="Calibri" panose="020F0502020204030204" pitchFamily="34" charset="0"/>
            </a:endParaRPr>
          </a:p>
        </p:txBody>
      </p:sp>
      <p:sp>
        <p:nvSpPr>
          <p:cNvPr id="18" name="Rechthoek 17"/>
          <p:cNvSpPr/>
          <p:nvPr/>
        </p:nvSpPr>
        <p:spPr>
          <a:xfrm>
            <a:off x="6783552"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VERSLAVING AAN JE APPS</a:t>
            </a:r>
            <a:endParaRPr lang="nl-NL" sz="1400" dirty="0">
              <a:latin typeface="Calibri" panose="020F0502020204030204" pitchFamily="34" charset="0"/>
              <a:cs typeface="Calibri" panose="020F0502020204030204" pitchFamily="34" charset="0"/>
            </a:endParaRPr>
          </a:p>
        </p:txBody>
      </p:sp>
      <p:sp>
        <p:nvSpPr>
          <p:cNvPr id="19" name="Rechthoek 18"/>
          <p:cNvSpPr/>
          <p:nvPr/>
        </p:nvSpPr>
        <p:spPr>
          <a:xfrm>
            <a:off x="8984256"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BETER IN BALANS MET JE TECHNOLOGIE</a:t>
            </a:r>
            <a:endParaRPr lang="nl-NL" sz="1400" dirty="0">
              <a:latin typeface="Calibri" panose="020F0502020204030204" pitchFamily="34" charset="0"/>
              <a:cs typeface="Calibri" panose="020F0502020204030204" pitchFamily="34" charset="0"/>
            </a:endParaRPr>
          </a:p>
        </p:txBody>
      </p:sp>
      <p:sp>
        <p:nvSpPr>
          <p:cNvPr id="20" name="Rechthoek 19"/>
          <p:cNvSpPr/>
          <p:nvPr/>
        </p:nvSpPr>
        <p:spPr>
          <a:xfrm>
            <a:off x="119336" y="2060848"/>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DATA</a:t>
            </a:r>
            <a:endParaRPr lang="nl-NL" sz="2000" dirty="0">
              <a:latin typeface="Calibri" panose="020F0502020204030204" pitchFamily="34" charset="0"/>
              <a:cs typeface="Calibri" panose="020F0502020204030204" pitchFamily="34" charset="0"/>
            </a:endParaRPr>
          </a:p>
        </p:txBody>
      </p:sp>
      <p:sp>
        <p:nvSpPr>
          <p:cNvPr id="21" name="Rechthoek 20"/>
          <p:cNvSpPr/>
          <p:nvPr/>
        </p:nvSpPr>
        <p:spPr>
          <a:xfrm>
            <a:off x="235158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WAAROM DATADRIVEN GEEN GOED IDEE IS</a:t>
            </a:r>
            <a:endParaRPr lang="nl-NL" sz="1400" dirty="0">
              <a:latin typeface="Calibri" panose="020F0502020204030204" pitchFamily="34" charset="0"/>
              <a:cs typeface="Calibri" panose="020F0502020204030204" pitchFamily="34" charset="0"/>
            </a:endParaRPr>
          </a:p>
        </p:txBody>
      </p:sp>
      <p:sp>
        <p:nvSpPr>
          <p:cNvPr id="22" name="Rechthoek 21"/>
          <p:cNvSpPr/>
          <p:nvPr/>
        </p:nvSpPr>
        <p:spPr>
          <a:xfrm>
            <a:off x="455130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PRIVACY</a:t>
            </a:r>
            <a:endParaRPr lang="nl-NL" sz="1400" dirty="0">
              <a:latin typeface="Calibri" panose="020F0502020204030204" pitchFamily="34" charset="0"/>
              <a:cs typeface="Calibri" panose="020F0502020204030204" pitchFamily="34" charset="0"/>
            </a:endParaRPr>
          </a:p>
        </p:txBody>
      </p:sp>
      <p:sp>
        <p:nvSpPr>
          <p:cNvPr id="23" name="Rechthoek 22"/>
          <p:cNvSpPr/>
          <p:nvPr/>
        </p:nvSpPr>
        <p:spPr>
          <a:xfrm>
            <a:off x="6783552"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QUANTIFIED SELF</a:t>
            </a:r>
            <a:endParaRPr lang="nl-NL" sz="1400" dirty="0">
              <a:latin typeface="Calibri" panose="020F0502020204030204" pitchFamily="34" charset="0"/>
              <a:cs typeface="Calibri" panose="020F0502020204030204" pitchFamily="34" charset="0"/>
            </a:endParaRPr>
          </a:p>
        </p:txBody>
      </p:sp>
      <p:sp>
        <p:nvSpPr>
          <p:cNvPr id="24" name="Rechthoek 23"/>
          <p:cNvSpPr/>
          <p:nvPr/>
        </p:nvSpPr>
        <p:spPr>
          <a:xfrm>
            <a:off x="8984256"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SPIONAGEKAPITALISME</a:t>
            </a:r>
            <a:endParaRPr lang="nl-NL" sz="1400" dirty="0">
              <a:latin typeface="Calibri" panose="020F0502020204030204" pitchFamily="34" charset="0"/>
              <a:cs typeface="Calibri" panose="020F0502020204030204" pitchFamily="34" charset="0"/>
            </a:endParaRPr>
          </a:p>
        </p:txBody>
      </p:sp>
      <p:sp>
        <p:nvSpPr>
          <p:cNvPr id="25" name="Rechthoek 24"/>
          <p:cNvSpPr/>
          <p:nvPr/>
        </p:nvSpPr>
        <p:spPr>
          <a:xfrm>
            <a:off x="119336" y="3933056"/>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AI</a:t>
            </a:r>
          </a:p>
        </p:txBody>
      </p:sp>
      <p:sp>
        <p:nvSpPr>
          <p:cNvPr id="26" name="Rechthoek 25"/>
          <p:cNvSpPr/>
          <p:nvPr/>
        </p:nvSpPr>
        <p:spPr>
          <a:xfrm>
            <a:off x="233138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DYSTOPIE OF UTOPIE</a:t>
            </a:r>
          </a:p>
        </p:txBody>
      </p:sp>
      <p:sp>
        <p:nvSpPr>
          <p:cNvPr id="27" name="Rechthoek 26"/>
          <p:cNvSpPr/>
          <p:nvPr/>
        </p:nvSpPr>
        <p:spPr>
          <a:xfrm>
            <a:off x="453110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AUTOMATISCHE BESLISSYSTEMEN</a:t>
            </a:r>
            <a:endParaRPr lang="nl-NL" sz="1400" dirty="0">
              <a:latin typeface="Calibri" panose="020F0502020204030204" pitchFamily="34" charset="0"/>
              <a:cs typeface="Calibri" panose="020F0502020204030204" pitchFamily="34" charset="0"/>
            </a:endParaRPr>
          </a:p>
        </p:txBody>
      </p:sp>
      <p:sp>
        <p:nvSpPr>
          <p:cNvPr id="28" name="Rechthoek 27"/>
          <p:cNvSpPr/>
          <p:nvPr/>
        </p:nvSpPr>
        <p:spPr>
          <a:xfrm>
            <a:off x="6763348"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COMPUTERS MET VERBEELDINGSKRACHT</a:t>
            </a:r>
            <a:endParaRPr lang="nl-NL" sz="1400" dirty="0">
              <a:latin typeface="Calibri" panose="020F0502020204030204" pitchFamily="34" charset="0"/>
              <a:cs typeface="Calibri" panose="020F0502020204030204" pitchFamily="34" charset="0"/>
            </a:endParaRPr>
          </a:p>
        </p:txBody>
      </p:sp>
      <p:sp>
        <p:nvSpPr>
          <p:cNvPr id="29" name="Rechthoek 28"/>
          <p:cNvSpPr/>
          <p:nvPr/>
        </p:nvSpPr>
        <p:spPr>
          <a:xfrm>
            <a:off x="8964052"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HEBBEN WE STRAKS NOG BANEN?</a:t>
            </a:r>
            <a:endParaRPr lang="nl-NL" sz="1400" dirty="0">
              <a:latin typeface="Calibri" panose="020F0502020204030204" pitchFamily="34" charset="0"/>
              <a:cs typeface="Calibri" panose="020F0502020204030204" pitchFamily="34" charset="0"/>
            </a:endParaRPr>
          </a:p>
        </p:txBody>
      </p:sp>
      <p:sp>
        <p:nvSpPr>
          <p:cNvPr id="30" name="Rechthoek 29"/>
          <p:cNvSpPr/>
          <p:nvPr/>
        </p:nvSpPr>
        <p:spPr>
          <a:xfrm>
            <a:off x="119336" y="4869160"/>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WERKELIJKHEID</a:t>
            </a:r>
            <a:endParaRPr lang="nl-NL" sz="2000" dirty="0">
              <a:latin typeface="Calibri" panose="020F0502020204030204" pitchFamily="34" charset="0"/>
              <a:cs typeface="Calibri" panose="020F0502020204030204" pitchFamily="34" charset="0"/>
            </a:endParaRPr>
          </a:p>
        </p:txBody>
      </p:sp>
      <p:sp>
        <p:nvSpPr>
          <p:cNvPr id="31" name="Rechthoek 30"/>
          <p:cNvSpPr/>
          <p:nvPr/>
        </p:nvSpPr>
        <p:spPr>
          <a:xfrm>
            <a:off x="235158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DE IMPACT VAN FAKE NEWS</a:t>
            </a:r>
            <a:endParaRPr lang="nl-NL" sz="1400" dirty="0">
              <a:latin typeface="Calibri" panose="020F0502020204030204" pitchFamily="34" charset="0"/>
              <a:cs typeface="Calibri" panose="020F0502020204030204" pitchFamily="34" charset="0"/>
            </a:endParaRPr>
          </a:p>
        </p:txBody>
      </p:sp>
      <p:sp>
        <p:nvSpPr>
          <p:cNvPr id="32" name="Rechthoek 31"/>
          <p:cNvSpPr/>
          <p:nvPr/>
        </p:nvSpPr>
        <p:spPr>
          <a:xfrm>
            <a:off x="455130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FAKE NEWS BESTRIJDEN</a:t>
            </a:r>
            <a:endParaRPr lang="nl-NL" sz="1400" dirty="0">
              <a:latin typeface="Calibri" panose="020F0502020204030204" pitchFamily="34" charset="0"/>
              <a:cs typeface="Calibri" panose="020F0502020204030204" pitchFamily="34" charset="0"/>
            </a:endParaRPr>
          </a:p>
        </p:txBody>
      </p:sp>
      <p:sp>
        <p:nvSpPr>
          <p:cNvPr id="33" name="Rechthoek 32"/>
          <p:cNvSpPr/>
          <p:nvPr/>
        </p:nvSpPr>
        <p:spPr>
          <a:xfrm>
            <a:off x="6783552"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TECHNOLOGIE ONZE WERKELIJKHEID VERANDERT</a:t>
            </a:r>
            <a:endParaRPr lang="nl-NL" sz="1400" dirty="0">
              <a:latin typeface="Calibri" panose="020F0502020204030204" pitchFamily="34" charset="0"/>
              <a:cs typeface="Calibri" panose="020F0502020204030204" pitchFamily="34" charset="0"/>
            </a:endParaRPr>
          </a:p>
        </p:txBody>
      </p:sp>
      <p:sp>
        <p:nvSpPr>
          <p:cNvPr id="34" name="Rechthoek 33"/>
          <p:cNvSpPr/>
          <p:nvPr/>
        </p:nvSpPr>
        <p:spPr>
          <a:xfrm>
            <a:off x="8984256"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MIXED REALITIES EN HUN INVLOEDEN</a:t>
            </a:r>
            <a:endParaRPr lang="nl-NL" sz="1400" dirty="0">
              <a:latin typeface="Calibri" panose="020F0502020204030204" pitchFamily="34" charset="0"/>
              <a:cs typeface="Calibri" panose="020F0502020204030204" pitchFamily="34" charset="0"/>
            </a:endParaRPr>
          </a:p>
        </p:txBody>
      </p:sp>
      <p:sp>
        <p:nvSpPr>
          <p:cNvPr id="35" name="Rechthoek 34"/>
          <p:cNvSpPr/>
          <p:nvPr/>
        </p:nvSpPr>
        <p:spPr>
          <a:xfrm>
            <a:off x="119336" y="5805264"/>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PLATFORMEN</a:t>
            </a:r>
            <a:endParaRPr lang="nl-NL" sz="2000" dirty="0">
              <a:latin typeface="Calibri" panose="020F0502020204030204" pitchFamily="34" charset="0"/>
              <a:cs typeface="Calibri" panose="020F0502020204030204" pitchFamily="34" charset="0"/>
            </a:endParaRPr>
          </a:p>
        </p:txBody>
      </p:sp>
      <p:sp>
        <p:nvSpPr>
          <p:cNvPr id="36" name="Rechthoek 35"/>
          <p:cNvSpPr/>
          <p:nvPr/>
        </p:nvSpPr>
        <p:spPr>
          <a:xfrm>
            <a:off x="235158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EEN DEFINITIE VAN PLATFORMEN</a:t>
            </a:r>
            <a:endParaRPr lang="nl-NL" sz="1400" dirty="0">
              <a:latin typeface="Calibri" panose="020F0502020204030204" pitchFamily="34" charset="0"/>
              <a:cs typeface="Calibri" panose="020F0502020204030204" pitchFamily="34" charset="0"/>
            </a:endParaRPr>
          </a:p>
        </p:txBody>
      </p:sp>
      <p:sp>
        <p:nvSpPr>
          <p:cNvPr id="37" name="Rechthoek 36"/>
          <p:cNvSpPr/>
          <p:nvPr/>
        </p:nvSpPr>
        <p:spPr>
          <a:xfrm>
            <a:off x="455130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UBER EN AIRBNB ALS CASES OM NA TE DENKEN OVER DE IMPACT</a:t>
            </a:r>
            <a:endParaRPr lang="nl-NL" sz="1400" dirty="0">
              <a:latin typeface="Calibri" panose="020F0502020204030204" pitchFamily="34" charset="0"/>
              <a:cs typeface="Calibri" panose="020F0502020204030204" pitchFamily="34" charset="0"/>
            </a:endParaRPr>
          </a:p>
        </p:txBody>
      </p:sp>
      <p:sp>
        <p:nvSpPr>
          <p:cNvPr id="38" name="Rechthoek 37"/>
          <p:cNvSpPr/>
          <p:nvPr/>
        </p:nvSpPr>
        <p:spPr>
          <a:xfrm>
            <a:off x="6783552"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EEN PLATFORM BEKIJKEN MET DE IMPACT TOOL</a:t>
            </a:r>
            <a:endParaRPr lang="nl-NL" sz="1400" dirty="0">
              <a:latin typeface="Calibri" panose="020F0502020204030204" pitchFamily="34" charset="0"/>
              <a:cs typeface="Calibri" panose="020F0502020204030204" pitchFamily="34" charset="0"/>
            </a:endParaRPr>
          </a:p>
        </p:txBody>
      </p:sp>
      <p:sp>
        <p:nvSpPr>
          <p:cNvPr id="39" name="Rechthoek 38"/>
          <p:cNvSpPr/>
          <p:nvPr/>
        </p:nvSpPr>
        <p:spPr>
          <a:xfrm>
            <a:off x="8984256"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AANBEVELINGEN VOOR DE TOEKOMST</a:t>
            </a:r>
            <a:endParaRPr lang="nl-NL" sz="1400" dirty="0">
              <a:latin typeface="Calibri" panose="020F0502020204030204" pitchFamily="34" charset="0"/>
              <a:cs typeface="Calibri" panose="020F0502020204030204" pitchFamily="34" charset="0"/>
            </a:endParaRPr>
          </a:p>
        </p:txBody>
      </p:sp>
      <p:sp>
        <p:nvSpPr>
          <p:cNvPr id="46" name="Rechthoek 45"/>
          <p:cNvSpPr/>
          <p:nvPr/>
        </p:nvSpPr>
        <p:spPr>
          <a:xfrm>
            <a:off x="11933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INSPIREREN</a:t>
            </a:r>
            <a:endParaRPr lang="nl-NL" sz="2000" dirty="0">
              <a:solidFill>
                <a:srgbClr val="CC0099"/>
              </a:solidFill>
              <a:latin typeface="Calibri" panose="020F0502020204030204" pitchFamily="34" charset="0"/>
              <a:cs typeface="Calibri" panose="020F0502020204030204" pitchFamily="34" charset="0"/>
            </a:endParaRPr>
          </a:p>
        </p:txBody>
      </p:sp>
      <p:sp>
        <p:nvSpPr>
          <p:cNvPr id="47" name="Rechthoek 46"/>
          <p:cNvSpPr/>
          <p:nvPr/>
        </p:nvSpPr>
        <p:spPr>
          <a:xfrm>
            <a:off x="235158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OEFENEN / DENKEN</a:t>
            </a:r>
            <a:endParaRPr lang="nl-NL" sz="2000" dirty="0">
              <a:solidFill>
                <a:srgbClr val="CC0099"/>
              </a:solidFill>
              <a:latin typeface="Calibri" panose="020F0502020204030204" pitchFamily="34" charset="0"/>
              <a:cs typeface="Calibri" panose="020F0502020204030204" pitchFamily="34" charset="0"/>
            </a:endParaRPr>
          </a:p>
        </p:txBody>
      </p:sp>
      <p:sp>
        <p:nvSpPr>
          <p:cNvPr id="48" name="Rechthoek 47"/>
          <p:cNvSpPr/>
          <p:nvPr/>
        </p:nvSpPr>
        <p:spPr>
          <a:xfrm>
            <a:off x="455130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ERVAREN</a:t>
            </a:r>
            <a:endParaRPr lang="nl-NL" sz="2000" dirty="0">
              <a:solidFill>
                <a:srgbClr val="CC0099"/>
              </a:solidFill>
              <a:latin typeface="Calibri" panose="020F0502020204030204" pitchFamily="34" charset="0"/>
              <a:cs typeface="Calibri" panose="020F0502020204030204" pitchFamily="34" charset="0"/>
            </a:endParaRPr>
          </a:p>
        </p:txBody>
      </p:sp>
      <p:sp>
        <p:nvSpPr>
          <p:cNvPr id="49" name="Rechthoek 48"/>
          <p:cNvSpPr/>
          <p:nvPr/>
        </p:nvSpPr>
        <p:spPr>
          <a:xfrm>
            <a:off x="6783552"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ACHTERGROND / MEER</a:t>
            </a:r>
            <a:endParaRPr lang="nl-NL" sz="2000" dirty="0">
              <a:solidFill>
                <a:srgbClr val="CC0099"/>
              </a:solidFill>
              <a:latin typeface="Calibri" panose="020F0502020204030204" pitchFamily="34" charset="0"/>
              <a:cs typeface="Calibri" panose="020F0502020204030204" pitchFamily="34" charset="0"/>
            </a:endParaRPr>
          </a:p>
        </p:txBody>
      </p:sp>
      <p:sp>
        <p:nvSpPr>
          <p:cNvPr id="50" name="Rechthoek 49"/>
          <p:cNvSpPr/>
          <p:nvPr/>
        </p:nvSpPr>
        <p:spPr>
          <a:xfrm>
            <a:off x="898425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GENIETEN</a:t>
            </a:r>
            <a:endParaRPr lang="nl-NL" sz="2000" dirty="0">
              <a:solidFill>
                <a:srgbClr val="CC00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2731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jerry springer fight gif"/>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464840" y="-99392"/>
            <a:ext cx="12360696" cy="72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p:nvPr/>
        </p:nvSpPr>
        <p:spPr>
          <a:xfrm>
            <a:off x="5879976"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GIF FROM JERRY SPRINGER SHOW ON HBO</a:t>
            </a:r>
            <a:endParaRPr lang="nl-NL" sz="800" b="1" dirty="0"/>
          </a:p>
        </p:txBody>
      </p:sp>
    </p:spTree>
    <p:extLst>
      <p:ext uri="{BB962C8B-B14F-4D97-AF65-F5344CB8AC3E}">
        <p14:creationId xmlns:p14="http://schemas.microsoft.com/office/powerpoint/2010/main" val="32539779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cats that look like hitle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r="5014"/>
          <a:stretch/>
        </p:blipFill>
        <p:spPr bwMode="auto">
          <a:xfrm>
            <a:off x="-1032792" y="404664"/>
            <a:ext cx="11809312" cy="1028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169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72752" y="-917946"/>
            <a:ext cx="11696228" cy="7797485"/>
          </a:xfrm>
          <a:prstGeom prst="rect">
            <a:avLst/>
          </a:prstGeom>
        </p:spPr>
      </p:pic>
    </p:spTree>
    <p:extLst>
      <p:ext uri="{BB962C8B-B14F-4D97-AF65-F5344CB8AC3E}">
        <p14:creationId xmlns:p14="http://schemas.microsoft.com/office/powerpoint/2010/main" val="1976885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5" name="Afbeelding 4"/>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 y="-58104"/>
            <a:ext cx="10928883" cy="6916104"/>
          </a:xfrm>
          <a:prstGeom prst="rect">
            <a:avLst/>
          </a:prstGeom>
        </p:spPr>
      </p:pic>
      <p:sp>
        <p:nvSpPr>
          <p:cNvPr id="6" name="Rectangle 2"/>
          <p:cNvSpPr/>
          <p:nvPr/>
        </p:nvSpPr>
        <p:spPr>
          <a:xfrm>
            <a:off x="5888322" y="6059724"/>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GIF VAN THE GUARDIAN</a:t>
            </a:r>
            <a:endParaRPr lang="nl-NL" sz="800" b="1" dirty="0"/>
          </a:p>
        </p:txBody>
      </p:sp>
    </p:spTree>
    <p:extLst>
      <p:ext uri="{BB962C8B-B14F-4D97-AF65-F5344CB8AC3E}">
        <p14:creationId xmlns:p14="http://schemas.microsoft.com/office/powerpoint/2010/main" val="3575846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a:xfrm>
            <a:off x="1809750" y="4129089"/>
            <a:ext cx="8534400" cy="1752600"/>
          </a:xfrm>
        </p:spPr>
        <p:txBody>
          <a:bodyPr/>
          <a:lstStyle/>
          <a:p>
            <a:endParaRPr lang="nl-NL"/>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5"/>
            <a:ext cx="10920536" cy="8198960"/>
          </a:xfrm>
          <a:prstGeom prst="rect">
            <a:avLst/>
          </a:prstGeom>
        </p:spPr>
      </p:pic>
    </p:spTree>
    <p:extLst>
      <p:ext uri="{BB962C8B-B14F-4D97-AF65-F5344CB8AC3E}">
        <p14:creationId xmlns:p14="http://schemas.microsoft.com/office/powerpoint/2010/main" val="1437271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76808" y="-371705"/>
            <a:ext cx="12053684" cy="7229705"/>
          </a:xfrm>
          <a:prstGeom prst="rect">
            <a:avLst/>
          </a:prstGeom>
        </p:spPr>
      </p:pic>
      <p:sp>
        <p:nvSpPr>
          <p:cNvPr id="5" name="Rectangle 2"/>
          <p:cNvSpPr/>
          <p:nvPr/>
        </p:nvSpPr>
        <p:spPr>
          <a:xfrm>
            <a:off x="5803197" y="630932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FILTERBUBBELS (!) – ARTWORK TMI MEDIA</a:t>
            </a:r>
            <a:endParaRPr lang="nl-NL" sz="800" b="1" dirty="0"/>
          </a:p>
        </p:txBody>
      </p:sp>
    </p:spTree>
    <p:extLst>
      <p:ext uri="{BB962C8B-B14F-4D97-AF65-F5344CB8AC3E}">
        <p14:creationId xmlns:p14="http://schemas.microsoft.com/office/powerpoint/2010/main" val="1111242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47328" y="1434"/>
            <a:ext cx="10812779" cy="6856566"/>
          </a:xfrm>
          <a:prstGeom prst="rect">
            <a:avLst/>
          </a:prstGeom>
        </p:spPr>
      </p:pic>
      <p:sp>
        <p:nvSpPr>
          <p:cNvPr id="5" name="Rectangle 2"/>
          <p:cNvSpPr/>
          <p:nvPr/>
        </p:nvSpPr>
        <p:spPr>
          <a:xfrm>
            <a:off x="5803197" y="630932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KWETSBAARHEDEN (3) –ADVERTISEMENT BY ESPRESSO</a:t>
            </a:r>
            <a:endParaRPr lang="nl-NL" sz="800" b="1" dirty="0"/>
          </a:p>
        </p:txBody>
      </p:sp>
    </p:spTree>
    <p:extLst>
      <p:ext uri="{BB962C8B-B14F-4D97-AF65-F5344CB8AC3E}">
        <p14:creationId xmlns:p14="http://schemas.microsoft.com/office/powerpoint/2010/main" val="3623423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instagram like vending machine"/>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402" y="0"/>
            <a:ext cx="10972142" cy="748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216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4680" y="-9309"/>
            <a:ext cx="10920536" cy="7257956"/>
          </a:xfrm>
          <a:prstGeom prst="rect">
            <a:avLst/>
          </a:prstGeom>
        </p:spPr>
      </p:pic>
      <p:sp>
        <p:nvSpPr>
          <p:cNvPr id="6" name="Rectangle 2"/>
          <p:cNvSpPr/>
          <p:nvPr/>
        </p:nvSpPr>
        <p:spPr>
          <a:xfrm>
            <a:off x="5888322" y="6059724"/>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VAN BEAT THE GMAT</a:t>
            </a:r>
            <a:endParaRPr lang="nl-NL" sz="800" b="1" dirty="0"/>
          </a:p>
        </p:txBody>
      </p:sp>
    </p:spTree>
    <p:extLst>
      <p:ext uri="{BB962C8B-B14F-4D97-AF65-F5344CB8AC3E}">
        <p14:creationId xmlns:p14="http://schemas.microsoft.com/office/powerpoint/2010/main" val="183482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19336" y="188640"/>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ALGEMEEN</a:t>
            </a:r>
          </a:p>
        </p:txBody>
      </p:sp>
      <p:sp>
        <p:nvSpPr>
          <p:cNvPr id="6" name="Rechthoek 5"/>
          <p:cNvSpPr/>
          <p:nvPr/>
        </p:nvSpPr>
        <p:spPr>
          <a:xfrm>
            <a:off x="233138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WAT IS TECHNOLOGIE?</a:t>
            </a:r>
          </a:p>
        </p:txBody>
      </p:sp>
      <p:sp>
        <p:nvSpPr>
          <p:cNvPr id="7" name="Rechthoek 6"/>
          <p:cNvSpPr/>
          <p:nvPr/>
        </p:nvSpPr>
        <p:spPr>
          <a:xfrm>
            <a:off x="453110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VERHOUDEN WE ONS TOT TECHNOLOGIE?</a:t>
            </a:r>
            <a:endParaRPr lang="nl-NL" sz="1400" dirty="0">
              <a:latin typeface="Calibri" panose="020F0502020204030204" pitchFamily="34" charset="0"/>
              <a:cs typeface="Calibri" panose="020F0502020204030204" pitchFamily="34" charset="0"/>
            </a:endParaRPr>
          </a:p>
        </p:txBody>
      </p:sp>
      <p:sp>
        <p:nvSpPr>
          <p:cNvPr id="8" name="Rechthoek 7"/>
          <p:cNvSpPr/>
          <p:nvPr/>
        </p:nvSpPr>
        <p:spPr>
          <a:xfrm>
            <a:off x="6763348"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HET GEBRUIK VAN DE TECHNOLOGY IMPACT TOOL</a:t>
            </a:r>
            <a:endParaRPr lang="nl-NL" sz="1400" dirty="0">
              <a:latin typeface="Calibri" panose="020F0502020204030204" pitchFamily="34" charset="0"/>
              <a:cs typeface="Calibri" panose="020F0502020204030204" pitchFamily="34" charset="0"/>
            </a:endParaRPr>
          </a:p>
        </p:txBody>
      </p:sp>
      <p:sp>
        <p:nvSpPr>
          <p:cNvPr id="9" name="Rechthoek 8"/>
          <p:cNvSpPr/>
          <p:nvPr/>
        </p:nvSpPr>
        <p:spPr>
          <a:xfrm>
            <a:off x="8964052"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TECHNOLOGIE IN EEN RELATIVERENDE CONTEXT</a:t>
            </a:r>
            <a:endParaRPr lang="nl-NL" sz="1400" dirty="0">
              <a:latin typeface="Calibri" panose="020F0502020204030204" pitchFamily="34" charset="0"/>
              <a:cs typeface="Calibri" panose="020F0502020204030204" pitchFamily="34" charset="0"/>
            </a:endParaRPr>
          </a:p>
        </p:txBody>
      </p:sp>
      <p:sp>
        <p:nvSpPr>
          <p:cNvPr id="15" name="Rechthoek 14"/>
          <p:cNvSpPr/>
          <p:nvPr/>
        </p:nvSpPr>
        <p:spPr>
          <a:xfrm>
            <a:off x="119336" y="1124744"/>
            <a:ext cx="2088232" cy="79208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AANDACHT</a:t>
            </a:r>
            <a:endParaRPr lang="nl-NL" sz="2000" dirty="0">
              <a:latin typeface="Calibri" panose="020F0502020204030204" pitchFamily="34" charset="0"/>
              <a:cs typeface="Calibri" panose="020F0502020204030204" pitchFamily="34" charset="0"/>
            </a:endParaRPr>
          </a:p>
        </p:txBody>
      </p:sp>
      <p:sp>
        <p:nvSpPr>
          <p:cNvPr id="16" name="Rechthoek 15"/>
          <p:cNvSpPr/>
          <p:nvPr/>
        </p:nvSpPr>
        <p:spPr>
          <a:xfrm>
            <a:off x="2351584" y="1124744"/>
            <a:ext cx="2088232" cy="792088"/>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HANDELAREN IN AANDACHT</a:t>
            </a:r>
            <a:endParaRPr lang="nl-NL" sz="1400" dirty="0">
              <a:latin typeface="Calibri" panose="020F0502020204030204" pitchFamily="34" charset="0"/>
              <a:cs typeface="Calibri" panose="020F0502020204030204" pitchFamily="34" charset="0"/>
            </a:endParaRPr>
          </a:p>
        </p:txBody>
      </p:sp>
      <p:sp>
        <p:nvSpPr>
          <p:cNvPr id="17" name="Rechthoek 16"/>
          <p:cNvSpPr/>
          <p:nvPr/>
        </p:nvSpPr>
        <p:spPr>
          <a:xfrm>
            <a:off x="455130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DE EFFECTEN VAN EEN AANDACHTSECONOMIE</a:t>
            </a:r>
            <a:endParaRPr lang="nl-NL" sz="1400" dirty="0">
              <a:latin typeface="Calibri" panose="020F0502020204030204" pitchFamily="34" charset="0"/>
              <a:cs typeface="Calibri" panose="020F0502020204030204" pitchFamily="34" charset="0"/>
            </a:endParaRPr>
          </a:p>
        </p:txBody>
      </p:sp>
      <p:sp>
        <p:nvSpPr>
          <p:cNvPr id="18" name="Rechthoek 17"/>
          <p:cNvSpPr/>
          <p:nvPr/>
        </p:nvSpPr>
        <p:spPr>
          <a:xfrm>
            <a:off x="6783552"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VERSLAVING AAN JE APPS</a:t>
            </a:r>
            <a:endParaRPr lang="nl-NL" sz="1400" dirty="0">
              <a:latin typeface="Calibri" panose="020F0502020204030204" pitchFamily="34" charset="0"/>
              <a:cs typeface="Calibri" panose="020F0502020204030204" pitchFamily="34" charset="0"/>
            </a:endParaRPr>
          </a:p>
        </p:txBody>
      </p:sp>
      <p:sp>
        <p:nvSpPr>
          <p:cNvPr id="19" name="Rechthoek 18"/>
          <p:cNvSpPr/>
          <p:nvPr/>
        </p:nvSpPr>
        <p:spPr>
          <a:xfrm>
            <a:off x="8984256"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BETER IN BALANS MET JE TECHNOLOGIE</a:t>
            </a:r>
            <a:endParaRPr lang="nl-NL" sz="1400" dirty="0">
              <a:latin typeface="Calibri" panose="020F0502020204030204" pitchFamily="34" charset="0"/>
              <a:cs typeface="Calibri" panose="020F0502020204030204" pitchFamily="34" charset="0"/>
            </a:endParaRPr>
          </a:p>
        </p:txBody>
      </p:sp>
      <p:sp>
        <p:nvSpPr>
          <p:cNvPr id="20" name="Rechthoek 19"/>
          <p:cNvSpPr/>
          <p:nvPr/>
        </p:nvSpPr>
        <p:spPr>
          <a:xfrm>
            <a:off x="119336" y="2060848"/>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DATA</a:t>
            </a:r>
            <a:endParaRPr lang="nl-NL" sz="2000" dirty="0">
              <a:latin typeface="Calibri" panose="020F0502020204030204" pitchFamily="34" charset="0"/>
              <a:cs typeface="Calibri" panose="020F0502020204030204" pitchFamily="34" charset="0"/>
            </a:endParaRPr>
          </a:p>
        </p:txBody>
      </p:sp>
      <p:sp>
        <p:nvSpPr>
          <p:cNvPr id="21" name="Rechthoek 20"/>
          <p:cNvSpPr/>
          <p:nvPr/>
        </p:nvSpPr>
        <p:spPr>
          <a:xfrm>
            <a:off x="235158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WAAROM DATADRIVEN GEEN GOED IDEE IS</a:t>
            </a:r>
            <a:endParaRPr lang="nl-NL" sz="1400" dirty="0">
              <a:latin typeface="Calibri" panose="020F0502020204030204" pitchFamily="34" charset="0"/>
              <a:cs typeface="Calibri" panose="020F0502020204030204" pitchFamily="34" charset="0"/>
            </a:endParaRPr>
          </a:p>
        </p:txBody>
      </p:sp>
      <p:sp>
        <p:nvSpPr>
          <p:cNvPr id="22" name="Rechthoek 21"/>
          <p:cNvSpPr/>
          <p:nvPr/>
        </p:nvSpPr>
        <p:spPr>
          <a:xfrm>
            <a:off x="455130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PRIVACY</a:t>
            </a:r>
            <a:endParaRPr lang="nl-NL" sz="1400" dirty="0">
              <a:latin typeface="Calibri" panose="020F0502020204030204" pitchFamily="34" charset="0"/>
              <a:cs typeface="Calibri" panose="020F0502020204030204" pitchFamily="34" charset="0"/>
            </a:endParaRPr>
          </a:p>
        </p:txBody>
      </p:sp>
      <p:sp>
        <p:nvSpPr>
          <p:cNvPr id="23" name="Rechthoek 22"/>
          <p:cNvSpPr/>
          <p:nvPr/>
        </p:nvSpPr>
        <p:spPr>
          <a:xfrm>
            <a:off x="6783552"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QUANTIFIED SELF</a:t>
            </a:r>
            <a:endParaRPr lang="nl-NL" sz="1400" dirty="0">
              <a:latin typeface="Calibri" panose="020F0502020204030204" pitchFamily="34" charset="0"/>
              <a:cs typeface="Calibri" panose="020F0502020204030204" pitchFamily="34" charset="0"/>
            </a:endParaRPr>
          </a:p>
        </p:txBody>
      </p:sp>
      <p:sp>
        <p:nvSpPr>
          <p:cNvPr id="24" name="Rechthoek 23"/>
          <p:cNvSpPr/>
          <p:nvPr/>
        </p:nvSpPr>
        <p:spPr>
          <a:xfrm>
            <a:off x="8984256"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SPIONAGEKAPITALISME</a:t>
            </a:r>
            <a:endParaRPr lang="nl-NL" sz="1400" dirty="0">
              <a:latin typeface="Calibri" panose="020F0502020204030204" pitchFamily="34" charset="0"/>
              <a:cs typeface="Calibri" panose="020F0502020204030204" pitchFamily="34" charset="0"/>
            </a:endParaRPr>
          </a:p>
        </p:txBody>
      </p:sp>
      <p:sp>
        <p:nvSpPr>
          <p:cNvPr id="25" name="Rechthoek 24"/>
          <p:cNvSpPr/>
          <p:nvPr/>
        </p:nvSpPr>
        <p:spPr>
          <a:xfrm>
            <a:off x="119336" y="3933056"/>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AI</a:t>
            </a:r>
          </a:p>
        </p:txBody>
      </p:sp>
      <p:sp>
        <p:nvSpPr>
          <p:cNvPr id="26" name="Rechthoek 25"/>
          <p:cNvSpPr/>
          <p:nvPr/>
        </p:nvSpPr>
        <p:spPr>
          <a:xfrm>
            <a:off x="233138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DYSTOPIE OF UTOPIE</a:t>
            </a:r>
          </a:p>
        </p:txBody>
      </p:sp>
      <p:sp>
        <p:nvSpPr>
          <p:cNvPr id="27" name="Rechthoek 26"/>
          <p:cNvSpPr/>
          <p:nvPr/>
        </p:nvSpPr>
        <p:spPr>
          <a:xfrm>
            <a:off x="453110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AUTOMATISCHE BESLISSYSTEMEN</a:t>
            </a:r>
            <a:endParaRPr lang="nl-NL" sz="1400" dirty="0">
              <a:latin typeface="Calibri" panose="020F0502020204030204" pitchFamily="34" charset="0"/>
              <a:cs typeface="Calibri" panose="020F0502020204030204" pitchFamily="34" charset="0"/>
            </a:endParaRPr>
          </a:p>
        </p:txBody>
      </p:sp>
      <p:sp>
        <p:nvSpPr>
          <p:cNvPr id="28" name="Rechthoek 27"/>
          <p:cNvSpPr/>
          <p:nvPr/>
        </p:nvSpPr>
        <p:spPr>
          <a:xfrm>
            <a:off x="6763348"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COMPUTERS MET VERBEELDINGSKRACHT</a:t>
            </a:r>
            <a:endParaRPr lang="nl-NL" sz="1400" dirty="0">
              <a:latin typeface="Calibri" panose="020F0502020204030204" pitchFamily="34" charset="0"/>
              <a:cs typeface="Calibri" panose="020F0502020204030204" pitchFamily="34" charset="0"/>
            </a:endParaRPr>
          </a:p>
        </p:txBody>
      </p:sp>
      <p:sp>
        <p:nvSpPr>
          <p:cNvPr id="29" name="Rechthoek 28"/>
          <p:cNvSpPr/>
          <p:nvPr/>
        </p:nvSpPr>
        <p:spPr>
          <a:xfrm>
            <a:off x="8964052"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HEBBEN WE STRAKS NOG BANEN?</a:t>
            </a:r>
            <a:endParaRPr lang="nl-NL" sz="1400" dirty="0">
              <a:latin typeface="Calibri" panose="020F0502020204030204" pitchFamily="34" charset="0"/>
              <a:cs typeface="Calibri" panose="020F0502020204030204" pitchFamily="34" charset="0"/>
            </a:endParaRPr>
          </a:p>
        </p:txBody>
      </p:sp>
      <p:sp>
        <p:nvSpPr>
          <p:cNvPr id="30" name="Rechthoek 29"/>
          <p:cNvSpPr/>
          <p:nvPr/>
        </p:nvSpPr>
        <p:spPr>
          <a:xfrm>
            <a:off x="119336" y="4869160"/>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WERKELIJKHEID</a:t>
            </a:r>
            <a:endParaRPr lang="nl-NL" sz="2000" dirty="0">
              <a:latin typeface="Calibri" panose="020F0502020204030204" pitchFamily="34" charset="0"/>
              <a:cs typeface="Calibri" panose="020F0502020204030204" pitchFamily="34" charset="0"/>
            </a:endParaRPr>
          </a:p>
        </p:txBody>
      </p:sp>
      <p:sp>
        <p:nvSpPr>
          <p:cNvPr id="31" name="Rechthoek 30"/>
          <p:cNvSpPr/>
          <p:nvPr/>
        </p:nvSpPr>
        <p:spPr>
          <a:xfrm>
            <a:off x="235158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DE IMPACT VAN FAKE NEWS</a:t>
            </a:r>
            <a:endParaRPr lang="nl-NL" sz="1400" dirty="0">
              <a:latin typeface="Calibri" panose="020F0502020204030204" pitchFamily="34" charset="0"/>
              <a:cs typeface="Calibri" panose="020F0502020204030204" pitchFamily="34" charset="0"/>
            </a:endParaRPr>
          </a:p>
        </p:txBody>
      </p:sp>
      <p:sp>
        <p:nvSpPr>
          <p:cNvPr id="32" name="Rechthoek 31"/>
          <p:cNvSpPr/>
          <p:nvPr/>
        </p:nvSpPr>
        <p:spPr>
          <a:xfrm>
            <a:off x="455130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FAKE NEWS BESTRIJDEN</a:t>
            </a:r>
            <a:endParaRPr lang="nl-NL" sz="1400" dirty="0">
              <a:latin typeface="Calibri" panose="020F0502020204030204" pitchFamily="34" charset="0"/>
              <a:cs typeface="Calibri" panose="020F0502020204030204" pitchFamily="34" charset="0"/>
            </a:endParaRPr>
          </a:p>
        </p:txBody>
      </p:sp>
      <p:sp>
        <p:nvSpPr>
          <p:cNvPr id="33" name="Rechthoek 32"/>
          <p:cNvSpPr/>
          <p:nvPr/>
        </p:nvSpPr>
        <p:spPr>
          <a:xfrm>
            <a:off x="6783552"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TECHNOLOGIE ONZE WERKELIJKHEID VERANDERT</a:t>
            </a:r>
            <a:endParaRPr lang="nl-NL" sz="1400" dirty="0">
              <a:latin typeface="Calibri" panose="020F0502020204030204" pitchFamily="34" charset="0"/>
              <a:cs typeface="Calibri" panose="020F0502020204030204" pitchFamily="34" charset="0"/>
            </a:endParaRPr>
          </a:p>
        </p:txBody>
      </p:sp>
      <p:sp>
        <p:nvSpPr>
          <p:cNvPr id="34" name="Rechthoek 33"/>
          <p:cNvSpPr/>
          <p:nvPr/>
        </p:nvSpPr>
        <p:spPr>
          <a:xfrm>
            <a:off x="8984256"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MIXED REALITIES EN HUN INVLOEDEN</a:t>
            </a:r>
            <a:endParaRPr lang="nl-NL" sz="1400" dirty="0">
              <a:latin typeface="Calibri" panose="020F0502020204030204" pitchFamily="34" charset="0"/>
              <a:cs typeface="Calibri" panose="020F0502020204030204" pitchFamily="34" charset="0"/>
            </a:endParaRPr>
          </a:p>
        </p:txBody>
      </p:sp>
      <p:sp>
        <p:nvSpPr>
          <p:cNvPr id="35" name="Rechthoek 34"/>
          <p:cNvSpPr/>
          <p:nvPr/>
        </p:nvSpPr>
        <p:spPr>
          <a:xfrm>
            <a:off x="119336" y="5805264"/>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PLATFORMEN</a:t>
            </a:r>
            <a:endParaRPr lang="nl-NL" sz="2000" dirty="0">
              <a:latin typeface="Calibri" panose="020F0502020204030204" pitchFamily="34" charset="0"/>
              <a:cs typeface="Calibri" panose="020F0502020204030204" pitchFamily="34" charset="0"/>
            </a:endParaRPr>
          </a:p>
        </p:txBody>
      </p:sp>
      <p:sp>
        <p:nvSpPr>
          <p:cNvPr id="36" name="Rechthoek 35"/>
          <p:cNvSpPr/>
          <p:nvPr/>
        </p:nvSpPr>
        <p:spPr>
          <a:xfrm>
            <a:off x="235158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EEN DEFINITIE VAN PLATFORMEN</a:t>
            </a:r>
            <a:endParaRPr lang="nl-NL" sz="1400" dirty="0">
              <a:latin typeface="Calibri" panose="020F0502020204030204" pitchFamily="34" charset="0"/>
              <a:cs typeface="Calibri" panose="020F0502020204030204" pitchFamily="34" charset="0"/>
            </a:endParaRPr>
          </a:p>
        </p:txBody>
      </p:sp>
      <p:sp>
        <p:nvSpPr>
          <p:cNvPr id="37" name="Rechthoek 36"/>
          <p:cNvSpPr/>
          <p:nvPr/>
        </p:nvSpPr>
        <p:spPr>
          <a:xfrm>
            <a:off x="455130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UBER EN AIRBNB ALS CASES OM NA TE DENKEN OVER DE IMPACT</a:t>
            </a:r>
            <a:endParaRPr lang="nl-NL" sz="1400" dirty="0">
              <a:latin typeface="Calibri" panose="020F0502020204030204" pitchFamily="34" charset="0"/>
              <a:cs typeface="Calibri" panose="020F0502020204030204" pitchFamily="34" charset="0"/>
            </a:endParaRPr>
          </a:p>
        </p:txBody>
      </p:sp>
      <p:sp>
        <p:nvSpPr>
          <p:cNvPr id="38" name="Rechthoek 37"/>
          <p:cNvSpPr/>
          <p:nvPr/>
        </p:nvSpPr>
        <p:spPr>
          <a:xfrm>
            <a:off x="6783552"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EEN PLATFORM BEKIJKEN MET DE IMPACT TOOL</a:t>
            </a:r>
            <a:endParaRPr lang="nl-NL" sz="1400" dirty="0">
              <a:latin typeface="Calibri" panose="020F0502020204030204" pitchFamily="34" charset="0"/>
              <a:cs typeface="Calibri" panose="020F0502020204030204" pitchFamily="34" charset="0"/>
            </a:endParaRPr>
          </a:p>
        </p:txBody>
      </p:sp>
      <p:sp>
        <p:nvSpPr>
          <p:cNvPr id="39" name="Rechthoek 38"/>
          <p:cNvSpPr/>
          <p:nvPr/>
        </p:nvSpPr>
        <p:spPr>
          <a:xfrm>
            <a:off x="8984256"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AANBEVELINGEN VOOR DE TOEKOMST</a:t>
            </a:r>
            <a:endParaRPr lang="nl-NL" sz="1400" dirty="0">
              <a:latin typeface="Calibri" panose="020F0502020204030204" pitchFamily="34" charset="0"/>
              <a:cs typeface="Calibri" panose="020F0502020204030204" pitchFamily="34" charset="0"/>
            </a:endParaRPr>
          </a:p>
        </p:txBody>
      </p:sp>
      <p:sp>
        <p:nvSpPr>
          <p:cNvPr id="46" name="Rechthoek 45"/>
          <p:cNvSpPr/>
          <p:nvPr/>
        </p:nvSpPr>
        <p:spPr>
          <a:xfrm>
            <a:off x="11933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INSPIREREN</a:t>
            </a:r>
            <a:endParaRPr lang="nl-NL" sz="2000" dirty="0">
              <a:solidFill>
                <a:srgbClr val="CC0099"/>
              </a:solidFill>
              <a:latin typeface="Calibri" panose="020F0502020204030204" pitchFamily="34" charset="0"/>
              <a:cs typeface="Calibri" panose="020F0502020204030204" pitchFamily="34" charset="0"/>
            </a:endParaRPr>
          </a:p>
        </p:txBody>
      </p:sp>
      <p:sp>
        <p:nvSpPr>
          <p:cNvPr id="47" name="Rechthoek 46"/>
          <p:cNvSpPr/>
          <p:nvPr/>
        </p:nvSpPr>
        <p:spPr>
          <a:xfrm>
            <a:off x="235158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OEFENEN / DENKEN</a:t>
            </a:r>
            <a:endParaRPr lang="nl-NL" sz="2000" dirty="0">
              <a:solidFill>
                <a:srgbClr val="CC0099"/>
              </a:solidFill>
              <a:latin typeface="Calibri" panose="020F0502020204030204" pitchFamily="34" charset="0"/>
              <a:cs typeface="Calibri" panose="020F0502020204030204" pitchFamily="34" charset="0"/>
            </a:endParaRPr>
          </a:p>
        </p:txBody>
      </p:sp>
      <p:sp>
        <p:nvSpPr>
          <p:cNvPr id="48" name="Rechthoek 47"/>
          <p:cNvSpPr/>
          <p:nvPr/>
        </p:nvSpPr>
        <p:spPr>
          <a:xfrm>
            <a:off x="455130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ERVAREN</a:t>
            </a:r>
            <a:endParaRPr lang="nl-NL" sz="2000" dirty="0">
              <a:solidFill>
                <a:srgbClr val="CC0099"/>
              </a:solidFill>
              <a:latin typeface="Calibri" panose="020F0502020204030204" pitchFamily="34" charset="0"/>
              <a:cs typeface="Calibri" panose="020F0502020204030204" pitchFamily="34" charset="0"/>
            </a:endParaRPr>
          </a:p>
        </p:txBody>
      </p:sp>
      <p:sp>
        <p:nvSpPr>
          <p:cNvPr id="49" name="Rechthoek 48"/>
          <p:cNvSpPr/>
          <p:nvPr/>
        </p:nvSpPr>
        <p:spPr>
          <a:xfrm>
            <a:off x="6783552"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ACHTERGROND / MEER</a:t>
            </a:r>
            <a:endParaRPr lang="nl-NL" sz="2000" dirty="0">
              <a:solidFill>
                <a:srgbClr val="CC0099"/>
              </a:solidFill>
              <a:latin typeface="Calibri" panose="020F0502020204030204" pitchFamily="34" charset="0"/>
              <a:cs typeface="Calibri" panose="020F0502020204030204" pitchFamily="34" charset="0"/>
            </a:endParaRPr>
          </a:p>
        </p:txBody>
      </p:sp>
      <p:sp>
        <p:nvSpPr>
          <p:cNvPr id="50" name="Rechthoek 49"/>
          <p:cNvSpPr/>
          <p:nvPr/>
        </p:nvSpPr>
        <p:spPr>
          <a:xfrm>
            <a:off x="898425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GENIETEN</a:t>
            </a:r>
            <a:endParaRPr lang="nl-NL" sz="2000" dirty="0">
              <a:solidFill>
                <a:srgbClr val="CC00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33043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4" name="Picture 2" descr="Afbeeldingsresultaat voor smartphone zombie"/>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28736" y="-34840"/>
            <a:ext cx="11383744" cy="68877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p:nvPr/>
        </p:nvSpPr>
        <p:spPr>
          <a:xfrm>
            <a:off x="5803197" y="630932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ARTWORK BY STEVE CUTTS</a:t>
            </a:r>
            <a:endParaRPr lang="nl-NL" sz="800" b="1" dirty="0"/>
          </a:p>
        </p:txBody>
      </p:sp>
    </p:spTree>
    <p:extLst>
      <p:ext uri="{BB962C8B-B14F-4D97-AF65-F5344CB8AC3E}">
        <p14:creationId xmlns:p14="http://schemas.microsoft.com/office/powerpoint/2010/main" val="8870752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559496" y="1772816"/>
            <a:ext cx="7620000" cy="2857500"/>
          </a:xfrm>
          <a:prstGeom prst="rect">
            <a:avLst/>
          </a:prstGeom>
        </p:spPr>
      </p:pic>
      <p:sp>
        <p:nvSpPr>
          <p:cNvPr id="5" name="Rectangle 2"/>
          <p:cNvSpPr/>
          <p:nvPr/>
        </p:nvSpPr>
        <p:spPr>
          <a:xfrm>
            <a:off x="5803197" y="630932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KOPPELVERKOOP (4)</a:t>
            </a:r>
            <a:endParaRPr lang="nl-NL" sz="800" b="1" dirty="0"/>
          </a:p>
        </p:txBody>
      </p:sp>
    </p:spTree>
    <p:extLst>
      <p:ext uri="{BB962C8B-B14F-4D97-AF65-F5344CB8AC3E}">
        <p14:creationId xmlns:p14="http://schemas.microsoft.com/office/powerpoint/2010/main" val="3869305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1" y="-171400"/>
            <a:ext cx="10855807" cy="7116162"/>
          </a:xfrm>
          <a:prstGeom prst="rect">
            <a:avLst/>
          </a:prstGeom>
        </p:spPr>
      </p:pic>
      <p:sp>
        <p:nvSpPr>
          <p:cNvPr id="5" name="Rectangle 2"/>
          <p:cNvSpPr/>
          <p:nvPr/>
        </p:nvSpPr>
        <p:spPr>
          <a:xfrm>
            <a:off x="5803197" y="630932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PERSONALISEER (5)</a:t>
            </a:r>
            <a:endParaRPr lang="nl-NL" sz="800" b="1" dirty="0"/>
          </a:p>
        </p:txBody>
      </p:sp>
    </p:spTree>
    <p:extLst>
      <p:ext uri="{BB962C8B-B14F-4D97-AF65-F5344CB8AC3E}">
        <p14:creationId xmlns:p14="http://schemas.microsoft.com/office/powerpoint/2010/main" val="3960020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zuckerberg evil"/>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56728" y="0"/>
            <a:ext cx="11377264" cy="7091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506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transportation becomes an app"/>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464840" y="0"/>
            <a:ext cx="123606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985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mobsters"/>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41218" y="-5099"/>
            <a:ext cx="12633762" cy="6865498"/>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6528048" y="101222"/>
            <a:ext cx="3960440" cy="6336704"/>
          </a:xfrm>
          <a:prstGeom prst="rect">
            <a:avLst/>
          </a:prstGeom>
          <a:solidFill>
            <a:srgbClr val="CC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b="1" dirty="0" smtClean="0"/>
          </a:p>
          <a:p>
            <a:r>
              <a:rPr lang="nl-NL" b="1" dirty="0" smtClean="0"/>
              <a:t>OPDRACHT (15 min)</a:t>
            </a:r>
            <a:r>
              <a:rPr lang="nl-NL" dirty="0"/>
              <a:t/>
            </a:r>
            <a:br>
              <a:rPr lang="nl-NL" dirty="0"/>
            </a:br>
            <a:r>
              <a:rPr lang="nl-NL" dirty="0"/>
              <a:t/>
            </a:r>
            <a:br>
              <a:rPr lang="nl-NL" dirty="0"/>
            </a:br>
            <a:r>
              <a:rPr lang="nl-NL" b="1" dirty="0" smtClean="0"/>
              <a:t>YOUTUBE HEEFT 1,9 MILJARD UNIEKE GEBRUIKERS EN KOST 6 MILJARD PER JAAR. DE OMZET IS 12 MILJARD.</a:t>
            </a:r>
            <a:endParaRPr lang="nl-NL" b="1" dirty="0"/>
          </a:p>
          <a:p>
            <a:endParaRPr lang="nl-NL" b="1" dirty="0"/>
          </a:p>
          <a:p>
            <a:pPr marL="285750" indent="-285750">
              <a:buFontTx/>
              <a:buChar char="-"/>
            </a:pPr>
            <a:r>
              <a:rPr lang="nl-NL" b="1" dirty="0" smtClean="0"/>
              <a:t>BEDENK EEN OPLOSSING VOOR EEN BETERE </a:t>
            </a:r>
            <a:br>
              <a:rPr lang="nl-NL" b="1" dirty="0" smtClean="0"/>
            </a:br>
            <a:r>
              <a:rPr lang="nl-NL" b="1" dirty="0" smtClean="0"/>
              <a:t>YOUTUBE!</a:t>
            </a:r>
            <a:endParaRPr lang="nl-NL" b="1" dirty="0"/>
          </a:p>
          <a:p>
            <a:pPr marL="285750" indent="-285750">
              <a:buFontTx/>
              <a:buChar char="-"/>
            </a:pPr>
            <a:r>
              <a:rPr lang="nl-NL" b="1" dirty="0" smtClean="0"/>
              <a:t>WAAROM GAAT HET WEL OF NIET WERKEN?</a:t>
            </a:r>
          </a:p>
          <a:p>
            <a:endParaRPr lang="nl-NL" b="1" dirty="0"/>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0336" y="183524"/>
            <a:ext cx="1224136" cy="1224136"/>
          </a:xfrm>
          <a:prstGeom prst="rect">
            <a:avLst/>
          </a:prstGeom>
        </p:spPr>
      </p:pic>
    </p:spTree>
    <p:extLst>
      <p:ext uri="{BB962C8B-B14F-4D97-AF65-F5344CB8AC3E}">
        <p14:creationId xmlns:p14="http://schemas.microsoft.com/office/powerpoint/2010/main" val="404152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echnofilosofie.com/wp-content/uploads/2019/04/Spionageplaatje.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0"/>
            <a:ext cx="109925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876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94" y="0"/>
            <a:ext cx="11097576" cy="7173416"/>
          </a:xfrm>
          <a:prstGeom prst="rect">
            <a:avLst/>
          </a:prstGeom>
        </p:spPr>
      </p:pic>
      <p:sp>
        <p:nvSpPr>
          <p:cNvPr id="5" name="Rectangle 2"/>
          <p:cNvSpPr/>
          <p:nvPr/>
        </p:nvSpPr>
        <p:spPr>
          <a:xfrm>
            <a:off x="5888322" y="6059724"/>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VAN ENDIAN</a:t>
            </a:r>
            <a:endParaRPr lang="nl-NL" sz="800" b="1" dirty="0"/>
          </a:p>
        </p:txBody>
      </p:sp>
    </p:spTree>
    <p:extLst>
      <p:ext uri="{BB962C8B-B14F-4D97-AF65-F5344CB8AC3E}">
        <p14:creationId xmlns:p14="http://schemas.microsoft.com/office/powerpoint/2010/main" val="8713891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10884078" cy="6858000"/>
          </a:xfrm>
          <a:prstGeom prst="rect">
            <a:avLst/>
          </a:prstGeom>
        </p:spPr>
      </p:pic>
      <p:sp>
        <p:nvSpPr>
          <p:cNvPr id="5" name="Rectangle 2"/>
          <p:cNvSpPr/>
          <p:nvPr/>
        </p:nvSpPr>
        <p:spPr>
          <a:xfrm>
            <a:off x="5888322" y="6059724"/>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VAN EMERCE</a:t>
            </a:r>
            <a:endParaRPr lang="nl-NL" sz="800" b="1" dirty="0"/>
          </a:p>
        </p:txBody>
      </p:sp>
    </p:spTree>
    <p:extLst>
      <p:ext uri="{BB962C8B-B14F-4D97-AF65-F5344CB8AC3E}">
        <p14:creationId xmlns:p14="http://schemas.microsoft.com/office/powerpoint/2010/main" val="3886633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19336" y="188640"/>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ALGEMEEN</a:t>
            </a:r>
          </a:p>
        </p:txBody>
      </p:sp>
      <p:sp>
        <p:nvSpPr>
          <p:cNvPr id="6" name="Rechthoek 5"/>
          <p:cNvSpPr/>
          <p:nvPr/>
        </p:nvSpPr>
        <p:spPr>
          <a:xfrm>
            <a:off x="233138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WAT IS TECHNOLOGIE?</a:t>
            </a:r>
          </a:p>
        </p:txBody>
      </p:sp>
      <p:sp>
        <p:nvSpPr>
          <p:cNvPr id="7" name="Rechthoek 6"/>
          <p:cNvSpPr/>
          <p:nvPr/>
        </p:nvSpPr>
        <p:spPr>
          <a:xfrm>
            <a:off x="453110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VERHOUDEN WE ONS TOT TECHNOLOGIE?</a:t>
            </a:r>
            <a:endParaRPr lang="nl-NL" sz="1400" dirty="0">
              <a:latin typeface="Calibri" panose="020F0502020204030204" pitchFamily="34" charset="0"/>
              <a:cs typeface="Calibri" panose="020F0502020204030204" pitchFamily="34" charset="0"/>
            </a:endParaRPr>
          </a:p>
        </p:txBody>
      </p:sp>
      <p:sp>
        <p:nvSpPr>
          <p:cNvPr id="8" name="Rechthoek 7"/>
          <p:cNvSpPr/>
          <p:nvPr/>
        </p:nvSpPr>
        <p:spPr>
          <a:xfrm>
            <a:off x="6763348"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HET GEBRUIK VAN DE TECHNOLOGY IMPACT TOOL</a:t>
            </a:r>
            <a:endParaRPr lang="nl-NL" sz="1400" dirty="0">
              <a:latin typeface="Calibri" panose="020F0502020204030204" pitchFamily="34" charset="0"/>
              <a:cs typeface="Calibri" panose="020F0502020204030204" pitchFamily="34" charset="0"/>
            </a:endParaRPr>
          </a:p>
        </p:txBody>
      </p:sp>
      <p:sp>
        <p:nvSpPr>
          <p:cNvPr id="9" name="Rechthoek 8"/>
          <p:cNvSpPr/>
          <p:nvPr/>
        </p:nvSpPr>
        <p:spPr>
          <a:xfrm>
            <a:off x="8964052"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TECHNOLOGIE IN EEN RELATIVERENDE CONTEXT</a:t>
            </a:r>
            <a:endParaRPr lang="nl-NL" sz="1400" dirty="0">
              <a:latin typeface="Calibri" panose="020F0502020204030204" pitchFamily="34" charset="0"/>
              <a:cs typeface="Calibri" panose="020F0502020204030204" pitchFamily="34" charset="0"/>
            </a:endParaRPr>
          </a:p>
        </p:txBody>
      </p:sp>
      <p:sp>
        <p:nvSpPr>
          <p:cNvPr id="15" name="Rechthoek 14"/>
          <p:cNvSpPr/>
          <p:nvPr/>
        </p:nvSpPr>
        <p:spPr>
          <a:xfrm>
            <a:off x="119336" y="1124744"/>
            <a:ext cx="2088232" cy="79208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AANDACHT</a:t>
            </a:r>
            <a:endParaRPr lang="nl-NL" sz="2000" dirty="0">
              <a:latin typeface="Calibri" panose="020F0502020204030204" pitchFamily="34" charset="0"/>
              <a:cs typeface="Calibri" panose="020F0502020204030204" pitchFamily="34" charset="0"/>
            </a:endParaRPr>
          </a:p>
        </p:txBody>
      </p:sp>
      <p:sp>
        <p:nvSpPr>
          <p:cNvPr id="16" name="Rechthoek 15"/>
          <p:cNvSpPr/>
          <p:nvPr/>
        </p:nvSpPr>
        <p:spPr>
          <a:xfrm>
            <a:off x="235158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HANDELAREN IN AANDACHT</a:t>
            </a:r>
          </a:p>
        </p:txBody>
      </p:sp>
      <p:sp>
        <p:nvSpPr>
          <p:cNvPr id="17" name="Rechthoek 16"/>
          <p:cNvSpPr/>
          <p:nvPr/>
        </p:nvSpPr>
        <p:spPr>
          <a:xfrm>
            <a:off x="455130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DE EFFECTEN VAN EEN AANDACHTSECONOMIE</a:t>
            </a:r>
          </a:p>
        </p:txBody>
      </p:sp>
      <p:sp>
        <p:nvSpPr>
          <p:cNvPr id="18" name="Rechthoek 17"/>
          <p:cNvSpPr/>
          <p:nvPr/>
        </p:nvSpPr>
        <p:spPr>
          <a:xfrm>
            <a:off x="6783552" y="1124744"/>
            <a:ext cx="2088232" cy="792088"/>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VERSLAVING AAN JE APPS</a:t>
            </a:r>
          </a:p>
        </p:txBody>
      </p:sp>
      <p:sp>
        <p:nvSpPr>
          <p:cNvPr id="19" name="Rechthoek 18"/>
          <p:cNvSpPr/>
          <p:nvPr/>
        </p:nvSpPr>
        <p:spPr>
          <a:xfrm>
            <a:off x="8984256"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BETER IN BALANS MET JE TECHNOLOGIE</a:t>
            </a:r>
            <a:endParaRPr lang="nl-NL" sz="1400" dirty="0">
              <a:latin typeface="Calibri" panose="020F0502020204030204" pitchFamily="34" charset="0"/>
              <a:cs typeface="Calibri" panose="020F0502020204030204" pitchFamily="34" charset="0"/>
            </a:endParaRPr>
          </a:p>
        </p:txBody>
      </p:sp>
      <p:sp>
        <p:nvSpPr>
          <p:cNvPr id="20" name="Rechthoek 19"/>
          <p:cNvSpPr/>
          <p:nvPr/>
        </p:nvSpPr>
        <p:spPr>
          <a:xfrm>
            <a:off x="119336" y="2060848"/>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DATA</a:t>
            </a:r>
            <a:endParaRPr lang="nl-NL" sz="2000" dirty="0">
              <a:latin typeface="Calibri" panose="020F0502020204030204" pitchFamily="34" charset="0"/>
              <a:cs typeface="Calibri" panose="020F0502020204030204" pitchFamily="34" charset="0"/>
            </a:endParaRPr>
          </a:p>
        </p:txBody>
      </p:sp>
      <p:sp>
        <p:nvSpPr>
          <p:cNvPr id="21" name="Rechthoek 20"/>
          <p:cNvSpPr/>
          <p:nvPr/>
        </p:nvSpPr>
        <p:spPr>
          <a:xfrm>
            <a:off x="235158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WAAROM DATADRIVEN GEEN GOED IDEE IS</a:t>
            </a:r>
            <a:endParaRPr lang="nl-NL" sz="1400" dirty="0">
              <a:latin typeface="Calibri" panose="020F0502020204030204" pitchFamily="34" charset="0"/>
              <a:cs typeface="Calibri" panose="020F0502020204030204" pitchFamily="34" charset="0"/>
            </a:endParaRPr>
          </a:p>
        </p:txBody>
      </p:sp>
      <p:sp>
        <p:nvSpPr>
          <p:cNvPr id="22" name="Rechthoek 21"/>
          <p:cNvSpPr/>
          <p:nvPr/>
        </p:nvSpPr>
        <p:spPr>
          <a:xfrm>
            <a:off x="455130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PRIVACY</a:t>
            </a:r>
            <a:endParaRPr lang="nl-NL" sz="1400" dirty="0">
              <a:latin typeface="Calibri" panose="020F0502020204030204" pitchFamily="34" charset="0"/>
              <a:cs typeface="Calibri" panose="020F0502020204030204" pitchFamily="34" charset="0"/>
            </a:endParaRPr>
          </a:p>
        </p:txBody>
      </p:sp>
      <p:sp>
        <p:nvSpPr>
          <p:cNvPr id="23" name="Rechthoek 22"/>
          <p:cNvSpPr/>
          <p:nvPr/>
        </p:nvSpPr>
        <p:spPr>
          <a:xfrm>
            <a:off x="6783552"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QUANTIFIED SELF</a:t>
            </a:r>
            <a:endParaRPr lang="nl-NL" sz="1400" dirty="0">
              <a:latin typeface="Calibri" panose="020F0502020204030204" pitchFamily="34" charset="0"/>
              <a:cs typeface="Calibri" panose="020F0502020204030204" pitchFamily="34" charset="0"/>
            </a:endParaRPr>
          </a:p>
        </p:txBody>
      </p:sp>
      <p:sp>
        <p:nvSpPr>
          <p:cNvPr id="24" name="Rechthoek 23"/>
          <p:cNvSpPr/>
          <p:nvPr/>
        </p:nvSpPr>
        <p:spPr>
          <a:xfrm>
            <a:off x="8984256"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SPIONAGEKAPITALISME</a:t>
            </a:r>
            <a:endParaRPr lang="nl-NL" sz="1400" dirty="0">
              <a:latin typeface="Calibri" panose="020F0502020204030204" pitchFamily="34" charset="0"/>
              <a:cs typeface="Calibri" panose="020F0502020204030204" pitchFamily="34" charset="0"/>
            </a:endParaRPr>
          </a:p>
        </p:txBody>
      </p:sp>
      <p:sp>
        <p:nvSpPr>
          <p:cNvPr id="25" name="Rechthoek 24"/>
          <p:cNvSpPr/>
          <p:nvPr/>
        </p:nvSpPr>
        <p:spPr>
          <a:xfrm>
            <a:off x="119336" y="3933056"/>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AI</a:t>
            </a:r>
          </a:p>
        </p:txBody>
      </p:sp>
      <p:sp>
        <p:nvSpPr>
          <p:cNvPr id="26" name="Rechthoek 25"/>
          <p:cNvSpPr/>
          <p:nvPr/>
        </p:nvSpPr>
        <p:spPr>
          <a:xfrm>
            <a:off x="233138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DYSTOPIE OF UTOPIE</a:t>
            </a:r>
          </a:p>
        </p:txBody>
      </p:sp>
      <p:sp>
        <p:nvSpPr>
          <p:cNvPr id="27" name="Rechthoek 26"/>
          <p:cNvSpPr/>
          <p:nvPr/>
        </p:nvSpPr>
        <p:spPr>
          <a:xfrm>
            <a:off x="453110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AUTOMATISCHE BESLISSYSTEMEN</a:t>
            </a:r>
            <a:endParaRPr lang="nl-NL" sz="1400" dirty="0">
              <a:latin typeface="Calibri" panose="020F0502020204030204" pitchFamily="34" charset="0"/>
              <a:cs typeface="Calibri" panose="020F0502020204030204" pitchFamily="34" charset="0"/>
            </a:endParaRPr>
          </a:p>
        </p:txBody>
      </p:sp>
      <p:sp>
        <p:nvSpPr>
          <p:cNvPr id="28" name="Rechthoek 27"/>
          <p:cNvSpPr/>
          <p:nvPr/>
        </p:nvSpPr>
        <p:spPr>
          <a:xfrm>
            <a:off x="6763348"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COMPUTERS MET VERBEELDINGSKRACHT</a:t>
            </a:r>
            <a:endParaRPr lang="nl-NL" sz="1400" dirty="0">
              <a:latin typeface="Calibri" panose="020F0502020204030204" pitchFamily="34" charset="0"/>
              <a:cs typeface="Calibri" panose="020F0502020204030204" pitchFamily="34" charset="0"/>
            </a:endParaRPr>
          </a:p>
        </p:txBody>
      </p:sp>
      <p:sp>
        <p:nvSpPr>
          <p:cNvPr id="29" name="Rechthoek 28"/>
          <p:cNvSpPr/>
          <p:nvPr/>
        </p:nvSpPr>
        <p:spPr>
          <a:xfrm>
            <a:off x="8964052"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HEBBEN WE STRAKS NOG BANEN?</a:t>
            </a:r>
            <a:endParaRPr lang="nl-NL" sz="1400" dirty="0">
              <a:latin typeface="Calibri" panose="020F0502020204030204" pitchFamily="34" charset="0"/>
              <a:cs typeface="Calibri" panose="020F0502020204030204" pitchFamily="34" charset="0"/>
            </a:endParaRPr>
          </a:p>
        </p:txBody>
      </p:sp>
      <p:sp>
        <p:nvSpPr>
          <p:cNvPr id="30" name="Rechthoek 29"/>
          <p:cNvSpPr/>
          <p:nvPr/>
        </p:nvSpPr>
        <p:spPr>
          <a:xfrm>
            <a:off x="119336" y="4869160"/>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WERKELIJKHEID</a:t>
            </a:r>
            <a:endParaRPr lang="nl-NL" sz="2000" dirty="0">
              <a:latin typeface="Calibri" panose="020F0502020204030204" pitchFamily="34" charset="0"/>
              <a:cs typeface="Calibri" panose="020F0502020204030204" pitchFamily="34" charset="0"/>
            </a:endParaRPr>
          </a:p>
        </p:txBody>
      </p:sp>
      <p:sp>
        <p:nvSpPr>
          <p:cNvPr id="31" name="Rechthoek 30"/>
          <p:cNvSpPr/>
          <p:nvPr/>
        </p:nvSpPr>
        <p:spPr>
          <a:xfrm>
            <a:off x="235158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DE IMPACT VAN FAKE NEWS</a:t>
            </a:r>
            <a:endParaRPr lang="nl-NL" sz="1400" dirty="0">
              <a:latin typeface="Calibri" panose="020F0502020204030204" pitchFamily="34" charset="0"/>
              <a:cs typeface="Calibri" panose="020F0502020204030204" pitchFamily="34" charset="0"/>
            </a:endParaRPr>
          </a:p>
        </p:txBody>
      </p:sp>
      <p:sp>
        <p:nvSpPr>
          <p:cNvPr id="32" name="Rechthoek 31"/>
          <p:cNvSpPr/>
          <p:nvPr/>
        </p:nvSpPr>
        <p:spPr>
          <a:xfrm>
            <a:off x="455130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FAKE NEWS BESTRIJDEN</a:t>
            </a:r>
            <a:endParaRPr lang="nl-NL" sz="1400" dirty="0">
              <a:latin typeface="Calibri" panose="020F0502020204030204" pitchFamily="34" charset="0"/>
              <a:cs typeface="Calibri" panose="020F0502020204030204" pitchFamily="34" charset="0"/>
            </a:endParaRPr>
          </a:p>
        </p:txBody>
      </p:sp>
      <p:sp>
        <p:nvSpPr>
          <p:cNvPr id="33" name="Rechthoek 32"/>
          <p:cNvSpPr/>
          <p:nvPr/>
        </p:nvSpPr>
        <p:spPr>
          <a:xfrm>
            <a:off x="6783552"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TECHNOLOGIE ONZE WERKELIJKHEID VERANDERT</a:t>
            </a:r>
            <a:endParaRPr lang="nl-NL" sz="1400" dirty="0">
              <a:latin typeface="Calibri" panose="020F0502020204030204" pitchFamily="34" charset="0"/>
              <a:cs typeface="Calibri" panose="020F0502020204030204" pitchFamily="34" charset="0"/>
            </a:endParaRPr>
          </a:p>
        </p:txBody>
      </p:sp>
      <p:sp>
        <p:nvSpPr>
          <p:cNvPr id="34" name="Rechthoek 33"/>
          <p:cNvSpPr/>
          <p:nvPr/>
        </p:nvSpPr>
        <p:spPr>
          <a:xfrm>
            <a:off x="8984256"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MIXED REALITIES EN HUN INVLOEDEN</a:t>
            </a:r>
            <a:endParaRPr lang="nl-NL" sz="1400" dirty="0">
              <a:latin typeface="Calibri" panose="020F0502020204030204" pitchFamily="34" charset="0"/>
              <a:cs typeface="Calibri" panose="020F0502020204030204" pitchFamily="34" charset="0"/>
            </a:endParaRPr>
          </a:p>
        </p:txBody>
      </p:sp>
      <p:sp>
        <p:nvSpPr>
          <p:cNvPr id="35" name="Rechthoek 34"/>
          <p:cNvSpPr/>
          <p:nvPr/>
        </p:nvSpPr>
        <p:spPr>
          <a:xfrm>
            <a:off x="119336" y="5805264"/>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PLATFORMEN</a:t>
            </a:r>
            <a:endParaRPr lang="nl-NL" sz="2000" dirty="0">
              <a:latin typeface="Calibri" panose="020F0502020204030204" pitchFamily="34" charset="0"/>
              <a:cs typeface="Calibri" panose="020F0502020204030204" pitchFamily="34" charset="0"/>
            </a:endParaRPr>
          </a:p>
        </p:txBody>
      </p:sp>
      <p:sp>
        <p:nvSpPr>
          <p:cNvPr id="36" name="Rechthoek 35"/>
          <p:cNvSpPr/>
          <p:nvPr/>
        </p:nvSpPr>
        <p:spPr>
          <a:xfrm>
            <a:off x="235158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EEN DEFINITIE VAN PLATFORMEN</a:t>
            </a:r>
            <a:endParaRPr lang="nl-NL" sz="1400" dirty="0">
              <a:latin typeface="Calibri" panose="020F0502020204030204" pitchFamily="34" charset="0"/>
              <a:cs typeface="Calibri" panose="020F0502020204030204" pitchFamily="34" charset="0"/>
            </a:endParaRPr>
          </a:p>
        </p:txBody>
      </p:sp>
      <p:sp>
        <p:nvSpPr>
          <p:cNvPr id="37" name="Rechthoek 36"/>
          <p:cNvSpPr/>
          <p:nvPr/>
        </p:nvSpPr>
        <p:spPr>
          <a:xfrm>
            <a:off x="455130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UBER EN AIRBNB ALS CASES OM NA TE DENKEN OVER DE IMPACT</a:t>
            </a:r>
            <a:endParaRPr lang="nl-NL" sz="1400" dirty="0">
              <a:latin typeface="Calibri" panose="020F0502020204030204" pitchFamily="34" charset="0"/>
              <a:cs typeface="Calibri" panose="020F0502020204030204" pitchFamily="34" charset="0"/>
            </a:endParaRPr>
          </a:p>
        </p:txBody>
      </p:sp>
      <p:sp>
        <p:nvSpPr>
          <p:cNvPr id="38" name="Rechthoek 37"/>
          <p:cNvSpPr/>
          <p:nvPr/>
        </p:nvSpPr>
        <p:spPr>
          <a:xfrm>
            <a:off x="6783552"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EEN PLATFORM BEKIJKEN MET DE IMPACT TOOL</a:t>
            </a:r>
            <a:endParaRPr lang="nl-NL" sz="1400" dirty="0">
              <a:latin typeface="Calibri" panose="020F0502020204030204" pitchFamily="34" charset="0"/>
              <a:cs typeface="Calibri" panose="020F0502020204030204" pitchFamily="34" charset="0"/>
            </a:endParaRPr>
          </a:p>
        </p:txBody>
      </p:sp>
      <p:sp>
        <p:nvSpPr>
          <p:cNvPr id="39" name="Rechthoek 38"/>
          <p:cNvSpPr/>
          <p:nvPr/>
        </p:nvSpPr>
        <p:spPr>
          <a:xfrm>
            <a:off x="8984256"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AANBEVELINGEN VOOR DE TOEKOMST</a:t>
            </a:r>
            <a:endParaRPr lang="nl-NL" sz="1400" dirty="0">
              <a:latin typeface="Calibri" panose="020F0502020204030204" pitchFamily="34" charset="0"/>
              <a:cs typeface="Calibri" panose="020F0502020204030204" pitchFamily="34" charset="0"/>
            </a:endParaRPr>
          </a:p>
        </p:txBody>
      </p:sp>
      <p:sp>
        <p:nvSpPr>
          <p:cNvPr id="46" name="Rechthoek 45"/>
          <p:cNvSpPr/>
          <p:nvPr/>
        </p:nvSpPr>
        <p:spPr>
          <a:xfrm>
            <a:off x="11933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INSPIREREN</a:t>
            </a:r>
            <a:endParaRPr lang="nl-NL" sz="2000" dirty="0">
              <a:solidFill>
                <a:srgbClr val="CC0099"/>
              </a:solidFill>
              <a:latin typeface="Calibri" panose="020F0502020204030204" pitchFamily="34" charset="0"/>
              <a:cs typeface="Calibri" panose="020F0502020204030204" pitchFamily="34" charset="0"/>
            </a:endParaRPr>
          </a:p>
        </p:txBody>
      </p:sp>
      <p:sp>
        <p:nvSpPr>
          <p:cNvPr id="47" name="Rechthoek 46"/>
          <p:cNvSpPr/>
          <p:nvPr/>
        </p:nvSpPr>
        <p:spPr>
          <a:xfrm>
            <a:off x="235158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OEFENEN / DENKEN</a:t>
            </a:r>
            <a:endParaRPr lang="nl-NL" sz="2000" dirty="0">
              <a:solidFill>
                <a:srgbClr val="CC0099"/>
              </a:solidFill>
              <a:latin typeface="Calibri" panose="020F0502020204030204" pitchFamily="34" charset="0"/>
              <a:cs typeface="Calibri" panose="020F0502020204030204" pitchFamily="34" charset="0"/>
            </a:endParaRPr>
          </a:p>
        </p:txBody>
      </p:sp>
      <p:sp>
        <p:nvSpPr>
          <p:cNvPr id="48" name="Rechthoek 47"/>
          <p:cNvSpPr/>
          <p:nvPr/>
        </p:nvSpPr>
        <p:spPr>
          <a:xfrm>
            <a:off x="455130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ERVAREN</a:t>
            </a:r>
            <a:endParaRPr lang="nl-NL" sz="2000" dirty="0">
              <a:solidFill>
                <a:srgbClr val="CC0099"/>
              </a:solidFill>
              <a:latin typeface="Calibri" panose="020F0502020204030204" pitchFamily="34" charset="0"/>
              <a:cs typeface="Calibri" panose="020F0502020204030204" pitchFamily="34" charset="0"/>
            </a:endParaRPr>
          </a:p>
        </p:txBody>
      </p:sp>
      <p:sp>
        <p:nvSpPr>
          <p:cNvPr id="49" name="Rechthoek 48"/>
          <p:cNvSpPr/>
          <p:nvPr/>
        </p:nvSpPr>
        <p:spPr>
          <a:xfrm>
            <a:off x="6783552"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ACHTERGROND / MEER</a:t>
            </a:r>
            <a:endParaRPr lang="nl-NL" sz="2000" dirty="0">
              <a:solidFill>
                <a:srgbClr val="CC0099"/>
              </a:solidFill>
              <a:latin typeface="Calibri" panose="020F0502020204030204" pitchFamily="34" charset="0"/>
              <a:cs typeface="Calibri" panose="020F0502020204030204" pitchFamily="34" charset="0"/>
            </a:endParaRPr>
          </a:p>
        </p:txBody>
      </p:sp>
      <p:sp>
        <p:nvSpPr>
          <p:cNvPr id="50" name="Rechthoek 49"/>
          <p:cNvSpPr/>
          <p:nvPr/>
        </p:nvSpPr>
        <p:spPr>
          <a:xfrm>
            <a:off x="898425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GENIETEN</a:t>
            </a:r>
            <a:endParaRPr lang="nl-NL" sz="2000" dirty="0">
              <a:solidFill>
                <a:srgbClr val="CC00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4929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4" name="Picture 2" descr="Afbeeldingsresultaat voor new york courier newspape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176808" y="0"/>
            <a:ext cx="12192000" cy="68612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74632" y="47667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COURIER – OUDE AFBEELDING</a:t>
            </a:r>
            <a:endParaRPr lang="nl-NL" sz="800" b="1" dirty="0"/>
          </a:p>
        </p:txBody>
      </p:sp>
    </p:spTree>
    <p:extLst>
      <p:ext uri="{BB962C8B-B14F-4D97-AF65-F5344CB8AC3E}">
        <p14:creationId xmlns:p14="http://schemas.microsoft.com/office/powerpoint/2010/main" val="332392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783632" y="2780928"/>
            <a:ext cx="6082755" cy="369332"/>
          </a:xfrm>
          <a:prstGeom prst="rect">
            <a:avLst/>
          </a:prstGeom>
          <a:noFill/>
        </p:spPr>
        <p:txBody>
          <a:bodyPr wrap="none" rtlCol="0">
            <a:spAutoFit/>
          </a:bodyPr>
          <a:lstStyle/>
          <a:p>
            <a:r>
              <a:rPr lang="nl-NL" b="1" dirty="0" smtClean="0"/>
              <a:t>FILM VERWIJDERD. RENS@TECHNOFILOSOFIE.COM</a:t>
            </a:r>
            <a:endParaRPr lang="nl-NL" b="1" dirty="0"/>
          </a:p>
        </p:txBody>
      </p:sp>
    </p:spTree>
    <p:extLst>
      <p:ext uri="{BB962C8B-B14F-4D97-AF65-F5344CB8AC3E}">
        <p14:creationId xmlns:p14="http://schemas.microsoft.com/office/powerpoint/2010/main" val="24235836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banksy smartphone"/>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104800" y="-387424"/>
            <a:ext cx="11809312" cy="764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902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3"/>
          <p:cNvPicPr>
            <a:picLocks noChangeAspect="1"/>
          </p:cNvPicPr>
          <p:nvPr/>
        </p:nvPicPr>
        <p:blipFill rotWithShape="1">
          <a:blip r:embed="rId3">
            <a:grayscl/>
            <a:extLst>
              <a:ext uri="{28A0092B-C50C-407E-A947-70E740481C1C}">
                <a14:useLocalDpi xmlns:a14="http://schemas.microsoft.com/office/drawing/2010/main" val="0"/>
              </a:ext>
            </a:extLst>
          </a:blip>
          <a:srcRect t="14334" b="9572"/>
          <a:stretch/>
        </p:blipFill>
        <p:spPr>
          <a:xfrm>
            <a:off x="1408612" y="476672"/>
            <a:ext cx="9146791" cy="5616624"/>
          </a:xfrm>
          <a:prstGeom prst="rect">
            <a:avLst/>
          </a:prstGeom>
        </p:spPr>
      </p:pic>
    </p:spTree>
    <p:extLst>
      <p:ext uri="{BB962C8B-B14F-4D97-AF65-F5344CB8AC3E}">
        <p14:creationId xmlns:p14="http://schemas.microsoft.com/office/powerpoint/2010/main" val="23237788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relateerde afbeeldi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0"/>
            <a:ext cx="1085404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8760296" y="4581128"/>
            <a:ext cx="864096" cy="576064"/>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874957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grayscl/>
            <a:extLst>
              <a:ext uri="{28A0092B-C50C-407E-A947-70E740481C1C}">
                <a14:useLocalDpi xmlns:a14="http://schemas.microsoft.com/office/drawing/2010/main" val="0"/>
              </a:ext>
            </a:extLst>
          </a:blip>
          <a:srcRect r="2227"/>
          <a:stretch/>
        </p:blipFill>
        <p:spPr>
          <a:xfrm>
            <a:off x="-1896888" y="-387424"/>
            <a:ext cx="12673408" cy="8203695"/>
          </a:xfrm>
          <a:prstGeom prst="rect">
            <a:avLst/>
          </a:prstGeom>
          <a:ln w="98425">
            <a:solidFill>
              <a:schemeClr val="accent3">
                <a:lumMod val="40000"/>
                <a:lumOff val="60000"/>
              </a:schemeClr>
            </a:solidFill>
          </a:ln>
        </p:spPr>
      </p:pic>
    </p:spTree>
    <p:extLst>
      <p:ext uri="{BB962C8B-B14F-4D97-AF65-F5344CB8AC3E}">
        <p14:creationId xmlns:p14="http://schemas.microsoft.com/office/powerpoint/2010/main" val="2029526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3"/>
          <p:cNvPicPr>
            <a:picLocks noChangeAspect="1"/>
          </p:cNvPicPr>
          <p:nvPr/>
        </p:nvPicPr>
        <p:blipFill rotWithShape="1">
          <a:blip r:embed="rId3">
            <a:grayscl/>
            <a:extLst>
              <a:ext uri="{28A0092B-C50C-407E-A947-70E740481C1C}">
                <a14:useLocalDpi xmlns:a14="http://schemas.microsoft.com/office/drawing/2010/main" val="0"/>
              </a:ext>
            </a:extLst>
          </a:blip>
          <a:srcRect t="14334" b="9572"/>
          <a:stretch/>
        </p:blipFill>
        <p:spPr>
          <a:xfrm>
            <a:off x="1408612" y="476672"/>
            <a:ext cx="9146791" cy="5616624"/>
          </a:xfrm>
          <a:prstGeom prst="rect">
            <a:avLst/>
          </a:prstGeom>
        </p:spPr>
      </p:pic>
    </p:spTree>
    <p:extLst>
      <p:ext uri="{BB962C8B-B14F-4D97-AF65-F5344CB8AC3E}">
        <p14:creationId xmlns:p14="http://schemas.microsoft.com/office/powerpoint/2010/main" val="7189838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fbeeldingsresultaat voor so much fun gif phone"/>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016224" y="-138684"/>
            <a:ext cx="4762500" cy="70008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fbeeldingsresultaat voor so much fun gif phone"/>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063552" y="-138684"/>
            <a:ext cx="4762500" cy="70008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fbeeldingsresultaat voor so much fun gif phone"/>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143328" y="-138684"/>
            <a:ext cx="4762500" cy="70008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65268" y="6021288"/>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FIF VAN TENOR.COM</a:t>
            </a:r>
            <a:endParaRPr lang="nl-NL" sz="800" b="1" dirty="0"/>
          </a:p>
        </p:txBody>
      </p:sp>
    </p:spTree>
    <p:extLst>
      <p:ext uri="{BB962C8B-B14F-4D97-AF65-F5344CB8AC3E}">
        <p14:creationId xmlns:p14="http://schemas.microsoft.com/office/powerpoint/2010/main" val="17731340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3"/>
          <p:cNvPicPr>
            <a:picLocks noChangeAspect="1"/>
          </p:cNvPicPr>
          <p:nvPr/>
        </p:nvPicPr>
        <p:blipFill rotWithShape="1">
          <a:blip r:embed="rId3">
            <a:grayscl/>
            <a:extLst>
              <a:ext uri="{28A0092B-C50C-407E-A947-70E740481C1C}">
                <a14:useLocalDpi xmlns:a14="http://schemas.microsoft.com/office/drawing/2010/main" val="0"/>
              </a:ext>
            </a:extLst>
          </a:blip>
          <a:srcRect t="14334" b="9572"/>
          <a:stretch/>
        </p:blipFill>
        <p:spPr>
          <a:xfrm>
            <a:off x="1408612" y="476672"/>
            <a:ext cx="9146791" cy="5616624"/>
          </a:xfrm>
          <a:prstGeom prst="rect">
            <a:avLst/>
          </a:prstGeom>
        </p:spPr>
      </p:pic>
      <p:sp>
        <p:nvSpPr>
          <p:cNvPr id="4" name="Rectangle 4"/>
          <p:cNvSpPr/>
          <p:nvPr/>
        </p:nvSpPr>
        <p:spPr>
          <a:xfrm>
            <a:off x="5840560" y="18864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BOOK HOOKED VAN NIR EYAL</a:t>
            </a:r>
            <a:endParaRPr lang="nl-NL" sz="800" b="1" dirty="0"/>
          </a:p>
        </p:txBody>
      </p:sp>
    </p:spTree>
    <p:extLst>
      <p:ext uri="{BB962C8B-B14F-4D97-AF65-F5344CB8AC3E}">
        <p14:creationId xmlns:p14="http://schemas.microsoft.com/office/powerpoint/2010/main" val="13231177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pbs.twimg.com/media/DUAD67_X0AcDS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832" y="-3066395"/>
            <a:ext cx="12288688" cy="98926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p:nvPr/>
        </p:nvSpPr>
        <p:spPr>
          <a:xfrm>
            <a:off x="5876492" y="594928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VAN LEUKINFORMATIEF.BLOGSPOT.COM</a:t>
            </a:r>
            <a:endParaRPr lang="nl-NL" sz="800" b="1" dirty="0"/>
          </a:p>
        </p:txBody>
      </p:sp>
      <p:sp>
        <p:nvSpPr>
          <p:cNvPr id="4" name="Rechthoek 3"/>
          <p:cNvSpPr/>
          <p:nvPr/>
        </p:nvSpPr>
        <p:spPr>
          <a:xfrm>
            <a:off x="6528048" y="101222"/>
            <a:ext cx="3960440" cy="6336704"/>
          </a:xfrm>
          <a:prstGeom prst="rect">
            <a:avLst/>
          </a:prstGeom>
          <a:solidFill>
            <a:srgbClr val="CC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dirty="0" smtClean="0"/>
              <a:t>OPDRACHT (15 min)</a:t>
            </a:r>
          </a:p>
          <a:p>
            <a:endParaRPr lang="nl-NL" b="1" dirty="0" smtClean="0"/>
          </a:p>
          <a:p>
            <a:r>
              <a:rPr lang="nl-NL" b="1" dirty="0" smtClean="0"/>
              <a:t>HOE GOED ZIJN ZE ERIN!</a:t>
            </a:r>
            <a:r>
              <a:rPr lang="nl-NL" dirty="0"/>
              <a:t/>
            </a:r>
            <a:br>
              <a:rPr lang="nl-NL" dirty="0"/>
            </a:br>
            <a:r>
              <a:rPr lang="nl-NL" dirty="0"/>
              <a:t/>
            </a:r>
            <a:br>
              <a:rPr lang="nl-NL" dirty="0"/>
            </a:br>
            <a:r>
              <a:rPr lang="nl-NL" b="1" dirty="0" smtClean="0"/>
              <a:t>MAAK EEN MINDMAP VAN HET GEBRUIK VAN ONZE APPS. ZET DAAR IN IEDER GEVAL IN:</a:t>
            </a:r>
          </a:p>
          <a:p>
            <a:endParaRPr lang="nl-NL" b="1" dirty="0"/>
          </a:p>
          <a:p>
            <a:pPr marL="285750" indent="-285750">
              <a:buFontTx/>
              <a:buChar char="-"/>
            </a:pPr>
            <a:r>
              <a:rPr lang="nl-NL" b="1" dirty="0" smtClean="0"/>
              <a:t>GEBRUIK</a:t>
            </a:r>
          </a:p>
          <a:p>
            <a:pPr marL="285750" indent="-285750">
              <a:buFontTx/>
              <a:buChar char="-"/>
            </a:pPr>
            <a:r>
              <a:rPr lang="nl-NL" b="1" dirty="0" smtClean="0"/>
              <a:t>POSITIEVE IMPACT</a:t>
            </a:r>
          </a:p>
          <a:p>
            <a:pPr marL="285750" indent="-285750">
              <a:buFontTx/>
              <a:buChar char="-"/>
            </a:pPr>
            <a:r>
              <a:rPr lang="nl-NL" b="1" dirty="0" smtClean="0"/>
              <a:t>NEGATIEVE IMPACT</a:t>
            </a:r>
          </a:p>
          <a:p>
            <a:pPr marL="285750" indent="-285750">
              <a:buFontTx/>
              <a:buChar char="-"/>
            </a:pPr>
            <a:r>
              <a:rPr lang="nl-NL" b="1" dirty="0" smtClean="0"/>
              <a:t>PERSOONLIJKE ERVARINGEN</a:t>
            </a:r>
          </a:p>
          <a:p>
            <a:pPr marL="285750" indent="-285750">
              <a:buFontTx/>
              <a:buChar char="-"/>
            </a:pPr>
            <a:r>
              <a:rPr lang="nl-NL" b="1" dirty="0" smtClean="0"/>
              <a:t>HET TOPPUNT VAN….</a:t>
            </a:r>
          </a:p>
          <a:p>
            <a:pPr marL="285750" indent="-285750">
              <a:buFontTx/>
              <a:buChar char="-"/>
            </a:pPr>
            <a:endParaRPr lang="nl-NL" b="1" dirty="0"/>
          </a:p>
          <a:p>
            <a:r>
              <a:rPr lang="nl-NL" b="1" dirty="0" smtClean="0"/>
              <a:t>EINDCONCLUSIE. ZIJN WE BETER AF OF NIET ?</a:t>
            </a:r>
            <a:endParaRPr lang="nl-NL" b="1" dirty="0"/>
          </a:p>
        </p:txBody>
      </p:sp>
    </p:spTree>
    <p:extLst>
      <p:ext uri="{BB962C8B-B14F-4D97-AF65-F5344CB8AC3E}">
        <p14:creationId xmlns:p14="http://schemas.microsoft.com/office/powerpoint/2010/main" val="16417135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hoek 22"/>
          <p:cNvSpPr/>
          <p:nvPr/>
        </p:nvSpPr>
        <p:spPr>
          <a:xfrm>
            <a:off x="191345" y="188640"/>
            <a:ext cx="4896543" cy="2574885"/>
          </a:xfrm>
          <a:prstGeom prst="rect">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smtClean="0">
                <a:latin typeface="Calibri" panose="020F0502020204030204" pitchFamily="34" charset="0"/>
                <a:cs typeface="Calibri" panose="020F0502020204030204" pitchFamily="34" charset="0"/>
              </a:rPr>
              <a:t>ER IS EEN LANGE LIJST VAN FYSIEKE KLACHTEN… VAN APP – NEK TOT TEXTDUIM</a:t>
            </a:r>
            <a:br>
              <a:rPr lang="nl-NL" sz="2800" b="1" dirty="0" smtClean="0">
                <a:latin typeface="Calibri" panose="020F0502020204030204" pitchFamily="34" charset="0"/>
                <a:cs typeface="Calibri" panose="020F0502020204030204" pitchFamily="34" charset="0"/>
              </a:rPr>
            </a:br>
            <a:r>
              <a:rPr lang="nl-NL" sz="2800" b="1" dirty="0" smtClean="0">
                <a:latin typeface="Calibri" panose="020F0502020204030204" pitchFamily="34" charset="0"/>
                <a:cs typeface="Calibri" panose="020F0502020204030204" pitchFamily="34" charset="0"/>
              </a:rPr>
              <a:t>TOT SLECHT ZIEN</a:t>
            </a:r>
          </a:p>
        </p:txBody>
      </p:sp>
      <p:sp>
        <p:nvSpPr>
          <p:cNvPr id="24" name="Rechthoek 23"/>
          <p:cNvSpPr/>
          <p:nvPr/>
        </p:nvSpPr>
        <p:spPr>
          <a:xfrm>
            <a:off x="5735961" y="195371"/>
            <a:ext cx="4824535" cy="2568154"/>
          </a:xfrm>
          <a:prstGeom prst="rect">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smtClean="0">
                <a:latin typeface="Calibri" panose="020F0502020204030204" pitchFamily="34" charset="0"/>
                <a:cs typeface="Calibri" panose="020F0502020204030204" pitchFamily="34" charset="0"/>
              </a:rPr>
              <a:t>ER ZIJN OOK HEEL GEZONDHEIDSAPPS EN QUANTIFIED SELF </a:t>
            </a:r>
            <a:br>
              <a:rPr lang="nl-NL" sz="2800" b="1" dirty="0" smtClean="0">
                <a:latin typeface="Calibri" panose="020F0502020204030204" pitchFamily="34" charset="0"/>
                <a:cs typeface="Calibri" panose="020F0502020204030204" pitchFamily="34" charset="0"/>
              </a:rPr>
            </a:br>
            <a:r>
              <a:rPr lang="nl-NL" sz="2800" b="1" dirty="0" smtClean="0">
                <a:latin typeface="Calibri" panose="020F0502020204030204" pitchFamily="34" charset="0"/>
                <a:cs typeface="Calibri" panose="020F0502020204030204" pitchFamily="34" charset="0"/>
              </a:rPr>
              <a:t>DENKEN</a:t>
            </a:r>
          </a:p>
        </p:txBody>
      </p:sp>
      <p:sp>
        <p:nvSpPr>
          <p:cNvPr id="25" name="Rechthoek 24"/>
          <p:cNvSpPr/>
          <p:nvPr/>
        </p:nvSpPr>
        <p:spPr>
          <a:xfrm>
            <a:off x="191344" y="3789040"/>
            <a:ext cx="4896544" cy="2574885"/>
          </a:xfrm>
          <a:prstGeom prst="rect">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b="1" dirty="0" smtClean="0">
              <a:latin typeface="Calibri" panose="020F0502020204030204" pitchFamily="34" charset="0"/>
              <a:cs typeface="Calibri" panose="020F0502020204030204" pitchFamily="34" charset="0"/>
            </a:endParaRPr>
          </a:p>
          <a:p>
            <a:pPr algn="ctr"/>
            <a:r>
              <a:rPr lang="nl-NL" sz="2800" b="1" dirty="0" smtClean="0">
                <a:latin typeface="Calibri" panose="020F0502020204030204" pitchFamily="34" charset="0"/>
                <a:cs typeface="Calibri" panose="020F0502020204030204" pitchFamily="34" charset="0"/>
              </a:rPr>
              <a:t>ER IS EEN ENORME LIJST VAN MENTALE PROBLEMEN, ZOALS DEPRESSIES, BURNOUTS EN ANGSTEN</a:t>
            </a:r>
          </a:p>
        </p:txBody>
      </p:sp>
      <p:sp>
        <p:nvSpPr>
          <p:cNvPr id="26" name="Rechthoek 25"/>
          <p:cNvSpPr/>
          <p:nvPr/>
        </p:nvSpPr>
        <p:spPr>
          <a:xfrm>
            <a:off x="5735961" y="3770520"/>
            <a:ext cx="4827304" cy="2574885"/>
          </a:xfrm>
          <a:prstGeom prst="rect">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smtClean="0">
                <a:latin typeface="Calibri" panose="020F0502020204030204" pitchFamily="34" charset="0"/>
                <a:cs typeface="Calibri" panose="020F0502020204030204" pitchFamily="34" charset="0"/>
              </a:rPr>
              <a:t>ER IS GEEN RELATIE MET GELUKSONDERZOEK (EERDER ANDERSOM)</a:t>
            </a:r>
          </a:p>
        </p:txBody>
      </p:sp>
      <p:sp>
        <p:nvSpPr>
          <p:cNvPr id="2" name="Ovaal 1"/>
          <p:cNvSpPr/>
          <p:nvPr/>
        </p:nvSpPr>
        <p:spPr>
          <a:xfrm>
            <a:off x="3863752" y="1844824"/>
            <a:ext cx="1440160" cy="1296144"/>
          </a:xfrm>
          <a:prstGeom prst="ellipse">
            <a:avLst/>
          </a:prstGeom>
          <a:solidFill>
            <a:schemeClr val="tx1"/>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1</a:t>
            </a:r>
            <a:endParaRPr lang="nl-NL" sz="8000" dirty="0">
              <a:solidFill>
                <a:schemeClr val="bg1"/>
              </a:solidFill>
              <a:latin typeface="Calibri" panose="020F0502020204030204" pitchFamily="34" charset="0"/>
              <a:cs typeface="Calibri" panose="020F0502020204030204" pitchFamily="34" charset="0"/>
            </a:endParaRPr>
          </a:p>
        </p:txBody>
      </p:sp>
      <p:sp>
        <p:nvSpPr>
          <p:cNvPr id="27" name="Ovaal 26"/>
          <p:cNvSpPr/>
          <p:nvPr/>
        </p:nvSpPr>
        <p:spPr>
          <a:xfrm>
            <a:off x="9521103" y="1970879"/>
            <a:ext cx="1440160" cy="1296144"/>
          </a:xfrm>
          <a:prstGeom prst="ellipse">
            <a:avLst/>
          </a:prstGeom>
          <a:solidFill>
            <a:schemeClr val="tx1"/>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2</a:t>
            </a:r>
            <a:endParaRPr lang="nl-NL" sz="8000" dirty="0">
              <a:solidFill>
                <a:schemeClr val="bg1"/>
              </a:solidFill>
              <a:latin typeface="Calibri" panose="020F0502020204030204" pitchFamily="34" charset="0"/>
              <a:cs typeface="Calibri" panose="020F0502020204030204" pitchFamily="34" charset="0"/>
            </a:endParaRPr>
          </a:p>
        </p:txBody>
      </p:sp>
      <p:sp>
        <p:nvSpPr>
          <p:cNvPr id="28" name="Ovaal 27"/>
          <p:cNvSpPr/>
          <p:nvPr/>
        </p:nvSpPr>
        <p:spPr>
          <a:xfrm>
            <a:off x="150999" y="3140968"/>
            <a:ext cx="1440160" cy="1296144"/>
          </a:xfrm>
          <a:prstGeom prst="ellipse">
            <a:avLst/>
          </a:prstGeom>
          <a:solidFill>
            <a:schemeClr val="tx1"/>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3</a:t>
            </a:r>
            <a:endParaRPr lang="nl-NL" sz="8000" dirty="0">
              <a:solidFill>
                <a:schemeClr val="bg1"/>
              </a:solidFill>
              <a:latin typeface="Calibri" panose="020F0502020204030204" pitchFamily="34" charset="0"/>
              <a:cs typeface="Calibri" panose="020F0502020204030204" pitchFamily="34" charset="0"/>
            </a:endParaRPr>
          </a:p>
        </p:txBody>
      </p:sp>
      <p:sp>
        <p:nvSpPr>
          <p:cNvPr id="29" name="Ovaal 28"/>
          <p:cNvSpPr/>
          <p:nvPr/>
        </p:nvSpPr>
        <p:spPr>
          <a:xfrm>
            <a:off x="6485410" y="3122448"/>
            <a:ext cx="1440160" cy="1296144"/>
          </a:xfrm>
          <a:prstGeom prst="ellipse">
            <a:avLst/>
          </a:prstGeom>
          <a:solidFill>
            <a:schemeClr val="tx1"/>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4</a:t>
            </a:r>
            <a:endParaRPr lang="nl-NL" sz="8000" dirty="0">
              <a:solidFill>
                <a:schemeClr val="bg1"/>
              </a:solidFill>
              <a:latin typeface="Calibri" panose="020F0502020204030204" pitchFamily="34" charset="0"/>
              <a:cs typeface="Calibri" panose="020F0502020204030204" pitchFamily="34" charset="0"/>
            </a:endParaRPr>
          </a:p>
        </p:txBody>
      </p:sp>
      <p:sp>
        <p:nvSpPr>
          <p:cNvPr id="3" name="Tekstvak 2"/>
          <p:cNvSpPr txBox="1"/>
          <p:nvPr/>
        </p:nvSpPr>
        <p:spPr>
          <a:xfrm>
            <a:off x="4439816" y="6453336"/>
            <a:ext cx="2095445" cy="369332"/>
          </a:xfrm>
          <a:prstGeom prst="rect">
            <a:avLst/>
          </a:prstGeom>
          <a:noFill/>
        </p:spPr>
        <p:txBody>
          <a:bodyPr wrap="none" rtlCol="0">
            <a:spAutoFit/>
          </a:bodyPr>
          <a:lstStyle/>
          <a:p>
            <a:r>
              <a:rPr lang="nl-NL" b="1" dirty="0" smtClean="0"/>
              <a:t>(Meer onderzoek)</a:t>
            </a:r>
            <a:endParaRPr lang="nl-NL" b="1" dirty="0"/>
          </a:p>
        </p:txBody>
      </p:sp>
    </p:spTree>
    <p:extLst>
      <p:ext uri="{BB962C8B-B14F-4D97-AF65-F5344CB8AC3E}">
        <p14:creationId xmlns:p14="http://schemas.microsoft.com/office/powerpoint/2010/main" val="2261216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4" name="Picture 2" descr="Gerelateerde afbeeldi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392832" y="0"/>
            <a:ext cx="12288688" cy="87727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fbeeldingsresultaat voor benjamin day"/>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215336" y="1941830"/>
            <a:ext cx="2342522" cy="33221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p:nvPr/>
        </p:nvSpPr>
        <p:spPr>
          <a:xfrm>
            <a:off x="6037578" y="594928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THE SUN - WIKIPEDIA</a:t>
            </a:r>
            <a:endParaRPr lang="nl-NL" sz="800" b="1" dirty="0"/>
          </a:p>
        </p:txBody>
      </p:sp>
    </p:spTree>
    <p:extLst>
      <p:ext uri="{BB962C8B-B14F-4D97-AF65-F5344CB8AC3E}">
        <p14:creationId xmlns:p14="http://schemas.microsoft.com/office/powerpoint/2010/main" val="25505527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19336" y="188640"/>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ALGEMEEN</a:t>
            </a:r>
          </a:p>
        </p:txBody>
      </p:sp>
      <p:sp>
        <p:nvSpPr>
          <p:cNvPr id="6" name="Rechthoek 5"/>
          <p:cNvSpPr/>
          <p:nvPr/>
        </p:nvSpPr>
        <p:spPr>
          <a:xfrm>
            <a:off x="233138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WAT IS TECHNOLOGIE?</a:t>
            </a:r>
          </a:p>
        </p:txBody>
      </p:sp>
      <p:sp>
        <p:nvSpPr>
          <p:cNvPr id="7" name="Rechthoek 6"/>
          <p:cNvSpPr/>
          <p:nvPr/>
        </p:nvSpPr>
        <p:spPr>
          <a:xfrm>
            <a:off x="453110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VERHOUDEN WE ONS TOT TECHNOLOGIE?</a:t>
            </a:r>
            <a:endParaRPr lang="nl-NL" sz="1400" dirty="0">
              <a:latin typeface="Calibri" panose="020F0502020204030204" pitchFamily="34" charset="0"/>
              <a:cs typeface="Calibri" panose="020F0502020204030204" pitchFamily="34" charset="0"/>
            </a:endParaRPr>
          </a:p>
        </p:txBody>
      </p:sp>
      <p:sp>
        <p:nvSpPr>
          <p:cNvPr id="8" name="Rechthoek 7"/>
          <p:cNvSpPr/>
          <p:nvPr/>
        </p:nvSpPr>
        <p:spPr>
          <a:xfrm>
            <a:off x="6763348"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HET GEBRUIK VAN DE TECHNOLOGY IMPACT TOOL</a:t>
            </a:r>
            <a:endParaRPr lang="nl-NL" sz="1400" dirty="0">
              <a:latin typeface="Calibri" panose="020F0502020204030204" pitchFamily="34" charset="0"/>
              <a:cs typeface="Calibri" panose="020F0502020204030204" pitchFamily="34" charset="0"/>
            </a:endParaRPr>
          </a:p>
        </p:txBody>
      </p:sp>
      <p:sp>
        <p:nvSpPr>
          <p:cNvPr id="9" name="Rechthoek 8"/>
          <p:cNvSpPr/>
          <p:nvPr/>
        </p:nvSpPr>
        <p:spPr>
          <a:xfrm>
            <a:off x="8964052"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TECHNOLOGIE IN EEN RELATIVERENDE CONTEXT</a:t>
            </a:r>
            <a:endParaRPr lang="nl-NL" sz="1400" dirty="0">
              <a:latin typeface="Calibri" panose="020F0502020204030204" pitchFamily="34" charset="0"/>
              <a:cs typeface="Calibri" panose="020F0502020204030204" pitchFamily="34" charset="0"/>
            </a:endParaRPr>
          </a:p>
        </p:txBody>
      </p:sp>
      <p:sp>
        <p:nvSpPr>
          <p:cNvPr id="15" name="Rechthoek 14"/>
          <p:cNvSpPr/>
          <p:nvPr/>
        </p:nvSpPr>
        <p:spPr>
          <a:xfrm>
            <a:off x="119336" y="1124744"/>
            <a:ext cx="2088232" cy="79208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AANDACHT</a:t>
            </a:r>
            <a:endParaRPr lang="nl-NL" sz="2000" dirty="0">
              <a:latin typeface="Calibri" panose="020F0502020204030204" pitchFamily="34" charset="0"/>
              <a:cs typeface="Calibri" panose="020F0502020204030204" pitchFamily="34" charset="0"/>
            </a:endParaRPr>
          </a:p>
        </p:txBody>
      </p:sp>
      <p:sp>
        <p:nvSpPr>
          <p:cNvPr id="16" name="Rechthoek 15"/>
          <p:cNvSpPr/>
          <p:nvPr/>
        </p:nvSpPr>
        <p:spPr>
          <a:xfrm>
            <a:off x="235158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HANDELAREN IN AANDACHT</a:t>
            </a:r>
          </a:p>
        </p:txBody>
      </p:sp>
      <p:sp>
        <p:nvSpPr>
          <p:cNvPr id="17" name="Rechthoek 16"/>
          <p:cNvSpPr/>
          <p:nvPr/>
        </p:nvSpPr>
        <p:spPr>
          <a:xfrm>
            <a:off x="455130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DE EFFECTEN VAN EEN AANDACHTSECONOMIE</a:t>
            </a:r>
          </a:p>
        </p:txBody>
      </p:sp>
      <p:sp>
        <p:nvSpPr>
          <p:cNvPr id="18" name="Rechthoek 17"/>
          <p:cNvSpPr/>
          <p:nvPr/>
        </p:nvSpPr>
        <p:spPr>
          <a:xfrm>
            <a:off x="6783552"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VERSLAVING AAN JE APPS</a:t>
            </a:r>
            <a:endParaRPr lang="nl-NL" sz="1400" dirty="0">
              <a:latin typeface="Calibri" panose="020F0502020204030204" pitchFamily="34" charset="0"/>
              <a:cs typeface="Calibri" panose="020F0502020204030204" pitchFamily="34" charset="0"/>
            </a:endParaRPr>
          </a:p>
        </p:txBody>
      </p:sp>
      <p:sp>
        <p:nvSpPr>
          <p:cNvPr id="19" name="Rechthoek 18"/>
          <p:cNvSpPr/>
          <p:nvPr/>
        </p:nvSpPr>
        <p:spPr>
          <a:xfrm>
            <a:off x="8984256" y="1124744"/>
            <a:ext cx="2088232" cy="792088"/>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BETER IN BALANS MET JE TECHNOLOGIE</a:t>
            </a:r>
          </a:p>
        </p:txBody>
      </p:sp>
      <p:sp>
        <p:nvSpPr>
          <p:cNvPr id="20" name="Rechthoek 19"/>
          <p:cNvSpPr/>
          <p:nvPr/>
        </p:nvSpPr>
        <p:spPr>
          <a:xfrm>
            <a:off x="119336" y="2060848"/>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DATA</a:t>
            </a:r>
            <a:endParaRPr lang="nl-NL" sz="2000" dirty="0">
              <a:latin typeface="Calibri" panose="020F0502020204030204" pitchFamily="34" charset="0"/>
              <a:cs typeface="Calibri" panose="020F0502020204030204" pitchFamily="34" charset="0"/>
            </a:endParaRPr>
          </a:p>
        </p:txBody>
      </p:sp>
      <p:sp>
        <p:nvSpPr>
          <p:cNvPr id="21" name="Rechthoek 20"/>
          <p:cNvSpPr/>
          <p:nvPr/>
        </p:nvSpPr>
        <p:spPr>
          <a:xfrm>
            <a:off x="235158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WAAROM DATADRIVEN GEEN GOED IDEE IS</a:t>
            </a:r>
            <a:endParaRPr lang="nl-NL" sz="1400" dirty="0">
              <a:latin typeface="Calibri" panose="020F0502020204030204" pitchFamily="34" charset="0"/>
              <a:cs typeface="Calibri" panose="020F0502020204030204" pitchFamily="34" charset="0"/>
            </a:endParaRPr>
          </a:p>
        </p:txBody>
      </p:sp>
      <p:sp>
        <p:nvSpPr>
          <p:cNvPr id="22" name="Rechthoek 21"/>
          <p:cNvSpPr/>
          <p:nvPr/>
        </p:nvSpPr>
        <p:spPr>
          <a:xfrm>
            <a:off x="455130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PRIVACY</a:t>
            </a:r>
            <a:endParaRPr lang="nl-NL" sz="1400" dirty="0">
              <a:latin typeface="Calibri" panose="020F0502020204030204" pitchFamily="34" charset="0"/>
              <a:cs typeface="Calibri" panose="020F0502020204030204" pitchFamily="34" charset="0"/>
            </a:endParaRPr>
          </a:p>
        </p:txBody>
      </p:sp>
      <p:sp>
        <p:nvSpPr>
          <p:cNvPr id="23" name="Rechthoek 22"/>
          <p:cNvSpPr/>
          <p:nvPr/>
        </p:nvSpPr>
        <p:spPr>
          <a:xfrm>
            <a:off x="6783552"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QUANTIFIED SELF</a:t>
            </a:r>
            <a:endParaRPr lang="nl-NL" sz="1400" dirty="0">
              <a:latin typeface="Calibri" panose="020F0502020204030204" pitchFamily="34" charset="0"/>
              <a:cs typeface="Calibri" panose="020F0502020204030204" pitchFamily="34" charset="0"/>
            </a:endParaRPr>
          </a:p>
        </p:txBody>
      </p:sp>
      <p:sp>
        <p:nvSpPr>
          <p:cNvPr id="24" name="Rechthoek 23"/>
          <p:cNvSpPr/>
          <p:nvPr/>
        </p:nvSpPr>
        <p:spPr>
          <a:xfrm>
            <a:off x="8984256"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SPIONAGEKAPITALISME</a:t>
            </a:r>
            <a:endParaRPr lang="nl-NL" sz="1400" dirty="0">
              <a:latin typeface="Calibri" panose="020F0502020204030204" pitchFamily="34" charset="0"/>
              <a:cs typeface="Calibri" panose="020F0502020204030204" pitchFamily="34" charset="0"/>
            </a:endParaRPr>
          </a:p>
        </p:txBody>
      </p:sp>
      <p:sp>
        <p:nvSpPr>
          <p:cNvPr id="25" name="Rechthoek 24"/>
          <p:cNvSpPr/>
          <p:nvPr/>
        </p:nvSpPr>
        <p:spPr>
          <a:xfrm>
            <a:off x="119336" y="3933056"/>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AI</a:t>
            </a:r>
          </a:p>
        </p:txBody>
      </p:sp>
      <p:sp>
        <p:nvSpPr>
          <p:cNvPr id="26" name="Rechthoek 25"/>
          <p:cNvSpPr/>
          <p:nvPr/>
        </p:nvSpPr>
        <p:spPr>
          <a:xfrm>
            <a:off x="233138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DYSTOPIE OF UTOPIE</a:t>
            </a:r>
          </a:p>
        </p:txBody>
      </p:sp>
      <p:sp>
        <p:nvSpPr>
          <p:cNvPr id="27" name="Rechthoek 26"/>
          <p:cNvSpPr/>
          <p:nvPr/>
        </p:nvSpPr>
        <p:spPr>
          <a:xfrm>
            <a:off x="453110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AUTOMATISCHE BESLISSYSTEMEN</a:t>
            </a:r>
            <a:endParaRPr lang="nl-NL" sz="1400" dirty="0">
              <a:latin typeface="Calibri" panose="020F0502020204030204" pitchFamily="34" charset="0"/>
              <a:cs typeface="Calibri" panose="020F0502020204030204" pitchFamily="34" charset="0"/>
            </a:endParaRPr>
          </a:p>
        </p:txBody>
      </p:sp>
      <p:sp>
        <p:nvSpPr>
          <p:cNvPr id="28" name="Rechthoek 27"/>
          <p:cNvSpPr/>
          <p:nvPr/>
        </p:nvSpPr>
        <p:spPr>
          <a:xfrm>
            <a:off x="6763348"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COMPUTERS MET VERBEELDINGSKRACHT</a:t>
            </a:r>
            <a:endParaRPr lang="nl-NL" sz="1400" dirty="0">
              <a:latin typeface="Calibri" panose="020F0502020204030204" pitchFamily="34" charset="0"/>
              <a:cs typeface="Calibri" panose="020F0502020204030204" pitchFamily="34" charset="0"/>
            </a:endParaRPr>
          </a:p>
        </p:txBody>
      </p:sp>
      <p:sp>
        <p:nvSpPr>
          <p:cNvPr id="29" name="Rechthoek 28"/>
          <p:cNvSpPr/>
          <p:nvPr/>
        </p:nvSpPr>
        <p:spPr>
          <a:xfrm>
            <a:off x="8964052"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HEBBEN WE STRAKS NOG BANEN?</a:t>
            </a:r>
            <a:endParaRPr lang="nl-NL" sz="1400" dirty="0">
              <a:latin typeface="Calibri" panose="020F0502020204030204" pitchFamily="34" charset="0"/>
              <a:cs typeface="Calibri" panose="020F0502020204030204" pitchFamily="34" charset="0"/>
            </a:endParaRPr>
          </a:p>
        </p:txBody>
      </p:sp>
      <p:sp>
        <p:nvSpPr>
          <p:cNvPr id="30" name="Rechthoek 29"/>
          <p:cNvSpPr/>
          <p:nvPr/>
        </p:nvSpPr>
        <p:spPr>
          <a:xfrm>
            <a:off x="119336" y="4869160"/>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WERKELIJKHEID</a:t>
            </a:r>
            <a:endParaRPr lang="nl-NL" sz="2000" dirty="0">
              <a:latin typeface="Calibri" panose="020F0502020204030204" pitchFamily="34" charset="0"/>
              <a:cs typeface="Calibri" panose="020F0502020204030204" pitchFamily="34" charset="0"/>
            </a:endParaRPr>
          </a:p>
        </p:txBody>
      </p:sp>
      <p:sp>
        <p:nvSpPr>
          <p:cNvPr id="31" name="Rechthoek 30"/>
          <p:cNvSpPr/>
          <p:nvPr/>
        </p:nvSpPr>
        <p:spPr>
          <a:xfrm>
            <a:off x="235158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DE IMPACT VAN FAKE NEWS</a:t>
            </a:r>
            <a:endParaRPr lang="nl-NL" sz="1400" dirty="0">
              <a:latin typeface="Calibri" panose="020F0502020204030204" pitchFamily="34" charset="0"/>
              <a:cs typeface="Calibri" panose="020F0502020204030204" pitchFamily="34" charset="0"/>
            </a:endParaRPr>
          </a:p>
        </p:txBody>
      </p:sp>
      <p:sp>
        <p:nvSpPr>
          <p:cNvPr id="32" name="Rechthoek 31"/>
          <p:cNvSpPr/>
          <p:nvPr/>
        </p:nvSpPr>
        <p:spPr>
          <a:xfrm>
            <a:off x="455130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FAKE NEWS BESTRIJDEN</a:t>
            </a:r>
            <a:endParaRPr lang="nl-NL" sz="1400" dirty="0">
              <a:latin typeface="Calibri" panose="020F0502020204030204" pitchFamily="34" charset="0"/>
              <a:cs typeface="Calibri" panose="020F0502020204030204" pitchFamily="34" charset="0"/>
            </a:endParaRPr>
          </a:p>
        </p:txBody>
      </p:sp>
      <p:sp>
        <p:nvSpPr>
          <p:cNvPr id="33" name="Rechthoek 32"/>
          <p:cNvSpPr/>
          <p:nvPr/>
        </p:nvSpPr>
        <p:spPr>
          <a:xfrm>
            <a:off x="6783552"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TECHNOLOGIE ONZE WERKELIJKHEID VERANDERT</a:t>
            </a:r>
            <a:endParaRPr lang="nl-NL" sz="1400" dirty="0">
              <a:latin typeface="Calibri" panose="020F0502020204030204" pitchFamily="34" charset="0"/>
              <a:cs typeface="Calibri" panose="020F0502020204030204" pitchFamily="34" charset="0"/>
            </a:endParaRPr>
          </a:p>
        </p:txBody>
      </p:sp>
      <p:sp>
        <p:nvSpPr>
          <p:cNvPr id="34" name="Rechthoek 33"/>
          <p:cNvSpPr/>
          <p:nvPr/>
        </p:nvSpPr>
        <p:spPr>
          <a:xfrm>
            <a:off x="8984256"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MIXED REALITIES EN HUN INVLOEDEN</a:t>
            </a:r>
            <a:endParaRPr lang="nl-NL" sz="1400" dirty="0">
              <a:latin typeface="Calibri" panose="020F0502020204030204" pitchFamily="34" charset="0"/>
              <a:cs typeface="Calibri" panose="020F0502020204030204" pitchFamily="34" charset="0"/>
            </a:endParaRPr>
          </a:p>
        </p:txBody>
      </p:sp>
      <p:sp>
        <p:nvSpPr>
          <p:cNvPr id="35" name="Rechthoek 34"/>
          <p:cNvSpPr/>
          <p:nvPr/>
        </p:nvSpPr>
        <p:spPr>
          <a:xfrm>
            <a:off x="119336" y="5805264"/>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latin typeface="Calibri" panose="020F0502020204030204" pitchFamily="34" charset="0"/>
                <a:cs typeface="Calibri" panose="020F0502020204030204" pitchFamily="34" charset="0"/>
              </a:rPr>
              <a:t>PLATFORMEN</a:t>
            </a:r>
            <a:endParaRPr lang="nl-NL" sz="2000" dirty="0">
              <a:latin typeface="Calibri" panose="020F0502020204030204" pitchFamily="34" charset="0"/>
              <a:cs typeface="Calibri" panose="020F0502020204030204" pitchFamily="34" charset="0"/>
            </a:endParaRPr>
          </a:p>
        </p:txBody>
      </p:sp>
      <p:sp>
        <p:nvSpPr>
          <p:cNvPr id="36" name="Rechthoek 35"/>
          <p:cNvSpPr/>
          <p:nvPr/>
        </p:nvSpPr>
        <p:spPr>
          <a:xfrm>
            <a:off x="235158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EEN DEFINITIE VAN PLATFORMEN</a:t>
            </a:r>
            <a:endParaRPr lang="nl-NL" sz="1400" dirty="0">
              <a:latin typeface="Calibri" panose="020F0502020204030204" pitchFamily="34" charset="0"/>
              <a:cs typeface="Calibri" panose="020F0502020204030204" pitchFamily="34" charset="0"/>
            </a:endParaRPr>
          </a:p>
        </p:txBody>
      </p:sp>
      <p:sp>
        <p:nvSpPr>
          <p:cNvPr id="37" name="Rechthoek 36"/>
          <p:cNvSpPr/>
          <p:nvPr/>
        </p:nvSpPr>
        <p:spPr>
          <a:xfrm>
            <a:off x="455130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UBER EN AIRBNB ALS CASES OM NA TE DENKEN OVER DE IMPACT</a:t>
            </a:r>
            <a:endParaRPr lang="nl-NL" sz="1400" dirty="0">
              <a:latin typeface="Calibri" panose="020F0502020204030204" pitchFamily="34" charset="0"/>
              <a:cs typeface="Calibri" panose="020F0502020204030204" pitchFamily="34" charset="0"/>
            </a:endParaRPr>
          </a:p>
        </p:txBody>
      </p:sp>
      <p:sp>
        <p:nvSpPr>
          <p:cNvPr id="38" name="Rechthoek 37"/>
          <p:cNvSpPr/>
          <p:nvPr/>
        </p:nvSpPr>
        <p:spPr>
          <a:xfrm>
            <a:off x="6783552"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EEN PLATFORM BEKIJKEN MET DE IMPACT TOOL</a:t>
            </a:r>
            <a:endParaRPr lang="nl-NL" sz="1400" dirty="0">
              <a:latin typeface="Calibri" panose="020F0502020204030204" pitchFamily="34" charset="0"/>
              <a:cs typeface="Calibri" panose="020F0502020204030204" pitchFamily="34" charset="0"/>
            </a:endParaRPr>
          </a:p>
        </p:txBody>
      </p:sp>
      <p:sp>
        <p:nvSpPr>
          <p:cNvPr id="39" name="Rechthoek 38"/>
          <p:cNvSpPr/>
          <p:nvPr/>
        </p:nvSpPr>
        <p:spPr>
          <a:xfrm>
            <a:off x="8984256"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AANBEVELINGEN VOOR DE TOEKOMST</a:t>
            </a:r>
            <a:endParaRPr lang="nl-NL" sz="1400" dirty="0">
              <a:latin typeface="Calibri" panose="020F0502020204030204" pitchFamily="34" charset="0"/>
              <a:cs typeface="Calibri" panose="020F0502020204030204" pitchFamily="34" charset="0"/>
            </a:endParaRPr>
          </a:p>
        </p:txBody>
      </p:sp>
      <p:sp>
        <p:nvSpPr>
          <p:cNvPr id="46" name="Rechthoek 45"/>
          <p:cNvSpPr/>
          <p:nvPr/>
        </p:nvSpPr>
        <p:spPr>
          <a:xfrm>
            <a:off x="11933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INSPIREREN</a:t>
            </a:r>
            <a:endParaRPr lang="nl-NL" sz="2000" dirty="0">
              <a:solidFill>
                <a:srgbClr val="CC0099"/>
              </a:solidFill>
              <a:latin typeface="Calibri" panose="020F0502020204030204" pitchFamily="34" charset="0"/>
              <a:cs typeface="Calibri" panose="020F0502020204030204" pitchFamily="34" charset="0"/>
            </a:endParaRPr>
          </a:p>
        </p:txBody>
      </p:sp>
      <p:sp>
        <p:nvSpPr>
          <p:cNvPr id="47" name="Rechthoek 46"/>
          <p:cNvSpPr/>
          <p:nvPr/>
        </p:nvSpPr>
        <p:spPr>
          <a:xfrm>
            <a:off x="235158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OEFENEN / DENKEN</a:t>
            </a:r>
            <a:endParaRPr lang="nl-NL" sz="2000" dirty="0">
              <a:solidFill>
                <a:srgbClr val="CC0099"/>
              </a:solidFill>
              <a:latin typeface="Calibri" panose="020F0502020204030204" pitchFamily="34" charset="0"/>
              <a:cs typeface="Calibri" panose="020F0502020204030204" pitchFamily="34" charset="0"/>
            </a:endParaRPr>
          </a:p>
        </p:txBody>
      </p:sp>
      <p:sp>
        <p:nvSpPr>
          <p:cNvPr id="48" name="Rechthoek 47"/>
          <p:cNvSpPr/>
          <p:nvPr/>
        </p:nvSpPr>
        <p:spPr>
          <a:xfrm>
            <a:off x="455130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ERVAREN</a:t>
            </a:r>
            <a:endParaRPr lang="nl-NL" sz="2000" dirty="0">
              <a:solidFill>
                <a:srgbClr val="CC0099"/>
              </a:solidFill>
              <a:latin typeface="Calibri" panose="020F0502020204030204" pitchFamily="34" charset="0"/>
              <a:cs typeface="Calibri" panose="020F0502020204030204" pitchFamily="34" charset="0"/>
            </a:endParaRPr>
          </a:p>
        </p:txBody>
      </p:sp>
      <p:sp>
        <p:nvSpPr>
          <p:cNvPr id="49" name="Rechthoek 48"/>
          <p:cNvSpPr/>
          <p:nvPr/>
        </p:nvSpPr>
        <p:spPr>
          <a:xfrm>
            <a:off x="6783552"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ACHTERGROND / MEER</a:t>
            </a:r>
            <a:endParaRPr lang="nl-NL" sz="2000" dirty="0">
              <a:solidFill>
                <a:srgbClr val="CC0099"/>
              </a:solidFill>
              <a:latin typeface="Calibri" panose="020F0502020204030204" pitchFamily="34" charset="0"/>
              <a:cs typeface="Calibri" panose="020F0502020204030204" pitchFamily="34" charset="0"/>
            </a:endParaRPr>
          </a:p>
        </p:txBody>
      </p:sp>
      <p:sp>
        <p:nvSpPr>
          <p:cNvPr id="50" name="Rechthoek 49"/>
          <p:cNvSpPr/>
          <p:nvPr/>
        </p:nvSpPr>
        <p:spPr>
          <a:xfrm>
            <a:off x="898425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GENIETEN</a:t>
            </a:r>
            <a:endParaRPr lang="nl-NL" sz="2000" dirty="0">
              <a:solidFill>
                <a:srgbClr val="CC00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71455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4" name="Picture 2" descr="Afbeeldingsresultaat voor tommy liberation netherlands"/>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464840" y="-315416"/>
            <a:ext cx="12388040" cy="77048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82640" y="6381328"/>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STOCKFOTO WW II</a:t>
            </a:r>
            <a:endParaRPr lang="nl-NL" sz="800" b="1" dirty="0"/>
          </a:p>
        </p:txBody>
      </p:sp>
    </p:spTree>
    <p:extLst>
      <p:ext uri="{BB962C8B-B14F-4D97-AF65-F5344CB8AC3E}">
        <p14:creationId xmlns:p14="http://schemas.microsoft.com/office/powerpoint/2010/main" val="35197718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4" name="Picture 2" descr="Afbeeldingsresultaat voor glaasje sigaretten op tafel"/>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08856" y="-171400"/>
            <a:ext cx="12504712" cy="937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2836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relateerde afbeeldi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9032" y="-171400"/>
            <a:ext cx="10939568" cy="737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927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4" name="Content Placeholder 3"/>
          <p:cNvPicPr>
            <a:picLocks noGrp="1" noChangeAspect="1"/>
          </p:cNvPicPr>
          <p:nvPr>
            <p:ph idx="1"/>
          </p:nvPr>
        </p:nvPicPr>
        <p:blipFill>
          <a:blip r:embed="rId3">
            <a:grayscl/>
            <a:extLst>
              <a:ext uri="{28A0092B-C50C-407E-A947-70E740481C1C}">
                <a14:useLocalDpi xmlns:a14="http://schemas.microsoft.com/office/drawing/2010/main" val="0"/>
              </a:ext>
            </a:extLst>
          </a:blip>
          <a:stretch>
            <a:fillRect/>
          </a:stretch>
        </p:blipFill>
        <p:spPr>
          <a:xfrm>
            <a:off x="-1824880" y="-1179512"/>
            <a:ext cx="12725605" cy="9862345"/>
          </a:xfrm>
        </p:spPr>
      </p:pic>
      <p:sp>
        <p:nvSpPr>
          <p:cNvPr id="5" name="Rectangle 4"/>
          <p:cNvSpPr/>
          <p:nvPr/>
        </p:nvSpPr>
        <p:spPr>
          <a:xfrm>
            <a:off x="5840560" y="18864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FOTO UIT ARTIKEL GUARDIAN</a:t>
            </a:r>
            <a:endParaRPr lang="nl-NL" sz="800" b="1" dirty="0"/>
          </a:p>
        </p:txBody>
      </p:sp>
      <p:grpSp>
        <p:nvGrpSpPr>
          <p:cNvPr id="8" name="Groep 7"/>
          <p:cNvGrpSpPr/>
          <p:nvPr/>
        </p:nvGrpSpPr>
        <p:grpSpPr>
          <a:xfrm>
            <a:off x="6888088" y="1052736"/>
            <a:ext cx="2520280" cy="3456384"/>
            <a:chOff x="6888088" y="1052736"/>
            <a:chExt cx="2520280" cy="3456384"/>
          </a:xfrm>
        </p:grpSpPr>
        <p:sp>
          <p:nvSpPr>
            <p:cNvPr id="6" name="Ovaal 5"/>
            <p:cNvSpPr/>
            <p:nvPr/>
          </p:nvSpPr>
          <p:spPr>
            <a:xfrm>
              <a:off x="8360840" y="1052736"/>
              <a:ext cx="1047528" cy="792088"/>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7" name="Ovaal 6"/>
            <p:cNvSpPr/>
            <p:nvPr/>
          </p:nvSpPr>
          <p:spPr>
            <a:xfrm>
              <a:off x="6888088" y="3355616"/>
              <a:ext cx="1152128" cy="1153504"/>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grpSp>
    </p:spTree>
    <p:extLst>
      <p:ext uri="{BB962C8B-B14F-4D97-AF65-F5344CB8AC3E}">
        <p14:creationId xmlns:p14="http://schemas.microsoft.com/office/powerpoint/2010/main" val="122892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1"/>
          <p:cNvPicPr>
            <a:picLocks noChangeAspect="1"/>
          </p:cNvPicPr>
          <p:nvPr/>
        </p:nvPicPr>
        <p:blipFill rotWithShape="1">
          <a:blip r:embed="rId3">
            <a:grayscl/>
            <a:extLst>
              <a:ext uri="{28A0092B-C50C-407E-A947-70E740481C1C}">
                <a14:useLocalDpi xmlns:a14="http://schemas.microsoft.com/office/drawing/2010/main" val="0"/>
              </a:ext>
            </a:extLst>
          </a:blip>
          <a:srcRect t="5495"/>
          <a:stretch/>
        </p:blipFill>
        <p:spPr>
          <a:xfrm rot="5400000">
            <a:off x="-3039067" y="-2629621"/>
            <a:ext cx="15533830" cy="12385376"/>
          </a:xfrm>
          <a:prstGeom prst="rect">
            <a:avLst/>
          </a:prstGeom>
        </p:spPr>
      </p:pic>
    </p:spTree>
    <p:extLst>
      <p:ext uri="{BB962C8B-B14F-4D97-AF65-F5344CB8AC3E}">
        <p14:creationId xmlns:p14="http://schemas.microsoft.com/office/powerpoint/2010/main" val="34254621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ypeset-beta.imgix.net/rehost%2F2016%2F9%2F13%2Fc9d7b5db-0a93-43bf-89eb-9089d1ef2cac.png?w=740&amp;h=437&amp;fit=crop&amp;crop=faces&amp;auto=format&amp;q=70"/>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80864" y="-771086"/>
            <a:ext cx="12601399" cy="764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0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grayscl/>
          </a:blip>
          <a:srcRect l="26234" t="11451" r="26362" b="31297"/>
          <a:stretch/>
        </p:blipFill>
        <p:spPr>
          <a:xfrm>
            <a:off x="263352" y="692696"/>
            <a:ext cx="10310118" cy="5352247"/>
          </a:xfrm>
          <a:prstGeom prst="rect">
            <a:avLst/>
          </a:prstGeom>
        </p:spPr>
      </p:pic>
      <p:sp>
        <p:nvSpPr>
          <p:cNvPr id="5" name="Rectangle 4"/>
          <p:cNvSpPr/>
          <p:nvPr/>
        </p:nvSpPr>
        <p:spPr>
          <a:xfrm>
            <a:off x="5840560" y="18864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AD COLUMN SJOERD MOSSOU</a:t>
            </a:r>
            <a:endParaRPr lang="nl-NL" sz="800" b="1" dirty="0"/>
          </a:p>
        </p:txBody>
      </p:sp>
    </p:spTree>
    <p:extLst>
      <p:ext uri="{BB962C8B-B14F-4D97-AF65-F5344CB8AC3E}">
        <p14:creationId xmlns:p14="http://schemas.microsoft.com/office/powerpoint/2010/main" val="2800090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4" name="Picture 2" descr="Afbeeldingsresultaat voor reuma collecte"/>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80864" y="-891480"/>
            <a:ext cx="12601399" cy="8535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3810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27448" y="0"/>
            <a:ext cx="9144000" cy="6850625"/>
          </a:xfrm>
          <a:prstGeom prst="rect">
            <a:avLst/>
          </a:prstGeom>
        </p:spPr>
      </p:pic>
    </p:spTree>
    <p:extLst>
      <p:ext uri="{BB962C8B-B14F-4D97-AF65-F5344CB8AC3E}">
        <p14:creationId xmlns:p14="http://schemas.microsoft.com/office/powerpoint/2010/main" val="39507092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0" y="-603448"/>
            <a:ext cx="10992543" cy="7825746"/>
          </a:xfrm>
          <a:prstGeom prst="rect">
            <a:avLst/>
          </a:prstGeom>
        </p:spPr>
      </p:pic>
      <p:sp>
        <p:nvSpPr>
          <p:cNvPr id="5" name="Ovaal 4"/>
          <p:cNvSpPr/>
          <p:nvPr/>
        </p:nvSpPr>
        <p:spPr>
          <a:xfrm>
            <a:off x="2486934" y="2492896"/>
            <a:ext cx="1152128" cy="1152128"/>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p:cNvSpPr/>
          <p:nvPr/>
        </p:nvSpPr>
        <p:spPr>
          <a:xfrm>
            <a:off x="1207840" y="2885761"/>
            <a:ext cx="1152128" cy="1152128"/>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4"/>
          <p:cNvSpPr/>
          <p:nvPr/>
        </p:nvSpPr>
        <p:spPr>
          <a:xfrm>
            <a:off x="5974632" y="47667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UIT THE SUN - WIKIPEDIA</a:t>
            </a:r>
            <a:endParaRPr lang="nl-NL" sz="800" b="1" dirty="0"/>
          </a:p>
        </p:txBody>
      </p:sp>
    </p:spTree>
    <p:extLst>
      <p:ext uri="{BB962C8B-B14F-4D97-AF65-F5344CB8AC3E}">
        <p14:creationId xmlns:p14="http://schemas.microsoft.com/office/powerpoint/2010/main" val="150199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fbeeldingsresultaat voor text and drive"/>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0"/>
            <a:ext cx="10890018" cy="782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0959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fbeeldingsresultaat voor smartphone during dinne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72752" y="-531440"/>
            <a:ext cx="11543928" cy="859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074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0800000">
            <a:off x="-1752872" y="-1395536"/>
            <a:ext cx="12673408" cy="9505056"/>
          </a:xfrm>
          <a:prstGeom prst="rect">
            <a:avLst/>
          </a:prstGeom>
        </p:spPr>
      </p:pic>
    </p:spTree>
    <p:extLst>
      <p:ext uri="{BB962C8B-B14F-4D97-AF65-F5344CB8AC3E}">
        <p14:creationId xmlns:p14="http://schemas.microsoft.com/office/powerpoint/2010/main" val="40113766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64840" y="-675456"/>
            <a:ext cx="12360696" cy="8677680"/>
          </a:xfrm>
          <a:prstGeom prst="rect">
            <a:avLst/>
          </a:prstGeom>
        </p:spPr>
      </p:pic>
      <p:sp>
        <p:nvSpPr>
          <p:cNvPr id="4" name="Rectangle 4"/>
          <p:cNvSpPr/>
          <p:nvPr/>
        </p:nvSpPr>
        <p:spPr>
          <a:xfrm>
            <a:off x="5840560" y="18864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FOTOS VAN FRIEKE JANSSENS UIT SWEETEST TABOO</a:t>
            </a:r>
            <a:endParaRPr lang="nl-NL" sz="800" b="1" dirty="0"/>
          </a:p>
        </p:txBody>
      </p:sp>
    </p:spTree>
    <p:extLst>
      <p:ext uri="{BB962C8B-B14F-4D97-AF65-F5344CB8AC3E}">
        <p14:creationId xmlns:p14="http://schemas.microsoft.com/office/powerpoint/2010/main" val="4072909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4" name="Picture 2" descr="Afbeeldingsresultaat voor fat office worke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320824" y="-92828"/>
            <a:ext cx="12192000" cy="73865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fbeeldingsresultaat voor transparant pie pn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182889" y="4561733"/>
            <a:ext cx="2712127" cy="273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05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963488"/>
            <a:ext cx="10848528" cy="8789407"/>
          </a:xfrm>
          <a:prstGeom prst="rect">
            <a:avLst/>
          </a:prstGeom>
        </p:spPr>
      </p:pic>
    </p:spTree>
    <p:extLst>
      <p:ext uri="{BB962C8B-B14F-4D97-AF65-F5344CB8AC3E}">
        <p14:creationId xmlns:p14="http://schemas.microsoft.com/office/powerpoint/2010/main" val="25420944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871864" y="2996952"/>
            <a:ext cx="1242135" cy="369332"/>
          </a:xfrm>
          <a:prstGeom prst="rect">
            <a:avLst/>
          </a:prstGeom>
          <a:noFill/>
        </p:spPr>
        <p:txBody>
          <a:bodyPr wrap="none" rtlCol="0">
            <a:spAutoFit/>
          </a:bodyPr>
          <a:lstStyle/>
          <a:p>
            <a:r>
              <a:rPr lang="nl-NL" dirty="0" smtClean="0"/>
              <a:t>Plaatje ijsje</a:t>
            </a:r>
            <a:endParaRPr lang="nl-NL" dirty="0"/>
          </a:p>
        </p:txBody>
      </p:sp>
      <p:pic>
        <p:nvPicPr>
          <p:cNvPr id="3" name="Afbeelding 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387424"/>
            <a:ext cx="10920536" cy="8190402"/>
          </a:xfrm>
          <a:prstGeom prst="rect">
            <a:avLst/>
          </a:prstGeom>
        </p:spPr>
      </p:pic>
    </p:spTree>
    <p:extLst>
      <p:ext uri="{BB962C8B-B14F-4D97-AF65-F5344CB8AC3E}">
        <p14:creationId xmlns:p14="http://schemas.microsoft.com/office/powerpoint/2010/main" val="7514760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relateerde afbeeldi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896888" y="-1539552"/>
            <a:ext cx="12817424" cy="96130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p:nvPr/>
        </p:nvSpPr>
        <p:spPr>
          <a:xfrm>
            <a:off x="5840560" y="18864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SPONGEBOB STILL FROM YOUTUBE</a:t>
            </a:r>
            <a:endParaRPr lang="nl-NL" sz="800" b="1" dirty="0"/>
          </a:p>
        </p:txBody>
      </p:sp>
    </p:spTree>
    <p:extLst>
      <p:ext uri="{BB962C8B-B14F-4D97-AF65-F5344CB8AC3E}">
        <p14:creationId xmlns:p14="http://schemas.microsoft.com/office/powerpoint/2010/main" val="35931650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l="37271" t="16531" r="11260" b="6688"/>
          <a:stretch/>
        </p:blipFill>
        <p:spPr>
          <a:xfrm>
            <a:off x="1487488" y="0"/>
            <a:ext cx="8112224" cy="7468132"/>
          </a:xfrm>
          <a:prstGeom prst="rect">
            <a:avLst/>
          </a:prstGeom>
        </p:spPr>
      </p:pic>
    </p:spTree>
    <p:extLst>
      <p:ext uri="{BB962C8B-B14F-4D97-AF65-F5344CB8AC3E}">
        <p14:creationId xmlns:p14="http://schemas.microsoft.com/office/powerpoint/2010/main" val="205114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l="15687" t="23422" r="17348" b="13579"/>
          <a:stretch/>
        </p:blipFill>
        <p:spPr>
          <a:xfrm>
            <a:off x="-1973362" y="0"/>
            <a:ext cx="12965908" cy="6858000"/>
          </a:xfrm>
          <a:prstGeom prst="rect">
            <a:avLst/>
          </a:prstGeom>
        </p:spPr>
      </p:pic>
      <p:sp>
        <p:nvSpPr>
          <p:cNvPr id="5" name="Rectangle 4"/>
          <p:cNvSpPr/>
          <p:nvPr/>
        </p:nvSpPr>
        <p:spPr>
          <a:xfrm>
            <a:off x="5882640" y="6381328"/>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THE WONDROUS.COM</a:t>
            </a:r>
            <a:endParaRPr lang="nl-NL" sz="800" b="1" dirty="0"/>
          </a:p>
        </p:txBody>
      </p:sp>
    </p:spTree>
    <p:extLst>
      <p:ext uri="{BB962C8B-B14F-4D97-AF65-F5344CB8AC3E}">
        <p14:creationId xmlns:p14="http://schemas.microsoft.com/office/powerpoint/2010/main" val="3436486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Gerelateerde afbeeldi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19779" y="-27384"/>
            <a:ext cx="12192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fbeeldingsresultaat voor stanley clark snake oil"/>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078785" y="185869"/>
            <a:ext cx="3753532" cy="23042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31661" y="5661248"/>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AFBEELINGEN VAN SCIENTIFIC ADVERTISING.COM</a:t>
            </a:r>
            <a:endParaRPr lang="nl-NL" sz="800" b="1" dirty="0"/>
          </a:p>
        </p:txBody>
      </p:sp>
    </p:spTree>
    <p:extLst>
      <p:ext uri="{BB962C8B-B14F-4D97-AF65-F5344CB8AC3E}">
        <p14:creationId xmlns:p14="http://schemas.microsoft.com/office/powerpoint/2010/main" val="9296154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fbeeldingsresultaat voor warning sign on package cigarettes"/>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752872" y="-531440"/>
            <a:ext cx="12673408" cy="798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6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88" y="-442554"/>
            <a:ext cx="11136560" cy="7395372"/>
          </a:xfrm>
          <a:prstGeom prst="rect">
            <a:avLst/>
          </a:prstGeom>
        </p:spPr>
      </p:pic>
      <p:sp>
        <p:nvSpPr>
          <p:cNvPr id="3" name="Rectangle 4"/>
          <p:cNvSpPr/>
          <p:nvPr/>
        </p:nvSpPr>
        <p:spPr>
          <a:xfrm>
            <a:off x="5840560" y="18864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FOTO RITZO TEN CATE – CAUGHT IN THE APP</a:t>
            </a:r>
            <a:endParaRPr lang="nl-NL" sz="800" b="1" dirty="0"/>
          </a:p>
        </p:txBody>
      </p:sp>
    </p:spTree>
    <p:extLst>
      <p:ext uri="{BB962C8B-B14F-4D97-AF65-F5344CB8AC3E}">
        <p14:creationId xmlns:p14="http://schemas.microsoft.com/office/powerpoint/2010/main" val="16051240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88" y="0"/>
            <a:ext cx="10960540" cy="6858000"/>
          </a:xfrm>
          <a:prstGeom prst="rect">
            <a:avLst/>
          </a:prstGeom>
        </p:spPr>
      </p:pic>
      <p:sp>
        <p:nvSpPr>
          <p:cNvPr id="3" name="Rectangle 4"/>
          <p:cNvSpPr/>
          <p:nvPr/>
        </p:nvSpPr>
        <p:spPr>
          <a:xfrm>
            <a:off x="5840560" y="18864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FOTO RITZO TEN CATE – CAUGHT IN THE APP</a:t>
            </a:r>
            <a:endParaRPr lang="nl-NL" sz="800" b="1" dirty="0"/>
          </a:p>
        </p:txBody>
      </p:sp>
    </p:spTree>
    <p:extLst>
      <p:ext uri="{BB962C8B-B14F-4D97-AF65-F5344CB8AC3E}">
        <p14:creationId xmlns:p14="http://schemas.microsoft.com/office/powerpoint/2010/main" val="5536034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pbs.twimg.com/media/DaCfvREWsAAR7g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3528"/>
            <a:ext cx="10992544" cy="8352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008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fbeeldingsresultaat voor smartphone zombie"/>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5034"/>
            <a:ext cx="10920536" cy="7044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4436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fbeeldingsresultaat voor smartphone zombie"/>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2008" y="-414"/>
            <a:ext cx="10920536" cy="69578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15181" y="594928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PICTURE BY THRUTHSTREAM MEDIA</a:t>
            </a:r>
            <a:endParaRPr lang="nl-NL" sz="800" b="1" dirty="0"/>
          </a:p>
        </p:txBody>
      </p:sp>
      <p:sp>
        <p:nvSpPr>
          <p:cNvPr id="4" name="Rechthoek 3"/>
          <p:cNvSpPr/>
          <p:nvPr/>
        </p:nvSpPr>
        <p:spPr>
          <a:xfrm>
            <a:off x="6528048" y="101222"/>
            <a:ext cx="3960440" cy="2895730"/>
          </a:xfrm>
          <a:prstGeom prst="rect">
            <a:avLst/>
          </a:prstGeom>
          <a:solidFill>
            <a:srgbClr val="CC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dirty="0" smtClean="0"/>
              <a:t>OPDRACHT (15 MIN)</a:t>
            </a:r>
            <a:r>
              <a:rPr lang="nl-NL" dirty="0"/>
              <a:t/>
            </a:r>
            <a:br>
              <a:rPr lang="nl-NL" dirty="0"/>
            </a:br>
            <a:r>
              <a:rPr lang="nl-NL" dirty="0"/>
              <a:t/>
            </a:r>
            <a:br>
              <a:rPr lang="nl-NL" dirty="0"/>
            </a:br>
            <a:r>
              <a:rPr lang="nl-NL" b="1" dirty="0" smtClean="0"/>
              <a:t>KIES EEN BEPAALDE CONTEXT. THUIS, SPORTVERENIGING, WERK, SCHOOL EN STEL EEN KORTE APP – ETIQUETTE OP.</a:t>
            </a:r>
          </a:p>
          <a:p>
            <a:endParaRPr lang="nl-NL" b="1" dirty="0"/>
          </a:p>
          <a:p>
            <a:r>
              <a:rPr lang="nl-NL" b="1" dirty="0" smtClean="0"/>
              <a:t>MAXIMAAL 3 REGELS</a:t>
            </a:r>
          </a:p>
          <a:p>
            <a:r>
              <a:rPr lang="nl-NL" b="1" dirty="0" smtClean="0"/>
              <a:t>DENK AAN  IMPLEMENTATIE</a:t>
            </a:r>
            <a:endParaRPr lang="nl-NL" b="1" dirty="0"/>
          </a:p>
        </p:txBody>
      </p:sp>
    </p:spTree>
    <p:extLst>
      <p:ext uri="{BB962C8B-B14F-4D97-AF65-F5344CB8AC3E}">
        <p14:creationId xmlns:p14="http://schemas.microsoft.com/office/powerpoint/2010/main" val="38539416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hoek 22"/>
          <p:cNvSpPr/>
          <p:nvPr/>
        </p:nvSpPr>
        <p:spPr>
          <a:xfrm>
            <a:off x="191345" y="188640"/>
            <a:ext cx="4896543" cy="2574885"/>
          </a:xfrm>
          <a:prstGeom prst="rect">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smtClean="0">
                <a:latin typeface="Calibri" panose="020F0502020204030204" pitchFamily="34" charset="0"/>
                <a:cs typeface="Calibri" panose="020F0502020204030204" pitchFamily="34" charset="0"/>
              </a:rPr>
              <a:t>WWW.LINKEDIN.COM/IN/</a:t>
            </a:r>
            <a:br>
              <a:rPr lang="nl-NL" sz="2800" b="1" dirty="0" smtClean="0">
                <a:latin typeface="Calibri" panose="020F0502020204030204" pitchFamily="34" charset="0"/>
                <a:cs typeface="Calibri" panose="020F0502020204030204" pitchFamily="34" charset="0"/>
              </a:rPr>
            </a:br>
            <a:r>
              <a:rPr lang="nl-NL" sz="2800" b="1" dirty="0" smtClean="0">
                <a:latin typeface="Calibri" panose="020F0502020204030204" pitchFamily="34" charset="0"/>
                <a:cs typeface="Calibri" panose="020F0502020204030204" pitchFamily="34" charset="0"/>
              </a:rPr>
              <a:t>RENSVANDERVORST</a:t>
            </a:r>
            <a:br>
              <a:rPr lang="nl-NL" sz="2800" b="1" dirty="0" smtClean="0">
                <a:latin typeface="Calibri" panose="020F0502020204030204" pitchFamily="34" charset="0"/>
                <a:cs typeface="Calibri" panose="020F0502020204030204" pitchFamily="34" charset="0"/>
              </a:rPr>
            </a:br>
            <a:endParaRPr lang="nl-NL" sz="2800" b="1" dirty="0" smtClean="0">
              <a:latin typeface="Calibri" panose="020F0502020204030204" pitchFamily="34" charset="0"/>
              <a:cs typeface="Calibri" panose="020F0502020204030204" pitchFamily="34" charset="0"/>
            </a:endParaRPr>
          </a:p>
        </p:txBody>
      </p:sp>
      <p:sp>
        <p:nvSpPr>
          <p:cNvPr id="24" name="Rechthoek 23"/>
          <p:cNvSpPr/>
          <p:nvPr/>
        </p:nvSpPr>
        <p:spPr>
          <a:xfrm>
            <a:off x="5735961" y="195371"/>
            <a:ext cx="4824535" cy="2568154"/>
          </a:xfrm>
          <a:prstGeom prst="rect">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smtClean="0">
                <a:latin typeface="Calibri" panose="020F0502020204030204" pitchFamily="34" charset="0"/>
                <a:cs typeface="Calibri" panose="020F0502020204030204" pitchFamily="34" charset="0"/>
              </a:rPr>
              <a:t>WWW.TECHNOFILOSOFIE.COM</a:t>
            </a:r>
          </a:p>
          <a:p>
            <a:pPr algn="ctr"/>
            <a:endParaRPr lang="nl-NL" sz="2800" b="1" dirty="0">
              <a:latin typeface="Calibri" panose="020F0502020204030204" pitchFamily="34" charset="0"/>
              <a:cs typeface="Calibri" panose="020F0502020204030204" pitchFamily="34" charset="0"/>
            </a:endParaRPr>
          </a:p>
          <a:p>
            <a:pPr algn="ctr"/>
            <a:r>
              <a:rPr lang="nl-NL" sz="2800" b="1" dirty="0" smtClean="0">
                <a:latin typeface="Calibri" panose="020F0502020204030204" pitchFamily="34" charset="0"/>
                <a:cs typeface="Calibri" panose="020F0502020204030204" pitchFamily="34" charset="0"/>
              </a:rPr>
              <a:t>(TICT)</a:t>
            </a:r>
          </a:p>
        </p:txBody>
      </p:sp>
      <p:sp>
        <p:nvSpPr>
          <p:cNvPr id="25" name="Rechthoek 24"/>
          <p:cNvSpPr/>
          <p:nvPr/>
        </p:nvSpPr>
        <p:spPr>
          <a:xfrm>
            <a:off x="191344" y="3789040"/>
            <a:ext cx="4896544" cy="2574885"/>
          </a:xfrm>
          <a:prstGeom prst="rect">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smtClean="0">
                <a:latin typeface="Calibri" panose="020F0502020204030204" pitchFamily="34" charset="0"/>
                <a:cs typeface="Calibri" panose="020F0502020204030204" pitchFamily="34" charset="0"/>
              </a:rPr>
              <a:t>PRIVE - MASTERCLASSES</a:t>
            </a:r>
          </a:p>
        </p:txBody>
      </p:sp>
      <p:sp>
        <p:nvSpPr>
          <p:cNvPr id="26" name="Rechthoek 25"/>
          <p:cNvSpPr/>
          <p:nvPr/>
        </p:nvSpPr>
        <p:spPr>
          <a:xfrm>
            <a:off x="5735961" y="3770520"/>
            <a:ext cx="4827304" cy="2574885"/>
          </a:xfrm>
          <a:prstGeom prst="rect">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b="1" dirty="0" smtClean="0">
              <a:latin typeface="Calibri" panose="020F0502020204030204" pitchFamily="34" charset="0"/>
              <a:cs typeface="Calibri" panose="020F0502020204030204" pitchFamily="34" charset="0"/>
            </a:endParaRPr>
          </a:p>
        </p:txBody>
      </p:sp>
      <p:sp>
        <p:nvSpPr>
          <p:cNvPr id="2" name="Ovaal 1"/>
          <p:cNvSpPr/>
          <p:nvPr/>
        </p:nvSpPr>
        <p:spPr>
          <a:xfrm>
            <a:off x="3863752" y="1844824"/>
            <a:ext cx="1440160" cy="1296144"/>
          </a:xfrm>
          <a:prstGeom prst="ellipse">
            <a:avLst/>
          </a:prstGeom>
          <a:solidFill>
            <a:schemeClr val="tx1"/>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1</a:t>
            </a:r>
            <a:endParaRPr lang="nl-NL" sz="8000" dirty="0">
              <a:solidFill>
                <a:schemeClr val="bg1"/>
              </a:solidFill>
              <a:latin typeface="Calibri" panose="020F0502020204030204" pitchFamily="34" charset="0"/>
              <a:cs typeface="Calibri" panose="020F0502020204030204" pitchFamily="34" charset="0"/>
            </a:endParaRPr>
          </a:p>
        </p:txBody>
      </p:sp>
      <p:sp>
        <p:nvSpPr>
          <p:cNvPr id="27" name="Ovaal 26"/>
          <p:cNvSpPr/>
          <p:nvPr/>
        </p:nvSpPr>
        <p:spPr>
          <a:xfrm>
            <a:off x="9521103" y="1970879"/>
            <a:ext cx="1440160" cy="1296144"/>
          </a:xfrm>
          <a:prstGeom prst="ellipse">
            <a:avLst/>
          </a:prstGeom>
          <a:solidFill>
            <a:schemeClr val="tx1"/>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2</a:t>
            </a:r>
            <a:endParaRPr lang="nl-NL" sz="8000" dirty="0">
              <a:solidFill>
                <a:schemeClr val="bg1"/>
              </a:solidFill>
              <a:latin typeface="Calibri" panose="020F0502020204030204" pitchFamily="34" charset="0"/>
              <a:cs typeface="Calibri" panose="020F0502020204030204" pitchFamily="34" charset="0"/>
            </a:endParaRPr>
          </a:p>
        </p:txBody>
      </p:sp>
      <p:sp>
        <p:nvSpPr>
          <p:cNvPr id="28" name="Ovaal 27"/>
          <p:cNvSpPr/>
          <p:nvPr/>
        </p:nvSpPr>
        <p:spPr>
          <a:xfrm>
            <a:off x="150999" y="3140968"/>
            <a:ext cx="1440160" cy="1296144"/>
          </a:xfrm>
          <a:prstGeom prst="ellipse">
            <a:avLst/>
          </a:prstGeom>
          <a:solidFill>
            <a:schemeClr val="tx1"/>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3</a:t>
            </a:r>
            <a:endParaRPr lang="nl-NL" sz="8000" dirty="0">
              <a:solidFill>
                <a:schemeClr val="bg1"/>
              </a:solidFill>
              <a:latin typeface="Calibri" panose="020F0502020204030204" pitchFamily="34" charset="0"/>
              <a:cs typeface="Calibri" panose="020F0502020204030204" pitchFamily="34" charset="0"/>
            </a:endParaRPr>
          </a:p>
        </p:txBody>
      </p:sp>
      <p:sp>
        <p:nvSpPr>
          <p:cNvPr id="29" name="Ovaal 28"/>
          <p:cNvSpPr/>
          <p:nvPr/>
        </p:nvSpPr>
        <p:spPr>
          <a:xfrm>
            <a:off x="6485410" y="3122448"/>
            <a:ext cx="1440160" cy="1296144"/>
          </a:xfrm>
          <a:prstGeom prst="ellipse">
            <a:avLst/>
          </a:prstGeom>
          <a:solidFill>
            <a:schemeClr val="tx1"/>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4</a:t>
            </a:r>
            <a:endParaRPr lang="nl-NL" sz="8000" dirty="0">
              <a:solidFill>
                <a:schemeClr val="bg1"/>
              </a:solidFill>
              <a:latin typeface="Calibri" panose="020F0502020204030204" pitchFamily="34" charset="0"/>
              <a:cs typeface="Calibri" panose="020F0502020204030204" pitchFamily="34" charset="0"/>
            </a:endParaRPr>
          </a:p>
        </p:txBody>
      </p:sp>
      <p:pic>
        <p:nvPicPr>
          <p:cNvPr id="10" name="Afbeelding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410" y="4610841"/>
            <a:ext cx="2217523" cy="1652964"/>
          </a:xfrm>
          <a:prstGeom prst="rect">
            <a:avLst/>
          </a:prstGeom>
          <a:ln w="38100">
            <a:solidFill>
              <a:srgbClr val="CC00FF"/>
            </a:solidFill>
          </a:ln>
        </p:spPr>
      </p:pic>
      <p:pic>
        <p:nvPicPr>
          <p:cNvPr id="11" name="Afbeelding 10"/>
          <p:cNvPicPr>
            <a:picLocks noChangeAspect="1"/>
          </p:cNvPicPr>
          <p:nvPr/>
        </p:nvPicPr>
        <p:blipFill rotWithShape="1">
          <a:blip r:embed="rId4" cstate="print">
            <a:extLst>
              <a:ext uri="{28A0092B-C50C-407E-A947-70E740481C1C}">
                <a14:useLocalDpi xmlns:a14="http://schemas.microsoft.com/office/drawing/2010/main" val="0"/>
              </a:ext>
            </a:extLst>
          </a:blip>
          <a:srcRect l="32009" t="14728" r="27020" b="15986"/>
          <a:stretch/>
        </p:blipFill>
        <p:spPr>
          <a:xfrm>
            <a:off x="8859120" y="4610841"/>
            <a:ext cx="1469300" cy="1652964"/>
          </a:xfrm>
          <a:prstGeom prst="rect">
            <a:avLst/>
          </a:prstGeom>
          <a:ln w="38100">
            <a:solidFill>
              <a:srgbClr val="CC00FF"/>
            </a:solidFill>
          </a:ln>
        </p:spPr>
      </p:pic>
      <p:sp>
        <p:nvSpPr>
          <p:cNvPr id="12" name="Tekstvak 11"/>
          <p:cNvSpPr txBox="1"/>
          <p:nvPr/>
        </p:nvSpPr>
        <p:spPr>
          <a:xfrm>
            <a:off x="7893796" y="4221629"/>
            <a:ext cx="1160189" cy="307777"/>
          </a:xfrm>
          <a:prstGeom prst="rect">
            <a:avLst/>
          </a:prstGeom>
          <a:noFill/>
        </p:spPr>
        <p:txBody>
          <a:bodyPr wrap="none" rtlCol="0">
            <a:spAutoFit/>
          </a:bodyPr>
          <a:lstStyle/>
          <a:p>
            <a:r>
              <a:rPr lang="nl-NL" sz="1400" b="1" dirty="0" smtClean="0">
                <a:latin typeface="Calibri" panose="020F0502020204030204" pitchFamily="34" charset="0"/>
                <a:cs typeface="Calibri" panose="020F0502020204030204" pitchFamily="34" charset="0"/>
              </a:rPr>
              <a:t>(advertentie)</a:t>
            </a:r>
            <a:endParaRPr lang="nl-NL"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2078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6" descr="Gerelateerde afbeeldi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183981" y="-171400"/>
            <a:ext cx="5904656" cy="71734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fbeeldingsresultaat voor andy and amos pepsodent"/>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72752" y="-329108"/>
            <a:ext cx="6960096" cy="74888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83660" y="6093296"/>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AFBEELDINGEN VAN BRITANNICA.COM</a:t>
            </a:r>
            <a:endParaRPr lang="nl-NL" sz="800" b="1" dirty="0"/>
          </a:p>
        </p:txBody>
      </p:sp>
    </p:spTree>
    <p:extLst>
      <p:ext uri="{BB962C8B-B14F-4D97-AF65-F5344CB8AC3E}">
        <p14:creationId xmlns:p14="http://schemas.microsoft.com/office/powerpoint/2010/main" val="1417091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lucille ball cigaret"/>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392832" y="0"/>
            <a:ext cx="7524328" cy="7391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fbeeldingsresultaat voor lucille ball cigaret"/>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879976" y="-315416"/>
            <a:ext cx="5015880" cy="114966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74632" y="47667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AFBEELDINGEN GHOSTOFTHEDOLL.CO.UK</a:t>
            </a:r>
            <a:endParaRPr lang="nl-NL" sz="800" b="1" dirty="0"/>
          </a:p>
        </p:txBody>
      </p:sp>
    </p:spTree>
    <p:extLst>
      <p:ext uri="{BB962C8B-B14F-4D97-AF65-F5344CB8AC3E}">
        <p14:creationId xmlns:p14="http://schemas.microsoft.com/office/powerpoint/2010/main" val="9125004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48593095C1654DA4997CE0770D9E91" ma:contentTypeVersion="11" ma:contentTypeDescription="Een nieuw document maken." ma:contentTypeScope="" ma:versionID="a90aedd0ecace1f8e46b5b4b9ceb4f44">
  <xsd:schema xmlns:xsd="http://www.w3.org/2001/XMLSchema" xmlns:xs="http://www.w3.org/2001/XMLSchema" xmlns:p="http://schemas.microsoft.com/office/2006/metadata/properties" xmlns:ns3="852e8b83-8e9e-40fe-9fd9-36cf8f6e7948" xmlns:ns4="d93d85b9-a7bd-41d8-b658-d14db5592d57" targetNamespace="http://schemas.microsoft.com/office/2006/metadata/properties" ma:root="true" ma:fieldsID="be79d9fc9dfd492f86fa092bc510fe19" ns3:_="" ns4:_="">
    <xsd:import namespace="852e8b83-8e9e-40fe-9fd9-36cf8f6e7948"/>
    <xsd:import namespace="d93d85b9-a7bd-41d8-b658-d14db5592d5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2e8b83-8e9e-40fe-9fd9-36cf8f6e7948"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SharingHintHash" ma:index="10" nillable="true" ma:displayName="Hint-hash delen"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3d85b9-a7bd-41d8-b658-d14db5592d5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EC6259-4448-4323-B8A6-AFAE76A661FF}">
  <ds:schemaRefs>
    <ds:schemaRef ds:uri="d93d85b9-a7bd-41d8-b658-d14db5592d57"/>
    <ds:schemaRef ds:uri="http://purl.org/dc/elements/1.1/"/>
    <ds:schemaRef ds:uri="http://schemas.microsoft.com/office/2006/metadata/properties"/>
    <ds:schemaRef ds:uri="852e8b83-8e9e-40fe-9fd9-36cf8f6e794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01DD1A1-0DE1-454B-BC67-7184F4334B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2e8b83-8e9e-40fe-9fd9-36cf8f6e7948"/>
    <ds:schemaRef ds:uri="d93d85b9-a7bd-41d8-b658-d14db5592d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9DCFE5-4E49-49B8-AC48-57DCE83F07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4027</Words>
  <Application>Microsoft Office PowerPoint</Application>
  <PresentationFormat>Breedbeeld</PresentationFormat>
  <Paragraphs>452</Paragraphs>
  <Slides>76</Slides>
  <Notes>76</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76</vt:i4>
      </vt:variant>
    </vt:vector>
  </HeadingPairs>
  <TitlesOfParts>
    <vt:vector size="79" baseType="lpstr">
      <vt:lpstr>Arial</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Fontys Hogescholen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Vorst,Rens M.C.M. van der</dc:creator>
  <cp:lastModifiedBy>Vorst,Rens M.C.M. van der</cp:lastModifiedBy>
  <cp:revision>152</cp:revision>
  <dcterms:created xsi:type="dcterms:W3CDTF">2017-11-14T15:07:40Z</dcterms:created>
  <dcterms:modified xsi:type="dcterms:W3CDTF">2019-11-14T07:18:12Z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0x0101005D48593095C1654DA4997CE0770D9E91</vt:lpwstr>
  </property>
</Properties>
</file>