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7" r:id="rId2"/>
    <p:sldId id="258" r:id="rId3"/>
    <p:sldId id="259" r:id="rId4"/>
    <p:sldId id="265" r:id="rId5"/>
    <p:sldId id="266" r:id="rId6"/>
    <p:sldId id="264" r:id="rId7"/>
    <p:sldId id="268" r:id="rId8"/>
    <p:sldId id="260" r:id="rId9"/>
    <p:sldId id="269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4C43023-1CD3-4B4D-A9C7-584ECA77E884}">
          <p14:sldIdLst>
            <p14:sldId id="257"/>
            <p14:sldId id="258"/>
            <p14:sldId id="259"/>
            <p14:sldId id="265"/>
            <p14:sldId id="266"/>
            <p14:sldId id="264"/>
            <p14:sldId id="268"/>
            <p14:sldId id="26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903FF-CFCF-4346-9F9F-D0332ADE9D36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67F0-F269-4758-ACA2-2EB32E6A83D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79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1196752"/>
            <a:ext cx="7992888" cy="866527"/>
          </a:xfrm>
        </p:spPr>
        <p:txBody>
          <a:bodyPr/>
          <a:lstStyle>
            <a:lvl1pPr algn="r">
              <a:defRPr>
                <a:solidFill>
                  <a:srgbClr val="52821D"/>
                </a:solidFill>
              </a:defRPr>
            </a:lvl1pPr>
          </a:lstStyle>
          <a:p>
            <a:r>
              <a:rPr lang="nl-NL" dirty="0" smtClean="0"/>
              <a:t>Titel van hoofdstuk</a:t>
            </a:r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7544" y="188640"/>
            <a:ext cx="294664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Criminaliteit</a:t>
            </a:r>
            <a:endParaRPr lang="nl-NL" sz="3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224136" cy="356230"/>
          </a:xfrm>
          <a:prstGeom prst="rect">
            <a:avLst/>
          </a:prstGeom>
        </p:spPr>
      </p:pic>
      <p:cxnSp>
        <p:nvCxnSpPr>
          <p:cNvPr id="21" name="Rechte verbindingslijn 20"/>
          <p:cNvCxnSpPr/>
          <p:nvPr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52821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65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9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3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1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41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4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88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van dia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7BA80-2CDD-4734-A789-C8076787F6CA}" type="datetimeFigureOut">
              <a:rPr lang="nl-NL" smtClean="0"/>
              <a:pPr/>
              <a:t>13-11-2019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D907-9D0B-4C62-9ED9-0F730E41797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145"/>
          </a:xfrm>
          <a:prstGeom prst="rect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18864" y="11785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Criminaliteit</a:t>
            </a:r>
            <a:endParaRPr lang="nl-NL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1043608" y="1052736"/>
            <a:ext cx="6840760" cy="0"/>
          </a:xfrm>
          <a:prstGeom prst="line">
            <a:avLst/>
          </a:prstGeom>
          <a:ln>
            <a:solidFill>
              <a:srgbClr val="52821D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0" y="115526"/>
            <a:ext cx="315144" cy="6769858"/>
          </a:xfrm>
          <a:prstGeom prst="rect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8843712" y="342145"/>
            <a:ext cx="300288" cy="6515855"/>
          </a:xfrm>
          <a:prstGeom prst="rect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6515855"/>
            <a:ext cx="9144000" cy="342145"/>
          </a:xfrm>
          <a:prstGeom prst="rect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467544" y="116632"/>
            <a:ext cx="78759" cy="78759"/>
          </a:xfrm>
          <a:prstGeom prst="ellipse">
            <a:avLst/>
          </a:prstGeom>
          <a:solidFill>
            <a:srgbClr val="52821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21" y="38194"/>
            <a:ext cx="809722" cy="2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hooltv.nl/video/het-strafproces-een-rechtszaak-nagespeel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tv.nl/video/focus-op-de-maatschappij-het-strafproces/#q=strafproc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QZKraBcn9H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H5 Schuldig of onschuldig?</a:t>
            </a:r>
            <a:endParaRPr lang="nl-NL" dirty="0"/>
          </a:p>
        </p:txBody>
      </p:sp>
      <p:pic>
        <p:nvPicPr>
          <p:cNvPr id="27" name="Picture 26" descr="rechtbank.jpg"/>
          <p:cNvPicPr>
            <a:picLocks noChangeAspect="1"/>
          </p:cNvPicPr>
          <p:nvPr/>
        </p:nvPicPr>
        <p:blipFill>
          <a:blip r:embed="rId2" cstate="print"/>
          <a:srcRect r="17713"/>
          <a:stretch>
            <a:fillRect/>
          </a:stretch>
        </p:blipFill>
        <p:spPr>
          <a:xfrm>
            <a:off x="6084168" y="2060848"/>
            <a:ext cx="2489816" cy="1728192"/>
          </a:xfrm>
          <a:prstGeom prst="rect">
            <a:avLst/>
          </a:prstGeom>
        </p:spPr>
      </p:pic>
      <p:pic>
        <p:nvPicPr>
          <p:cNvPr id="28" name="Picture 27" descr="gevangenis.jpg"/>
          <p:cNvPicPr>
            <a:picLocks noChangeAspect="1"/>
          </p:cNvPicPr>
          <p:nvPr/>
        </p:nvPicPr>
        <p:blipFill>
          <a:blip r:embed="rId3" cstate="print"/>
          <a:srcRect r="3858"/>
          <a:stretch>
            <a:fillRect/>
          </a:stretch>
        </p:blipFill>
        <p:spPr>
          <a:xfrm>
            <a:off x="4860032" y="3933056"/>
            <a:ext cx="3750920" cy="2194560"/>
          </a:xfrm>
          <a:prstGeom prst="rect">
            <a:avLst/>
          </a:prstGeom>
        </p:spPr>
      </p:pic>
      <p:pic>
        <p:nvPicPr>
          <p:cNvPr id="29" name="Picture 28" descr="justitia.jpg"/>
          <p:cNvPicPr>
            <a:picLocks noChangeAspect="1"/>
          </p:cNvPicPr>
          <p:nvPr/>
        </p:nvPicPr>
        <p:blipFill>
          <a:blip r:embed="rId4" cstate="print"/>
          <a:srcRect r="6761"/>
          <a:stretch>
            <a:fillRect/>
          </a:stretch>
        </p:blipFill>
        <p:spPr>
          <a:xfrm>
            <a:off x="3347864" y="2060848"/>
            <a:ext cx="2592288" cy="1751546"/>
          </a:xfrm>
          <a:prstGeom prst="rect">
            <a:avLst/>
          </a:prstGeom>
        </p:spPr>
      </p:pic>
      <p:pic>
        <p:nvPicPr>
          <p:cNvPr id="30" name="Picture 29" descr="rechters.png"/>
          <p:cNvPicPr>
            <a:picLocks noChangeAspect="1"/>
          </p:cNvPicPr>
          <p:nvPr/>
        </p:nvPicPr>
        <p:blipFill>
          <a:blip r:embed="rId5" cstate="print"/>
          <a:srcRect l="14435"/>
          <a:stretch>
            <a:fillRect/>
          </a:stretch>
        </p:blipFill>
        <p:spPr>
          <a:xfrm>
            <a:off x="1403648" y="3933056"/>
            <a:ext cx="328605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Eerlijk 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Wanneer de officier van justitie besluit om jou te vervolgen, komt er een rechtszaak. De verdachte krijgt dan een dagvaarding.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Hierin staat:</a:t>
            </a:r>
          </a:p>
          <a:p>
            <a:r>
              <a:rPr lang="nl-NL" altLang="nl-NL" b="1" dirty="0"/>
              <a:t>het feit </a:t>
            </a:r>
            <a:r>
              <a:rPr lang="nl-NL" altLang="nl-NL" dirty="0"/>
              <a:t>waarvan </a:t>
            </a:r>
            <a:r>
              <a:rPr lang="nl-NL" altLang="nl-NL" dirty="0" smtClean="0"/>
              <a:t>je </a:t>
            </a:r>
            <a:r>
              <a:rPr lang="nl-NL" altLang="nl-NL" dirty="0"/>
              <a:t>verdacht </a:t>
            </a:r>
            <a:r>
              <a:rPr lang="nl-NL" altLang="nl-NL" dirty="0" smtClean="0"/>
              <a:t>wordt.</a:t>
            </a:r>
            <a:endParaRPr lang="nl-NL" altLang="nl-NL" dirty="0"/>
          </a:p>
          <a:p>
            <a:r>
              <a:rPr lang="nl-NL" altLang="nl-NL" b="1" dirty="0"/>
              <a:t>het tijdstip en de plaats </a:t>
            </a:r>
            <a:r>
              <a:rPr lang="nl-NL" altLang="nl-NL" dirty="0"/>
              <a:t>waar de zitting plaatsvindt.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539552" y="3122965"/>
            <a:ext cx="2088232" cy="576064"/>
          </a:xfrm>
          <a:prstGeom prst="rect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Dagvaarding</a:t>
            </a:r>
            <a:endParaRPr lang="nl-NL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2699792" y="3050957"/>
            <a:ext cx="360040" cy="720080"/>
          </a:xfrm>
          <a:prstGeom prst="rightArrow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3131840" y="2906941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/>
              <a:t>Een oproep om voor de rechter te verschijnen.</a:t>
            </a: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193938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rechtszaak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Bij een rechtszaak zijn de volgende personen aanwezig:</a:t>
            </a:r>
          </a:p>
          <a:p>
            <a:r>
              <a:rPr lang="nl-NL" dirty="0" smtClean="0"/>
              <a:t>de </a:t>
            </a:r>
            <a:r>
              <a:rPr lang="nl-NL" b="1" dirty="0" smtClean="0"/>
              <a:t>verdachte</a:t>
            </a:r>
            <a:r>
              <a:rPr lang="nl-NL" dirty="0" smtClean="0"/>
              <a:t>, bijgestaan door een </a:t>
            </a:r>
            <a:r>
              <a:rPr lang="nl-NL" b="1" dirty="0" smtClean="0"/>
              <a:t>advocaat</a:t>
            </a:r>
            <a:r>
              <a:rPr lang="nl-NL" dirty="0" smtClean="0"/>
              <a:t>.</a:t>
            </a:r>
          </a:p>
          <a:p>
            <a:r>
              <a:rPr lang="nl-NL" dirty="0" smtClean="0"/>
              <a:t>de </a:t>
            </a:r>
            <a:r>
              <a:rPr lang="nl-NL" b="1" dirty="0" smtClean="0"/>
              <a:t>officier van justitie</a:t>
            </a:r>
            <a:r>
              <a:rPr lang="nl-NL" dirty="0" smtClean="0"/>
              <a:t> die de verdachte aanklaagt.</a:t>
            </a:r>
          </a:p>
          <a:p>
            <a:r>
              <a:rPr lang="nl-NL" dirty="0" smtClean="0"/>
              <a:t>de </a:t>
            </a:r>
            <a:r>
              <a:rPr lang="nl-NL" b="1" dirty="0" smtClean="0"/>
              <a:t>rechter</a:t>
            </a:r>
            <a:r>
              <a:rPr lang="nl-NL" dirty="0" smtClean="0"/>
              <a:t> die bepaalt of iemand schuldig is en of hij een straf krijgt. Rechters zijn in Nederland </a:t>
            </a:r>
            <a:r>
              <a:rPr lang="nl-NL" b="1" dirty="0" smtClean="0"/>
              <a:t>onafhankelijk </a:t>
            </a:r>
            <a:r>
              <a:rPr lang="nl-NL" dirty="0" smtClean="0"/>
              <a:t>en </a:t>
            </a:r>
            <a:r>
              <a:rPr lang="nl-NL" b="1" dirty="0" smtClean="0"/>
              <a:t>onpartijdig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005064"/>
            <a:ext cx="342189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zit waar tijdens een strafzitting?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128792" cy="508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zit waar tijdens een strafzitting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/>
              <a:t>Hamer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Bode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Publiek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Parketpolitie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Pers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Slachtoffer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Verdachte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Advocaat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Officier van justitie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Rechters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Griffier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Getuige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/>
              <a:t>Afbeelding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b="1" dirty="0" err="1" smtClean="0"/>
              <a:t>Linkerdeur</a:t>
            </a:r>
            <a:r>
              <a:rPr lang="nl-NL" b="1" dirty="0" smtClean="0"/>
              <a:t>: </a:t>
            </a:r>
            <a:r>
              <a:rPr lang="nl-NL" dirty="0"/>
              <a:t>ingang voor officier van justitie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Rechterdeur</a:t>
            </a:r>
            <a:r>
              <a:rPr lang="nl-NL" b="1" dirty="0"/>
              <a:t>: </a:t>
            </a:r>
            <a:r>
              <a:rPr lang="nl-NL" dirty="0"/>
              <a:t>ingang voor </a:t>
            </a:r>
            <a:r>
              <a:rPr lang="nl-NL" dirty="0" smtClean="0"/>
              <a:t>rechter(s)</a:t>
            </a:r>
            <a:endParaRPr lang="nl-N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40" y="1412776"/>
            <a:ext cx="484231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5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rechtszaak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rechter controleert je </a:t>
            </a:r>
            <a:r>
              <a:rPr lang="nl-NL" b="1" dirty="0" smtClean="0"/>
              <a:t>persoonsgegevens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officier leest de </a:t>
            </a:r>
            <a:r>
              <a:rPr lang="nl-NL" b="1" dirty="0" smtClean="0"/>
              <a:t>aanklacht</a:t>
            </a:r>
            <a:r>
              <a:rPr lang="nl-NL" dirty="0" smtClean="0"/>
              <a:t> voor.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rechter, officier en de advocaat mogen </a:t>
            </a:r>
            <a:r>
              <a:rPr lang="nl-NL" b="1" dirty="0" smtClean="0"/>
              <a:t>vragen stellen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Eventuele </a:t>
            </a:r>
            <a:r>
              <a:rPr lang="nl-NL" b="1" dirty="0" smtClean="0"/>
              <a:t>getuigen </a:t>
            </a:r>
            <a:r>
              <a:rPr lang="nl-NL" dirty="0" smtClean="0"/>
              <a:t>mogen hun verhaal doen.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b="1" dirty="0" smtClean="0"/>
              <a:t>officier</a:t>
            </a:r>
            <a:r>
              <a:rPr lang="nl-NL" dirty="0" smtClean="0"/>
              <a:t> legt uit waarom hij de verdachte schuldig vindt en </a:t>
            </a:r>
            <a:r>
              <a:rPr lang="nl-NL" b="1" dirty="0" smtClean="0"/>
              <a:t>eist een bepaalde straf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b="1" dirty="0" smtClean="0"/>
              <a:t>advocaat</a:t>
            </a:r>
            <a:r>
              <a:rPr lang="nl-NL" dirty="0" smtClean="0"/>
              <a:t> mag de verdachte een laatste keer </a:t>
            </a:r>
            <a:r>
              <a:rPr lang="nl-NL" b="1" dirty="0" smtClean="0"/>
              <a:t>verdedigen</a:t>
            </a:r>
            <a:r>
              <a:rPr lang="nl-NL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b="1" dirty="0" smtClean="0"/>
              <a:t>verdachte</a:t>
            </a:r>
            <a:r>
              <a:rPr lang="nl-NL" dirty="0" smtClean="0"/>
              <a:t> krijgt het </a:t>
            </a:r>
            <a:r>
              <a:rPr lang="nl-NL" b="1" dirty="0" smtClean="0"/>
              <a:t>laatste woord </a:t>
            </a:r>
            <a:r>
              <a:rPr lang="nl-NL" dirty="0" smtClean="0"/>
              <a:t>voordat de uitspraak komt.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rechter spreekt het </a:t>
            </a:r>
            <a:r>
              <a:rPr lang="nl-NL" b="1" dirty="0" smtClean="0"/>
              <a:t>vonnis </a:t>
            </a:r>
            <a:r>
              <a:rPr lang="nl-NL" dirty="0" smtClean="0"/>
              <a:t>uit.</a:t>
            </a:r>
          </a:p>
        </p:txBody>
      </p:sp>
    </p:spTree>
    <p:extLst>
      <p:ext uri="{BB962C8B-B14F-4D97-AF65-F5344CB8AC3E}">
        <p14:creationId xmlns:p14="http://schemas.microsoft.com/office/powerpoint/2010/main" val="288055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r="2472" b="12194"/>
          <a:stretch/>
        </p:blipFill>
        <p:spPr bwMode="auto">
          <a:xfrm>
            <a:off x="1671905" y="1412776"/>
            <a:ext cx="605937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Uitlegvideo over het strafproces</a:t>
            </a:r>
            <a:endParaRPr lang="nl-NL" altLang="nl-NL" dirty="0"/>
          </a:p>
        </p:txBody>
      </p:sp>
      <p:sp>
        <p:nvSpPr>
          <p:cNvPr id="4" name="Ovaal 3">
            <a:hlinkClick r:id="rId2"/>
          </p:cNvPr>
          <p:cNvSpPr/>
          <p:nvPr/>
        </p:nvSpPr>
        <p:spPr>
          <a:xfrm>
            <a:off x="4118999" y="1971807"/>
            <a:ext cx="1943557" cy="19435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5" name="Gelijkbenige driehoek 4">
            <a:hlinkClick r:id="rId2"/>
          </p:cNvPr>
          <p:cNvSpPr/>
          <p:nvPr/>
        </p:nvSpPr>
        <p:spPr>
          <a:xfrm rot="5400000">
            <a:off x="4520889" y="2209494"/>
            <a:ext cx="1674513" cy="140881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957176" y="5877272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1600" dirty="0">
                <a:hlinkClick r:id="rId4"/>
              </a:rPr>
              <a:t>http://schooltv.nl/video/focus-op-de-maatschappij-het-strafproces/#q=strafproces</a:t>
            </a:r>
            <a:endParaRPr lang="nl-NL" altLang="nl-NL" sz="1600" dirty="0"/>
          </a:p>
        </p:txBody>
      </p:sp>
      <p:sp>
        <p:nvSpPr>
          <p:cNvPr id="3" name="Rechthoek 2"/>
          <p:cNvSpPr/>
          <p:nvPr/>
        </p:nvSpPr>
        <p:spPr>
          <a:xfrm>
            <a:off x="6601611" y="4725144"/>
            <a:ext cx="1124284" cy="288032"/>
          </a:xfrm>
          <a:prstGeom prst="rect">
            <a:avLst/>
          </a:prstGeom>
          <a:solidFill>
            <a:srgbClr val="528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4:40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29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ben je schuldig?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Om te bepalen of iemand schuldig is moet de rechter </a:t>
            </a:r>
            <a:r>
              <a:rPr lang="nl-NL" b="1" dirty="0" smtClean="0"/>
              <a:t>drie vragen </a:t>
            </a:r>
            <a:r>
              <a:rPr lang="nl-NL" dirty="0" smtClean="0"/>
              <a:t>met ja kunnen beantwoorden:</a:t>
            </a:r>
          </a:p>
          <a:p>
            <a:r>
              <a:rPr lang="nl-NL" dirty="0" smtClean="0"/>
              <a:t>Gaat het om een </a:t>
            </a:r>
            <a:r>
              <a:rPr lang="nl-NL" b="1" dirty="0" smtClean="0"/>
              <a:t>strafbaar feit?</a:t>
            </a:r>
          </a:p>
          <a:p>
            <a:r>
              <a:rPr lang="nl-NL" dirty="0" smtClean="0"/>
              <a:t>Heeft de verdachte het wel </a:t>
            </a:r>
            <a:r>
              <a:rPr lang="nl-NL" b="1" dirty="0" smtClean="0"/>
              <a:t>gedaan?</a:t>
            </a:r>
          </a:p>
          <a:p>
            <a:r>
              <a:rPr lang="nl-NL" dirty="0" smtClean="0"/>
              <a:t>Is de verdachte </a:t>
            </a:r>
            <a:r>
              <a:rPr lang="nl-NL" b="1" dirty="0" smtClean="0"/>
              <a:t>strafbaar?</a:t>
            </a:r>
          </a:p>
          <a:p>
            <a:pPr lvl="1"/>
            <a:r>
              <a:rPr lang="nl-NL" dirty="0" smtClean="0"/>
              <a:t>Een verdachte die geestelijk gestoord was tijdens zijn daad, kan </a:t>
            </a:r>
            <a:r>
              <a:rPr lang="nl-NL" b="1" dirty="0" smtClean="0"/>
              <a:t>ontoerekeningsvatbaar </a:t>
            </a:r>
            <a:r>
              <a:rPr lang="nl-NL" dirty="0" smtClean="0"/>
              <a:t>worden verklaard.</a:t>
            </a:r>
          </a:p>
          <a:p>
            <a:pPr lvl="1"/>
            <a:r>
              <a:rPr lang="nl-NL" dirty="0" smtClean="0"/>
              <a:t>In dat geval kan de rechter beslissen om de verdachte verplicht  op te laten nemen in een </a:t>
            </a:r>
            <a:r>
              <a:rPr lang="nl-NL" b="1" dirty="0" smtClean="0"/>
              <a:t>tbs-kliniek</a:t>
            </a:r>
            <a:r>
              <a:rPr lang="nl-NL" dirty="0" smtClean="0"/>
              <a:t> waar hij wordt behandeld voor zijn stoornis.</a:t>
            </a:r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rechtszaak in de praktijk</a:t>
            </a:r>
            <a:endParaRPr lang="nl-NL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26" y="1268760"/>
            <a:ext cx="6039566" cy="34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>
            <a:hlinkClick r:id="rId2"/>
          </p:cNvPr>
          <p:cNvSpPr/>
          <p:nvPr/>
        </p:nvSpPr>
        <p:spPr>
          <a:xfrm>
            <a:off x="3749231" y="1845483"/>
            <a:ext cx="1943557" cy="194355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6" name="Gelijkbenige driehoek 5">
            <a:hlinkClick r:id="rId2"/>
          </p:cNvPr>
          <p:cNvSpPr/>
          <p:nvPr/>
        </p:nvSpPr>
        <p:spPr>
          <a:xfrm rot="5400000">
            <a:off x="4151121" y="2083170"/>
            <a:ext cx="1674513" cy="140881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979712" y="5949280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www.youtube.com/watch?v=QZKraBcn9HE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99592" y="5013176"/>
            <a:ext cx="7200800" cy="504056"/>
          </a:xfrm>
          <a:prstGeom prst="rect">
            <a:avLst/>
          </a:prstGeom>
          <a:noFill/>
          <a:ln>
            <a:solidFill>
              <a:srgbClr val="528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Welke stappen </a:t>
            </a:r>
            <a:r>
              <a:rPr lang="nl-NL" sz="2000" dirty="0" smtClean="0">
                <a:solidFill>
                  <a:schemeClr val="tx1"/>
                </a:solidFill>
              </a:rPr>
              <a:t>uit het strafproces herken je in dit videofragment?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45656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pts Essener havo rechtsstaa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VMBO_Media</Template>
  <TotalTime>575</TotalTime>
  <Words>334</Words>
  <Application>Microsoft Office PowerPoint</Application>
  <PresentationFormat>Diavoorstelling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sjabloon ppts Essener havo rechtsstaat</vt:lpstr>
      <vt:lpstr>H5 Schuldig of onschuldig?</vt:lpstr>
      <vt:lpstr>Eerlijk proces</vt:lpstr>
      <vt:lpstr>De rechtszaak</vt:lpstr>
      <vt:lpstr>Wie zit waar tijdens een strafzitting?</vt:lpstr>
      <vt:lpstr>Wie zit waar tijdens een strafzitting</vt:lpstr>
      <vt:lpstr>De rechtszaak</vt:lpstr>
      <vt:lpstr>Uitlegvideo over het strafproces</vt:lpstr>
      <vt:lpstr>Wanneer ben je schuldig?</vt:lpstr>
      <vt:lpstr>Een rechtszaak in de praktijk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PC_voorzijde</dc:creator>
  <cp:lastModifiedBy>Boyd van Raak</cp:lastModifiedBy>
  <cp:revision>28</cp:revision>
  <dcterms:created xsi:type="dcterms:W3CDTF">2016-11-29T10:01:01Z</dcterms:created>
  <dcterms:modified xsi:type="dcterms:W3CDTF">2019-11-13T10:00:08Z</dcterms:modified>
</cp:coreProperties>
</file>