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42113" cy="98726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BDD061-E0E5-46EA-835C-6F5818924F6C}" v="2" dt="2019-11-08T14:40:33.1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288" y="-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eke Drabbe" userId="b9b1a049-6b87-453c-9d4e-1b3ea0ffd634" providerId="ADAL" clId="{FF36B378-91E5-4A21-9A16-696170E6C4E0}"/>
    <pc:docChg chg="modSld">
      <pc:chgData name="Marieke Drabbe" userId="b9b1a049-6b87-453c-9d4e-1b3ea0ffd634" providerId="ADAL" clId="{FF36B378-91E5-4A21-9A16-696170E6C4E0}" dt="2019-11-04T12:41:54.899" v="8" actId="1076"/>
      <pc:docMkLst>
        <pc:docMk/>
      </pc:docMkLst>
      <pc:sldChg chg="modSp">
        <pc:chgData name="Marieke Drabbe" userId="b9b1a049-6b87-453c-9d4e-1b3ea0ffd634" providerId="ADAL" clId="{FF36B378-91E5-4A21-9A16-696170E6C4E0}" dt="2019-11-04T12:41:54.899" v="8" actId="1076"/>
        <pc:sldMkLst>
          <pc:docMk/>
          <pc:sldMk cId="4159768415" sldId="256"/>
        </pc:sldMkLst>
        <pc:spChg chg="mod">
          <ac:chgData name="Marieke Drabbe" userId="b9b1a049-6b87-453c-9d4e-1b3ea0ffd634" providerId="ADAL" clId="{FF36B378-91E5-4A21-9A16-696170E6C4E0}" dt="2019-11-04T12:41:54.899" v="8" actId="1076"/>
          <ac:spMkLst>
            <pc:docMk/>
            <pc:sldMk cId="4159768415" sldId="256"/>
            <ac:spMk id="6" creationId="{00000000-0000-0000-0000-000000000000}"/>
          </ac:spMkLst>
        </pc:spChg>
        <pc:spChg chg="mod">
          <ac:chgData name="Marieke Drabbe" userId="b9b1a049-6b87-453c-9d4e-1b3ea0ffd634" providerId="ADAL" clId="{FF36B378-91E5-4A21-9A16-696170E6C4E0}" dt="2019-11-04T12:41:51.018" v="7" actId="1076"/>
          <ac:spMkLst>
            <pc:docMk/>
            <pc:sldMk cId="4159768415" sldId="256"/>
            <ac:spMk id="7" creationId="{00000000-0000-0000-0000-000000000000}"/>
          </ac:spMkLst>
        </pc:spChg>
        <pc:spChg chg="mod">
          <ac:chgData name="Marieke Drabbe" userId="b9b1a049-6b87-453c-9d4e-1b3ea0ffd634" providerId="ADAL" clId="{FF36B378-91E5-4A21-9A16-696170E6C4E0}" dt="2019-11-04T12:41:48.200" v="5" actId="1076"/>
          <ac:spMkLst>
            <pc:docMk/>
            <pc:sldMk cId="4159768415" sldId="256"/>
            <ac:spMk id="8" creationId="{00000000-0000-0000-0000-000000000000}"/>
          </ac:spMkLst>
        </pc:spChg>
        <pc:spChg chg="mod">
          <ac:chgData name="Marieke Drabbe" userId="b9b1a049-6b87-453c-9d4e-1b3ea0ffd634" providerId="ADAL" clId="{FF36B378-91E5-4A21-9A16-696170E6C4E0}" dt="2019-11-04T12:41:39.860" v="4" actId="207"/>
          <ac:spMkLst>
            <pc:docMk/>
            <pc:sldMk cId="4159768415" sldId="256"/>
            <ac:spMk id="9" creationId="{00000000-0000-0000-0000-000000000000}"/>
          </ac:spMkLst>
        </pc:spChg>
        <pc:spChg chg="mod">
          <ac:chgData name="Marieke Drabbe" userId="b9b1a049-6b87-453c-9d4e-1b3ea0ffd634" providerId="ADAL" clId="{FF36B378-91E5-4A21-9A16-696170E6C4E0}" dt="2019-11-04T12:41:31.774" v="3" actId="20577"/>
          <ac:spMkLst>
            <pc:docMk/>
            <pc:sldMk cId="4159768415" sldId="256"/>
            <ac:spMk id="17" creationId="{00000000-0000-0000-0000-000000000000}"/>
          </ac:spMkLst>
        </pc:spChg>
        <pc:picChg chg="mod">
          <ac:chgData name="Marieke Drabbe" userId="b9b1a049-6b87-453c-9d4e-1b3ea0ffd634" providerId="ADAL" clId="{FF36B378-91E5-4A21-9A16-696170E6C4E0}" dt="2019-11-04T12:41:49.563" v="6" actId="1076"/>
          <ac:picMkLst>
            <pc:docMk/>
            <pc:sldMk cId="4159768415" sldId="256"/>
            <ac:picMk id="21" creationId="{00000000-0000-0000-0000-000000000000}"/>
          </ac:picMkLst>
        </pc:picChg>
      </pc:sldChg>
    </pc:docChg>
  </pc:docChgLst>
  <pc:docChgLst>
    <pc:chgData name="Stijn Weijermars" userId="e364d0b9-009e-4116-b78a-a86aed516e71" providerId="ADAL" clId="{5BBDD061-E0E5-46EA-835C-6F5818924F6C}"/>
    <pc:docChg chg="modSld">
      <pc:chgData name="Stijn Weijermars" userId="e364d0b9-009e-4116-b78a-a86aed516e71" providerId="ADAL" clId="{5BBDD061-E0E5-46EA-835C-6F5818924F6C}" dt="2019-11-08T14:40:33.189" v="83" actId="207"/>
      <pc:docMkLst>
        <pc:docMk/>
      </pc:docMkLst>
      <pc:sldChg chg="modSp">
        <pc:chgData name="Stijn Weijermars" userId="e364d0b9-009e-4116-b78a-a86aed516e71" providerId="ADAL" clId="{5BBDD061-E0E5-46EA-835C-6F5818924F6C}" dt="2019-11-08T14:40:33.189" v="83" actId="207"/>
        <pc:sldMkLst>
          <pc:docMk/>
          <pc:sldMk cId="4159768415" sldId="256"/>
        </pc:sldMkLst>
        <pc:spChg chg="mod">
          <ac:chgData name="Stijn Weijermars" userId="e364d0b9-009e-4116-b78a-a86aed516e71" providerId="ADAL" clId="{5BBDD061-E0E5-46EA-835C-6F5818924F6C}" dt="2019-11-08T13:31:14.152" v="63" actId="20577"/>
          <ac:spMkLst>
            <pc:docMk/>
            <pc:sldMk cId="4159768415" sldId="256"/>
            <ac:spMk id="7" creationId="{00000000-0000-0000-0000-000000000000}"/>
          </ac:spMkLst>
        </pc:spChg>
        <pc:spChg chg="mod">
          <ac:chgData name="Stijn Weijermars" userId="e364d0b9-009e-4116-b78a-a86aed516e71" providerId="ADAL" clId="{5BBDD061-E0E5-46EA-835C-6F5818924F6C}" dt="2019-11-08T14:40:33.189" v="83" actId="207"/>
          <ac:spMkLst>
            <pc:docMk/>
            <pc:sldMk cId="4159768415" sldId="256"/>
            <ac:spMk id="9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8C3D6-6F8C-4930-A855-F0E3C0710329}" type="datetimeFigureOut">
              <a:rPr lang="nl-NL" smtClean="0"/>
              <a:t>8-11-2019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BB16E3-DB88-43F2-B191-AB6D10F233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299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B16E3-DB88-43F2-B191-AB6D10F233E3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2349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8-11-2019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3961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8-11-2019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728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8-11-2019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1902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8-11-2019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264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8-11-2019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7250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8-11-2019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2352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8-11-2019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7235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8-11-2019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837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8-11-2019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7269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8-11-2019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6652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8-11-2019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2441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67E4C-19F1-4586-87AA-751BC1D0EDC5}" type="datetimeFigureOut">
              <a:rPr lang="nl-NL" smtClean="0"/>
              <a:t>8-11-2019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9377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-29232" y="0"/>
            <a:ext cx="556077" cy="6858000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978197" y="800275"/>
            <a:ext cx="3996400" cy="76944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Leerdoel </a:t>
            </a:r>
            <a:b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</a:br>
            <a:r>
              <a:rPr lang="nl-NL" sz="1100" dirty="0">
                <a:ea typeface="Calibri" pitchFamily="34" charset="0"/>
                <a:cs typeface="Arial" charset="0"/>
              </a:rPr>
              <a:t>Na het doornemen van de bronnen, het volgen van de lessen en het uitvoeren van de opdrachten kun je analyseren op welke markt en doelgroep jouw onderneming zich richt. 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978197" y="1846383"/>
            <a:ext cx="3996400" cy="161582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Leerproduct</a:t>
            </a:r>
          </a:p>
          <a:p>
            <a:r>
              <a:rPr lang="nl-NL" sz="1100" dirty="0">
                <a:ea typeface="Calibri" pitchFamily="34" charset="0"/>
                <a:cs typeface="Arial" charset="0"/>
              </a:rPr>
              <a:t>Je maakt een document met daarin:</a:t>
            </a:r>
          </a:p>
          <a:p>
            <a:pPr marL="171450" indent="-171450">
              <a:buFontTx/>
              <a:buChar char="-"/>
            </a:pPr>
            <a:r>
              <a:rPr lang="nl-NL" sz="1100" dirty="0">
                <a:ea typeface="Calibri" pitchFamily="34" charset="0"/>
                <a:cs typeface="Arial" charset="0"/>
              </a:rPr>
              <a:t>Een beschrijving van de markt. Hierin komt duidelijk de marktontwikkeling, concurrenten/collega’s en een SWOT analyse naar voren.</a:t>
            </a:r>
          </a:p>
          <a:p>
            <a:pPr marL="171450" indent="-171450">
              <a:buFontTx/>
              <a:buChar char="-"/>
            </a:pPr>
            <a:r>
              <a:rPr lang="nl-NL" sz="1100" dirty="0">
                <a:ea typeface="Calibri" pitchFamily="34" charset="0"/>
                <a:cs typeface="Arial" charset="0"/>
              </a:rPr>
              <a:t>De bovenstaande analyse is toegepast op de mini onderneming.</a:t>
            </a:r>
          </a:p>
          <a:p>
            <a:pPr marL="171450" indent="-171450">
              <a:buFontTx/>
              <a:buChar char="-"/>
            </a:pPr>
            <a:r>
              <a:rPr lang="nl-NL" sz="1100" dirty="0">
                <a:ea typeface="Calibri" pitchFamily="34" charset="0"/>
                <a:cs typeface="Arial" charset="0"/>
              </a:rPr>
              <a:t>Daarnaast is er een beschrijving gemaakt van de doelgroep. </a:t>
            </a:r>
          </a:p>
          <a:p>
            <a:pPr marL="171450" indent="-171450">
              <a:buFontTx/>
              <a:buChar char="-"/>
            </a:pPr>
            <a:r>
              <a:rPr lang="nl-NL" sz="1100" dirty="0">
                <a:ea typeface="Calibri" pitchFamily="34" charset="0"/>
                <a:cs typeface="Arial" charset="0"/>
              </a:rPr>
              <a:t>De adoptiecurve wordt uitgewerkt toegepast op de mini onderneming. 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989461" y="3699308"/>
            <a:ext cx="3996400" cy="1446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>
            <a:spAutoFit/>
          </a:bodyPr>
          <a:lstStyle/>
          <a:p>
            <a:pPr>
              <a:defRPr/>
            </a:pPr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Leerpad                                                                                      </a:t>
            </a:r>
          </a:p>
          <a:p>
            <a:pPr>
              <a:buFontTx/>
              <a:buChar char="-"/>
            </a:pPr>
            <a:r>
              <a:rPr lang="nl-NL" sz="1100" dirty="0"/>
              <a:t>Je gaat brainstormen met je groep over welke product of dienst je gaat aanbieden. </a:t>
            </a:r>
          </a:p>
          <a:p>
            <a:pPr>
              <a:buFontTx/>
              <a:buChar char="-"/>
            </a:pPr>
            <a:r>
              <a:rPr lang="nl-NL" sz="1100" dirty="0"/>
              <a:t>Op basis van bronnen bepaal je welke methode je gebruikt om de doelgroep van je onderneming in kaart te brengen. </a:t>
            </a:r>
          </a:p>
          <a:p>
            <a:pPr>
              <a:buFontTx/>
              <a:buChar char="-"/>
            </a:pPr>
            <a:r>
              <a:rPr lang="nl-NL" sz="1100" dirty="0"/>
              <a:t>Aan de hand van deze methode omschrijf je jouw doelgroep(en).</a:t>
            </a:r>
          </a:p>
          <a:p>
            <a:pPr>
              <a:buFontTx/>
              <a:buChar char="-"/>
            </a:pPr>
            <a:r>
              <a:rPr lang="nl-NL" sz="1100" dirty="0"/>
              <a:t>Per doelgroep omschrijf je welke behoeftes er zijn. Deze behoeftes baseer je op betrouwbare bronnen. 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591690" y="761120"/>
            <a:ext cx="3328606" cy="161582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Samenwerken</a:t>
            </a:r>
            <a:r>
              <a:rPr lang="nl-NL" sz="1100" b="1" dirty="0">
                <a:ea typeface="Calibri" pitchFamily="34" charset="0"/>
                <a:cs typeface="Arial" charset="0"/>
              </a:rPr>
              <a:t>			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100" dirty="0">
                <a:ea typeface="Calibri" pitchFamily="34" charset="0"/>
                <a:cs typeface="Arial" charset="0"/>
              </a:rPr>
              <a:t>Plaats je product in je portfolio en vraag om feedback.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Bekijk leerproducten van anderen in hun portfolio en geef feedback.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Verbeter je leerproduct en plaats versie 2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Deze opdracht doe je in je projectgroep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Versie 1 13-01-2020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Versie 2 20-01-2020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5591689" y="2654297"/>
            <a:ext cx="3328606" cy="6001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Bijeenkomsten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100" dirty="0">
                <a:ea typeface="Calibri" pitchFamily="34" charset="0"/>
                <a:cs typeface="Arial" charset="0"/>
              </a:rPr>
              <a:t>Lessen doelgroep- en marktanalyse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100" dirty="0">
                <a:ea typeface="Calibri" pitchFamily="34" charset="0"/>
                <a:cs typeface="Arial" charset="0"/>
              </a:rPr>
              <a:t>Zelfwerkuren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5591689" y="3380099"/>
            <a:ext cx="3328606" cy="127727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Bronnen</a:t>
            </a:r>
          </a:p>
          <a:p>
            <a:pPr>
              <a:defRPr/>
            </a:pPr>
            <a:r>
              <a:rPr lang="nl-NL" sz="1100" dirty="0">
                <a:ea typeface="Calibri" pitchFamily="34" charset="0"/>
                <a:cs typeface="Arial" charset="0"/>
              </a:rPr>
              <a:t>IBS De wereld en ik</a:t>
            </a:r>
          </a:p>
          <a:p>
            <a:pPr>
              <a:defRPr/>
            </a:pPr>
            <a:endParaRPr lang="nl-NL" sz="1100" dirty="0">
              <a:ea typeface="Calibri" pitchFamily="34" charset="0"/>
              <a:cs typeface="Arial" charset="0"/>
            </a:endParaRPr>
          </a:p>
          <a:p>
            <a:pPr>
              <a:defRPr/>
            </a:pPr>
            <a:r>
              <a:rPr lang="nl-NL" sz="1100" dirty="0">
                <a:ea typeface="Calibri" pitchFamily="34" charset="0"/>
                <a:cs typeface="Arial" charset="0"/>
              </a:rPr>
              <a:t>Presentatie marktanalyse en doelgroep analyse</a:t>
            </a:r>
          </a:p>
          <a:p>
            <a:pPr>
              <a:defRPr/>
            </a:pPr>
            <a:endParaRPr lang="nl-NL" sz="1100" b="1" dirty="0">
              <a:solidFill>
                <a:srgbClr val="0070C0"/>
              </a:solidFill>
              <a:ea typeface="Calibri" pitchFamily="34" charset="0"/>
              <a:cs typeface="Arial" charset="0"/>
            </a:endParaRPr>
          </a:p>
          <a:p>
            <a:pPr>
              <a:defRPr/>
            </a:pPr>
            <a:endParaRPr lang="nl-NL" sz="1100" dirty="0">
              <a:ea typeface="Calibri" pitchFamily="34" charset="0"/>
              <a:cs typeface="Arial" charset="0"/>
            </a:endParaRPr>
          </a:p>
          <a:p>
            <a:pPr>
              <a:defRPr/>
            </a:pPr>
            <a:endParaRPr lang="nl-NL" sz="1100" dirty="0">
              <a:ea typeface="Calibri" pitchFamily="34" charset="0"/>
              <a:cs typeface="Arial" charset="0"/>
            </a:endParaRPr>
          </a:p>
        </p:txBody>
      </p:sp>
      <p:sp>
        <p:nvSpPr>
          <p:cNvPr id="12" name="Rechthoek 11"/>
          <p:cNvSpPr/>
          <p:nvPr/>
        </p:nvSpPr>
        <p:spPr>
          <a:xfrm>
            <a:off x="508001" y="6607972"/>
            <a:ext cx="8636000" cy="266389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4" name="Text Box 96"/>
          <p:cNvSpPr txBox="1">
            <a:spLocks noChangeArrowheads="1"/>
          </p:cNvSpPr>
          <p:nvPr/>
        </p:nvSpPr>
        <p:spPr bwMode="auto">
          <a:xfrm>
            <a:off x="1455738" y="4968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5" name="Text Box 103"/>
          <p:cNvSpPr txBox="1">
            <a:spLocks noChangeArrowheads="1"/>
          </p:cNvSpPr>
          <p:nvPr/>
        </p:nvSpPr>
        <p:spPr bwMode="auto">
          <a:xfrm>
            <a:off x="323850" y="27082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6" name="Text Box 105"/>
          <p:cNvSpPr txBox="1">
            <a:spLocks noChangeArrowheads="1"/>
          </p:cNvSpPr>
          <p:nvPr/>
        </p:nvSpPr>
        <p:spPr bwMode="auto">
          <a:xfrm>
            <a:off x="323850" y="278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7" name="Rechthoek 1"/>
          <p:cNvSpPr>
            <a:spLocks noChangeArrowheads="1"/>
          </p:cNvSpPr>
          <p:nvPr/>
        </p:nvSpPr>
        <p:spPr bwMode="auto">
          <a:xfrm>
            <a:off x="1043424" y="130755"/>
            <a:ext cx="80284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nl-NL" sz="2800" dirty="0">
                <a:latin typeface="Calibri" pitchFamily="34" charset="0"/>
              </a:rPr>
              <a:t>1920_DWI_3_Analyse</a:t>
            </a:r>
          </a:p>
        </p:txBody>
      </p:sp>
      <p:pic>
        <p:nvPicPr>
          <p:cNvPr id="18" name="Afbeelding 1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30585" y="0"/>
            <a:ext cx="1053380" cy="756400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 rotWithShape="1">
          <a:blip r:embed="rId4" cstate="print"/>
          <a:srcRect l="21805" r="10840"/>
          <a:stretch/>
        </p:blipFill>
        <p:spPr>
          <a:xfrm>
            <a:off x="617558" y="758200"/>
            <a:ext cx="299335" cy="412425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3175" y="1794786"/>
            <a:ext cx="263290" cy="321303"/>
          </a:xfrm>
          <a:prstGeom prst="rect">
            <a:avLst/>
          </a:prstGeom>
        </p:spPr>
      </p:pic>
      <p:pic>
        <p:nvPicPr>
          <p:cNvPr id="21" name="Afbeelding 20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74692" y="3699397"/>
            <a:ext cx="266283" cy="416301"/>
          </a:xfrm>
          <a:prstGeom prst="rect">
            <a:avLst/>
          </a:prstGeom>
        </p:spPr>
      </p:pic>
      <p:pic>
        <p:nvPicPr>
          <p:cNvPr id="22" name="Afbeelding 21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116250" y="766702"/>
            <a:ext cx="385812" cy="263054"/>
          </a:xfrm>
          <a:prstGeom prst="rect">
            <a:avLst/>
          </a:prstGeom>
        </p:spPr>
      </p:pic>
      <p:pic>
        <p:nvPicPr>
          <p:cNvPr id="23" name="Afbeelding 22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243978" y="3534176"/>
            <a:ext cx="299225" cy="290796"/>
          </a:xfrm>
          <a:prstGeom prst="rect">
            <a:avLst/>
          </a:prstGeom>
        </p:spPr>
      </p:pic>
      <p:pic>
        <p:nvPicPr>
          <p:cNvPr id="24" name="Afbeelding 23"/>
          <p:cNvPicPr>
            <a:picLocks noChangeAspect="1"/>
          </p:cNvPicPr>
          <p:nvPr/>
        </p:nvPicPr>
        <p:blipFill rotWithShape="1">
          <a:blip r:embed="rId9" cstate="print"/>
          <a:srcRect l="17050" t="33024" r="61669" b="30375"/>
          <a:stretch/>
        </p:blipFill>
        <p:spPr>
          <a:xfrm>
            <a:off x="5218022" y="2485020"/>
            <a:ext cx="269390" cy="260485"/>
          </a:xfrm>
          <a:prstGeom prst="rect">
            <a:avLst/>
          </a:prstGeom>
        </p:spPr>
      </p:pic>
      <p:pic>
        <p:nvPicPr>
          <p:cNvPr id="1026" name="Picture 2" descr="Afbeeldingsresultaat voor doelgroepanalyse"/>
          <p:cNvPicPr>
            <a:picLocks noChangeAspect="1" noChangeArrowheads="1"/>
          </p:cNvPicPr>
          <p:nvPr/>
        </p:nvPicPr>
        <p:blipFill>
          <a:blip r:embed="rId10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1677" y="4761134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976841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0" ma:contentTypeDescription="Een nieuw document maken." ma:contentTypeScope="" ma:versionID="d642efe41fcea88d5f514d462b90a26a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5a1ffd1461ecf3d7dc907e04825cc141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2EA7F80-37AC-41FB-A5D9-865E1645A3B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94FF93F-132C-4847-9F17-C256CC62BDE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3866135-3386-41B8-B538-EA63980756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3273</TotalTime>
  <Words>231</Words>
  <Application>Microsoft Office PowerPoint</Application>
  <PresentationFormat>Diavoorstelling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Kantoorthema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kbm</dc:creator>
  <cp:lastModifiedBy>Stijn Weijermars</cp:lastModifiedBy>
  <cp:revision>54</cp:revision>
  <cp:lastPrinted>2014-09-03T06:23:20Z</cp:lastPrinted>
  <dcterms:created xsi:type="dcterms:W3CDTF">2014-08-31T07:53:19Z</dcterms:created>
  <dcterms:modified xsi:type="dcterms:W3CDTF">2019-11-08T14:40:43Z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