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331" r:id="rId5"/>
    <p:sldId id="480" r:id="rId6"/>
    <p:sldId id="481" r:id="rId7"/>
    <p:sldId id="411" r:id="rId8"/>
    <p:sldId id="472" r:id="rId9"/>
    <p:sldId id="473" r:id="rId10"/>
    <p:sldId id="474" r:id="rId11"/>
    <p:sldId id="412" r:id="rId12"/>
    <p:sldId id="413" r:id="rId13"/>
    <p:sldId id="414" r:id="rId14"/>
    <p:sldId id="415" r:id="rId15"/>
    <p:sldId id="417" r:id="rId16"/>
    <p:sldId id="418" r:id="rId17"/>
    <p:sldId id="419" r:id="rId18"/>
    <p:sldId id="482" r:id="rId19"/>
    <p:sldId id="420" r:id="rId20"/>
    <p:sldId id="421" r:id="rId21"/>
    <p:sldId id="422" r:id="rId22"/>
    <p:sldId id="475" r:id="rId23"/>
    <p:sldId id="476" r:id="rId24"/>
    <p:sldId id="423" r:id="rId25"/>
    <p:sldId id="426" r:id="rId26"/>
    <p:sldId id="424" r:id="rId27"/>
    <p:sldId id="425" r:id="rId28"/>
    <p:sldId id="427" r:id="rId29"/>
    <p:sldId id="484" r:id="rId30"/>
    <p:sldId id="447" r:id="rId31"/>
    <p:sldId id="449" r:id="rId32"/>
    <p:sldId id="450" r:id="rId33"/>
    <p:sldId id="451" r:id="rId34"/>
    <p:sldId id="452" r:id="rId35"/>
    <p:sldId id="453" r:id="rId36"/>
    <p:sldId id="454" r:id="rId37"/>
    <p:sldId id="455" r:id="rId38"/>
    <p:sldId id="456" r:id="rId39"/>
    <p:sldId id="457" r:id="rId40"/>
    <p:sldId id="458" r:id="rId41"/>
    <p:sldId id="460" r:id="rId42"/>
    <p:sldId id="461" r:id="rId43"/>
    <p:sldId id="462" r:id="rId44"/>
    <p:sldId id="463" r:id="rId45"/>
    <p:sldId id="464" r:id="rId46"/>
    <p:sldId id="465" r:id="rId47"/>
    <p:sldId id="466" r:id="rId48"/>
    <p:sldId id="467" r:id="rId49"/>
    <p:sldId id="468" r:id="rId50"/>
    <p:sldId id="469" r:id="rId51"/>
    <p:sldId id="470" r:id="rId52"/>
    <p:sldId id="471" r:id="rId53"/>
    <p:sldId id="483" r:id="rId54"/>
    <p:sldId id="440" r:id="rId55"/>
    <p:sldId id="477" r:id="rId56"/>
    <p:sldId id="433" r:id="rId57"/>
    <p:sldId id="478" r:id="rId58"/>
    <p:sldId id="434" r:id="rId59"/>
    <p:sldId id="435" r:id="rId60"/>
    <p:sldId id="479" r:id="rId61"/>
    <p:sldId id="436" r:id="rId62"/>
    <p:sldId id="443" r:id="rId63"/>
    <p:sldId id="441" r:id="rId64"/>
    <p:sldId id="442" r:id="rId65"/>
    <p:sldId id="445" r:id="rId66"/>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D824E5"/>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54" autoAdjust="0"/>
  </p:normalViewPr>
  <p:slideViewPr>
    <p:cSldViewPr>
      <p:cViewPr varScale="1">
        <p:scale>
          <a:sx n="62" d="100"/>
          <a:sy n="62" d="100"/>
        </p:scale>
        <p:origin x="105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76" y="-90"/>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5998737A-7995-4B74-B63A-80E0593C4CFC}" type="datetimeFigureOut">
              <a:rPr lang="nl-NL" smtClean="0"/>
              <a:t>4-11-2019</a:t>
            </a:fld>
            <a:endParaRPr lang="nl-NL"/>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B1A7392-2789-462C-8F1D-017BB83F83C8}" type="slidenum">
              <a:rPr lang="nl-NL" smtClean="0"/>
              <a:t>‹nr.›</a:t>
            </a:fld>
            <a:endParaRPr lang="nl-NL"/>
          </a:p>
        </p:txBody>
      </p:sp>
    </p:spTree>
    <p:extLst>
      <p:ext uri="{BB962C8B-B14F-4D97-AF65-F5344CB8AC3E}">
        <p14:creationId xmlns:p14="http://schemas.microsoft.com/office/powerpoint/2010/main" val="401049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16E894CF-CF29-460C-8820-A692FD564E29}" type="datetimeFigureOut">
              <a:rPr lang="nl-NL" smtClean="0"/>
              <a:t>4-11-2019</a:t>
            </a:fld>
            <a:endParaRPr lang="nl-NL"/>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15BD3654-9A79-4B47-9CF7-D6BAF450FCC7}" type="slidenum">
              <a:rPr lang="nl-NL" smtClean="0"/>
              <a:t>‹nr.›</a:t>
            </a:fld>
            <a:endParaRPr lang="nl-NL"/>
          </a:p>
        </p:txBody>
      </p:sp>
    </p:spTree>
    <p:extLst>
      <p:ext uri="{BB962C8B-B14F-4D97-AF65-F5344CB8AC3E}">
        <p14:creationId xmlns:p14="http://schemas.microsoft.com/office/powerpoint/2010/main" val="117724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xtnature.net/join/?gclid=EAIaIQobChMIs_vsveHz5AIVQuh3Ch2rKgTFEAAYASAAEgK9h_D_Bw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mazon.com/Technics-Praxis-Philosophy-Technology-Studies/dp/902770953X/ref=sr_1_1?s=books&amp;ie=UTF8&amp;qid=1538987008&amp;sr=1-1&amp;keywords=technics+and+praxi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quoteinvestigator.com/2016/06/26/shap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ytimes.com/2018/05/07/opinion/stewart-brand-hippie-silicon.html"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ethicsandtechnology.eu/wp-content/uploads/2012/10/peter.pd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technofilosofie.com/ta-meer/"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topics.nl/u-en-ik-hebben-5-zintuigen-deze-man-heeft-er-6-a13407221hln/0e9f578767b0a7dd85be0287a19b03f30b9f95a4d4158891387340aae7596f0e/?context=mijn-nieuws/&amp;referrerUserId=7dd46bde11334ced96da4259eb467f16"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68.media.tumblr.com/aafd8c95016744854e75f1bf5f7bace0/tumblr_oixv9dqoIg1sq2igro1_1280.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time_continue=21&amp;v=HGcKu3SYx9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money.cnn.com/mostly-human/dead-irl/"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money.cnn.com/mostly-human/dead-irl/"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iskundeacademie.nl/onderwerpen/exponentiele-groei"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www.youtube.com/watch?v=N0cM9lNdmk0" TargetMode="External"/><Relationship Id="rId4" Type="http://schemas.openxmlformats.org/officeDocument/2006/relationships/hyperlink" Target="https://www.quantumuniverse.nl/storingsrekening-1-de-koning-en-het-schaakbord"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espresso.economist.com/5824a3c2525b2ed0bc2a4db5b9fc528c"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en.wikipedia.org/wiki/Eroom%27s_law"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eguardian.com/environment/2018/aug/26/rain-dancing-20-should-humans-be-using-tech-to-control-the-weather?CMP=Share_iOSApp_Other&amp;utm_campaign=Revue%20newsletter&amp;utm_medium=Newsletter&amp;utm_source=Future%20Affairs%20-%20Wouter%20van%20Noort"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volkskrant.nl/columns-opinie/soberheid-gaat-het-klimaat-niet-redden~b55c3f6a/"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www.cracked.com/pictofacts-101-26-hilariously-inaccurate-predictions-about-future/"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en.wikipedia.org/wiki/Why_Things_Bite_Back"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amazon.com/Save-Everything-Click-Here-Technological/dp/1610393708" TargetMode="External"/><Relationship Id="rId2" Type="http://schemas.openxmlformats.org/officeDocument/2006/relationships/slide" Target="../slides/slide58.xml"/><Relationship Id="rId1" Type="http://schemas.openxmlformats.org/officeDocument/2006/relationships/notesMaster" Target="../notesMasters/notesMaster1.xml"/><Relationship Id="rId4" Type="http://schemas.openxmlformats.org/officeDocument/2006/relationships/hyperlink" Target="https://www.publicbooks.org/the-folly-of-technological-solutionism-an-interview-with-evgeny-morozov/"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mensvoort.com/home/freeman/"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eguardian.com/world/commentisfree/2018/apr/11/good-news-at-last-the-world-isnt-as-horrific-as-you-thi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ure.tue.nl/ws/files/3805415/760124.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a:t>
            </a:fld>
            <a:endParaRPr lang="nl-NL"/>
          </a:p>
        </p:txBody>
      </p:sp>
    </p:spTree>
    <p:extLst>
      <p:ext uri="{BB962C8B-B14F-4D97-AF65-F5344CB8AC3E}">
        <p14:creationId xmlns:p14="http://schemas.microsoft.com/office/powerpoint/2010/main" val="145535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11</a:t>
            </a:fld>
            <a:endParaRPr lang="nl-NL"/>
          </a:p>
        </p:txBody>
      </p:sp>
    </p:spTree>
    <p:extLst>
      <p:ext uri="{BB962C8B-B14F-4D97-AF65-F5344CB8AC3E}">
        <p14:creationId xmlns:p14="http://schemas.microsoft.com/office/powerpoint/2010/main" val="256088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De belangrijkste les van de Piramide van Technologie is dat deze ons doet inzien dat wij technologische wezens van nature zijn. We evolueren samen. Dat betekent dus ook dat natuur en technologie geen tegengestelden zijn. Technologie verandert onze menselijke natuur. Dat leidt tot ook nieuwe vragen en inzichten die heel interessant zijn. Deze zijn beschreven in het boek </a:t>
            </a:r>
            <a:r>
              <a:rPr lang="nl-NL" dirty="0" smtClean="0">
                <a:effectLst/>
                <a:hlinkClick r:id="rId3"/>
              </a:rPr>
              <a:t>Next Nature</a:t>
            </a:r>
            <a:r>
              <a:rPr lang="nl-NL" dirty="0" smtClean="0">
                <a:effectLst/>
              </a:rPr>
              <a:t> (link naar website) van Koert van </a:t>
            </a:r>
            <a:r>
              <a:rPr lang="nl-NL" dirty="0" err="1" smtClean="0">
                <a:effectLst/>
              </a:rPr>
              <a:t>Mensvoort</a:t>
            </a:r>
            <a:r>
              <a:rPr lang="nl-NL" dirty="0" smtClean="0">
                <a:effectLst/>
              </a:rPr>
              <a:t>. Een aanrader. Een paar inzichten: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12</a:t>
            </a:fld>
            <a:endParaRPr lang="nl-NL"/>
          </a:p>
        </p:txBody>
      </p:sp>
    </p:spTree>
    <p:extLst>
      <p:ext uri="{BB962C8B-B14F-4D97-AF65-F5344CB8AC3E}">
        <p14:creationId xmlns:p14="http://schemas.microsoft.com/office/powerpoint/2010/main" val="569222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Is een kip technologie? Is een computervirus natuur? Moeten we niet natuur (oncontroleerbaar) en technologie (controleerbaar) anders definiëren?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13</a:t>
            </a:fld>
            <a:endParaRPr lang="nl-NL"/>
          </a:p>
        </p:txBody>
      </p:sp>
    </p:spTree>
    <p:extLst>
      <p:ext uri="{BB962C8B-B14F-4D97-AF65-F5344CB8AC3E}">
        <p14:creationId xmlns:p14="http://schemas.microsoft.com/office/powerpoint/2010/main" val="1167568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Als een strand ongerept is, is het door mensen aangeharkt (anders lag het vol plastic);</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14</a:t>
            </a:fld>
            <a:endParaRPr lang="nl-NL"/>
          </a:p>
        </p:txBody>
      </p:sp>
    </p:spTree>
    <p:extLst>
      <p:ext uri="{BB962C8B-B14F-4D97-AF65-F5344CB8AC3E}">
        <p14:creationId xmlns:p14="http://schemas.microsoft.com/office/powerpoint/2010/main" val="197188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Jaspers</a:t>
            </a:r>
            <a:r>
              <a:rPr lang="nl-NL" baseline="0" dirty="0" smtClean="0"/>
              <a:t> 1883 – 1969. Eén van de eersten die nadenkt over technologie &amp; filosofie. Mensen geven vorm aan de wereld door dingen te maken. Technologie is neutraal, maar wordt vaak slecht omdat mensen technologie als doel zien, en niet als middel. INSTRUMENTALISME</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16</a:t>
            </a:fld>
            <a:endParaRPr lang="nl-NL"/>
          </a:p>
        </p:txBody>
      </p:sp>
    </p:spTree>
    <p:extLst>
      <p:ext uri="{BB962C8B-B14F-4D97-AF65-F5344CB8AC3E}">
        <p14:creationId xmlns:p14="http://schemas.microsoft.com/office/powerpoint/2010/main" val="1163731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Martin Heidegger. Die leerde ons een nieuwe manier van denken over de relatie tussen de mens en de wereld. Hij stelde dat werktuigen (technologie) pas werktuigen zijn als je ze gaat gebruiken. Een hamer is geen werktuig als je er naar kijkt, maar pas een werktuig als je de hamer gebruikt om een spijker in de muur te slaan. Het 'grappige' is dat de hamer dan verdwijnt uit je ervaring. Je kijkt niet naar de hamer, maar naar de spijker. Door de hamer heb je contact met de werkelijkheid. Techniek bepaalt dus hoe wij de wereld zien.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17</a:t>
            </a:fld>
            <a:endParaRPr lang="nl-NL"/>
          </a:p>
        </p:txBody>
      </p:sp>
    </p:spTree>
    <p:extLst>
      <p:ext uri="{BB962C8B-B14F-4D97-AF65-F5344CB8AC3E}">
        <p14:creationId xmlns:p14="http://schemas.microsoft.com/office/powerpoint/2010/main" val="3635659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effectLst/>
              </a:rPr>
              <a:t>Technologie helpt ons vooruit helpt én we zijn - als mensen - technologische wezens zijn. Er is geen natuur en technologie. De grondlegger van de techniek-filosofie Don </a:t>
            </a:r>
            <a:r>
              <a:rPr lang="nl-NL" dirty="0" err="1" smtClean="0">
                <a:effectLst/>
              </a:rPr>
              <a:t>Ihde</a:t>
            </a:r>
            <a:r>
              <a:rPr lang="nl-NL" dirty="0" smtClean="0">
                <a:effectLst/>
              </a:rPr>
              <a:t> betoogde in zijn boek </a:t>
            </a:r>
            <a:r>
              <a:rPr lang="nl-NL" dirty="0" err="1" smtClean="0">
                <a:effectLst/>
                <a:hlinkClick r:id="rId3"/>
              </a:rPr>
              <a:t>Technics</a:t>
            </a:r>
            <a:r>
              <a:rPr lang="nl-NL" dirty="0" smtClean="0">
                <a:effectLst/>
                <a:hlinkClick r:id="rId3"/>
              </a:rPr>
              <a:t> </a:t>
            </a:r>
            <a:r>
              <a:rPr lang="nl-NL" dirty="0" err="1" smtClean="0">
                <a:effectLst/>
                <a:hlinkClick r:id="rId3"/>
              </a:rPr>
              <a:t>and</a:t>
            </a:r>
            <a:r>
              <a:rPr lang="nl-NL" dirty="0" smtClean="0">
                <a:effectLst/>
                <a:hlinkClick r:id="rId3"/>
              </a:rPr>
              <a:t> Praxis</a:t>
            </a:r>
            <a:r>
              <a:rPr lang="nl-NL" dirty="0" smtClean="0">
                <a:effectLst/>
              </a:rPr>
              <a:t> (link naar boek - 163 pagina's / 132 euro. Echt!) dat technologie opgenomen zou moeten worden in de boezem van de filosofie. Ons begrip van de wereld wordt immers bepaald door de technologie waarmee wij ons omringen. Dat laat ook het belang zien van de smartphone, de meest universele technologie ooit, volgens Don, wat hij illustreert met zijn favoriete foto van een </a:t>
            </a:r>
            <a:r>
              <a:rPr lang="nl-NL" dirty="0" err="1" smtClean="0">
                <a:effectLst/>
              </a:rPr>
              <a:t>Masai</a:t>
            </a:r>
            <a:r>
              <a:rPr lang="nl-NL" dirty="0" smtClean="0">
                <a:effectLst/>
              </a:rPr>
              <a:t>-krijger met een speer én een smartphone.</a:t>
            </a:r>
            <a:endParaRPr lang="nl-NL" baseline="0" dirty="0" smtClean="0"/>
          </a:p>
          <a:p>
            <a:r>
              <a:rPr lang="en-US" b="1" dirty="0" smtClean="0"/>
              <a:t>Embodiment relations</a:t>
            </a:r>
          </a:p>
          <a:p>
            <a:r>
              <a:rPr lang="en-US" dirty="0" smtClean="0"/>
              <a:t>In embodiment relations, technologies form a unity with a human being, and this unity is directed at the world: we speak with other people through the phone, rather than speaking to the phone itself, and we look through a microscope rather than at it. </a:t>
            </a:r>
            <a:r>
              <a:rPr lang="en-US" dirty="0" err="1" smtClean="0"/>
              <a:t>Ihde</a:t>
            </a:r>
            <a:r>
              <a:rPr lang="en-US" dirty="0" smtClean="0"/>
              <a:t> </a:t>
            </a:r>
            <a:r>
              <a:rPr lang="en-US" dirty="0" err="1" smtClean="0"/>
              <a:t>schematises</a:t>
            </a:r>
            <a:r>
              <a:rPr lang="en-US" dirty="0" smtClean="0"/>
              <a:t> this relation as:</a:t>
            </a:r>
          </a:p>
          <a:p>
            <a:r>
              <a:rPr lang="en-US" i="1" dirty="0" smtClean="0"/>
              <a:t>(human - technology) —&gt; world.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r>
              <a:rPr lang="en-US" dirty="0" smtClean="0"/>
              <a:t>Hermeneutic relations, as </a:t>
            </a:r>
            <a:r>
              <a:rPr lang="en-US" dirty="0" err="1" smtClean="0"/>
              <a:t>Ihde</a:t>
            </a:r>
            <a:r>
              <a:rPr lang="en-US" dirty="0" smtClean="0"/>
              <a:t> calls them, are relations in which human beings read how technologies represent the world, like an MRI scan that represents brain activity, or the beeping of a metal detector that represents the presence of metal. Here, technologies form a unity with the world, rather than with the human being using it: humans are directed at the ways in which technologies represent the world. Schematically:</a:t>
            </a:r>
          </a:p>
          <a:p>
            <a:r>
              <a:rPr lang="en-US" i="1" dirty="0" smtClean="0"/>
              <a:t>human —&gt; (technology - world).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r>
              <a:rPr lang="en-US" dirty="0" smtClean="0"/>
              <a:t>In a third type of human-technology-world relations, which </a:t>
            </a:r>
            <a:r>
              <a:rPr lang="en-US" dirty="0" err="1" smtClean="0"/>
              <a:t>Ihde</a:t>
            </a:r>
            <a:r>
              <a:rPr lang="en-US" dirty="0" smtClean="0"/>
              <a:t> calls the alterity relation, human beings interact with technologies, with the world at the background of this interaction. Examples are human-robot interactions, getting money from an ATM, or operating a machine. In fact, this relation can be seen as a central domain of Interaction Design. It can be </a:t>
            </a:r>
            <a:r>
              <a:rPr lang="en-US" dirty="0" err="1" smtClean="0"/>
              <a:t>schematised</a:t>
            </a:r>
            <a:r>
              <a:rPr lang="en-US" dirty="0" smtClean="0"/>
              <a:t> as</a:t>
            </a:r>
          </a:p>
          <a:p>
            <a:r>
              <a:rPr lang="en-US" i="1" dirty="0" smtClean="0"/>
              <a:t>human —&gt; technology (world).</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Fourth, </a:t>
            </a:r>
            <a:r>
              <a:rPr lang="en-US" dirty="0" err="1" smtClean="0"/>
              <a:t>Ihde</a:t>
            </a:r>
            <a:r>
              <a:rPr lang="en-US" dirty="0" smtClean="0"/>
              <a:t> distinguishes the background relation, in which technologies are the context for human experiences and actions. The sounds of air conditioners and fridges, the warm air from heating installations, the notification sounds from cell phones during a conversation - in all of these examples, technologies are a context for human existence, rather than being experienced themselves. Schematically:</a:t>
            </a: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Technologieën kunnen alleen begrepen worden als ze gebruikt worden… </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18</a:t>
            </a:fld>
            <a:endParaRPr lang="nl-NL"/>
          </a:p>
        </p:txBody>
      </p:sp>
    </p:spTree>
    <p:extLst>
      <p:ext uri="{BB962C8B-B14F-4D97-AF65-F5344CB8AC3E}">
        <p14:creationId xmlns:p14="http://schemas.microsoft.com/office/powerpoint/2010/main" val="30398598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a:t>
            </a:r>
            <a:r>
              <a:rPr lang="nl-NL" baseline="0" dirty="0" smtClean="0"/>
              <a:t> geweer verandert als je het oppakt.</a:t>
            </a:r>
          </a:p>
          <a:p>
            <a:r>
              <a:rPr lang="nl-NL" baseline="0" dirty="0" smtClean="0"/>
              <a:t>Een man met een geweer is een andere man, dan een man zonder geweer</a:t>
            </a:r>
          </a:p>
          <a:p>
            <a:r>
              <a:rPr lang="nl-NL" baseline="0" dirty="0" smtClean="0"/>
              <a:t>Dat geldt niet voor een aansteker (want dat heeft hij vast)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19</a:t>
            </a:fld>
            <a:endParaRPr lang="nl-NL"/>
          </a:p>
        </p:txBody>
      </p:sp>
    </p:spTree>
    <p:extLst>
      <p:ext uri="{BB962C8B-B14F-4D97-AF65-F5344CB8AC3E}">
        <p14:creationId xmlns:p14="http://schemas.microsoft.com/office/powerpoint/2010/main" val="890420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We moeten dus niet denken in termen van mensen tegenover techniek. Immers wij zijn technologische wezens en mensen zijn altijd verbonden geweest met apparaten. Nee, we moeten juist denken over het leven met technologie. Een term als digitale </a:t>
            </a:r>
            <a:r>
              <a:rPr lang="nl-NL" dirty="0" err="1" smtClean="0">
                <a:effectLst/>
              </a:rPr>
              <a:t>detox</a:t>
            </a:r>
            <a:r>
              <a:rPr lang="nl-NL" dirty="0" smtClean="0">
                <a:effectLst/>
              </a:rPr>
              <a:t> is daarmee ook niet heel zinnig, omdat het suggereert dat er een pure vorm is van mens zijn én technologie. Daarnaast is technologie geen gif (</a:t>
            </a:r>
            <a:r>
              <a:rPr lang="nl-NL" dirty="0" err="1" smtClean="0">
                <a:effectLst/>
              </a:rPr>
              <a:t>toxic</a:t>
            </a:r>
            <a:r>
              <a:rPr lang="nl-NL" dirty="0" smtClean="0">
                <a:effectLst/>
              </a:rPr>
              <a:t>). De interessante vraag is hoe ontwikkelen wij ons door, mét en met behulp van techniek. Dat is extra van belang vanwege de uitspraak van Marshall McLuhan (</a:t>
            </a:r>
            <a:r>
              <a:rPr lang="nl-NL" dirty="0" smtClean="0">
                <a:effectLst/>
                <a:hlinkClick r:id="rId3"/>
              </a:rPr>
              <a:t>althans dat denken we </a:t>
            </a:r>
            <a:r>
              <a:rPr lang="nl-NL" dirty="0" smtClean="0">
                <a:effectLst/>
              </a:rPr>
              <a:t>- link naar discussie): We </a:t>
            </a:r>
            <a:r>
              <a:rPr lang="nl-NL" dirty="0" err="1" smtClean="0">
                <a:effectLst/>
              </a:rPr>
              <a:t>shape</a:t>
            </a:r>
            <a:r>
              <a:rPr lang="nl-NL" dirty="0" smtClean="0">
                <a:effectLst/>
              </a:rPr>
              <a:t> </a:t>
            </a:r>
            <a:r>
              <a:rPr lang="nl-NL" dirty="0" err="1" smtClean="0">
                <a:effectLst/>
              </a:rPr>
              <a:t>our</a:t>
            </a:r>
            <a:r>
              <a:rPr lang="nl-NL" dirty="0" smtClean="0">
                <a:effectLst/>
              </a:rPr>
              <a:t> tools, </a:t>
            </a:r>
            <a:r>
              <a:rPr lang="nl-NL" dirty="0" err="1" smtClean="0">
                <a:effectLst/>
              </a:rPr>
              <a:t>and</a:t>
            </a:r>
            <a:r>
              <a:rPr lang="nl-NL" dirty="0" smtClean="0">
                <a:effectLst/>
              </a:rPr>
              <a:t> </a:t>
            </a:r>
            <a:r>
              <a:rPr lang="nl-NL" dirty="0" err="1" smtClean="0">
                <a:effectLst/>
              </a:rPr>
              <a:t>thereafter</a:t>
            </a:r>
            <a:r>
              <a:rPr lang="nl-NL" dirty="0" smtClean="0">
                <a:effectLst/>
              </a:rPr>
              <a:t> </a:t>
            </a:r>
            <a:r>
              <a:rPr lang="nl-NL" dirty="0" err="1" smtClean="0">
                <a:effectLst/>
              </a:rPr>
              <a:t>our</a:t>
            </a:r>
            <a:r>
              <a:rPr lang="nl-NL" dirty="0" smtClean="0">
                <a:effectLst/>
              </a:rPr>
              <a:t> tools </a:t>
            </a:r>
            <a:r>
              <a:rPr lang="nl-NL" dirty="0" err="1" smtClean="0">
                <a:effectLst/>
              </a:rPr>
              <a:t>shape</a:t>
            </a:r>
            <a:r>
              <a:rPr lang="nl-NL" dirty="0" smtClean="0">
                <a:effectLst/>
              </a:rPr>
              <a:t> </a:t>
            </a:r>
            <a:r>
              <a:rPr lang="nl-NL" dirty="0" err="1" smtClean="0">
                <a:effectLst/>
              </a:rPr>
              <a:t>us</a:t>
            </a:r>
            <a:r>
              <a:rPr lang="nl-NL" dirty="0" smtClean="0">
                <a:effectLst/>
              </a:rPr>
              <a:t>! </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20</a:t>
            </a:fld>
            <a:endParaRPr lang="nl-NL"/>
          </a:p>
        </p:txBody>
      </p:sp>
    </p:spTree>
    <p:extLst>
      <p:ext uri="{BB962C8B-B14F-4D97-AF65-F5344CB8AC3E}">
        <p14:creationId xmlns:p14="http://schemas.microsoft.com/office/powerpoint/2010/main" val="377797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21</a:t>
            </a:fld>
            <a:endParaRPr lang="nl-NL"/>
          </a:p>
        </p:txBody>
      </p:sp>
    </p:spTree>
    <p:extLst>
      <p:ext uri="{BB962C8B-B14F-4D97-AF65-F5344CB8AC3E}">
        <p14:creationId xmlns:p14="http://schemas.microsoft.com/office/powerpoint/2010/main" val="405384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213930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Of zoals </a:t>
            </a:r>
            <a:r>
              <a:rPr lang="nl-NL" dirty="0" smtClean="0">
                <a:effectLst/>
                <a:hlinkClick r:id="rId3"/>
              </a:rPr>
              <a:t>Stewart Brand</a:t>
            </a:r>
            <a:r>
              <a:rPr lang="nl-NL" dirty="0" smtClean="0">
                <a:effectLst/>
              </a:rPr>
              <a:t> (link naar artikel in NY-Times): 'Je kunt proberen het hoofd van mensen te veranderen, maar daar verdoe je alleen maar je tijd mee. Wat je wél kunt doen, is de instrumenten veranderen die ze gebruiken. Doe het en je zult de beschaving veranderen.'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22</a:t>
            </a:fld>
            <a:endParaRPr lang="nl-NL"/>
          </a:p>
        </p:txBody>
      </p:sp>
    </p:spTree>
    <p:extLst>
      <p:ext uri="{BB962C8B-B14F-4D97-AF65-F5344CB8AC3E}">
        <p14:creationId xmlns:p14="http://schemas.microsoft.com/office/powerpoint/2010/main" val="2904912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Dus, wij zijn technologische wezens. Wij zijn altijd verbonden geweest met apparaten. Wij creëren technologie en technologie creëert ons. Allemaal redenen om hard en diep na te denken over onze relatie met technologie. Het betekent ook dat je </a:t>
            </a:r>
            <a:r>
              <a:rPr lang="nl-NL" dirty="0" err="1" smtClean="0">
                <a:effectLst/>
              </a:rPr>
              <a:t>technofoben</a:t>
            </a:r>
            <a:r>
              <a:rPr lang="nl-NL" dirty="0" smtClean="0">
                <a:effectLst/>
              </a:rPr>
              <a:t> en techno - evangelisten moet wantrouwen. Het gaat erom dat je over onze verhouding tot technologie moet nadenken. Het gaat dus om </a:t>
            </a:r>
            <a:r>
              <a:rPr lang="nl-NL" dirty="0" err="1" smtClean="0">
                <a:effectLst/>
              </a:rPr>
              <a:t>technofilosofen</a:t>
            </a:r>
            <a:r>
              <a:rPr lang="nl-NL" dirty="0" smtClean="0">
                <a:effectLst/>
              </a:rPr>
              <a:t>. Daar moet je naar luisteren!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23</a:t>
            </a:fld>
            <a:endParaRPr lang="nl-NL"/>
          </a:p>
        </p:txBody>
      </p:sp>
    </p:spTree>
    <p:extLst>
      <p:ext uri="{BB962C8B-B14F-4D97-AF65-F5344CB8AC3E}">
        <p14:creationId xmlns:p14="http://schemas.microsoft.com/office/powerpoint/2010/main" val="2952857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Peter Paul Verbeek van de U-Twente stipt in zijn boek Ethische Perspectieven uit 2006 (</a:t>
            </a:r>
            <a:r>
              <a:rPr lang="nl-NL" dirty="0" smtClean="0">
                <a:effectLst/>
                <a:hlinkClick r:id="rId3"/>
              </a:rPr>
              <a:t>link</a:t>
            </a:r>
            <a:r>
              <a:rPr lang="nl-NL" dirty="0" smtClean="0">
                <a:effectLst/>
              </a:rPr>
              <a:t> naar betreffende bladzijdes waar het gaat om technologie) de verhouding tussen ethiek en technologie aan. Als ethiek gaat om de vraag hoe te handelen en technologieën geven mede vorm aan ons handelen, dan lijken technologieën op de één of andere manier ethiek te bedrijven, al was het maar door bij te dragen aan de manier waarop mensen dat doen. Er zijn vele voorbeelden van. Neem nu </a:t>
            </a:r>
            <a:r>
              <a:rPr lang="nl-NL" dirty="0" err="1" smtClean="0">
                <a:effectLst/>
              </a:rPr>
              <a:t>pre-natale</a:t>
            </a:r>
            <a:r>
              <a:rPr lang="nl-NL" dirty="0" smtClean="0">
                <a:effectLst/>
              </a:rPr>
              <a:t> screening. Toen dat nog niet mogelijk was, kon je je op een bepaalde manier verhouden tot een moeder met een zwaar gehandicapt kind (meestal medelijden. Maar nu je op allerlei manieren van te voren kunt screenen, heeft een moeder met een </a:t>
            </a:r>
            <a:r>
              <a:rPr lang="nl-NL" dirty="0" err="1" smtClean="0">
                <a:effectLst/>
              </a:rPr>
              <a:t>zwaargehandicapt</a:t>
            </a:r>
            <a:r>
              <a:rPr lang="nl-NL" dirty="0" smtClean="0">
                <a:effectLst/>
              </a:rPr>
              <a:t> kind op zijn minst iets uit te leggen.</a:t>
            </a:r>
          </a:p>
          <a:p>
            <a:r>
              <a:rPr lang="nl-NL" dirty="0" smtClean="0">
                <a:effectLst/>
              </a:rPr>
              <a:t>Op het moment dat je technologie beoordeelt of ontwerpt moet je steeds per geval nadenken over de ethische implicaties van technologie. In de </a:t>
            </a:r>
            <a:r>
              <a:rPr lang="nl-NL" dirty="0" smtClean="0">
                <a:effectLst/>
                <a:hlinkClick r:id="rId4"/>
              </a:rPr>
              <a:t>achtergrond - sectie</a:t>
            </a:r>
            <a:r>
              <a:rPr lang="nl-NL" dirty="0" smtClean="0">
                <a:effectLst/>
              </a:rPr>
              <a:t> geven we een aantal richtlijnen om daar over na te denken.</a:t>
            </a:r>
          </a:p>
          <a:p>
            <a:endParaRPr lang="nl-NL" baseline="0" dirty="0" smtClean="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24</a:t>
            </a:fld>
            <a:endParaRPr lang="nl-NL"/>
          </a:p>
        </p:txBody>
      </p:sp>
    </p:spTree>
    <p:extLst>
      <p:ext uri="{BB962C8B-B14F-4D97-AF65-F5344CB8AC3E}">
        <p14:creationId xmlns:p14="http://schemas.microsoft.com/office/powerpoint/2010/main" val="25945098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25</a:t>
            </a:fld>
            <a:endParaRPr lang="nl-NL"/>
          </a:p>
        </p:txBody>
      </p:sp>
    </p:spTree>
    <p:extLst>
      <p:ext uri="{BB962C8B-B14F-4D97-AF65-F5344CB8AC3E}">
        <p14:creationId xmlns:p14="http://schemas.microsoft.com/office/powerpoint/2010/main" val="2039524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Deze sectie van de presentatie gaat over de TICT (De</a:t>
            </a:r>
            <a:r>
              <a:rPr lang="nl-NL" baseline="0" dirty="0" smtClean="0"/>
              <a:t> technologie impact </a:t>
            </a:r>
            <a:r>
              <a:rPr lang="nl-NL" baseline="0" dirty="0" err="1" smtClean="0"/>
              <a:t>cycle</a:t>
            </a:r>
            <a:r>
              <a:rPr lang="nl-NL" baseline="0" dirty="0" smtClean="0"/>
              <a:t> tool). Alle informatie daarover is te volgen op www.tict.io. Deze site gaat half december 2019 live.</a:t>
            </a:r>
            <a:endParaRPr lang="nl-NL" dirty="0" smtClean="0"/>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27</a:t>
            </a:fld>
            <a:endParaRPr lang="nl-NL"/>
          </a:p>
        </p:txBody>
      </p:sp>
    </p:spTree>
    <p:extLst>
      <p:ext uri="{BB962C8B-B14F-4D97-AF65-F5344CB8AC3E}">
        <p14:creationId xmlns:p14="http://schemas.microsoft.com/office/powerpoint/2010/main" val="4178506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t>Fase A</a:t>
            </a:r>
            <a:r>
              <a:rPr lang="nl-NL" dirty="0" smtClean="0"/>
              <a:t>: Kies een case en benoem alle positieve punten en de ‘impact on society’ – neem een breder perspectief dan alleen het probleem </a:t>
            </a:r>
          </a:p>
          <a:p>
            <a:r>
              <a:rPr lang="nl-NL" b="1" dirty="0" smtClean="0"/>
              <a:t>Fase B</a:t>
            </a:r>
            <a:r>
              <a:rPr lang="nl-NL" dirty="0" smtClean="0"/>
              <a:t>: benoem alle negatieve punten / breng risico’s in kaart m.b.v. 8 risk zones (zie </a:t>
            </a:r>
            <a:r>
              <a:rPr lang="nl-NL" dirty="0" err="1" smtClean="0"/>
              <a:t>ethicalOS</a:t>
            </a:r>
            <a:r>
              <a:rPr lang="nl-NL" dirty="0" smtClean="0"/>
              <a:t>)</a:t>
            </a:r>
          </a:p>
          <a:p>
            <a:r>
              <a:rPr lang="nl-NL" b="1" dirty="0" smtClean="0"/>
              <a:t>Fase C</a:t>
            </a:r>
            <a:r>
              <a:rPr lang="nl-NL" dirty="0" smtClean="0"/>
              <a:t>: schets (een) toekomstscenario(’s) m.b.v. storytelling. Zou je willen leven in zo’n scenario? Waarom wel? Waarom niet?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t>Fase D</a:t>
            </a:r>
            <a:r>
              <a:rPr lang="nl-NL" dirty="0" smtClean="0"/>
              <a:t>: maak de balans op.</a:t>
            </a:r>
            <a:r>
              <a:rPr lang="nl-NL" baseline="0" dirty="0" smtClean="0"/>
              <a:t> </a:t>
            </a:r>
            <a:r>
              <a:rPr lang="nl-NL" dirty="0" smtClean="0"/>
              <a:t>Reflecteer en bepaal hoe je positieve aspecten kunt maximaliseren en negatieve kunt minimaliseren. </a:t>
            </a:r>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5"/>
          </p:nvPr>
        </p:nvSpPr>
        <p:spPr/>
        <p:txBody>
          <a:bodyPr/>
          <a:lstStyle/>
          <a:p>
            <a:fld id="{15BD3654-9A79-4B47-9CF7-D6BAF450FCC7}" type="slidenum">
              <a:rPr lang="nl-NL" smtClean="0"/>
              <a:t>28</a:t>
            </a:fld>
            <a:endParaRPr lang="nl-NL"/>
          </a:p>
        </p:txBody>
      </p:sp>
    </p:spTree>
    <p:extLst>
      <p:ext uri="{BB962C8B-B14F-4D97-AF65-F5344CB8AC3E}">
        <p14:creationId xmlns:p14="http://schemas.microsoft.com/office/powerpoint/2010/main" val="2904456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IMPACT ON SOCIETY - </a:t>
            </a:r>
            <a:r>
              <a:rPr lang="en-US" dirty="0" smtClean="0"/>
              <a:t>WHAT POSITIVE IMPACT IS EXPECTED FROM YOUR TECHNOLOGY ? Huub</a:t>
            </a:r>
            <a:endParaRPr lang="nl-NL" dirty="0" smtClean="0"/>
          </a:p>
          <a:p>
            <a:r>
              <a:rPr lang="nl-NL" dirty="0" smtClean="0"/>
              <a:t>HATEFUL AND CRIMINAL</a:t>
            </a:r>
            <a:r>
              <a:rPr lang="nl-NL" baseline="0" dirty="0" smtClean="0"/>
              <a:t> ACTORS - </a:t>
            </a:r>
            <a:r>
              <a:rPr lang="en-US" baseline="0" dirty="0" smtClean="0"/>
              <a:t>WHAT CAN BAD ACTORS DO WITH YOUR TECHNOLOGY? Ruben van </a:t>
            </a:r>
            <a:r>
              <a:rPr lang="en-US" baseline="0" dirty="0" err="1" smtClean="0"/>
              <a:t>Ess</a:t>
            </a:r>
            <a:endParaRPr lang="nl-NL" dirty="0"/>
          </a:p>
          <a:p>
            <a:r>
              <a:rPr lang="nl-NL" sz="1200" kern="1200" dirty="0">
                <a:solidFill>
                  <a:schemeClr val="tx1"/>
                </a:solidFill>
                <a:effectLst/>
                <a:latin typeface="+mn-lt"/>
                <a:ea typeface="+mn-ea"/>
                <a:cs typeface="+mn-cs"/>
              </a:rPr>
              <a:t>PRIVACY</a:t>
            </a:r>
            <a:r>
              <a:rPr lang="nl-NL" sz="1200" kern="1200" baseline="0" dirty="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ARE YOU CONSIDERING THE PRIVACY &amp; PERSONAL DATA OF THE USERS OF YOUR TECHNOLOGY? </a:t>
            </a:r>
            <a:r>
              <a:rPr lang="nl-NL" sz="1200" kern="1200" dirty="0" smtClean="0">
                <a:solidFill>
                  <a:schemeClr val="tx1"/>
                </a:solidFill>
                <a:effectLst/>
                <a:latin typeface="+mn-lt"/>
                <a:ea typeface="+mn-ea"/>
                <a:cs typeface="+mn-cs"/>
              </a:rPr>
              <a:t>Colette Cuijpers</a:t>
            </a:r>
          </a:p>
          <a:p>
            <a:r>
              <a:rPr lang="nl-NL" sz="1200" kern="1200" dirty="0" smtClean="0">
                <a:solidFill>
                  <a:schemeClr val="tx1"/>
                </a:solidFill>
                <a:effectLst/>
                <a:latin typeface="+mn-lt"/>
                <a:ea typeface="+mn-ea"/>
                <a:cs typeface="+mn-cs"/>
              </a:rPr>
              <a:t>HUMAN VALUES - </a:t>
            </a:r>
            <a:r>
              <a:rPr lang="en-US" sz="1200" kern="1200" dirty="0" smtClean="0">
                <a:solidFill>
                  <a:schemeClr val="tx1"/>
                </a:solidFill>
                <a:effectLst/>
                <a:latin typeface="+mn-lt"/>
                <a:ea typeface="+mn-ea"/>
                <a:cs typeface="+mn-cs"/>
              </a:rPr>
              <a:t>HOW DOES THE TECHNOLOGY AFFECT YOUR HUMAN VALUES? </a:t>
            </a:r>
            <a:r>
              <a:rPr lang="en-US" sz="1200" kern="1200" dirty="0" err="1" smtClean="0">
                <a:solidFill>
                  <a:schemeClr val="tx1"/>
                </a:solidFill>
                <a:effectLst/>
                <a:latin typeface="+mn-lt"/>
                <a:ea typeface="+mn-ea"/>
                <a:cs typeface="+mn-cs"/>
              </a:rPr>
              <a:t>Janienke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STAKEHOLDERS</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Rens </a:t>
            </a:r>
            <a:r>
              <a:rPr lang="nl-NL" sz="1200" kern="1200" dirty="0" err="1" smtClean="0">
                <a:solidFill>
                  <a:schemeClr val="tx1"/>
                </a:solidFill>
                <a:effectLst/>
                <a:latin typeface="+mn-lt"/>
                <a:ea typeface="+mn-ea"/>
                <a:cs typeface="+mn-cs"/>
              </a:rPr>
              <a:t>vd</a:t>
            </a:r>
            <a:r>
              <a:rPr lang="nl-NL" sz="1200" kern="1200" dirty="0" smtClean="0">
                <a:solidFill>
                  <a:schemeClr val="tx1"/>
                </a:solidFill>
                <a:effectLst/>
                <a:latin typeface="+mn-lt"/>
                <a:ea typeface="+mn-ea"/>
                <a:cs typeface="+mn-cs"/>
              </a:rPr>
              <a:t> Vorst</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Heb je alle betrokkenen in beeld</a:t>
            </a:r>
          </a:p>
          <a:p>
            <a:r>
              <a:rPr lang="nl-NL" sz="1200" kern="1200" dirty="0" smtClean="0">
                <a:solidFill>
                  <a:schemeClr val="tx1"/>
                </a:solidFill>
                <a:effectLst/>
                <a:latin typeface="+mn-lt"/>
                <a:ea typeface="+mn-ea"/>
                <a:cs typeface="+mn-cs"/>
              </a:rPr>
              <a:t>DATA</a:t>
            </a:r>
            <a:r>
              <a:rPr lang="nl-NL" sz="1200" kern="1200" baseline="0" dirty="0" smtClean="0">
                <a:solidFill>
                  <a:schemeClr val="tx1"/>
                </a:solidFill>
                <a:effectLst/>
                <a:latin typeface="+mn-lt"/>
                <a:ea typeface="+mn-ea"/>
                <a:cs typeface="+mn-cs"/>
              </a:rPr>
              <a:t> - </a:t>
            </a:r>
            <a:r>
              <a:rPr lang="en-US" sz="1200" kern="1200" baseline="0" dirty="0" smtClean="0">
                <a:solidFill>
                  <a:schemeClr val="tx1"/>
                </a:solidFill>
                <a:effectLst/>
                <a:latin typeface="+mn-lt"/>
                <a:ea typeface="+mn-ea"/>
                <a:cs typeface="+mn-cs"/>
              </a:rPr>
              <a:t>IS DATA IN YOUR TECHNOLOGY PROPERLY USED? </a:t>
            </a:r>
            <a:r>
              <a:rPr lang="nl-NL" sz="1200" kern="1200" dirty="0" smtClean="0">
                <a:solidFill>
                  <a:schemeClr val="tx1"/>
                </a:solidFill>
                <a:effectLst/>
                <a:latin typeface="+mn-lt"/>
                <a:ea typeface="+mn-ea"/>
                <a:cs typeface="+mn-cs"/>
              </a:rPr>
              <a:t>Danny </a:t>
            </a:r>
            <a:r>
              <a:rPr lang="nl-NL" sz="1200" kern="1200" dirty="0" err="1">
                <a:solidFill>
                  <a:schemeClr val="tx1"/>
                </a:solidFill>
                <a:effectLst/>
                <a:latin typeface="+mn-lt"/>
                <a:ea typeface="+mn-ea"/>
                <a:cs typeface="+mn-cs"/>
              </a:rPr>
              <a:t>Bloks</a:t>
            </a:r>
            <a:r>
              <a:rPr lang="nl-NL" sz="120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Snap je de beperkingen van data?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FAIRNESS - </a:t>
            </a:r>
            <a:r>
              <a:rPr lang="en-US" sz="1200" kern="1200" baseline="0" dirty="0" smtClean="0">
                <a:solidFill>
                  <a:schemeClr val="tx1"/>
                </a:solidFill>
                <a:effectLst/>
                <a:latin typeface="+mn-lt"/>
                <a:ea typeface="+mn-ea"/>
                <a:cs typeface="+mn-cs"/>
              </a:rPr>
              <a:t>IS YOUR TECHNOLOGY FAIR FOR EVERYONE? </a:t>
            </a:r>
            <a:r>
              <a:rPr lang="nl-NL" sz="1200" kern="1200" dirty="0" smtClean="0">
                <a:solidFill>
                  <a:schemeClr val="tx1"/>
                </a:solidFill>
                <a:effectLst/>
                <a:latin typeface="+mn-lt"/>
                <a:ea typeface="+mn-ea"/>
                <a:cs typeface="+mn-cs"/>
              </a:rPr>
              <a:t>Wouter</a:t>
            </a:r>
            <a:r>
              <a:rPr lang="nl-NL"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TRANSPARENCY - </a:t>
            </a:r>
            <a:r>
              <a:rPr lang="en-US" sz="1200" kern="1200" baseline="0" dirty="0" smtClean="0">
                <a:solidFill>
                  <a:schemeClr val="tx1"/>
                </a:solidFill>
                <a:effectLst/>
                <a:latin typeface="+mn-lt"/>
                <a:ea typeface="+mn-ea"/>
                <a:cs typeface="+mn-cs"/>
              </a:rPr>
              <a:t>ARE YOU TRANSPARENT ABOUT HOW YOUR TECHNOLOGY WORKS? </a:t>
            </a:r>
            <a:r>
              <a:rPr lang="en-US" sz="1200" kern="1200" baseline="0" dirty="0" err="1" smtClean="0">
                <a:solidFill>
                  <a:schemeClr val="tx1"/>
                </a:solidFill>
                <a:effectLst/>
                <a:latin typeface="+mn-lt"/>
                <a:ea typeface="+mn-ea"/>
                <a:cs typeface="+mn-cs"/>
              </a:rPr>
              <a:t>Rens</a:t>
            </a: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SUSTAINALBILITY - </a:t>
            </a:r>
            <a:r>
              <a:rPr lang="en-US" sz="1200" kern="1200" baseline="0" dirty="0" smtClean="0">
                <a:solidFill>
                  <a:schemeClr val="tx1"/>
                </a:solidFill>
                <a:effectLst/>
                <a:latin typeface="+mn-lt"/>
                <a:ea typeface="+mn-ea"/>
                <a:cs typeface="+mn-cs"/>
              </a:rPr>
              <a:t>IS YOUR TECHNOLOGY ENVIRONMENTALLY SUSTAINABLE? Danny</a:t>
            </a:r>
            <a:endParaRPr lang="nl-NL"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baseline="0" dirty="0" smtClean="0">
                <a:solidFill>
                  <a:schemeClr val="tx1"/>
                </a:solidFill>
                <a:effectLst/>
                <a:latin typeface="+mn-lt"/>
                <a:ea typeface="+mn-ea"/>
                <a:cs typeface="+mn-cs"/>
              </a:rPr>
              <a:t>FUTURE - </a:t>
            </a:r>
            <a:r>
              <a:rPr lang="en-US" sz="1200" kern="1200" baseline="0" dirty="0" smtClean="0">
                <a:solidFill>
                  <a:schemeClr val="tx1"/>
                </a:solidFill>
                <a:effectLst/>
                <a:latin typeface="+mn-lt"/>
                <a:ea typeface="+mn-ea"/>
                <a:cs typeface="+mn-cs"/>
              </a:rPr>
              <a:t>DID YOU CONSIDER FUTURE IMPACT? Jo-An</a:t>
            </a:r>
            <a:endParaRPr lang="nl-NL" sz="1200" kern="1200" dirty="0">
              <a:solidFill>
                <a:schemeClr val="tx1"/>
              </a:solidFill>
              <a:effectLst/>
              <a:latin typeface="+mn-lt"/>
              <a:ea typeface="+mn-ea"/>
              <a:cs typeface="+mn-cs"/>
            </a:endParaRPr>
          </a:p>
          <a:p>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29</a:t>
            </a:fld>
            <a:endParaRPr lang="nl-NL"/>
          </a:p>
        </p:txBody>
      </p:sp>
    </p:spTree>
    <p:extLst>
      <p:ext uri="{BB962C8B-B14F-4D97-AF65-F5344CB8AC3E}">
        <p14:creationId xmlns:p14="http://schemas.microsoft.com/office/powerpoint/2010/main" val="3426064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30</a:t>
            </a:fld>
            <a:endParaRPr lang="nl-NL"/>
          </a:p>
        </p:txBody>
      </p:sp>
    </p:spTree>
    <p:extLst>
      <p:ext uri="{BB962C8B-B14F-4D97-AF65-F5344CB8AC3E}">
        <p14:creationId xmlns:p14="http://schemas.microsoft.com/office/powerpoint/2010/main" val="1590946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31</a:t>
            </a:fld>
            <a:endParaRPr lang="nl-NL"/>
          </a:p>
        </p:txBody>
      </p:sp>
    </p:spTree>
    <p:extLst>
      <p:ext uri="{BB962C8B-B14F-4D97-AF65-F5344CB8AC3E}">
        <p14:creationId xmlns:p14="http://schemas.microsoft.com/office/powerpoint/2010/main" val="983445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spend so much of our time feeding social media and each other with our thoughts, photos, favorite memes, and so on, that each of us leaves quite the digital footprint behind. This is especially true of Millennials. It all amounts to a </a:t>
            </a:r>
            <a:r>
              <a:rPr lang="en-US" i="1" dirty="0" smtClean="0"/>
              <a:t>lot</a:t>
            </a:r>
            <a:r>
              <a:rPr lang="en-US" dirty="0" smtClean="0"/>
              <a:t> of information about us — or at least who we </a:t>
            </a:r>
            <a:r>
              <a:rPr lang="en-US" i="1" dirty="0" smtClean="0"/>
              <a:t>pretend</a:t>
            </a:r>
            <a:r>
              <a:rPr lang="en-US" dirty="0" smtClean="0"/>
              <a:t> to be on social media. A number of AI experts and programmers think it's nearly enough info to construct digital replicas of ourselves who can convincingly chat with our friends and loved ones after we're gone.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Andere</a:t>
            </a:r>
            <a:r>
              <a:rPr lang="en-GB" dirty="0" smtClean="0"/>
              <a:t> </a:t>
            </a:r>
            <a:r>
              <a:rPr lang="en-GB" dirty="0" err="1" smtClean="0"/>
              <a:t>mogelijke</a:t>
            </a:r>
            <a:r>
              <a:rPr lang="en-GB" dirty="0" smtClean="0"/>
              <a:t> (</a:t>
            </a:r>
            <a:r>
              <a:rPr lang="en-GB" dirty="0" err="1" smtClean="0"/>
              <a:t>kleinere</a:t>
            </a:r>
            <a:r>
              <a:rPr lang="en-GB" dirty="0" smtClean="0"/>
              <a:t>)</a:t>
            </a:r>
            <a:r>
              <a:rPr lang="en-GB" baseline="0" dirty="0" smtClean="0"/>
              <a:t> </a:t>
            </a:r>
            <a:r>
              <a:rPr lang="en-GB" dirty="0" smtClean="0"/>
              <a:t>case: </a:t>
            </a:r>
            <a:r>
              <a:rPr lang="en-GB" dirty="0" err="1" smtClean="0"/>
              <a:t>Zesde</a:t>
            </a:r>
            <a:r>
              <a:rPr lang="en-GB" dirty="0" smtClean="0"/>
              <a:t> </a:t>
            </a:r>
            <a:r>
              <a:rPr lang="en-GB" dirty="0" err="1" smtClean="0"/>
              <a:t>zintuig</a:t>
            </a:r>
            <a:r>
              <a:rPr lang="en-GB" dirty="0" smtClean="0"/>
              <a:t>:</a:t>
            </a:r>
            <a:r>
              <a:rPr lang="en-GB" baseline="0" dirty="0" smtClean="0"/>
              <a:t> </a:t>
            </a:r>
            <a:r>
              <a:rPr lang="nl-NL" sz="1200" u="sng" kern="1200" dirty="0" smtClean="0">
                <a:solidFill>
                  <a:schemeClr val="tx1"/>
                </a:solidFill>
                <a:effectLst/>
                <a:latin typeface="+mn-lt"/>
                <a:ea typeface="+mn-ea"/>
                <a:cs typeface="+mn-cs"/>
                <a:hlinkClick r:id="rId3"/>
              </a:rPr>
              <a:t>https://www.topics.nl/u-en-ik-hebben-5-zintuigen-deze-man-heeft-er-6-a13407221hln/0e9f578767b0a7dd85be0287a19b03f30b9f95a4d4158891387340aae7596f0e/?context=mijn-nieuws/&amp;referrerUserId=7dd46bde11334ced96da4259eb467f16</a:t>
            </a:r>
            <a:endParaRPr lang="nl-NL"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32</a:t>
            </a:fld>
            <a:endParaRPr lang="nl-NL"/>
          </a:p>
        </p:txBody>
      </p:sp>
    </p:spTree>
    <p:extLst>
      <p:ext uri="{BB962C8B-B14F-4D97-AF65-F5344CB8AC3E}">
        <p14:creationId xmlns:p14="http://schemas.microsoft.com/office/powerpoint/2010/main" val="840037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Rutger </a:t>
            </a:r>
            <a:r>
              <a:rPr lang="nl-NL" sz="1200" kern="1200" dirty="0" err="1" smtClean="0">
                <a:solidFill>
                  <a:schemeClr val="tx1"/>
                </a:solidFill>
                <a:effectLst/>
                <a:latin typeface="+mn-lt"/>
                <a:ea typeface="+mn-ea"/>
                <a:cs typeface="+mn-cs"/>
              </a:rPr>
              <a:t>Bregman</a:t>
            </a:r>
            <a:r>
              <a:rPr lang="nl-NL" sz="1200" kern="1200" dirty="0" smtClean="0">
                <a:solidFill>
                  <a:schemeClr val="tx1"/>
                </a:solidFill>
                <a:effectLst/>
                <a:latin typeface="+mn-lt"/>
                <a:ea typeface="+mn-ea"/>
                <a:cs typeface="+mn-cs"/>
              </a:rPr>
              <a:t> stelde het als volgt: de belangrijkste les uit de geschiedenis is misschien wel: vroeger was alles slechter. We denken vaak dat vroeger alles beter was, maar als we kijken naar de belangrijkste performance indicatoren, dan zien we een heel ander verhaal. Kijk maar eens naar bijgaande </a:t>
            </a:r>
            <a:r>
              <a:rPr lang="nl-NL" sz="1200" kern="1200" dirty="0" err="1" smtClean="0">
                <a:solidFill>
                  <a:schemeClr val="tx1"/>
                </a:solidFill>
                <a:effectLst/>
                <a:latin typeface="+mn-lt"/>
                <a:ea typeface="+mn-ea"/>
                <a:cs typeface="+mn-cs"/>
                <a:hlinkClick r:id="rId3"/>
              </a:rPr>
              <a:t>visual</a:t>
            </a:r>
            <a:r>
              <a:rPr lang="nl-NL" sz="1200" kern="1200" dirty="0" smtClean="0">
                <a:solidFill>
                  <a:schemeClr val="tx1"/>
                </a:solidFill>
                <a:effectLst/>
                <a:latin typeface="+mn-lt"/>
                <a:ea typeface="+mn-ea"/>
                <a:cs typeface="+mn-cs"/>
              </a:rPr>
              <a:t> (link naar plaatje) van Max </a:t>
            </a:r>
            <a:r>
              <a:rPr lang="nl-NL" sz="1200" kern="1200" dirty="0" err="1" smtClean="0">
                <a:solidFill>
                  <a:schemeClr val="tx1"/>
                </a:solidFill>
                <a:effectLst/>
                <a:latin typeface="+mn-lt"/>
                <a:ea typeface="+mn-ea"/>
                <a:cs typeface="+mn-cs"/>
              </a:rPr>
              <a:t>Roser</a:t>
            </a:r>
            <a:r>
              <a:rPr lang="nl-NL" sz="1200" kern="1200" dirty="0" smtClean="0">
                <a:solidFill>
                  <a:schemeClr val="tx1"/>
                </a:solidFill>
                <a:effectLst/>
                <a:latin typeface="+mn-lt"/>
                <a:ea typeface="+mn-ea"/>
                <a:cs typeface="+mn-cs"/>
              </a:rPr>
              <a: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a:t>
            </a:fld>
            <a:endParaRPr lang="nl-NL"/>
          </a:p>
        </p:txBody>
      </p:sp>
    </p:spTree>
    <p:extLst>
      <p:ext uri="{BB962C8B-B14F-4D97-AF65-F5344CB8AC3E}">
        <p14:creationId xmlns:p14="http://schemas.microsoft.com/office/powerpoint/2010/main" val="3818199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hlinkClick r:id="rId3"/>
              </a:rPr>
              <a:t>https://www.youtube.com/watch?time_continue=21&amp;v=HGcKu3SYx9A</a:t>
            </a:r>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33</a:t>
            </a:fld>
            <a:endParaRPr lang="nl-NL"/>
          </a:p>
        </p:txBody>
      </p:sp>
    </p:spTree>
    <p:extLst>
      <p:ext uri="{BB962C8B-B14F-4D97-AF65-F5344CB8AC3E}">
        <p14:creationId xmlns:p14="http://schemas.microsoft.com/office/powerpoint/2010/main" val="2807751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hlinkClick r:id="rId3"/>
              </a:rPr>
              <a:t>https://money.cnn.com/mostly-human/dead-irl/</a:t>
            </a:r>
            <a:endParaRPr lang="nl-NL" dirty="0" smtClean="0"/>
          </a:p>
          <a:p>
            <a:endParaRPr lang="nl-NL" dirty="0" smtClean="0"/>
          </a:p>
          <a:p>
            <a:r>
              <a:rPr lang="nl-NL" dirty="0" smtClean="0"/>
              <a:t>1:15 tot 3:18 kijken</a:t>
            </a:r>
          </a:p>
          <a:p>
            <a:endParaRPr lang="nl-NL" dirty="0" smtClean="0"/>
          </a:p>
          <a:p>
            <a:r>
              <a:rPr lang="nl-NL" sz="1200" b="0" i="0" kern="1200" dirty="0" smtClean="0">
                <a:solidFill>
                  <a:schemeClr val="tx1"/>
                </a:solidFill>
                <a:effectLst/>
                <a:latin typeface="+mn-lt"/>
                <a:ea typeface="+mn-ea"/>
                <a:cs typeface="+mn-cs"/>
              </a:rPr>
              <a:t>CNN-journalist Laurie </a:t>
            </a:r>
            <a:r>
              <a:rPr lang="nl-NL" sz="1200" b="0" i="0" kern="1200" dirty="0" err="1" smtClean="0">
                <a:solidFill>
                  <a:schemeClr val="tx1"/>
                </a:solidFill>
                <a:effectLst/>
                <a:latin typeface="+mn-lt"/>
                <a:ea typeface="+mn-ea"/>
                <a:cs typeface="+mn-cs"/>
              </a:rPr>
              <a:t>Segall</a:t>
            </a:r>
            <a:r>
              <a:rPr lang="nl-NL" sz="1200" b="0" i="0" kern="1200" dirty="0" smtClean="0">
                <a:solidFill>
                  <a:schemeClr val="tx1"/>
                </a:solidFill>
                <a:effectLst/>
                <a:latin typeface="+mn-lt"/>
                <a:ea typeface="+mn-ea"/>
                <a:cs typeface="+mn-cs"/>
              </a:rPr>
              <a:t> laat in </a:t>
            </a:r>
            <a:r>
              <a:rPr lang="nl-NL" sz="1200" b="0" i="0" u="none" strike="noStrike" kern="1200" dirty="0" smtClean="0">
                <a:solidFill>
                  <a:schemeClr val="tx1"/>
                </a:solidFill>
                <a:effectLst/>
                <a:latin typeface="+mn-lt"/>
                <a:ea typeface="+mn-ea"/>
                <a:cs typeface="+mn-cs"/>
                <a:hlinkClick r:id="rId4"/>
              </a:rPr>
              <a:t>deze korte documentaire</a:t>
            </a:r>
            <a:r>
              <a:rPr lang="nl-NL" sz="1200" b="0" i="0" kern="1200" dirty="0" smtClean="0">
                <a:solidFill>
                  <a:schemeClr val="tx1"/>
                </a:solidFill>
                <a:effectLst/>
                <a:latin typeface="+mn-lt"/>
                <a:ea typeface="+mn-ea"/>
                <a:cs typeface="+mn-cs"/>
              </a:rPr>
              <a:t> zien hoe </a:t>
            </a:r>
            <a:r>
              <a:rPr lang="nl-NL" sz="1200" b="0" i="0" kern="1200" dirty="0" err="1" smtClean="0">
                <a:solidFill>
                  <a:schemeClr val="tx1"/>
                </a:solidFill>
                <a:effectLst/>
                <a:latin typeface="+mn-lt"/>
                <a:ea typeface="+mn-ea"/>
                <a:cs typeface="+mn-cs"/>
              </a:rPr>
              <a:t>Eugenia</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Kuyda</a:t>
            </a:r>
            <a:r>
              <a:rPr lang="nl-NL" sz="1200" b="0" i="0" kern="1200" dirty="0" smtClean="0">
                <a:solidFill>
                  <a:schemeClr val="tx1"/>
                </a:solidFill>
                <a:effectLst/>
                <a:latin typeface="+mn-lt"/>
                <a:ea typeface="+mn-ea"/>
                <a:cs typeface="+mn-cs"/>
              </a:rPr>
              <a:t> door middel van een bot na de dood van haar beste vriend Roman </a:t>
            </a:r>
            <a:r>
              <a:rPr lang="nl-NL" sz="1200" b="0" i="0" kern="1200" dirty="0" err="1" smtClean="0">
                <a:solidFill>
                  <a:schemeClr val="tx1"/>
                </a:solidFill>
                <a:effectLst/>
                <a:latin typeface="+mn-lt"/>
                <a:ea typeface="+mn-ea"/>
                <a:cs typeface="+mn-cs"/>
              </a:rPr>
              <a:t>Mazurenko</a:t>
            </a:r>
            <a:r>
              <a:rPr lang="nl-NL"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nog steeds met hem praat</a:t>
            </a:r>
          </a:p>
          <a:p>
            <a:endParaRPr lang="nl-NL" sz="1200" b="0" i="0" kern="1200" dirty="0" smtClean="0">
              <a:solidFill>
                <a:schemeClr val="tx1"/>
              </a:solidFill>
              <a:effectLst/>
              <a:latin typeface="+mn-lt"/>
              <a:ea typeface="+mn-ea"/>
              <a:cs typeface="+mn-cs"/>
            </a:endParaRPr>
          </a:p>
          <a:p>
            <a:r>
              <a:rPr lang="nl-NL" sz="1200" b="0" i="0" kern="1200" dirty="0" err="1" smtClean="0">
                <a:solidFill>
                  <a:schemeClr val="tx1"/>
                </a:solidFill>
                <a:effectLst/>
                <a:latin typeface="+mn-lt"/>
                <a:ea typeface="+mn-ea"/>
                <a:cs typeface="+mn-cs"/>
              </a:rPr>
              <a:t>Could</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you</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become</a:t>
            </a:r>
            <a:r>
              <a:rPr lang="nl-NL" sz="1200" b="0" i="0" kern="1200" dirty="0" smtClean="0">
                <a:solidFill>
                  <a:schemeClr val="tx1"/>
                </a:solidFill>
                <a:effectLst/>
                <a:latin typeface="+mn-lt"/>
                <a:ea typeface="+mn-ea"/>
                <a:cs typeface="+mn-cs"/>
              </a:rPr>
              <a:t> digital </a:t>
            </a:r>
            <a:r>
              <a:rPr lang="nl-NL" sz="1200" b="0" i="0" kern="1200" dirty="0" err="1" smtClean="0">
                <a:solidFill>
                  <a:schemeClr val="tx1"/>
                </a:solidFill>
                <a:effectLst/>
                <a:latin typeface="+mn-lt"/>
                <a:ea typeface="+mn-ea"/>
                <a:cs typeface="+mn-cs"/>
              </a:rPr>
              <a:t>immortal</a:t>
            </a:r>
            <a:r>
              <a:rPr lang="nl-NL" sz="1200" b="0" i="0" kern="1200" dirty="0" smtClean="0">
                <a:solidFill>
                  <a:schemeClr val="tx1"/>
                </a:solidFill>
                <a:effectLst/>
                <a:latin typeface="+mn-lt"/>
                <a:ea typeface="+mn-ea"/>
                <a:cs typeface="+mn-cs"/>
              </a:rPr>
              <a:t>?</a:t>
            </a:r>
            <a:endParaRPr lang="nl-NL" dirty="0" smtClean="0"/>
          </a:p>
          <a:p>
            <a:endParaRPr lang="nl-NL" dirty="0" smtClean="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34</a:t>
            </a:fld>
            <a:endParaRPr lang="nl-NL"/>
          </a:p>
        </p:txBody>
      </p:sp>
    </p:spTree>
    <p:extLst>
      <p:ext uri="{BB962C8B-B14F-4D97-AF65-F5344CB8AC3E}">
        <p14:creationId xmlns:p14="http://schemas.microsoft.com/office/powerpoint/2010/main" val="21281762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r>
              <a:rPr lang="en-GB" dirty="0" smtClean="0"/>
              <a:t>A teenager that used the app reported to have</a:t>
            </a:r>
            <a:r>
              <a:rPr lang="en-GB" baseline="0" dirty="0" smtClean="0"/>
              <a:t> fallen in love with Roman</a:t>
            </a:r>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35</a:t>
            </a:fld>
            <a:endParaRPr lang="nl-NL"/>
          </a:p>
        </p:txBody>
      </p:sp>
    </p:spTree>
    <p:extLst>
      <p:ext uri="{BB962C8B-B14F-4D97-AF65-F5344CB8AC3E}">
        <p14:creationId xmlns:p14="http://schemas.microsoft.com/office/powerpoint/2010/main" val="4072132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Medication for a mourning process (</a:t>
            </a:r>
            <a:r>
              <a:rPr lang="en-GB" dirty="0" err="1" smtClean="0"/>
              <a:t>medicatie</a:t>
            </a:r>
            <a:r>
              <a:rPr lang="en-GB" dirty="0" smtClean="0"/>
              <a:t> </a:t>
            </a:r>
            <a:r>
              <a:rPr lang="en-GB" dirty="0" err="1" smtClean="0"/>
              <a:t>voor</a:t>
            </a:r>
            <a:r>
              <a:rPr lang="en-GB" dirty="0" smtClean="0"/>
              <a:t> </a:t>
            </a:r>
            <a:r>
              <a:rPr lang="en-GB" dirty="0" err="1" smtClean="0"/>
              <a:t>een</a:t>
            </a:r>
            <a:r>
              <a:rPr lang="en-GB" dirty="0" smtClean="0"/>
              <a:t> </a:t>
            </a:r>
            <a:r>
              <a:rPr lang="en-GB" dirty="0" err="1" smtClean="0"/>
              <a:t>rouwproces</a:t>
            </a:r>
            <a:r>
              <a:rPr lang="en-GB" dirty="0" smtClean="0"/>
              <a:t>)?</a:t>
            </a:r>
          </a:p>
          <a:p>
            <a:endParaRPr lang="en-GB" dirty="0" smtClean="0"/>
          </a:p>
          <a:p>
            <a:r>
              <a:rPr lang="nl-NL" sz="1200" b="0" i="0" kern="1200" dirty="0" smtClean="0">
                <a:solidFill>
                  <a:schemeClr val="tx1"/>
                </a:solidFill>
                <a:effectLst/>
                <a:latin typeface="+mn-lt"/>
                <a:ea typeface="+mn-ea"/>
                <a:cs typeface="+mn-cs"/>
              </a:rPr>
              <a:t>Van zijn woordkeus, manier van praten en zijn toon kon </a:t>
            </a:r>
            <a:r>
              <a:rPr lang="nl-NL" sz="1200" b="0" i="0" kern="1200" dirty="0" err="1" smtClean="0">
                <a:solidFill>
                  <a:schemeClr val="tx1"/>
                </a:solidFill>
                <a:effectLst/>
                <a:latin typeface="+mn-lt"/>
                <a:ea typeface="+mn-ea"/>
                <a:cs typeface="+mn-cs"/>
              </a:rPr>
              <a:t>Kuyda</a:t>
            </a:r>
            <a:r>
              <a:rPr lang="nl-NL" sz="1200" b="0" i="0" kern="1200" dirty="0" smtClean="0">
                <a:solidFill>
                  <a:schemeClr val="tx1"/>
                </a:solidFill>
                <a:effectLst/>
                <a:latin typeface="+mn-lt"/>
                <a:ea typeface="+mn-ea"/>
                <a:cs typeface="+mn-cs"/>
              </a:rPr>
              <a:t> met haar team zijn persoonlijkheid laten voortleven in de digitale wereld. </a:t>
            </a:r>
            <a:r>
              <a:rPr lang="nl-NL" sz="1200" b="0" i="0" kern="1200" dirty="0" err="1" smtClean="0">
                <a:solidFill>
                  <a:schemeClr val="tx1"/>
                </a:solidFill>
                <a:effectLst/>
                <a:latin typeface="+mn-lt"/>
                <a:ea typeface="+mn-ea"/>
                <a:cs typeface="+mn-cs"/>
              </a:rPr>
              <a:t>Segall</a:t>
            </a:r>
            <a:r>
              <a:rPr lang="nl-NL" sz="1200" b="0" i="0" kern="1200" dirty="0" smtClean="0">
                <a:solidFill>
                  <a:schemeClr val="tx1"/>
                </a:solidFill>
                <a:effectLst/>
                <a:latin typeface="+mn-lt"/>
                <a:ea typeface="+mn-ea"/>
                <a:cs typeface="+mn-cs"/>
              </a:rPr>
              <a:t> probeerde de bot uit en had verschillende lange gesprekken met Roman, of eigenlijk: met zijn bot. En ondanks dat de technologie niet perfect is, had ze wel het idee dat ze hem leerde kennen. En hier komt het </a:t>
            </a:r>
            <a:r>
              <a:rPr lang="nl-NL" sz="1200" b="0" i="1" kern="1200" dirty="0" err="1" smtClean="0">
                <a:solidFill>
                  <a:schemeClr val="tx1"/>
                </a:solidFill>
                <a:effectLst/>
                <a:latin typeface="+mn-lt"/>
                <a:ea typeface="+mn-ea"/>
                <a:cs typeface="+mn-cs"/>
              </a:rPr>
              <a:t>creepy</a:t>
            </a:r>
            <a:r>
              <a:rPr lang="nl-NL" sz="1200" b="0" i="0" kern="1200" dirty="0" smtClean="0">
                <a:solidFill>
                  <a:schemeClr val="tx1"/>
                </a:solidFill>
                <a:effectLst/>
                <a:latin typeface="+mn-lt"/>
                <a:ea typeface="+mn-ea"/>
                <a:cs typeface="+mn-cs"/>
              </a:rPr>
              <a:t> gedeelte: na een tijdje leek het alsof ze echt met iemand aan het chatten was. </a:t>
            </a:r>
            <a:r>
              <a:rPr lang="nl-NL" sz="1200" b="0" i="0" kern="1200" dirty="0" err="1" smtClean="0">
                <a:solidFill>
                  <a:schemeClr val="tx1"/>
                </a:solidFill>
                <a:effectLst/>
                <a:latin typeface="+mn-lt"/>
                <a:ea typeface="+mn-ea"/>
                <a:cs typeface="+mn-cs"/>
              </a:rPr>
              <a:t>Scary</a:t>
            </a:r>
            <a:r>
              <a:rPr lang="nl-NL" sz="1200" b="0" i="0" kern="1200" dirty="0" smtClean="0">
                <a:solidFill>
                  <a:schemeClr val="tx1"/>
                </a:solidFill>
                <a:effectLst/>
                <a:latin typeface="+mn-lt"/>
                <a:ea typeface="+mn-ea"/>
                <a:cs typeface="+mn-cs"/>
              </a:rPr>
              <a:t>: “He </a:t>
            </a:r>
            <a:r>
              <a:rPr lang="nl-NL" sz="1200" b="0" i="0" kern="1200" dirty="0" err="1" smtClean="0">
                <a:solidFill>
                  <a:schemeClr val="tx1"/>
                </a:solidFill>
                <a:effectLst/>
                <a:latin typeface="+mn-lt"/>
                <a:ea typeface="+mn-ea"/>
                <a:cs typeface="+mn-cs"/>
              </a:rPr>
              <a:t>can</a:t>
            </a:r>
            <a:r>
              <a:rPr lang="nl-NL" sz="1200" b="0" i="0" kern="1200" dirty="0" smtClean="0">
                <a:solidFill>
                  <a:schemeClr val="tx1"/>
                </a:solidFill>
                <a:effectLst/>
                <a:latin typeface="+mn-lt"/>
                <a:ea typeface="+mn-ea"/>
                <a:cs typeface="+mn-cs"/>
              </a:rPr>
              <a:t> talk his mom </a:t>
            </a:r>
            <a:r>
              <a:rPr lang="nl-NL" sz="1200" b="0" i="0" kern="1200" dirty="0" err="1" smtClean="0">
                <a:solidFill>
                  <a:schemeClr val="tx1"/>
                </a:solidFill>
                <a:effectLst/>
                <a:latin typeface="+mn-lt"/>
                <a:ea typeface="+mn-ea"/>
                <a:cs typeface="+mn-cs"/>
              </a:rPr>
              <a:t>into</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anything</a:t>
            </a:r>
            <a:r>
              <a:rPr lang="nl-NL" sz="1200" b="0" i="0" kern="1200" dirty="0" smtClean="0">
                <a:solidFill>
                  <a:schemeClr val="tx1"/>
                </a:solidFill>
                <a:effectLst/>
                <a:latin typeface="+mn-lt"/>
                <a:ea typeface="+mn-ea"/>
                <a:cs typeface="+mn-cs"/>
              </a:rPr>
              <a:t>.” </a:t>
            </a:r>
            <a:r>
              <a:rPr lang="nl-NL" sz="1200" b="0" i="0" kern="1200" dirty="0" err="1" smtClean="0">
                <a:solidFill>
                  <a:schemeClr val="tx1"/>
                </a:solidFill>
                <a:effectLst/>
                <a:latin typeface="+mn-lt"/>
                <a:ea typeface="+mn-ea"/>
                <a:cs typeface="+mn-cs"/>
              </a:rPr>
              <a:t>Creepy</a:t>
            </a:r>
            <a:r>
              <a:rPr lang="nl-NL" sz="1200" b="0" i="0" kern="1200" dirty="0" smtClean="0">
                <a:solidFill>
                  <a:schemeClr val="tx1"/>
                </a:solidFill>
                <a:effectLst/>
                <a:latin typeface="+mn-lt"/>
                <a:ea typeface="+mn-ea"/>
                <a:cs typeface="+mn-cs"/>
              </a:rPr>
              <a:t>: </a:t>
            </a:r>
            <a:endParaRPr lang="en-GB" dirty="0" smtClean="0"/>
          </a:p>
          <a:p>
            <a:endParaRPr lang="en-GB" dirty="0" smtClean="0"/>
          </a:p>
          <a:p>
            <a:r>
              <a:rPr lang="nl-NL" sz="1200" b="0" i="0" kern="1200" dirty="0" smtClean="0">
                <a:solidFill>
                  <a:schemeClr val="tx1"/>
                </a:solidFill>
                <a:effectLst/>
                <a:latin typeface="+mn-lt"/>
                <a:ea typeface="+mn-ea"/>
                <a:cs typeface="+mn-cs"/>
              </a:rPr>
              <a:t>De mensen die dichtbij hem stonden, hadden dat ook en reageerden heftig op de bot. Veel van zijn vrienden vonden de bot prettig. Het gaf hen troost. Zo konden ze hem een berichtje sturen als ze aan hem dachten.</a:t>
            </a:r>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36</a:t>
            </a:fld>
            <a:endParaRPr lang="nl-NL"/>
          </a:p>
        </p:txBody>
      </p:sp>
    </p:spTree>
    <p:extLst>
      <p:ext uri="{BB962C8B-B14F-4D97-AF65-F5344CB8AC3E}">
        <p14:creationId xmlns:p14="http://schemas.microsoft.com/office/powerpoint/2010/main" val="4034391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GB" dirty="0" smtClean="0"/>
              <a:t>Could grief bots harm someone directly? Consider not only the first-order consequences, but try to imagine the second- and third-order as well.</a:t>
            </a:r>
          </a:p>
          <a:p>
            <a:pPr marL="171450" indent="-171450">
              <a:buFont typeface="Arial" panose="020B0604020202020204" pitchFamily="34" charset="0"/>
              <a:buChar char="•"/>
            </a:pPr>
            <a:r>
              <a:rPr lang="en-GB" dirty="0" smtClean="0"/>
              <a:t>Could a malicious actor use grief bots to harm a person or group? Commit a crime?</a:t>
            </a:r>
          </a:p>
          <a:p>
            <a:pPr marL="171450" indent="-171450">
              <a:buFont typeface="Arial" panose="020B0604020202020204" pitchFamily="34" charset="0"/>
              <a:buChar char="•"/>
            </a:pPr>
            <a:r>
              <a:rPr lang="en-GB" dirty="0" smtClean="0"/>
              <a:t>Could the business model behind the product harm someone or a group of people? Could it fuel addiction? Could it impact certain groups—children, seniors, minority groups, the disenfranchised or disempowered—in different ways?</a:t>
            </a:r>
          </a:p>
          <a:p>
            <a:pPr marL="171450" indent="-171450">
              <a:buFont typeface="Arial" panose="020B0604020202020204" pitchFamily="34" charset="0"/>
              <a:buChar char="•"/>
            </a:pPr>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37</a:t>
            </a:fld>
            <a:endParaRPr lang="nl-NL"/>
          </a:p>
        </p:txBody>
      </p:sp>
    </p:spTree>
    <p:extLst>
      <p:ext uri="{BB962C8B-B14F-4D97-AF65-F5344CB8AC3E}">
        <p14:creationId xmlns:p14="http://schemas.microsoft.com/office/powerpoint/2010/main" val="1251907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Bronnen:</a:t>
            </a:r>
            <a:r>
              <a:rPr lang="nl-NL" baseline="0" dirty="0" smtClean="0"/>
              <a:t> Verbeek </a:t>
            </a:r>
            <a:r>
              <a:rPr lang="nl-NL" baseline="0" dirty="0" err="1" smtClean="0"/>
              <a:t>Icarus</a:t>
            </a:r>
            <a:endParaRPr lang="en-GB" dirty="0"/>
          </a:p>
        </p:txBody>
      </p:sp>
      <p:sp>
        <p:nvSpPr>
          <p:cNvPr id="4" name="Slide Number Placeholder 3"/>
          <p:cNvSpPr>
            <a:spLocks noGrp="1"/>
          </p:cNvSpPr>
          <p:nvPr>
            <p:ph type="sldNum" sz="quarter" idx="10"/>
          </p:nvPr>
        </p:nvSpPr>
        <p:spPr/>
        <p:txBody>
          <a:bodyPr/>
          <a:lstStyle/>
          <a:p>
            <a:fld id="{15BD3654-9A79-4B47-9CF7-D6BAF450FCC7}" type="slidenum">
              <a:rPr lang="nl-NL" smtClean="0"/>
              <a:t>38</a:t>
            </a:fld>
            <a:endParaRPr lang="nl-NL"/>
          </a:p>
        </p:txBody>
      </p:sp>
    </p:spTree>
    <p:extLst>
      <p:ext uri="{BB962C8B-B14F-4D97-AF65-F5344CB8AC3E}">
        <p14:creationId xmlns:p14="http://schemas.microsoft.com/office/powerpoint/2010/main" val="1499076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Bronnen:</a:t>
            </a:r>
            <a:r>
              <a:rPr lang="nl-NL" baseline="0" dirty="0" smtClean="0"/>
              <a:t> Joosten (</a:t>
            </a:r>
            <a:r>
              <a:rPr lang="nl-NL" baseline="0" dirty="0" err="1" smtClean="0"/>
              <a:t>cars</a:t>
            </a:r>
            <a:r>
              <a:rPr lang="nl-NL" baseline="0" dirty="0" smtClean="0"/>
              <a:t>) website</a:t>
            </a:r>
            <a:endParaRPr lang="en-GB" dirty="0"/>
          </a:p>
        </p:txBody>
      </p:sp>
      <p:sp>
        <p:nvSpPr>
          <p:cNvPr id="4" name="Slide Number Placeholder 3"/>
          <p:cNvSpPr>
            <a:spLocks noGrp="1"/>
          </p:cNvSpPr>
          <p:nvPr>
            <p:ph type="sldNum" sz="quarter" idx="10"/>
          </p:nvPr>
        </p:nvSpPr>
        <p:spPr/>
        <p:txBody>
          <a:bodyPr/>
          <a:lstStyle/>
          <a:p>
            <a:fld id="{15BD3654-9A79-4B47-9CF7-D6BAF450FCC7}" type="slidenum">
              <a:rPr lang="nl-NL" smtClean="0"/>
              <a:t>39</a:t>
            </a:fld>
            <a:endParaRPr lang="nl-NL"/>
          </a:p>
        </p:txBody>
      </p:sp>
    </p:spTree>
    <p:extLst>
      <p:ext uri="{BB962C8B-B14F-4D97-AF65-F5344CB8AC3E}">
        <p14:creationId xmlns:p14="http://schemas.microsoft.com/office/powerpoint/2010/main" val="100213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40</a:t>
            </a:fld>
            <a:endParaRPr lang="nl-NL"/>
          </a:p>
        </p:txBody>
      </p:sp>
    </p:spTree>
    <p:extLst>
      <p:ext uri="{BB962C8B-B14F-4D97-AF65-F5344CB8AC3E}">
        <p14:creationId xmlns:p14="http://schemas.microsoft.com/office/powerpoint/2010/main" val="24126238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Berners-Lee breaks down the problems the web now faces into three categories. The first is what occupies most of the column inches in the press, but is the least intrinsic to the technology itself: “deliberate, malicious intent, such as state-sponsored hacking and attacks, criminal </a:t>
            </a:r>
            <a:r>
              <a:rPr lang="en-US" sz="1200" b="0" i="0" kern="1200" dirty="0" err="1" smtClean="0">
                <a:solidFill>
                  <a:schemeClr val="tx1"/>
                </a:solidFill>
                <a:effectLst/>
                <a:latin typeface="+mn-lt"/>
                <a:ea typeface="+mn-ea"/>
                <a:cs typeface="+mn-cs"/>
              </a:rPr>
              <a:t>behaviour</a:t>
            </a:r>
            <a:r>
              <a:rPr lang="en-US" sz="1200" b="0" i="0" kern="1200" dirty="0" smtClean="0">
                <a:solidFill>
                  <a:schemeClr val="tx1"/>
                </a:solidFill>
                <a:effectLst/>
                <a:latin typeface="+mn-lt"/>
                <a:ea typeface="+mn-ea"/>
                <a:cs typeface="+mn-cs"/>
              </a:rPr>
              <a:t> and online harassment”. …</a:t>
            </a:r>
            <a:r>
              <a:rPr lang="en-GB"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second is when a system built on top of Berners-Lee’s creation introduces “perverse incentives” that encourage others to sacrifice users’ interests, “such as ad-based revenue models that commercially reward clickbait and the viral spread of misinformation”. And the third is more diffuse still: those systems and services that, thoughtfully and benevolently created, still result in negative outcomes, “such as the outraged and </a:t>
            </a:r>
            <a:r>
              <a:rPr lang="en-US" sz="1200" b="0" i="0" kern="1200" dirty="0" err="1" smtClean="0">
                <a:solidFill>
                  <a:schemeClr val="tx1"/>
                </a:solidFill>
                <a:effectLst/>
                <a:latin typeface="+mn-lt"/>
                <a:ea typeface="+mn-ea"/>
                <a:cs typeface="+mn-cs"/>
              </a:rPr>
              <a:t>polarised</a:t>
            </a:r>
            <a:r>
              <a:rPr lang="en-US" sz="1200" b="0" i="0" kern="1200" dirty="0" smtClean="0">
                <a:solidFill>
                  <a:schemeClr val="tx1"/>
                </a:solidFill>
                <a:effectLst/>
                <a:latin typeface="+mn-lt"/>
                <a:ea typeface="+mn-ea"/>
                <a:cs typeface="+mn-cs"/>
              </a:rPr>
              <a:t> tone and quality of online discourse”.</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41</a:t>
            </a:fld>
            <a:endParaRPr lang="nl-NL"/>
          </a:p>
        </p:txBody>
      </p:sp>
    </p:spTree>
    <p:extLst>
      <p:ext uri="{BB962C8B-B14F-4D97-AF65-F5344CB8AC3E}">
        <p14:creationId xmlns:p14="http://schemas.microsoft.com/office/powerpoint/2010/main" val="18687995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a:t>
            </a:r>
            <a:r>
              <a:rPr lang="nl-NL" dirty="0" err="1" smtClean="0"/>
              <a:t>general</a:t>
            </a:r>
            <a:r>
              <a:rPr lang="nl-NL" dirty="0" smtClean="0"/>
              <a:t> short term </a:t>
            </a:r>
            <a:r>
              <a:rPr lang="nl-NL" dirty="0" err="1" smtClean="0"/>
              <a:t>effects</a:t>
            </a:r>
            <a:r>
              <a:rPr lang="nl-NL" dirty="0" smtClean="0"/>
              <a:t> </a:t>
            </a:r>
            <a:r>
              <a:rPr lang="nl-NL" dirty="0" err="1" smtClean="0"/>
              <a:t>and</a:t>
            </a:r>
            <a:r>
              <a:rPr lang="nl-NL" dirty="0" smtClean="0"/>
              <a:t> </a:t>
            </a:r>
            <a:r>
              <a:rPr lang="nl-NL" dirty="0" err="1" smtClean="0"/>
              <a:t>possibilities</a:t>
            </a:r>
            <a:r>
              <a:rPr lang="nl-NL" dirty="0" smtClean="0"/>
              <a:t> are </a:t>
            </a:r>
            <a:r>
              <a:rPr lang="nl-NL" dirty="0" err="1" smtClean="0"/>
              <a:t>overestimated</a:t>
            </a:r>
            <a:endParaRPr lang="nl-NL" dirty="0" smtClean="0"/>
          </a:p>
          <a:p>
            <a:r>
              <a:rPr lang="nl-NL" dirty="0" smtClean="0"/>
              <a:t>Long term </a:t>
            </a:r>
            <a:r>
              <a:rPr lang="nl-NL" dirty="0" err="1" smtClean="0"/>
              <a:t>effects</a:t>
            </a:r>
            <a:r>
              <a:rPr lang="nl-NL" dirty="0" smtClean="0"/>
              <a:t> are hard </a:t>
            </a:r>
            <a:r>
              <a:rPr lang="nl-NL" dirty="0" err="1" smtClean="0"/>
              <a:t>to</a:t>
            </a:r>
            <a:r>
              <a:rPr lang="nl-NL" dirty="0" smtClean="0"/>
              <a:t> </a:t>
            </a:r>
            <a:r>
              <a:rPr lang="nl-NL" dirty="0" err="1" smtClean="0"/>
              <a:t>predict</a:t>
            </a:r>
            <a:r>
              <a:rPr lang="nl-NL" dirty="0" smtClean="0"/>
              <a:t>: </a:t>
            </a:r>
            <a:r>
              <a:rPr lang="en-GB" dirty="0" smtClean="0"/>
              <a:t>designers of technologies aren’t always able to accurately predict how their technology eventually will be used, and what kind of consequences this could have.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Wat had Kodak moeten voorzien om niet ten onder te gaan?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42</a:t>
            </a:fld>
            <a:endParaRPr lang="nl-NL"/>
          </a:p>
        </p:txBody>
      </p:sp>
    </p:spTree>
    <p:extLst>
      <p:ext uri="{BB962C8B-B14F-4D97-AF65-F5344CB8AC3E}">
        <p14:creationId xmlns:p14="http://schemas.microsoft.com/office/powerpoint/2010/main" val="158984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a:t>
            </a:fld>
            <a:endParaRPr lang="nl-NL"/>
          </a:p>
        </p:txBody>
      </p:sp>
    </p:spTree>
    <p:extLst>
      <p:ext uri="{BB962C8B-B14F-4D97-AF65-F5344CB8AC3E}">
        <p14:creationId xmlns:p14="http://schemas.microsoft.com/office/powerpoint/2010/main" val="1516855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Samen met jouw grief albums bekijken en herinneringen ophalen</a:t>
            </a:r>
          </a:p>
          <a:p>
            <a:r>
              <a:rPr lang="nl-NL" sz="1200" kern="1200" dirty="0" smtClean="0">
                <a:solidFill>
                  <a:schemeClr val="tx1"/>
                </a:solidFill>
                <a:effectLst/>
                <a:latin typeface="+mn-lt"/>
                <a:ea typeface="+mn-ea"/>
                <a:cs typeface="+mn-cs"/>
              </a:rPr>
              <a:t> </a:t>
            </a:r>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43</a:t>
            </a:fld>
            <a:endParaRPr lang="nl-NL"/>
          </a:p>
        </p:txBody>
      </p:sp>
    </p:spTree>
    <p:extLst>
      <p:ext uri="{BB962C8B-B14F-4D97-AF65-F5344CB8AC3E}">
        <p14:creationId xmlns:p14="http://schemas.microsoft.com/office/powerpoint/2010/main" val="25483233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Wat betekent ‘dood’ in </a:t>
            </a:r>
            <a:r>
              <a:rPr lang="nl-NL" sz="1200" kern="1200" dirty="0" err="1" smtClean="0">
                <a:solidFill>
                  <a:schemeClr val="tx1"/>
                </a:solidFill>
                <a:effectLst/>
                <a:latin typeface="+mn-lt"/>
                <a:ea typeface="+mn-ea"/>
                <a:cs typeface="+mn-cs"/>
              </a:rPr>
              <a:t>the</a:t>
            </a:r>
            <a:r>
              <a:rPr lang="nl-NL" sz="1200" kern="1200" dirty="0" smtClean="0">
                <a:solidFill>
                  <a:schemeClr val="tx1"/>
                </a:solidFill>
                <a:effectLst/>
                <a:latin typeface="+mn-lt"/>
                <a:ea typeface="+mn-ea"/>
                <a:cs typeface="+mn-cs"/>
              </a:rPr>
              <a:t> digital </a:t>
            </a:r>
            <a:r>
              <a:rPr lang="nl-NL" sz="1200" kern="1200" dirty="0" err="1" smtClean="0">
                <a:solidFill>
                  <a:schemeClr val="tx1"/>
                </a:solidFill>
                <a:effectLst/>
                <a:latin typeface="+mn-lt"/>
                <a:ea typeface="+mn-ea"/>
                <a:cs typeface="+mn-cs"/>
              </a:rPr>
              <a:t>age</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Kun je digitaal onsterfelijk worden?</a:t>
            </a:r>
          </a:p>
          <a:p>
            <a:r>
              <a:rPr lang="nl-NL" sz="1200" kern="1200" dirty="0" smtClean="0">
                <a:solidFill>
                  <a:schemeClr val="tx1"/>
                </a:solidFill>
                <a:effectLst/>
                <a:latin typeface="+mn-lt"/>
                <a:ea typeface="+mn-ea"/>
                <a:cs typeface="+mn-cs"/>
              </a:rPr>
              <a:t>Of je dood alvast inplannen terwijl je nog leeft?</a:t>
            </a:r>
          </a:p>
          <a:p>
            <a:endParaRPr lang="en-GB" dirty="0" smtClean="0"/>
          </a:p>
          <a:p>
            <a:r>
              <a:rPr lang="nl-NL" sz="1200" b="0" i="0" kern="1200" dirty="0" smtClean="0">
                <a:solidFill>
                  <a:schemeClr val="tx1"/>
                </a:solidFill>
                <a:effectLst/>
                <a:latin typeface="+mn-lt"/>
                <a:ea typeface="+mn-ea"/>
                <a:cs typeface="+mn-cs"/>
              </a:rPr>
              <a:t>Zou je willen dat er zo’n versie van jou bestaat? Die doorleeft onder jouw naam zonder dat je invloed hebt op wat de bot precies zegt?</a:t>
            </a:r>
            <a:endParaRPr lang="en-GB" dirty="0" smtClean="0"/>
          </a:p>
          <a:p>
            <a:endParaRPr lang="en-GB" dirty="0" smtClean="0"/>
          </a:p>
          <a:p>
            <a:r>
              <a:rPr lang="nl-NL" sz="1200" kern="1200" dirty="0" smtClean="0">
                <a:solidFill>
                  <a:schemeClr val="tx1"/>
                </a:solidFill>
                <a:effectLst/>
                <a:latin typeface="+mn-lt"/>
                <a:ea typeface="+mn-ea"/>
                <a:cs typeface="+mn-cs"/>
              </a:rPr>
              <a:t>Heb je recht op jouw </a:t>
            </a:r>
            <a:r>
              <a:rPr lang="nl-NL" sz="1200" kern="1200" dirty="0" err="1" smtClean="0">
                <a:solidFill>
                  <a:schemeClr val="tx1"/>
                </a:solidFill>
                <a:effectLst/>
                <a:latin typeface="+mn-lt"/>
                <a:ea typeface="+mn-ea"/>
                <a:cs typeface="+mn-cs"/>
              </a:rPr>
              <a:t>griefs</a:t>
            </a:r>
            <a:r>
              <a:rPr lang="nl-NL" sz="1200" kern="1200" dirty="0" smtClean="0">
                <a:solidFill>
                  <a:schemeClr val="tx1"/>
                </a:solidFill>
                <a:effectLst/>
                <a:latin typeface="+mn-lt"/>
                <a:ea typeface="+mn-ea"/>
                <a:cs typeface="+mn-cs"/>
              </a:rPr>
              <a:t> data? Wie?</a:t>
            </a:r>
          </a:p>
          <a:p>
            <a:r>
              <a:rPr lang="nl-NL" sz="1200" kern="1200" dirty="0" smtClean="0">
                <a:solidFill>
                  <a:schemeClr val="tx1"/>
                </a:solidFill>
                <a:effectLst/>
                <a:latin typeface="+mn-lt"/>
                <a:ea typeface="+mn-ea"/>
                <a:cs typeface="+mn-cs"/>
              </a:rPr>
              <a:t>Keurmerk voor bots?</a:t>
            </a:r>
          </a:p>
          <a:p>
            <a:r>
              <a:rPr lang="nl-NL" sz="1200" kern="1200" dirty="0" smtClean="0">
                <a:solidFill>
                  <a:schemeClr val="tx1"/>
                </a:solidFill>
                <a:effectLst/>
                <a:latin typeface="+mn-lt"/>
                <a:ea typeface="+mn-ea"/>
                <a:cs typeface="+mn-cs"/>
              </a:rPr>
              <a:t>Verbod op samenscholing </a:t>
            </a:r>
          </a:p>
          <a:p>
            <a:r>
              <a:rPr lang="nl-NL" sz="1200" kern="1200" dirty="0" smtClean="0">
                <a:solidFill>
                  <a:schemeClr val="tx1"/>
                </a:solidFill>
                <a:effectLst/>
                <a:latin typeface="+mn-lt"/>
                <a:ea typeface="+mn-ea"/>
                <a:cs typeface="+mn-cs"/>
              </a:rPr>
              <a:t>Regulering </a:t>
            </a:r>
            <a:r>
              <a:rPr lang="nl-NL" sz="1200" kern="1200" dirty="0" err="1" smtClean="0">
                <a:solidFill>
                  <a:schemeClr val="tx1"/>
                </a:solidFill>
                <a:effectLst/>
                <a:latin typeface="+mn-lt"/>
                <a:ea typeface="+mn-ea"/>
                <a:cs typeface="+mn-cs"/>
              </a:rPr>
              <a:t>vsn</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interference</a:t>
            </a:r>
            <a:r>
              <a:rPr lang="nl-NL" sz="1200" kern="1200" dirty="0" smtClean="0">
                <a:solidFill>
                  <a:schemeClr val="tx1"/>
                </a:solidFill>
                <a:effectLst/>
                <a:latin typeface="+mn-lt"/>
                <a:ea typeface="+mn-ea"/>
                <a:cs typeface="+mn-cs"/>
              </a:rPr>
              <a:t>?</a:t>
            </a:r>
          </a:p>
          <a:p>
            <a:endParaRPr lang="nl-NL" sz="1200" kern="1200" dirty="0" smtClean="0">
              <a:solidFill>
                <a:schemeClr val="tx1"/>
              </a:solidFill>
              <a:effectLst/>
              <a:latin typeface="+mn-lt"/>
              <a:ea typeface="+mn-ea"/>
              <a:cs typeface="+mn-cs"/>
            </a:endParaRPr>
          </a:p>
          <a:p>
            <a:endParaRPr lang="nl-NL" dirty="0" smtClean="0"/>
          </a:p>
          <a:p>
            <a:r>
              <a:rPr lang="nl-NL" dirty="0" smtClean="0"/>
              <a:t>In </a:t>
            </a:r>
            <a:r>
              <a:rPr lang="nl-NL" dirty="0" err="1" smtClean="0"/>
              <a:t>general</a:t>
            </a:r>
            <a:r>
              <a:rPr lang="nl-NL" dirty="0" smtClean="0"/>
              <a:t> short term </a:t>
            </a:r>
            <a:r>
              <a:rPr lang="nl-NL" dirty="0" err="1" smtClean="0"/>
              <a:t>effects</a:t>
            </a:r>
            <a:r>
              <a:rPr lang="nl-NL" dirty="0" smtClean="0"/>
              <a:t> </a:t>
            </a:r>
            <a:r>
              <a:rPr lang="nl-NL" dirty="0" err="1" smtClean="0"/>
              <a:t>and</a:t>
            </a:r>
            <a:r>
              <a:rPr lang="nl-NL" dirty="0" smtClean="0"/>
              <a:t> </a:t>
            </a:r>
            <a:r>
              <a:rPr lang="nl-NL" dirty="0" err="1" smtClean="0"/>
              <a:t>possibilities</a:t>
            </a:r>
            <a:r>
              <a:rPr lang="nl-NL" dirty="0" smtClean="0"/>
              <a:t> are </a:t>
            </a:r>
            <a:r>
              <a:rPr lang="nl-NL" dirty="0" err="1" smtClean="0"/>
              <a:t>overestimated</a:t>
            </a:r>
            <a:endParaRPr lang="nl-NL" dirty="0" smtClean="0"/>
          </a:p>
          <a:p>
            <a:r>
              <a:rPr lang="nl-NL" dirty="0" smtClean="0"/>
              <a:t>Long term </a:t>
            </a:r>
            <a:r>
              <a:rPr lang="nl-NL" dirty="0" err="1" smtClean="0"/>
              <a:t>effects</a:t>
            </a:r>
            <a:r>
              <a:rPr lang="nl-NL" dirty="0" smtClean="0"/>
              <a:t> are hard </a:t>
            </a:r>
            <a:r>
              <a:rPr lang="nl-NL" dirty="0" err="1" smtClean="0"/>
              <a:t>to</a:t>
            </a:r>
            <a:r>
              <a:rPr lang="nl-NL" dirty="0" smtClean="0"/>
              <a:t> </a:t>
            </a:r>
            <a:r>
              <a:rPr lang="nl-NL" dirty="0" err="1" smtClean="0"/>
              <a:t>predict</a:t>
            </a:r>
            <a:r>
              <a:rPr lang="nl-NL" dirty="0" smtClean="0"/>
              <a:t>: </a:t>
            </a:r>
            <a:r>
              <a:rPr lang="en-GB" dirty="0" smtClean="0"/>
              <a:t>designers of technologies aren’t always able to accurately predict how their technology eventually will be used, and what kind of consequences this could have. </a:t>
            </a:r>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44</a:t>
            </a:fld>
            <a:endParaRPr lang="nl-NL"/>
          </a:p>
        </p:txBody>
      </p:sp>
    </p:spTree>
    <p:extLst>
      <p:ext uri="{BB962C8B-B14F-4D97-AF65-F5344CB8AC3E}">
        <p14:creationId xmlns:p14="http://schemas.microsoft.com/office/powerpoint/2010/main" val="3958571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Balance (</a:t>
            </a:r>
            <a:r>
              <a:rPr lang="en-GB" dirty="0" err="1" smtClean="0"/>
              <a:t>goede</a:t>
            </a:r>
            <a:r>
              <a:rPr lang="en-GB" dirty="0" smtClean="0"/>
              <a:t> </a:t>
            </a:r>
            <a:r>
              <a:rPr lang="en-GB" dirty="0" err="1" smtClean="0"/>
              <a:t>midden</a:t>
            </a:r>
            <a:r>
              <a:rPr lang="en-GB" dirty="0" smtClean="0"/>
              <a:t>?)</a:t>
            </a:r>
          </a:p>
          <a:p>
            <a:endParaRPr lang="en-GB" dirty="0" smtClean="0"/>
          </a:p>
          <a:p>
            <a:r>
              <a:rPr lang="en-GB" dirty="0" smtClean="0"/>
              <a:t>What does death mean</a:t>
            </a:r>
            <a:r>
              <a:rPr lang="en-GB" baseline="0" dirty="0" smtClean="0"/>
              <a:t> in a digital era?</a:t>
            </a:r>
          </a:p>
          <a:p>
            <a:r>
              <a:rPr lang="en-GB" baseline="0" dirty="0" err="1" smtClean="0"/>
              <a:t>Deadsocial</a:t>
            </a:r>
            <a:r>
              <a:rPr lang="en-GB" baseline="0" dirty="0" smtClean="0"/>
              <a:t>: </a:t>
            </a:r>
            <a:r>
              <a:rPr lang="en-GB" baseline="0" dirty="0" err="1" smtClean="0"/>
              <a:t>preprogram</a:t>
            </a:r>
            <a:r>
              <a:rPr lang="en-GB" baseline="0" dirty="0" smtClean="0"/>
              <a:t> goodbye notes and live on through an archive that hasn’t been seen before. 5 </a:t>
            </a:r>
            <a:r>
              <a:rPr lang="en-GB" baseline="0" dirty="0" err="1" smtClean="0"/>
              <a:t>jaar</a:t>
            </a:r>
            <a:r>
              <a:rPr lang="en-GB" baseline="0" dirty="0" smtClean="0"/>
              <a:t> </a:t>
            </a:r>
            <a:r>
              <a:rPr lang="en-GB" baseline="0" dirty="0" err="1" smtClean="0"/>
              <a:t>na</a:t>
            </a:r>
            <a:r>
              <a:rPr lang="en-GB" baseline="0" dirty="0" smtClean="0"/>
              <a:t> je </a:t>
            </a:r>
            <a:r>
              <a:rPr lang="en-GB" baseline="0" dirty="0" err="1" smtClean="0"/>
              <a:t>dood</a:t>
            </a:r>
            <a:r>
              <a:rPr lang="en-GB" baseline="0" dirty="0" smtClean="0"/>
              <a:t> </a:t>
            </a:r>
            <a:r>
              <a:rPr lang="en-GB" baseline="0" dirty="0" err="1" smtClean="0"/>
              <a:t>mensen</a:t>
            </a:r>
            <a:r>
              <a:rPr lang="en-GB" baseline="0" dirty="0" smtClean="0"/>
              <a:t> </a:t>
            </a:r>
            <a:r>
              <a:rPr lang="en-GB" baseline="0" dirty="0" err="1" smtClean="0"/>
              <a:t>felicteren</a:t>
            </a:r>
            <a:r>
              <a:rPr lang="en-GB" baseline="0" dirty="0" smtClean="0"/>
              <a:t> met </a:t>
            </a:r>
            <a:r>
              <a:rPr lang="en-GB" baseline="0" dirty="0" err="1" smtClean="0"/>
              <a:t>hun</a:t>
            </a:r>
            <a:r>
              <a:rPr lang="en-GB" baseline="0" dirty="0" smtClean="0"/>
              <a:t> </a:t>
            </a:r>
            <a:r>
              <a:rPr lang="en-GB" baseline="0" dirty="0" err="1" smtClean="0"/>
              <a:t>verjaardag</a:t>
            </a:r>
            <a:r>
              <a:rPr lang="en-GB" baseline="0" dirty="0" smtClean="0"/>
              <a:t> – Laurie </a:t>
            </a:r>
            <a:r>
              <a:rPr lang="en-GB" baseline="0" dirty="0" err="1" smtClean="0"/>
              <a:t>Segall</a:t>
            </a:r>
            <a:r>
              <a:rPr lang="en-GB" baseline="0" dirty="0" smtClean="0"/>
              <a:t> </a:t>
            </a:r>
            <a:r>
              <a:rPr lang="en-GB" baseline="0" dirty="0" err="1" smtClean="0"/>
              <a:t>gaat</a:t>
            </a:r>
            <a:r>
              <a:rPr lang="en-GB" baseline="0" dirty="0" smtClean="0"/>
              <a:t> </a:t>
            </a:r>
            <a:r>
              <a:rPr lang="en-GB" baseline="0" dirty="0" err="1" smtClean="0"/>
              <a:t>alvast</a:t>
            </a:r>
            <a:r>
              <a:rPr lang="en-GB" baseline="0" dirty="0" smtClean="0"/>
              <a:t> </a:t>
            </a:r>
            <a:r>
              <a:rPr lang="en-GB" baseline="0" dirty="0" err="1" smtClean="0"/>
              <a:t>haar</a:t>
            </a:r>
            <a:r>
              <a:rPr lang="en-GB" baseline="0" dirty="0" smtClean="0"/>
              <a:t> </a:t>
            </a:r>
            <a:r>
              <a:rPr lang="en-GB" baseline="0" dirty="0" err="1" smtClean="0"/>
              <a:t>dood</a:t>
            </a:r>
            <a:r>
              <a:rPr lang="en-GB" baseline="0" dirty="0" smtClean="0"/>
              <a:t> </a:t>
            </a:r>
            <a:r>
              <a:rPr lang="en-GB" baseline="0" dirty="0" err="1" smtClean="0"/>
              <a:t>programmeren</a:t>
            </a:r>
            <a:r>
              <a:rPr lang="en-GB" baseline="0" dirty="0" smtClean="0"/>
              <a:t>: de final </a:t>
            </a:r>
            <a:r>
              <a:rPr lang="en-GB" baseline="0" dirty="0" err="1" smtClean="0"/>
              <a:t>pacebook</a:t>
            </a:r>
            <a:r>
              <a:rPr lang="en-GB" baseline="0" dirty="0" smtClean="0"/>
              <a:t> post </a:t>
            </a:r>
            <a:r>
              <a:rPr lang="en-GB" baseline="0" dirty="0" err="1" smtClean="0"/>
              <a:t>wordt</a:t>
            </a:r>
            <a:r>
              <a:rPr lang="en-GB" baseline="0" dirty="0" smtClean="0"/>
              <a:t> </a:t>
            </a:r>
            <a:r>
              <a:rPr lang="en-GB" baseline="0" dirty="0" err="1" smtClean="0"/>
              <a:t>alvast</a:t>
            </a:r>
            <a:r>
              <a:rPr lang="en-GB" baseline="0" dirty="0" smtClean="0"/>
              <a:t> </a:t>
            </a:r>
            <a:r>
              <a:rPr lang="en-GB" baseline="0" dirty="0" err="1" smtClean="0"/>
              <a:t>vastgeled</a:t>
            </a:r>
            <a:r>
              <a:rPr lang="en-GB" baseline="0" dirty="0" smtClean="0"/>
              <a:t>.</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45</a:t>
            </a:fld>
            <a:endParaRPr lang="nl-NL"/>
          </a:p>
        </p:txBody>
      </p:sp>
    </p:spTree>
    <p:extLst>
      <p:ext uri="{BB962C8B-B14F-4D97-AF65-F5344CB8AC3E}">
        <p14:creationId xmlns:p14="http://schemas.microsoft.com/office/powerpoint/2010/main" val="19135399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Construction began in 1925 under the direction of Robert Moses, to improve access to Jones Beach.</a:t>
            </a:r>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46</a:t>
            </a:fld>
            <a:endParaRPr lang="nl-NL"/>
          </a:p>
        </p:txBody>
      </p:sp>
    </p:spTree>
    <p:extLst>
      <p:ext uri="{BB962C8B-B14F-4D97-AF65-F5344CB8AC3E}">
        <p14:creationId xmlns:p14="http://schemas.microsoft.com/office/powerpoint/2010/main" val="737718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Examples from P-P </a:t>
            </a:r>
            <a:r>
              <a:rPr lang="en-GB" dirty="0" err="1" smtClean="0"/>
              <a:t>Verbeek</a:t>
            </a:r>
            <a:r>
              <a:rPr lang="en-GB" dirty="0" smtClean="0"/>
              <a:t> Icarus</a:t>
            </a:r>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47</a:t>
            </a:fld>
            <a:endParaRPr lang="nl-NL"/>
          </a:p>
        </p:txBody>
      </p:sp>
    </p:spTree>
    <p:extLst>
      <p:ext uri="{BB962C8B-B14F-4D97-AF65-F5344CB8AC3E}">
        <p14:creationId xmlns:p14="http://schemas.microsoft.com/office/powerpoint/2010/main" val="38158024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smtClean="0"/>
              <a:t>Balance (</a:t>
            </a:r>
            <a:r>
              <a:rPr lang="en-GB" dirty="0" err="1" smtClean="0"/>
              <a:t>goede</a:t>
            </a:r>
            <a:r>
              <a:rPr lang="en-GB" dirty="0" smtClean="0"/>
              <a:t> </a:t>
            </a:r>
            <a:r>
              <a:rPr lang="en-GB" dirty="0" err="1" smtClean="0"/>
              <a:t>midden</a:t>
            </a:r>
            <a:r>
              <a:rPr lang="en-GB" dirty="0" smtClean="0"/>
              <a:t>?)</a:t>
            </a:r>
          </a:p>
          <a:p>
            <a:endParaRPr lang="en-GB" dirty="0" smtClean="0"/>
          </a:p>
          <a:p>
            <a:r>
              <a:rPr lang="en-GB" dirty="0" smtClean="0"/>
              <a:t>Do we need Grief-blockers?</a:t>
            </a:r>
          </a:p>
          <a:p>
            <a:endParaRPr lang="en-GB" dirty="0" smtClean="0"/>
          </a:p>
          <a:p>
            <a:r>
              <a:rPr lang="en-GB" dirty="0" smtClean="0"/>
              <a:t>What does death mean</a:t>
            </a:r>
            <a:r>
              <a:rPr lang="en-GB" baseline="0" dirty="0" smtClean="0"/>
              <a:t> in a digital era?</a:t>
            </a:r>
          </a:p>
          <a:p>
            <a:r>
              <a:rPr lang="en-GB" baseline="0" dirty="0" err="1" smtClean="0"/>
              <a:t>Deadsocial</a:t>
            </a:r>
            <a:r>
              <a:rPr lang="en-GB" baseline="0" dirty="0" smtClean="0"/>
              <a:t>: </a:t>
            </a:r>
            <a:r>
              <a:rPr lang="en-GB" baseline="0" dirty="0" err="1" smtClean="0"/>
              <a:t>preprogram</a:t>
            </a:r>
            <a:r>
              <a:rPr lang="en-GB" baseline="0" dirty="0" smtClean="0"/>
              <a:t> goodbye notes and live on through an archive that hasn’t been seen before. 5 </a:t>
            </a:r>
            <a:r>
              <a:rPr lang="en-GB" baseline="0" dirty="0" err="1" smtClean="0"/>
              <a:t>jaar</a:t>
            </a:r>
            <a:r>
              <a:rPr lang="en-GB" baseline="0" dirty="0" smtClean="0"/>
              <a:t> </a:t>
            </a:r>
            <a:r>
              <a:rPr lang="en-GB" baseline="0" dirty="0" err="1" smtClean="0"/>
              <a:t>na</a:t>
            </a:r>
            <a:r>
              <a:rPr lang="en-GB" baseline="0" dirty="0" smtClean="0"/>
              <a:t> je </a:t>
            </a:r>
            <a:r>
              <a:rPr lang="en-GB" baseline="0" dirty="0" err="1" smtClean="0"/>
              <a:t>dood</a:t>
            </a:r>
            <a:r>
              <a:rPr lang="en-GB" baseline="0" dirty="0" smtClean="0"/>
              <a:t> </a:t>
            </a:r>
            <a:r>
              <a:rPr lang="en-GB" baseline="0" dirty="0" err="1" smtClean="0"/>
              <a:t>mensen</a:t>
            </a:r>
            <a:r>
              <a:rPr lang="en-GB" baseline="0" dirty="0" smtClean="0"/>
              <a:t> </a:t>
            </a:r>
            <a:r>
              <a:rPr lang="en-GB" baseline="0" dirty="0" err="1" smtClean="0"/>
              <a:t>felicteren</a:t>
            </a:r>
            <a:r>
              <a:rPr lang="en-GB" baseline="0" dirty="0" smtClean="0"/>
              <a:t> met </a:t>
            </a:r>
            <a:r>
              <a:rPr lang="en-GB" baseline="0" dirty="0" err="1" smtClean="0"/>
              <a:t>hun</a:t>
            </a:r>
            <a:r>
              <a:rPr lang="en-GB" baseline="0" dirty="0" smtClean="0"/>
              <a:t> </a:t>
            </a:r>
            <a:r>
              <a:rPr lang="en-GB" baseline="0" dirty="0" err="1" smtClean="0"/>
              <a:t>verjaardag</a:t>
            </a:r>
            <a:r>
              <a:rPr lang="en-GB" baseline="0" dirty="0" smtClean="0"/>
              <a:t> – Laurie </a:t>
            </a:r>
            <a:r>
              <a:rPr lang="en-GB" baseline="0" dirty="0" err="1" smtClean="0"/>
              <a:t>Segall</a:t>
            </a:r>
            <a:r>
              <a:rPr lang="en-GB" baseline="0" dirty="0" smtClean="0"/>
              <a:t> </a:t>
            </a:r>
            <a:r>
              <a:rPr lang="en-GB" baseline="0" dirty="0" err="1" smtClean="0"/>
              <a:t>gaat</a:t>
            </a:r>
            <a:r>
              <a:rPr lang="en-GB" baseline="0" dirty="0" smtClean="0"/>
              <a:t> </a:t>
            </a:r>
            <a:r>
              <a:rPr lang="en-GB" baseline="0" dirty="0" err="1" smtClean="0"/>
              <a:t>alvast</a:t>
            </a:r>
            <a:r>
              <a:rPr lang="en-GB" baseline="0" dirty="0" smtClean="0"/>
              <a:t> </a:t>
            </a:r>
            <a:r>
              <a:rPr lang="en-GB" baseline="0" dirty="0" err="1" smtClean="0"/>
              <a:t>haar</a:t>
            </a:r>
            <a:r>
              <a:rPr lang="en-GB" baseline="0" dirty="0" smtClean="0"/>
              <a:t> </a:t>
            </a:r>
            <a:r>
              <a:rPr lang="en-GB" baseline="0" dirty="0" err="1" smtClean="0"/>
              <a:t>dood</a:t>
            </a:r>
            <a:r>
              <a:rPr lang="en-GB" baseline="0" dirty="0" smtClean="0"/>
              <a:t> </a:t>
            </a:r>
            <a:r>
              <a:rPr lang="en-GB" baseline="0" dirty="0" err="1" smtClean="0"/>
              <a:t>programmeren</a:t>
            </a:r>
            <a:r>
              <a:rPr lang="en-GB" baseline="0" dirty="0" smtClean="0"/>
              <a:t>: de final </a:t>
            </a:r>
            <a:r>
              <a:rPr lang="en-GB" baseline="0" dirty="0" err="1" smtClean="0"/>
              <a:t>pacebook</a:t>
            </a:r>
            <a:r>
              <a:rPr lang="en-GB" baseline="0" dirty="0" smtClean="0"/>
              <a:t> post </a:t>
            </a:r>
            <a:r>
              <a:rPr lang="en-GB" baseline="0" dirty="0" err="1" smtClean="0"/>
              <a:t>wordt</a:t>
            </a:r>
            <a:r>
              <a:rPr lang="en-GB" baseline="0" dirty="0" smtClean="0"/>
              <a:t> </a:t>
            </a:r>
            <a:r>
              <a:rPr lang="en-GB" baseline="0" dirty="0" err="1" smtClean="0"/>
              <a:t>alvast</a:t>
            </a:r>
            <a:r>
              <a:rPr lang="en-GB" baseline="0" dirty="0" smtClean="0"/>
              <a:t> </a:t>
            </a:r>
            <a:r>
              <a:rPr lang="en-GB" baseline="0" dirty="0" err="1" smtClean="0"/>
              <a:t>vastgeled</a:t>
            </a:r>
            <a:r>
              <a:rPr lang="en-GB" baseline="0" dirty="0" smtClean="0"/>
              <a:t>.</a:t>
            </a:r>
            <a:endParaRPr lang="en-GB" dirty="0" smtClean="0"/>
          </a:p>
          <a:p>
            <a:endParaRPr lang="en-GB"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48</a:t>
            </a:fld>
            <a:endParaRPr lang="nl-NL"/>
          </a:p>
        </p:txBody>
      </p:sp>
    </p:spTree>
    <p:extLst>
      <p:ext uri="{BB962C8B-B14F-4D97-AF65-F5344CB8AC3E}">
        <p14:creationId xmlns:p14="http://schemas.microsoft.com/office/powerpoint/2010/main" val="3723464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t>Fase A</a:t>
            </a:r>
            <a:r>
              <a:rPr lang="nl-NL" dirty="0" smtClean="0"/>
              <a:t>: Kies een case en benoem alle positieve punten en de ‘impact on society’ – neem een breder perspectief dan alleen het probleem </a:t>
            </a:r>
          </a:p>
          <a:p>
            <a:r>
              <a:rPr lang="nl-NL" b="1" dirty="0" smtClean="0"/>
              <a:t>Fase B</a:t>
            </a:r>
            <a:r>
              <a:rPr lang="nl-NL" dirty="0" smtClean="0"/>
              <a:t>: benoem alle negatieve punten / breng risico’s in kaart m.b.v. 8 risk zones (</a:t>
            </a:r>
            <a:r>
              <a:rPr lang="nl-NL" dirty="0" err="1" smtClean="0"/>
              <a:t>ethicalOS</a:t>
            </a:r>
            <a:r>
              <a:rPr lang="nl-NL" dirty="0" smtClean="0"/>
              <a:t>)</a:t>
            </a:r>
          </a:p>
          <a:p>
            <a:r>
              <a:rPr lang="nl-NL" b="1" dirty="0" smtClean="0"/>
              <a:t>Fase C</a:t>
            </a:r>
            <a:r>
              <a:rPr lang="nl-NL" dirty="0" smtClean="0"/>
              <a:t>: schets (een) toekomstscenario(’s) m.b.v. storytelling. Zou je willen leven in zo’n scenario? Waarom wel? Waarom niet?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smtClean="0"/>
              <a:t>Fase D</a:t>
            </a:r>
            <a:r>
              <a:rPr lang="nl-NL" dirty="0" smtClean="0"/>
              <a:t>: Reflecteer en bepaal hoe je positieve aspecten kunt maximaliseren en negatieve kunt minimaliseren. </a:t>
            </a:r>
          </a:p>
          <a:p>
            <a:endParaRPr lang="nl-NL" dirty="0" smtClean="0"/>
          </a:p>
          <a:p>
            <a:endParaRPr lang="nl-NL" dirty="0" smtClean="0"/>
          </a:p>
          <a:p>
            <a:endParaRPr lang="nl-NL" dirty="0" smtClean="0"/>
          </a:p>
          <a:p>
            <a:endParaRPr lang="nl-NL" dirty="0"/>
          </a:p>
        </p:txBody>
      </p:sp>
      <p:sp>
        <p:nvSpPr>
          <p:cNvPr id="4" name="Tijdelijke aanduiding voor dianummer 3"/>
          <p:cNvSpPr>
            <a:spLocks noGrp="1"/>
          </p:cNvSpPr>
          <p:nvPr>
            <p:ph type="sldNum" sz="quarter" idx="5"/>
          </p:nvPr>
        </p:nvSpPr>
        <p:spPr/>
        <p:txBody>
          <a:bodyPr/>
          <a:lstStyle/>
          <a:p>
            <a:fld id="{15BD3654-9A79-4B47-9CF7-D6BAF450FCC7}" type="slidenum">
              <a:rPr lang="nl-NL" smtClean="0"/>
              <a:t>49</a:t>
            </a:fld>
            <a:endParaRPr lang="nl-NL"/>
          </a:p>
        </p:txBody>
      </p:sp>
    </p:spTree>
    <p:extLst>
      <p:ext uri="{BB962C8B-B14F-4D97-AF65-F5344CB8AC3E}">
        <p14:creationId xmlns:p14="http://schemas.microsoft.com/office/powerpoint/2010/main" val="13673831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In het begin van deze long </a:t>
            </a:r>
            <a:r>
              <a:rPr lang="nl-NL" dirty="0" err="1" smtClean="0">
                <a:effectLst/>
              </a:rPr>
              <a:t>read</a:t>
            </a:r>
            <a:r>
              <a:rPr lang="nl-NL" dirty="0" smtClean="0">
                <a:effectLst/>
              </a:rPr>
              <a:t> bespraken we uitgebreid dat technologie een hele hoop problemen in onze wereld heeft opgelost. En, dat als we de huidige problemen willen oplossen, we dan moeten rekenen op nieuwe en betere technologie. Maar is dat wel zo? Is er ook niet zoiets als menselijke domheid en het eeuwige toeval? Die combinatie zou er wel eens voor kunnen zorgen, dat al dat optimisme nergens op slaat. Simpel voorbeeld, dankzij nucleaire wapentechnologie zijn landen bang voor Wederzijdse Totale Vernietiging en dus zijn er veel minder oorlogen, en veel minder doden. Dat klinkt heel goed, en we kunnen ons zelf op de borst kloppen. Tot dat iemand de bom gooit, natuurlijk.</a:t>
            </a:r>
          </a:p>
          <a:p>
            <a:endParaRPr lang="nl-NL" dirty="0" smtClean="0">
              <a:effectLst/>
            </a:endParaRPr>
          </a:p>
          <a:p>
            <a:r>
              <a:rPr lang="nl-NL" dirty="0" smtClean="0">
                <a:effectLst/>
              </a:rPr>
              <a:t>Combineer dit nu eens met </a:t>
            </a:r>
            <a:r>
              <a:rPr lang="nl-NL" b="1" dirty="0" smtClean="0">
                <a:effectLst/>
              </a:rPr>
              <a:t>exponentiële groei</a:t>
            </a:r>
            <a:r>
              <a:rPr lang="nl-NL" dirty="0" smtClean="0">
                <a:effectLst/>
              </a:rPr>
              <a:t>. Bijvoorbeeld, dankzij kunstmatige intelligentie kunnen we meer ziektes opsporen, helpen auto's ons met sturen, voorspellen we op een betere manier noodweer en zo gaan we met zijn allen steeds een beetje vooruit. En dan komt er een losgeslagen kunstmatige intelligentie die miljoenen doden op zijn geweten heeft. Jammer. Hetzelfde zou je kunnen vertellen voor genetische modificatie en nog veel meer technologische ontwikkelingen.</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51</a:t>
            </a:fld>
            <a:endParaRPr lang="nl-NL"/>
          </a:p>
        </p:txBody>
      </p:sp>
    </p:spTree>
    <p:extLst>
      <p:ext uri="{BB962C8B-B14F-4D97-AF65-F5344CB8AC3E}">
        <p14:creationId xmlns:p14="http://schemas.microsoft.com/office/powerpoint/2010/main" val="37742352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Laten we eerst even kijken wat exponentiële groei precies is. Een saaie, maar goede  uitleg vind je bij de </a:t>
            </a:r>
            <a:r>
              <a:rPr lang="nl-NL" dirty="0" smtClean="0">
                <a:effectLst/>
                <a:hlinkClick r:id="rId3"/>
              </a:rPr>
              <a:t>Wiskunde Academie</a:t>
            </a:r>
            <a:r>
              <a:rPr lang="nl-NL" dirty="0" smtClean="0">
                <a:effectLst/>
              </a:rPr>
              <a:t> (video met uitleg). Dit patroon van exponentiële groei zie je vaak terug bij moderne (computer) technologie vanwege de Wet van Moore. Gordon Moore was één van de oprichters van chipsfabrikant Intel (je weet, wel </a:t>
            </a:r>
            <a:r>
              <a:rPr lang="nl-NL" i="1" dirty="0" smtClean="0">
                <a:effectLst/>
              </a:rPr>
              <a:t>computer</a:t>
            </a:r>
            <a:r>
              <a:rPr lang="nl-NL" dirty="0" smtClean="0">
                <a:effectLst/>
              </a:rPr>
              <a:t>chips).  Hij voorspelde in 1965 dat computerkracht elke 12 maanden zou verdubbelen, later stelde hij dat bij naar 24 maanden. Zijn wet ging lang op, maar inmiddels klopt deze niet meer. Enerzijds worden er fysieke barrières bereikt waardoor verdubbelingen niet meer mogelijk zijn, anderzijds zijn er nieuwe technologieën, in hard,- en software die juist veel harder gaan dan alleen verdubbelingen. Hoe dan ook, de Wet van Moore wordt vaak aangehaald als denkmodel over de snel veranderende technologische wereld. Vele andere factoren spelen ook een rol, maar als je kijkt naar de 'leeftijd' van zaken als de iPhone, Facebook, </a:t>
            </a:r>
            <a:r>
              <a:rPr lang="nl-NL" dirty="0" err="1" smtClean="0">
                <a:effectLst/>
              </a:rPr>
              <a:t>Über</a:t>
            </a:r>
            <a:r>
              <a:rPr lang="nl-NL" dirty="0" smtClean="0">
                <a:effectLst/>
              </a:rPr>
              <a:t> of </a:t>
            </a:r>
            <a:r>
              <a:rPr lang="nl-NL" dirty="0" err="1" smtClean="0">
                <a:effectLst/>
              </a:rPr>
              <a:t>AirBnB</a:t>
            </a:r>
            <a:r>
              <a:rPr lang="nl-NL" dirty="0" smtClean="0">
                <a:effectLst/>
              </a:rPr>
              <a:t> zie je het exponentiële patroon (tot het weer stopt) duidelijk terug.</a:t>
            </a:r>
          </a:p>
          <a:p>
            <a:r>
              <a:rPr lang="nl-NL" dirty="0" smtClean="0">
                <a:effectLst/>
              </a:rPr>
              <a:t>Een goede manier om de kracht van exponentiële groei uit te leggen is met behulp van de parabel van de </a:t>
            </a:r>
            <a:r>
              <a:rPr lang="nl-NL" dirty="0" smtClean="0">
                <a:effectLst/>
                <a:hlinkClick r:id="rId4"/>
              </a:rPr>
              <a:t>koning en het schaakbord</a:t>
            </a:r>
            <a:r>
              <a:rPr lang="nl-NL" dirty="0" smtClean="0">
                <a:effectLst/>
              </a:rPr>
              <a:t> (link naar uitleg op Quantum </a:t>
            </a:r>
            <a:r>
              <a:rPr lang="nl-NL" dirty="0" err="1" smtClean="0">
                <a:effectLst/>
              </a:rPr>
              <a:t>Universe</a:t>
            </a:r>
            <a:r>
              <a:rPr lang="nl-NL" dirty="0" smtClean="0">
                <a:effectLst/>
              </a:rPr>
              <a:t>). </a:t>
            </a:r>
          </a:p>
          <a:p>
            <a:r>
              <a:rPr lang="nl-NL" i="1" dirty="0" smtClean="0">
                <a:effectLst/>
              </a:rPr>
              <a:t>De precieze oorsprong van het schaakspel is onbekend, maar een beroemde legende vertelt dat het spel rond de vijfde eeuw na Christus in India werd uitgevonden. De Indiase koning die het spel te zien kreeg, was er zo enthousiast over, dat hij de uitvinder aanbood om elke beloning te vragen die hij maar wilde. De uitvinder vroeg het volgende: één rijstkorrel voor het</a:t>
            </a:r>
            <a:r>
              <a:rPr lang="nl-NL" dirty="0" smtClean="0">
                <a:effectLst/>
              </a:rPr>
              <a:t> eerste</a:t>
            </a:r>
            <a:r>
              <a:rPr lang="nl-NL" i="1" dirty="0" smtClean="0">
                <a:effectLst/>
              </a:rPr>
              <a:t> veld van het schaakbord, twee rijstkorrels voor het tweede, vier voor het derde, acht voor het vierde, enzovoort - tot het vierenzestigste en laatste veld bereikt zou zijn. De koning stemde lachend in met een schijnbaar zo eenvoudige beloning.  Het lachen verging de koning al snel toen hij zijn geleerden liet uitrekenen hoeveel rijst hij de uitvinder zou moeten geven. Wie het geduld heeft om de berekening te doen zal ontdekken dat het gaat om ruim 18 triljoen rijstkorrels - 18.446.744.073.709.551.615, om precies te zijn. Ervan uitgaande dat een rijstkorrel zo'n 3 mm</a:t>
            </a:r>
            <a:r>
              <a:rPr lang="nl-NL" i="1" baseline="30000" dirty="0" smtClean="0">
                <a:effectLst/>
              </a:rPr>
              <a:t>3</a:t>
            </a:r>
            <a:r>
              <a:rPr lang="nl-NL" i="1" dirty="0" smtClean="0">
                <a:effectLst/>
              </a:rPr>
              <a:t> groot is komt dat neer op meer dan 50 kubieke kilometer aan rijst - genoeg om de hele (huidige) wereldbevolking zo'n twee eeuwen te voeden. </a:t>
            </a:r>
            <a:r>
              <a:rPr lang="nl-NL" dirty="0" smtClean="0">
                <a:effectLst/>
              </a:rPr>
              <a:t>Daarom hoor je Futuristen zoals Ray </a:t>
            </a:r>
            <a:r>
              <a:rPr lang="nl-NL" dirty="0" err="1" smtClean="0">
                <a:effectLst/>
              </a:rPr>
              <a:t>Kürzweil</a:t>
            </a:r>
            <a:r>
              <a:rPr lang="nl-NL" dirty="0" smtClean="0">
                <a:effectLst/>
              </a:rPr>
              <a:t> vaak zeggen dat we op de tweede helft van het schaakbord aangeland zijn (</a:t>
            </a:r>
            <a:r>
              <a:rPr lang="nl-NL" dirty="0" smtClean="0">
                <a:effectLst/>
                <a:hlinkClick r:id="rId5"/>
              </a:rPr>
              <a:t>video</a:t>
            </a:r>
            <a:r>
              <a:rPr lang="nl-NL" dirty="0" smtClean="0">
                <a:effectLst/>
              </a:rPr>
              <a:t> - saai met Jazzmuziek, maar duidelijk).</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52</a:t>
            </a:fld>
            <a:endParaRPr lang="nl-NL"/>
          </a:p>
        </p:txBody>
      </p:sp>
    </p:spTree>
    <p:extLst>
      <p:ext uri="{BB962C8B-B14F-4D97-AF65-F5344CB8AC3E}">
        <p14:creationId xmlns:p14="http://schemas.microsoft.com/office/powerpoint/2010/main" val="10525030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Maar klopt dit wel? Mijn favoriete voorbeeld is dat van </a:t>
            </a:r>
            <a:r>
              <a:rPr lang="nl-NL" dirty="0" err="1" smtClean="0">
                <a:effectLst/>
                <a:hlinkClick r:id="rId3"/>
              </a:rPr>
              <a:t>Turkzilla</a:t>
            </a:r>
            <a:r>
              <a:rPr lang="nl-NL" dirty="0" smtClean="0">
                <a:effectLst/>
              </a:rPr>
              <a:t> (link naar artikel in The Economist), bedacht door The Economist. In dat artikel wordt aangetoond dat kalkoenen sinds 1929 in omvang verdubbeld zijn. Als dat zo doorgaat, dan zullen kalkoenen over 150 jaar net zo groot zijn als mensen en over 6000 jaar net zo groot als de planeet Aarde. Dat is natuurlijk onzin, maar dat geldt ook voor de redeneringen over exponentiële groei. Alleen het gegeven dat computerkracht in het verleden steeds verdubbeld is, is geen enkele garantie voor de toekomst. Immers, groei kan afvlakken, stoppen, versnellen. Je hebt geen idee.</a:t>
            </a:r>
          </a:p>
          <a:p>
            <a:r>
              <a:rPr lang="nl-NL" dirty="0" smtClean="0">
                <a:effectLst/>
              </a:rPr>
              <a:t> </a:t>
            </a:r>
            <a:br>
              <a:rPr lang="nl-NL" dirty="0" smtClean="0">
                <a:effectLst/>
              </a:rPr>
            </a:br>
            <a:endParaRPr lang="nl-NL" dirty="0" smtClean="0">
              <a:effectLst/>
            </a:endParaRPr>
          </a:p>
          <a:p>
            <a:r>
              <a:rPr lang="nl-NL" dirty="0" smtClean="0">
                <a:effectLst/>
              </a:rPr>
              <a:t>O ja, nog even tussendoor. Er is ook zoiets als </a:t>
            </a:r>
            <a:r>
              <a:rPr lang="nl-NL" dirty="0" err="1" smtClean="0">
                <a:effectLst/>
              </a:rPr>
              <a:t>Erooms</a:t>
            </a:r>
            <a:r>
              <a:rPr lang="nl-NL" dirty="0" smtClean="0">
                <a:effectLst/>
              </a:rPr>
              <a:t> </a:t>
            </a:r>
            <a:r>
              <a:rPr lang="nl-NL" dirty="0" err="1" smtClean="0">
                <a:effectLst/>
              </a:rPr>
              <a:t>Law</a:t>
            </a:r>
            <a:r>
              <a:rPr lang="nl-NL" dirty="0" smtClean="0">
                <a:effectLst/>
              </a:rPr>
              <a:t>, en dat is dat sinds 1950 het aantal nieuwe, goedgekeurde medicijnen per miljard euro geïnvesteerd elke negen jaar is gehalveerd. Meer </a:t>
            </a:r>
            <a:r>
              <a:rPr lang="nl-NL" dirty="0" smtClean="0">
                <a:effectLst/>
                <a:hlinkClick r:id="rId4"/>
              </a:rPr>
              <a:t>hier</a:t>
            </a:r>
            <a:r>
              <a:rPr lang="nl-NL" dirty="0" smtClean="0">
                <a:effectLst/>
              </a:rPr>
              <a:t> (link naar Wikipedia).</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53</a:t>
            </a:fld>
            <a:endParaRPr lang="nl-NL"/>
          </a:p>
        </p:txBody>
      </p:sp>
    </p:spTree>
    <p:extLst>
      <p:ext uri="{BB962C8B-B14F-4D97-AF65-F5344CB8AC3E}">
        <p14:creationId xmlns:p14="http://schemas.microsoft.com/office/powerpoint/2010/main" val="309542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Natuurlijk er zijn ook performance indicatoren waarmee het minder gaat, denk maar aan het klimaat. Maar waarom zou je eigenlijk geen techniek gebruik om dat op te </a:t>
            </a:r>
            <a:r>
              <a:rPr lang="nl-NL" sz="1200" kern="1200" dirty="0" smtClean="0">
                <a:solidFill>
                  <a:schemeClr val="tx1"/>
                </a:solidFill>
                <a:effectLst/>
                <a:latin typeface="+mn-lt"/>
                <a:ea typeface="+mn-ea"/>
                <a:cs typeface="+mn-cs"/>
                <a:hlinkClick r:id="rId3"/>
              </a:rPr>
              <a:t>lossen</a:t>
            </a:r>
            <a:r>
              <a:rPr lang="nl-NL" sz="1200" kern="1200" dirty="0" smtClean="0">
                <a:solidFill>
                  <a:schemeClr val="tx1"/>
                </a:solidFill>
                <a:effectLst/>
                <a:latin typeface="+mn-lt"/>
                <a:ea typeface="+mn-ea"/>
                <a:cs typeface="+mn-cs"/>
              </a:rPr>
              <a:t> (link naar artikel in </a:t>
            </a:r>
            <a:r>
              <a:rPr lang="nl-NL" sz="1200" kern="1200" dirty="0" err="1" smtClean="0">
                <a:solidFill>
                  <a:schemeClr val="tx1"/>
                </a:solidFill>
                <a:effectLst/>
                <a:latin typeface="+mn-lt"/>
                <a:ea typeface="+mn-ea"/>
                <a:cs typeface="+mn-cs"/>
              </a:rPr>
              <a:t>Guardian</a:t>
            </a:r>
            <a:r>
              <a:rPr lang="nl-NL" sz="1200" kern="1200" dirty="0" smtClean="0">
                <a:solidFill>
                  <a:schemeClr val="tx1"/>
                </a:solidFill>
                <a:effectLst/>
                <a:latin typeface="+mn-lt"/>
                <a:ea typeface="+mn-ea"/>
                <a:cs typeface="+mn-cs"/>
              </a:rPr>
              <a:t>)? Een regendans, maar dan een moderne. Je hoort steeds vaker wetenschappers pleiten voor investeringen in technologie om de klimaatcrisis te bestrijden. Het beperken van het consumentisme zien zij als een heilloze weg. Energie is er, bijvoorbeeld, voldoende. Negentig minuten zonlicht is voldoende voor de hele aarde voor een jaar, alleen de technologie om het op te vangen, moet nog beter. </a:t>
            </a:r>
            <a:r>
              <a:rPr lang="nl-NL" dirty="0" smtClean="0">
                <a:effectLst/>
              </a:rPr>
              <a:t>Zie ook </a:t>
            </a:r>
            <a:r>
              <a:rPr lang="nl-NL" dirty="0" smtClean="0">
                <a:effectLst/>
                <a:hlinkClick r:id="rId4"/>
              </a:rPr>
              <a:t>dit artikel</a:t>
            </a:r>
            <a:r>
              <a:rPr lang="nl-NL" dirty="0" smtClean="0">
                <a:effectLst/>
              </a:rPr>
              <a:t> in de Volkskrant.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a:t>
            </a:fld>
            <a:endParaRPr lang="nl-NL"/>
          </a:p>
        </p:txBody>
      </p:sp>
    </p:spTree>
    <p:extLst>
      <p:ext uri="{BB962C8B-B14F-4D97-AF65-F5344CB8AC3E}">
        <p14:creationId xmlns:p14="http://schemas.microsoft.com/office/powerpoint/2010/main" val="25512403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(h) Relativerend: Het einde van de boom is het einde van de boom</a:t>
            </a:r>
            <a:endParaRPr lang="nl-NL" dirty="0" smtClean="0">
              <a:effectLst/>
            </a:endParaRPr>
          </a:p>
          <a:p>
            <a:r>
              <a:rPr lang="nl-NL" dirty="0" smtClean="0">
                <a:effectLst/>
              </a:rPr>
              <a:t>In sommige toekomstvoorspellingen worden ontwikkelingen gewoon exponentieel doorgerekend, no matter </a:t>
            </a:r>
            <a:r>
              <a:rPr lang="nl-NL" dirty="0" err="1" smtClean="0">
                <a:effectLst/>
              </a:rPr>
              <a:t>what</a:t>
            </a:r>
            <a:r>
              <a:rPr lang="nl-NL" dirty="0" smtClean="0">
                <a:effectLst/>
              </a:rPr>
              <a:t>. Bijvoorbeeld kunstmatige intelligentie. Computers worden steeds slimmer, computerkracht neemt toe, dus worden ze nog slimmer, dus - exponentiële groei - uiteindelijk net zo slim als mensen. Niet waar, natuurlijk. Ten eerste is het zo dat computerkracht iets anders is dan intelligentie en als tweede is het zo dat als je een boom beklimt, en je kunt dat steeds sneller, en sneller, en je arriveert aan de top, dan ben je aan het einde van de boom. En niet op weg naar de maan.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54</a:t>
            </a:fld>
            <a:endParaRPr lang="nl-NL"/>
          </a:p>
        </p:txBody>
      </p:sp>
    </p:spTree>
    <p:extLst>
      <p:ext uri="{BB962C8B-B14F-4D97-AF65-F5344CB8AC3E}">
        <p14:creationId xmlns:p14="http://schemas.microsoft.com/office/powerpoint/2010/main" val="5984993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(i) Relativerend: Voorspellen is moeilijk, zeker als het om de toekomst gaat</a:t>
            </a:r>
            <a:endParaRPr lang="nl-NL" dirty="0" smtClean="0">
              <a:effectLst/>
            </a:endParaRPr>
          </a:p>
          <a:p>
            <a:r>
              <a:rPr lang="nl-NL" dirty="0" smtClean="0">
                <a:effectLst/>
              </a:rPr>
              <a:t>Er zijn al heel mislukte voorspellingen bijgekomen. Kijk maar eens op deze </a:t>
            </a:r>
            <a:r>
              <a:rPr lang="nl-NL" dirty="0" smtClean="0">
                <a:effectLst/>
                <a:hlinkClick r:id="rId3"/>
              </a:rPr>
              <a:t>pagina</a:t>
            </a:r>
            <a:r>
              <a:rPr lang="nl-NL" dirty="0" smtClean="0">
                <a:effectLst/>
              </a:rPr>
              <a:t> (link naar cracked.com) waar we bijvoorbeeld de voorspelling zien van een stofzuiger op kernenergie.</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55</a:t>
            </a:fld>
            <a:endParaRPr lang="nl-NL"/>
          </a:p>
        </p:txBody>
      </p:sp>
    </p:spTree>
    <p:extLst>
      <p:ext uri="{BB962C8B-B14F-4D97-AF65-F5344CB8AC3E}">
        <p14:creationId xmlns:p14="http://schemas.microsoft.com/office/powerpoint/2010/main" val="25535827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i="1" dirty="0" smtClean="0">
                <a:effectLst/>
              </a:rPr>
              <a:t>(b) Technologie bijt vaak terug</a:t>
            </a:r>
            <a:endParaRPr lang="nl-NL" dirty="0" smtClean="0">
              <a:effectLst/>
            </a:endParaRPr>
          </a:p>
          <a:p>
            <a:r>
              <a:rPr lang="nl-NL" dirty="0" smtClean="0">
                <a:effectLst/>
              </a:rPr>
              <a:t>In 1997 schreef Edward </a:t>
            </a:r>
            <a:r>
              <a:rPr lang="nl-NL" dirty="0" err="1" smtClean="0">
                <a:effectLst/>
              </a:rPr>
              <a:t>Tenner</a:t>
            </a:r>
            <a:r>
              <a:rPr lang="nl-NL" dirty="0" smtClean="0">
                <a:effectLst/>
              </a:rPr>
              <a:t> een </a:t>
            </a:r>
            <a:r>
              <a:rPr lang="nl-NL" dirty="0" smtClean="0">
                <a:effectLst/>
                <a:hlinkClick r:id="rId3"/>
              </a:rPr>
              <a:t>boek</a:t>
            </a:r>
            <a:r>
              <a:rPr lang="nl-NL" dirty="0" smtClean="0">
                <a:effectLst/>
              </a:rPr>
              <a:t> (link naar wiki site over het boek) waarin hij laat zien dat technologie heel vaak onverwachte gevolgen heeft. Het is namelijk heel moeilijk om het menselijk gedrag te voorspellen. Op die manier neemt technologie op allerlei manieren 'wraak'. Dit kan heel duidelijk zijn. Bijvoorbeeld, roltrappen waren ooit bedacht om de doorstroom te versnellen, want mensen zouden de roltrap beklimmen, maar dat doet niemand. Misschien ook wel omdat die treden te groot zijn, maar het geldt in ieder geval wel voor die loopbanden op Schiphol. Ander voorbeeld, </a:t>
            </a:r>
            <a:r>
              <a:rPr lang="nl-NL" dirty="0" err="1" smtClean="0">
                <a:effectLst/>
              </a:rPr>
              <a:t>social</a:t>
            </a:r>
            <a:r>
              <a:rPr lang="nl-NL" dirty="0" smtClean="0">
                <a:effectLst/>
              </a:rPr>
              <a:t> media was misschien écht wel bedoeld om de wereld nader tot elkaar te brengen, maar dat gaat nog niet heel goed. Vaak zijn er lange termijn 'wraakacties' tegenover korte termijn oplossingen. Auto's zijn geweldig. Files en milieuverontreiniging niet. </a:t>
            </a:r>
            <a:r>
              <a:rPr lang="nl-NL" dirty="0" err="1" smtClean="0">
                <a:effectLst/>
              </a:rPr>
              <a:t>Anti-biotica</a:t>
            </a:r>
            <a:r>
              <a:rPr lang="nl-NL" dirty="0" smtClean="0">
                <a:effectLst/>
              </a:rPr>
              <a:t> is geweldig, het feit dat er meer en meer resistente </a:t>
            </a:r>
            <a:r>
              <a:rPr lang="nl-NL" dirty="0" err="1" smtClean="0">
                <a:effectLst/>
              </a:rPr>
              <a:t>superbacterieën</a:t>
            </a:r>
            <a:r>
              <a:rPr lang="nl-NL" dirty="0" smtClean="0">
                <a:effectLst/>
              </a:rPr>
              <a:t> komen, niet. Papierloos vergaderen lijkt een tijdwinst, maar niet als aan de andere kant er veel geld en tijd uitgegeven wordt aan het systeemonderhoud, ondersteuning en patching. In een steeds complexere wereld, is het daarmee steeds lastiger om de echte gevolgen van technologie in te kunnen schatten!</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56</a:t>
            </a:fld>
            <a:endParaRPr lang="nl-NL"/>
          </a:p>
        </p:txBody>
      </p:sp>
    </p:spTree>
    <p:extLst>
      <p:ext uri="{BB962C8B-B14F-4D97-AF65-F5344CB8AC3E}">
        <p14:creationId xmlns:p14="http://schemas.microsoft.com/office/powerpoint/2010/main" val="25658046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Nog een voorbeeld.</a:t>
            </a:r>
            <a:r>
              <a:rPr lang="nl-NL" baseline="0" dirty="0" smtClean="0"/>
              <a:t> De bescherming heeft geleid tot hardere klappen en hardere klappen tot meer blessures.</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57</a:t>
            </a:fld>
            <a:endParaRPr lang="nl-NL"/>
          </a:p>
        </p:txBody>
      </p:sp>
    </p:spTree>
    <p:extLst>
      <p:ext uri="{BB962C8B-B14F-4D97-AF65-F5344CB8AC3E}">
        <p14:creationId xmlns:p14="http://schemas.microsoft.com/office/powerpoint/2010/main" val="38719923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a:t>
            </a:r>
            <a:r>
              <a:rPr lang="nl-NL" i="1" dirty="0" smtClean="0">
                <a:effectLst/>
              </a:rPr>
              <a:t>c) Technologie leidt tot versimpeling van problemen die wel op te lossen zijn</a:t>
            </a:r>
            <a:endParaRPr lang="nl-NL" dirty="0" smtClean="0">
              <a:effectLst/>
            </a:endParaRPr>
          </a:p>
          <a:p>
            <a:r>
              <a:rPr lang="nl-NL" dirty="0" smtClean="0">
                <a:effectLst/>
              </a:rPr>
              <a:t>De Wit - Russische techniek - filosoof (en held) </a:t>
            </a:r>
            <a:r>
              <a:rPr lang="nl-NL" dirty="0" err="1" smtClean="0">
                <a:effectLst/>
              </a:rPr>
              <a:t>Evgeny</a:t>
            </a:r>
            <a:r>
              <a:rPr lang="nl-NL" dirty="0" smtClean="0">
                <a:effectLst/>
              </a:rPr>
              <a:t> </a:t>
            </a:r>
            <a:r>
              <a:rPr lang="nl-NL" dirty="0" err="1" smtClean="0">
                <a:effectLst/>
              </a:rPr>
              <a:t>Morozov</a:t>
            </a:r>
            <a:r>
              <a:rPr lang="nl-NL" dirty="0" smtClean="0">
                <a:effectLst/>
              </a:rPr>
              <a:t> schreef een vreemd boek: </a:t>
            </a:r>
            <a:r>
              <a:rPr lang="nl-NL" dirty="0" err="1" smtClean="0">
                <a:effectLst/>
              </a:rPr>
              <a:t>To</a:t>
            </a:r>
            <a:r>
              <a:rPr lang="nl-NL" dirty="0" smtClean="0">
                <a:effectLst/>
              </a:rPr>
              <a:t> Save </a:t>
            </a:r>
            <a:r>
              <a:rPr lang="nl-NL" dirty="0" err="1" smtClean="0">
                <a:effectLst/>
              </a:rPr>
              <a:t>Everything</a:t>
            </a:r>
            <a:r>
              <a:rPr lang="nl-NL" dirty="0" smtClean="0">
                <a:effectLst/>
              </a:rPr>
              <a:t> Click Here (</a:t>
            </a:r>
            <a:r>
              <a:rPr lang="nl-NL" dirty="0" smtClean="0">
                <a:effectLst/>
                <a:hlinkClick r:id="rId3"/>
              </a:rPr>
              <a:t>link - boek</a:t>
            </a:r>
            <a:r>
              <a:rPr lang="nl-NL" dirty="0" smtClean="0">
                <a:effectLst/>
              </a:rPr>
              <a:t>). Het boek is een combinatie van ingewikkeld te lezen passages (voor een Wit-Rus is zijn Engels verrekte 'Oxford-</a:t>
            </a:r>
            <a:r>
              <a:rPr lang="nl-NL" dirty="0" err="1" smtClean="0">
                <a:effectLst/>
              </a:rPr>
              <a:t>ish</a:t>
            </a:r>
            <a:r>
              <a:rPr lang="nl-NL" dirty="0" smtClean="0">
                <a:effectLst/>
              </a:rPr>
              <a:t>'), trollen van anderen, ongezouten, soms kinderachtige grappen en briljante ideeën. </a:t>
            </a:r>
            <a:r>
              <a:rPr lang="nl-NL" dirty="0" err="1" smtClean="0">
                <a:effectLst/>
              </a:rPr>
              <a:t>Evgeny</a:t>
            </a:r>
            <a:r>
              <a:rPr lang="nl-NL" dirty="0" smtClean="0">
                <a:effectLst/>
              </a:rPr>
              <a:t> legt bijvoorbeeld uit dat 'het internet' niet bestaat. Er is geen sprake van één netwerktechnologie met een eenduidige logica en waarden, er zijn heel veel verschillende genetwerkte technologieën, allemaal met hun eigen waardes, valkuilen en uitdagingen. Praten over 'het internet', slaat dan ook nergens op. Doe je het wel, dan ben je een 'internet - </a:t>
            </a:r>
            <a:r>
              <a:rPr lang="nl-NL" dirty="0" err="1" smtClean="0">
                <a:effectLst/>
              </a:rPr>
              <a:t>centrist</a:t>
            </a:r>
            <a:r>
              <a:rPr lang="nl-NL" dirty="0" smtClean="0">
                <a:effectLst/>
              </a:rPr>
              <a:t>.' En dat is niet best. Als je denkt dat de problemen van ons politiek en cultureel leven opgelost kunnen worden met technologie, dan ben je een </a:t>
            </a:r>
            <a:r>
              <a:rPr lang="nl-NL" dirty="0" err="1" smtClean="0">
                <a:effectLst/>
              </a:rPr>
              <a:t>solutionist</a:t>
            </a:r>
            <a:r>
              <a:rPr lang="nl-NL" dirty="0" smtClean="0">
                <a:effectLst/>
              </a:rPr>
              <a:t> (</a:t>
            </a:r>
            <a:r>
              <a:rPr lang="nl-NL" dirty="0" smtClean="0">
                <a:effectLst/>
                <a:hlinkClick r:id="rId4"/>
              </a:rPr>
              <a:t>link</a:t>
            </a:r>
            <a:r>
              <a:rPr lang="nl-NL" dirty="0" smtClean="0">
                <a:effectLst/>
              </a:rPr>
              <a:t> naar interview op public </a:t>
            </a:r>
            <a:r>
              <a:rPr lang="nl-NL" dirty="0" err="1" smtClean="0">
                <a:effectLst/>
              </a:rPr>
              <a:t>books</a:t>
            </a:r>
            <a:r>
              <a:rPr lang="nl-NL" dirty="0" smtClean="0">
                <a:effectLst/>
              </a:rPr>
              <a:t>). Ook niet best. </a:t>
            </a:r>
            <a:r>
              <a:rPr lang="nl-NL" dirty="0" err="1" smtClean="0">
                <a:effectLst/>
              </a:rPr>
              <a:t>Morozov</a:t>
            </a:r>
            <a:r>
              <a:rPr lang="nl-NL" dirty="0" smtClean="0">
                <a:effectLst/>
              </a:rPr>
              <a:t> toont aan dat de moderne technologie ervoor zorgt dat we problemen versimpelen en ze dan oplossen. Drie voorbeelden hieronder:</a:t>
            </a:r>
          </a:p>
          <a:p>
            <a:r>
              <a:rPr lang="nl-NL" dirty="0" smtClean="0">
                <a:effectLst/>
              </a:rPr>
              <a:t>Je bent te dik. Dan koop je toch gewoon een stappenteller en een </a:t>
            </a:r>
            <a:r>
              <a:rPr lang="nl-NL" dirty="0" err="1" smtClean="0">
                <a:effectLst/>
              </a:rPr>
              <a:t>caloriemeter</a:t>
            </a:r>
            <a:r>
              <a:rPr lang="nl-NL" dirty="0" smtClean="0">
                <a:effectLst/>
              </a:rPr>
              <a:t>. Meer lopen, minder eten en </a:t>
            </a:r>
            <a:r>
              <a:rPr lang="nl-NL" dirty="0" err="1" smtClean="0">
                <a:effectLst/>
              </a:rPr>
              <a:t>voila</a:t>
            </a:r>
            <a:r>
              <a:rPr lang="nl-NL" dirty="0" smtClean="0">
                <a:effectLst/>
              </a:rPr>
              <a:t>. Maar dat gaat wel heel erg voorbij aan de complexe economische en sociale structuren die ten grondslag liggen aan obesitas. Arme mensen zijn straks niet alleen te dik, het is dan ook nog eens hun eigen schuld;</a:t>
            </a:r>
          </a:p>
          <a:p>
            <a:r>
              <a:rPr lang="nl-NL" dirty="0" smtClean="0">
                <a:effectLst/>
              </a:rPr>
              <a:t>Je recyclet afval omdat het je punten oplevert voor je afvalgame. Je hebt geen idee meer wat of waarom je recyclet, laat staan dat je intrinsiek gemotiveerd bent;</a:t>
            </a:r>
          </a:p>
          <a:p>
            <a:r>
              <a:rPr lang="nl-NL" dirty="0" smtClean="0">
                <a:effectLst/>
              </a:rPr>
              <a:t>Je implementeert Smart Parking. Het systeem werkt als volgt. Je parkeert op een parkeerplek, sensoren registreren dat automatisch en schrijven automatisch geld af van je creditcard. Super gemakkelijk..... of was hét juist hét idee om door te betalen het parkeren te ontmoedigen?</a:t>
            </a:r>
          </a:p>
          <a:p>
            <a:r>
              <a:rPr lang="nl-NL" dirty="0" smtClean="0">
                <a:effectLst/>
              </a:rPr>
              <a:t>Daarnaast geeft hij andere inzichten, zoals het onderuithalen van het idee van de </a:t>
            </a:r>
            <a:r>
              <a:rPr lang="nl-NL" dirty="0" err="1" smtClean="0">
                <a:effectLst/>
              </a:rPr>
              <a:t>Wisdom</a:t>
            </a:r>
            <a:r>
              <a:rPr lang="nl-NL" dirty="0" smtClean="0">
                <a:effectLst/>
              </a:rPr>
              <a:t> of </a:t>
            </a:r>
            <a:r>
              <a:rPr lang="nl-NL" dirty="0" err="1" smtClean="0">
                <a:effectLst/>
              </a:rPr>
              <a:t>the</a:t>
            </a:r>
            <a:r>
              <a:rPr lang="nl-NL" dirty="0" smtClean="0">
                <a:effectLst/>
              </a:rPr>
              <a:t> </a:t>
            </a:r>
            <a:r>
              <a:rPr lang="nl-NL" dirty="0" err="1" smtClean="0">
                <a:effectLst/>
              </a:rPr>
              <a:t>Crowds</a:t>
            </a:r>
            <a:r>
              <a:rPr lang="nl-NL" dirty="0" smtClean="0">
                <a:effectLst/>
              </a:rPr>
              <a:t> en het opnieuw respecteren van professionele critici. Lezen dat boek.</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58</a:t>
            </a:fld>
            <a:endParaRPr lang="nl-NL"/>
          </a:p>
        </p:txBody>
      </p:sp>
    </p:spTree>
    <p:extLst>
      <p:ext uri="{BB962C8B-B14F-4D97-AF65-F5344CB8AC3E}">
        <p14:creationId xmlns:p14="http://schemas.microsoft.com/office/powerpoint/2010/main" val="568716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Een ander geweldig voorbeeld is </a:t>
            </a:r>
            <a:r>
              <a:rPr lang="nl-NL" dirty="0" smtClean="0">
                <a:effectLst/>
                <a:hlinkClick r:id="rId3"/>
              </a:rPr>
              <a:t>Freeman</a:t>
            </a:r>
            <a:r>
              <a:rPr lang="nl-NL" dirty="0" smtClean="0">
                <a:effectLst/>
              </a:rPr>
              <a:t>.</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59</a:t>
            </a:fld>
            <a:endParaRPr lang="nl-NL"/>
          </a:p>
        </p:txBody>
      </p:sp>
    </p:spTree>
    <p:extLst>
      <p:ext uri="{BB962C8B-B14F-4D97-AF65-F5344CB8AC3E}">
        <p14:creationId xmlns:p14="http://schemas.microsoft.com/office/powerpoint/2010/main" val="1665077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60</a:t>
            </a:fld>
            <a:endParaRPr lang="nl-NL"/>
          </a:p>
        </p:txBody>
      </p:sp>
    </p:spTree>
    <p:extLst>
      <p:ext uri="{BB962C8B-B14F-4D97-AF65-F5344CB8AC3E}">
        <p14:creationId xmlns:p14="http://schemas.microsoft.com/office/powerpoint/2010/main" val="3115761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61</a:t>
            </a:fld>
            <a:endParaRPr lang="nl-NL"/>
          </a:p>
        </p:txBody>
      </p:sp>
    </p:spTree>
    <p:extLst>
      <p:ext uri="{BB962C8B-B14F-4D97-AF65-F5344CB8AC3E}">
        <p14:creationId xmlns:p14="http://schemas.microsoft.com/office/powerpoint/2010/main" val="18470958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62</a:t>
            </a:fld>
            <a:endParaRPr lang="nl-NL"/>
          </a:p>
        </p:txBody>
      </p:sp>
    </p:spTree>
    <p:extLst>
      <p:ext uri="{BB962C8B-B14F-4D97-AF65-F5344CB8AC3E}">
        <p14:creationId xmlns:p14="http://schemas.microsoft.com/office/powerpoint/2010/main" val="189081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Dankzij technologische vooruitgang gaan heel veel zaken dus een stukje beter, maar de kans op een enorme ramp wordt ook groter. Het beste voorbeeld is natuurlijk een kernoorlog.</a:t>
            </a:r>
          </a:p>
          <a:p>
            <a:endParaRPr lang="nl-NL" dirty="0" smtClean="0">
              <a:effectLst/>
            </a:endParaRPr>
          </a:p>
          <a:p>
            <a:r>
              <a:rPr lang="nl-NL" dirty="0" smtClean="0">
                <a:effectLst/>
              </a:rPr>
              <a:t>Waar wij voor moeten zorgen, met zijn allen, is dat het goed </a:t>
            </a:r>
            <a:r>
              <a:rPr lang="nl-NL" b="1" dirty="0" smtClean="0">
                <a:effectLst/>
              </a:rPr>
              <a:t>BLIJFT</a:t>
            </a:r>
            <a:r>
              <a:rPr lang="nl-NL" dirty="0" smtClean="0">
                <a:effectLst/>
              </a:rPr>
              <a:t> gaan. In onze wereld vol technologie, waarin veranderingen soms/vaak supersnel gaan,  is dat belangrijker dan ooit. Dat betekent dat we goed moet nadenken over technologie. Niet alles wat kan, hoeven we ook te doen! Hoe willen we ons verhouden tot technologie? Welke ethiek geven we mee? Hoe zorgen we dat menselijke waarden centraal staan? En, dus én vooral, hoe zorgen we dat de indicatoren de goede kant op blijven bewegen? Daar moeten we over nadenken, met zijn allen, en daarom is </a:t>
            </a:r>
            <a:r>
              <a:rPr lang="nl-NL" dirty="0" err="1" smtClean="0">
                <a:effectLst/>
              </a:rPr>
              <a:t>technofilosofie</a:t>
            </a:r>
            <a:r>
              <a:rPr lang="nl-NL" dirty="0" smtClean="0">
                <a:effectLst/>
              </a:rPr>
              <a:t> zo belangrijk.</a:t>
            </a:r>
          </a:p>
          <a:p>
            <a:r>
              <a:rPr lang="nl-NL" dirty="0" smtClean="0">
                <a:effectLst/>
              </a:rPr>
              <a:t>Om ervoor te zorgen dat het goed blijft gaan.</a:t>
            </a:r>
          </a:p>
          <a:p>
            <a:r>
              <a:rPr lang="nl-NL" dirty="0" smtClean="0">
                <a:effectLst/>
              </a:rPr>
              <a:t>Hans </a:t>
            </a:r>
            <a:r>
              <a:rPr lang="nl-NL" dirty="0" err="1" smtClean="0">
                <a:effectLst/>
              </a:rPr>
              <a:t>Rosling</a:t>
            </a:r>
            <a:r>
              <a:rPr lang="nl-NL" dirty="0" smtClean="0">
                <a:effectLst/>
              </a:rPr>
              <a:t>, de Zweedse Statisticus, vergeleek de toestand van de wereld met een </a:t>
            </a:r>
            <a:r>
              <a:rPr lang="nl-NL" dirty="0" smtClean="0">
                <a:effectLst/>
                <a:hlinkClick r:id="rId3"/>
              </a:rPr>
              <a:t>couveuse - baby </a:t>
            </a:r>
            <a:r>
              <a:rPr lang="nl-NL" dirty="0" smtClean="0">
                <a:effectLst/>
              </a:rPr>
              <a:t>(artikel in The </a:t>
            </a:r>
            <a:r>
              <a:rPr lang="nl-NL" dirty="0" err="1" smtClean="0">
                <a:effectLst/>
              </a:rPr>
              <a:t>Guardian</a:t>
            </a:r>
            <a:r>
              <a:rPr lang="nl-NL" dirty="0" smtClean="0">
                <a:effectLst/>
              </a:rPr>
              <a:t>) die langzaam hersteld, maar nog niet uit de couveuse mag. Het is slecht, maar het gaat een beetje beter. De belangrijkste reden hiervoor is technologie. Maar als we niet oppassen gaat het mis, want kwetsbaar is het allemaal wel. Én juist daarom moeten we nadenken over technologie. Te beginnen met de vraag wat technologie nu precies is.</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7</a:t>
            </a:fld>
            <a:endParaRPr lang="nl-NL"/>
          </a:p>
        </p:txBody>
      </p:sp>
    </p:spTree>
    <p:extLst>
      <p:ext uri="{BB962C8B-B14F-4D97-AF65-F5344CB8AC3E}">
        <p14:creationId xmlns:p14="http://schemas.microsoft.com/office/powerpoint/2010/main" val="540978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effectLst/>
              </a:rPr>
              <a:t>Er zijn heel veel manieren om te beschrijven wat technologie nu precies is én je kunt ook nog eens gewoon naar Wikipedia gaan. In deze long </a:t>
            </a:r>
            <a:r>
              <a:rPr lang="nl-NL" dirty="0" err="1" smtClean="0">
                <a:effectLst/>
              </a:rPr>
              <a:t>read</a:t>
            </a:r>
            <a:r>
              <a:rPr lang="nl-NL" dirty="0" smtClean="0">
                <a:effectLst/>
              </a:rPr>
              <a:t> kies ik er voor om technologie te beschrijven met behulp van de door Koert van </a:t>
            </a:r>
            <a:r>
              <a:rPr lang="nl-NL" dirty="0" err="1" smtClean="0">
                <a:effectLst/>
              </a:rPr>
              <a:t>Mensvoort</a:t>
            </a:r>
            <a:r>
              <a:rPr lang="nl-NL" dirty="0" smtClean="0">
                <a:effectLst/>
              </a:rPr>
              <a:t> bedachte Piramide van Technologie. Hieronder staat een korte beschrijving, de officiële publicatie vind je </a:t>
            </a:r>
            <a:r>
              <a:rPr lang="nl-NL" dirty="0" smtClean="0">
                <a:effectLst/>
                <a:hlinkClick r:id="rId3"/>
              </a:rPr>
              <a:t>hier</a:t>
            </a:r>
            <a:r>
              <a:rPr lang="nl-NL" dirty="0" smtClean="0">
                <a:effectLst/>
              </a:rPr>
              <a:t> (link naar pdf).</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8</a:t>
            </a:fld>
            <a:endParaRPr lang="nl-NL"/>
          </a:p>
        </p:txBody>
      </p:sp>
    </p:spTree>
    <p:extLst>
      <p:ext uri="{BB962C8B-B14F-4D97-AF65-F5344CB8AC3E}">
        <p14:creationId xmlns:p14="http://schemas.microsoft.com/office/powerpoint/2010/main" val="387362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Leuke</a:t>
            </a:r>
            <a:r>
              <a:rPr lang="nl-NL" baseline="0" dirty="0" smtClean="0"/>
              <a:t> site: vanmensvoort.com</a:t>
            </a:r>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9</a:t>
            </a:fld>
            <a:endParaRPr lang="nl-NL"/>
          </a:p>
        </p:txBody>
      </p:sp>
    </p:spTree>
    <p:extLst>
      <p:ext uri="{BB962C8B-B14F-4D97-AF65-F5344CB8AC3E}">
        <p14:creationId xmlns:p14="http://schemas.microsoft.com/office/powerpoint/2010/main" val="75885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Fase 1. </a:t>
            </a:r>
            <a:r>
              <a:rPr lang="nl-NL" sz="1200" b="1" kern="1200" dirty="0" err="1" smtClean="0">
                <a:solidFill>
                  <a:schemeClr val="tx1"/>
                </a:solidFill>
                <a:effectLst/>
                <a:latin typeface="+mn-lt"/>
                <a:ea typeface="+mn-ea"/>
                <a:cs typeface="+mn-cs"/>
              </a:rPr>
              <a:t>Envisioned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Alle technologie wordt geboren in de fantasie van de mens. Nieuwe technologie wordt daarom vaak bedacht door </a:t>
            </a:r>
            <a:r>
              <a:rPr lang="nl-NL" sz="1200" kern="1200" dirty="0" err="1" smtClean="0">
                <a:solidFill>
                  <a:schemeClr val="tx1"/>
                </a:solidFill>
                <a:effectLst/>
                <a:latin typeface="+mn-lt"/>
                <a:ea typeface="+mn-ea"/>
                <a:cs typeface="+mn-cs"/>
              </a:rPr>
              <a:t>science</a:t>
            </a:r>
            <a:r>
              <a:rPr lang="nl-NL" sz="1200" kern="1200" dirty="0" smtClean="0">
                <a:solidFill>
                  <a:schemeClr val="tx1"/>
                </a:solidFill>
                <a:effectLst/>
                <a:latin typeface="+mn-lt"/>
                <a:ea typeface="+mn-ea"/>
                <a:cs typeface="+mn-cs"/>
              </a:rPr>
              <a:t> fiction schrijvers, zoals bijvoorbeeld Arthur C. </a:t>
            </a:r>
            <a:r>
              <a:rPr lang="nl-NL" sz="1200" kern="1200" dirty="0" err="1" smtClean="0">
                <a:solidFill>
                  <a:schemeClr val="tx1"/>
                </a:solidFill>
                <a:effectLst/>
                <a:latin typeface="+mn-lt"/>
                <a:ea typeface="+mn-ea"/>
                <a:cs typeface="+mn-cs"/>
              </a:rPr>
              <a:t>Clarke</a:t>
            </a:r>
            <a:r>
              <a:rPr lang="nl-NL" sz="1200" kern="1200" dirty="0" smtClean="0">
                <a:solidFill>
                  <a:schemeClr val="tx1"/>
                </a:solidFill>
                <a:effectLst/>
                <a:latin typeface="+mn-lt"/>
                <a:ea typeface="+mn-ea"/>
                <a:cs typeface="+mn-cs"/>
              </a:rPr>
              <a:t> die al in 1945 de satelliet bedacht (20 jaar voor de echte introductie). Sommige technologieën gaan heel snel van bedacht naar daadwerkelijk beschikbaar andere technologieën blijven bedacht voor onbepaalde tijd. Mijn favoriet is daarbij uiteraard de teletijdmachine van Professor </a:t>
            </a:r>
            <a:r>
              <a:rPr lang="nl-NL" sz="1200" kern="1200" dirty="0" err="1" smtClean="0">
                <a:solidFill>
                  <a:schemeClr val="tx1"/>
                </a:solidFill>
                <a:effectLst/>
                <a:latin typeface="+mn-lt"/>
                <a:ea typeface="+mn-ea"/>
                <a:cs typeface="+mn-cs"/>
              </a:rPr>
              <a:t>Barabas</a:t>
            </a:r>
            <a:r>
              <a:rPr lang="nl-NL" sz="1200" kern="1200" dirty="0" smtClean="0">
                <a:solidFill>
                  <a:schemeClr val="tx1"/>
                </a:solidFill>
                <a:effectLst/>
                <a:latin typeface="+mn-lt"/>
                <a:ea typeface="+mn-ea"/>
                <a:cs typeface="+mn-cs"/>
              </a:rPr>
              <a:t>.</a:t>
            </a:r>
          </a:p>
          <a:p>
            <a:r>
              <a:rPr lang="nl-NL" sz="1200" b="1" kern="1200" dirty="0" smtClean="0">
                <a:solidFill>
                  <a:schemeClr val="tx1"/>
                </a:solidFill>
                <a:effectLst/>
                <a:latin typeface="+mn-lt"/>
                <a:ea typeface="+mn-ea"/>
                <a:cs typeface="+mn-cs"/>
              </a:rPr>
              <a:t>Fase 2. </a:t>
            </a:r>
            <a:r>
              <a:rPr lang="nl-NL" sz="1200" b="1" kern="1200" dirty="0" err="1" smtClean="0">
                <a:solidFill>
                  <a:schemeClr val="tx1"/>
                </a:solidFill>
                <a:effectLst/>
                <a:latin typeface="+mn-lt"/>
                <a:ea typeface="+mn-ea"/>
                <a:cs typeface="+mn-cs"/>
              </a:rPr>
              <a:t>Operational</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In deze fase is er een </a:t>
            </a:r>
            <a:r>
              <a:rPr lang="nl-NL" sz="1200" kern="1200" dirty="0" err="1" smtClean="0">
                <a:solidFill>
                  <a:schemeClr val="tx1"/>
                </a:solidFill>
                <a:effectLst/>
                <a:latin typeface="+mn-lt"/>
                <a:ea typeface="+mn-ea"/>
                <a:cs typeface="+mn-cs"/>
              </a:rPr>
              <a:t>proof</a:t>
            </a:r>
            <a:r>
              <a:rPr lang="nl-NL" sz="1200" kern="1200" dirty="0" smtClean="0">
                <a:solidFill>
                  <a:schemeClr val="tx1"/>
                </a:solidFill>
                <a:effectLst/>
                <a:latin typeface="+mn-lt"/>
                <a:ea typeface="+mn-ea"/>
                <a:cs typeface="+mn-cs"/>
              </a:rPr>
              <a:t> of concept van de technologie. Het werk, maar vaak alleen in een gecontroleerde omgeving. Of er zijn tegenkrachten, omdat de nieuwe technologie een oud verdienmodel ondermijnt. Voorbeeld zijn </a:t>
            </a:r>
            <a:r>
              <a:rPr lang="nl-NL" sz="1200" kern="1200" dirty="0" err="1" smtClean="0">
                <a:solidFill>
                  <a:schemeClr val="tx1"/>
                </a:solidFill>
                <a:effectLst/>
                <a:latin typeface="+mn-lt"/>
                <a:ea typeface="+mn-ea"/>
                <a:cs typeface="+mn-cs"/>
              </a:rPr>
              <a:t>quantum</a:t>
            </a:r>
            <a:r>
              <a:rPr lang="nl-NL" sz="1200" kern="1200" dirty="0" smtClean="0">
                <a:solidFill>
                  <a:schemeClr val="tx1"/>
                </a:solidFill>
                <a:effectLst/>
                <a:latin typeface="+mn-lt"/>
                <a:ea typeface="+mn-ea"/>
                <a:cs typeface="+mn-cs"/>
              </a:rPr>
              <a:t> computers, kweekvlees en draadloze </a:t>
            </a:r>
            <a:r>
              <a:rPr lang="nl-NL" sz="1200" kern="1200" dirty="0" err="1" smtClean="0">
                <a:solidFill>
                  <a:schemeClr val="tx1"/>
                </a:solidFill>
                <a:effectLst/>
                <a:latin typeface="+mn-lt"/>
                <a:ea typeface="+mn-ea"/>
                <a:cs typeface="+mn-cs"/>
              </a:rPr>
              <a:t>electriciteit</a:t>
            </a:r>
            <a:r>
              <a:rPr lang="nl-NL" sz="1200" kern="1200" dirty="0" smtClean="0">
                <a:solidFill>
                  <a:schemeClr val="tx1"/>
                </a:solidFill>
                <a:effectLst/>
                <a:latin typeface="+mn-lt"/>
                <a:ea typeface="+mn-ea"/>
                <a:cs typeface="+mn-cs"/>
              </a:rPr>
              <a:t>.</a:t>
            </a:r>
          </a:p>
          <a:p>
            <a:r>
              <a:rPr lang="nl-NL" sz="1200" b="1" kern="1200" dirty="0" smtClean="0">
                <a:solidFill>
                  <a:schemeClr val="tx1"/>
                </a:solidFill>
                <a:effectLst/>
                <a:latin typeface="+mn-lt"/>
                <a:ea typeface="+mn-ea"/>
                <a:cs typeface="+mn-cs"/>
              </a:rPr>
              <a:t>Fase 3. </a:t>
            </a:r>
            <a:r>
              <a:rPr lang="nl-NL" sz="1200" b="1" kern="1200" dirty="0" err="1" smtClean="0">
                <a:solidFill>
                  <a:schemeClr val="tx1"/>
                </a:solidFill>
                <a:effectLst/>
                <a:latin typeface="+mn-lt"/>
                <a:ea typeface="+mn-ea"/>
                <a:cs typeface="+mn-cs"/>
              </a:rPr>
              <a:t>Applied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In deze fase is de technologie uit het lab maar nog niet breed geaccepteerd. Dit is een ingewikkelde fase. Sommige technologieën worden razendsnel geaccepteerd andere blijven in deze fase hangen (zoals nucleaire energie wat nooit écht geaccepteerd is). Ook heb je in deze fase concurrentie. Electrische auto’s waren er bijvoorbeeld eerder dan benzine-wagens, maar verloren de concurrentie en bleven heel lang hangen in deze fase. In </a:t>
            </a:r>
            <a:r>
              <a:rPr lang="nl-NL" sz="1200" kern="1200" dirty="0" err="1" smtClean="0">
                <a:solidFill>
                  <a:schemeClr val="tx1"/>
                </a:solidFill>
                <a:effectLst/>
                <a:latin typeface="+mn-lt"/>
                <a:ea typeface="+mn-ea"/>
                <a:cs typeface="+mn-cs"/>
              </a:rPr>
              <a:t>Applied</a:t>
            </a:r>
            <a:r>
              <a:rPr lang="nl-NL" sz="1200" kern="1200" dirty="0" smtClean="0">
                <a:solidFill>
                  <a:schemeClr val="tx1"/>
                </a:solidFill>
                <a:effectLst/>
                <a:latin typeface="+mn-lt"/>
                <a:ea typeface="+mn-ea"/>
                <a:cs typeface="+mn-cs"/>
              </a:rPr>
              <a:t> – fase heb je ook technologieën die nostalgisch zijn. Deze komen ‘naar beneden gegleden’. Voorbeelden zijn vinyl, stoomtreinen en hete lucht ballonnen.</a:t>
            </a:r>
          </a:p>
          <a:p>
            <a:r>
              <a:rPr lang="nl-NL" sz="1200" b="1" kern="1200" dirty="0" smtClean="0">
                <a:solidFill>
                  <a:schemeClr val="tx1"/>
                </a:solidFill>
                <a:effectLst/>
                <a:latin typeface="+mn-lt"/>
                <a:ea typeface="+mn-ea"/>
                <a:cs typeface="+mn-cs"/>
              </a:rPr>
              <a:t>Fase 4. </a:t>
            </a:r>
            <a:r>
              <a:rPr lang="nl-NL" sz="1200" b="1" kern="1200" dirty="0" err="1" smtClean="0">
                <a:solidFill>
                  <a:schemeClr val="tx1"/>
                </a:solidFill>
                <a:effectLst/>
                <a:latin typeface="+mn-lt"/>
                <a:ea typeface="+mn-ea"/>
                <a:cs typeface="+mn-cs"/>
              </a:rPr>
              <a:t>Accepted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Hier gaat het om technologieën die onderdeel worden van ons dagelijks leven. Pinautomaten, GPS, televisie, magnetrons, </a:t>
            </a:r>
            <a:r>
              <a:rPr lang="nl-NL" sz="1200" kern="1200" dirty="0" err="1" smtClean="0">
                <a:solidFill>
                  <a:schemeClr val="tx1"/>
                </a:solidFill>
                <a:effectLst/>
                <a:latin typeface="+mn-lt"/>
                <a:ea typeface="+mn-ea"/>
                <a:cs typeface="+mn-cs"/>
              </a:rPr>
              <a:t>etc</a:t>
            </a:r>
            <a:r>
              <a:rPr lang="nl-NL" sz="1200" kern="1200" dirty="0" smtClean="0">
                <a:solidFill>
                  <a:schemeClr val="tx1"/>
                </a:solidFill>
                <a:effectLst/>
                <a:latin typeface="+mn-lt"/>
                <a:ea typeface="+mn-ea"/>
                <a:cs typeface="+mn-cs"/>
              </a:rPr>
              <a:t>… Controversiële technologieën, zoals kernenergie hebben moeite om de stap naar </a:t>
            </a:r>
            <a:r>
              <a:rPr lang="nl-NL" sz="1200" kern="1200" dirty="0" err="1" smtClean="0">
                <a:solidFill>
                  <a:schemeClr val="tx1"/>
                </a:solidFill>
                <a:effectLst/>
                <a:latin typeface="+mn-lt"/>
                <a:ea typeface="+mn-ea"/>
                <a:cs typeface="+mn-cs"/>
              </a:rPr>
              <a:t>Accepted</a:t>
            </a:r>
            <a:r>
              <a:rPr lang="nl-NL" sz="1200" kern="1200" dirty="0" smtClean="0">
                <a:solidFill>
                  <a:schemeClr val="tx1"/>
                </a:solidFill>
                <a:effectLst/>
                <a:latin typeface="+mn-lt"/>
                <a:ea typeface="+mn-ea"/>
                <a:cs typeface="+mn-cs"/>
              </a:rPr>
              <a:t> te maken. Dat geldt niet voor technologieën die dichter </a:t>
            </a:r>
            <a:r>
              <a:rPr lang="nl-NL" sz="1200" kern="1200" dirty="0" err="1" smtClean="0">
                <a:solidFill>
                  <a:schemeClr val="tx1"/>
                </a:solidFill>
                <a:effectLst/>
                <a:latin typeface="+mn-lt"/>
                <a:ea typeface="+mn-ea"/>
                <a:cs typeface="+mn-cs"/>
              </a:rPr>
              <a:t>aanschurken</a:t>
            </a:r>
            <a:r>
              <a:rPr lang="nl-NL" sz="1200" kern="1200" dirty="0" smtClean="0">
                <a:solidFill>
                  <a:schemeClr val="tx1"/>
                </a:solidFill>
                <a:effectLst/>
                <a:latin typeface="+mn-lt"/>
                <a:ea typeface="+mn-ea"/>
                <a:cs typeface="+mn-cs"/>
              </a:rPr>
              <a:t> tegen onze gewoontes, tradities en intuïties. Daarom kopiëren sommige technologieën ook deze gewoontes, denk maar aan het bladeren op de </a:t>
            </a:r>
            <a:r>
              <a:rPr lang="nl-NL" sz="1200" kern="1200" dirty="0" err="1" smtClean="0">
                <a:solidFill>
                  <a:schemeClr val="tx1"/>
                </a:solidFill>
                <a:effectLst/>
                <a:latin typeface="+mn-lt"/>
                <a:ea typeface="+mn-ea"/>
                <a:cs typeface="+mn-cs"/>
              </a:rPr>
              <a:t>i-pad</a:t>
            </a:r>
            <a:r>
              <a:rPr lang="nl-NL" sz="1200" kern="1200" dirty="0" smtClean="0">
                <a:solidFill>
                  <a:schemeClr val="tx1"/>
                </a:solidFill>
                <a:effectLst/>
                <a:latin typeface="+mn-lt"/>
                <a:ea typeface="+mn-ea"/>
                <a:cs typeface="+mn-cs"/>
              </a:rPr>
              <a:t> of de digitale boekenplank op de iPad. En dat terwijl juist ontwikkelingen als de iPad de boekenplank naar beneden gaat duwen in de </a:t>
            </a:r>
            <a:r>
              <a:rPr lang="nl-NL" sz="1200" kern="1200" dirty="0" err="1" smtClean="0">
                <a:solidFill>
                  <a:schemeClr val="tx1"/>
                </a:solidFill>
                <a:effectLst/>
                <a:latin typeface="+mn-lt"/>
                <a:ea typeface="+mn-ea"/>
                <a:cs typeface="+mn-cs"/>
              </a:rPr>
              <a:t>pyramide</a:t>
            </a:r>
            <a:r>
              <a:rPr lang="nl-NL" sz="1200" kern="1200" dirty="0" smtClean="0">
                <a:solidFill>
                  <a:schemeClr val="tx1"/>
                </a:solidFill>
                <a:effectLst/>
                <a:latin typeface="+mn-lt"/>
                <a:ea typeface="+mn-ea"/>
                <a:cs typeface="+mn-cs"/>
              </a:rPr>
              <a:t> (o, ironie!). Technologieën zijn in deze fase ook heel erg gebonden aan de cultuur. Sommige mensen kunnen niet zonder hun vaatwasser in andere delen van de wereld is het een extravagant apparaat. Je kunt in deze fase nog best zonder.</a:t>
            </a:r>
          </a:p>
          <a:p>
            <a:r>
              <a:rPr lang="nl-NL" sz="1200" b="1" kern="1200" dirty="0" smtClean="0">
                <a:solidFill>
                  <a:schemeClr val="tx1"/>
                </a:solidFill>
                <a:effectLst/>
                <a:latin typeface="+mn-lt"/>
                <a:ea typeface="+mn-ea"/>
                <a:cs typeface="+mn-cs"/>
              </a:rPr>
              <a:t>Fase 5. </a:t>
            </a:r>
            <a:r>
              <a:rPr lang="nl-NL" sz="1200" b="1" kern="1200" dirty="0" err="1" smtClean="0">
                <a:solidFill>
                  <a:schemeClr val="tx1"/>
                </a:solidFill>
                <a:effectLst/>
                <a:latin typeface="+mn-lt"/>
                <a:ea typeface="+mn-ea"/>
                <a:cs typeface="+mn-cs"/>
              </a:rPr>
              <a:t>Vital</a:t>
            </a:r>
            <a:r>
              <a:rPr lang="nl-NL" sz="1200" kern="1200" dirty="0" smtClean="0">
                <a:solidFill>
                  <a:schemeClr val="tx1"/>
                </a:solidFill>
                <a:effectLst/>
                <a:latin typeface="+mn-lt"/>
                <a:ea typeface="+mn-ea"/>
                <a:cs typeface="+mn-cs"/>
              </a:rPr>
              <a:t>. Hier wordt technologie onze tweede natuur. Denk aan je smartphone. Het voelt voor velen alsof je een arm of een been mist, als je je telefoon niet bij hebt. Andere voorbeelden zijn riolen, watersystemen, </a:t>
            </a:r>
            <a:r>
              <a:rPr lang="nl-NL" sz="1200" kern="1200" dirty="0" err="1" smtClean="0">
                <a:solidFill>
                  <a:schemeClr val="tx1"/>
                </a:solidFill>
                <a:effectLst/>
                <a:latin typeface="+mn-lt"/>
                <a:ea typeface="+mn-ea"/>
                <a:cs typeface="+mn-cs"/>
              </a:rPr>
              <a:t>electriciteit</a:t>
            </a:r>
            <a:r>
              <a:rPr lang="nl-NL" sz="1200" kern="1200" dirty="0" smtClean="0">
                <a:solidFill>
                  <a:schemeClr val="tx1"/>
                </a:solidFill>
                <a:effectLst/>
                <a:latin typeface="+mn-lt"/>
                <a:ea typeface="+mn-ea"/>
                <a:cs typeface="+mn-cs"/>
              </a:rPr>
              <a:t>,  antibiotica, internet. Vitale technologieën zorgen vaak voor de infrastructuur waar ‘lagere’ technologieën op draaien. Technologieën worden niet zo vaak vitaal, maar als ze het zijn, gaan ze ook niet snel meer weg. Je moet dus goed kijken naar de voor,- en nadelen.</a:t>
            </a:r>
          </a:p>
          <a:p>
            <a:r>
              <a:rPr lang="nl-NL" sz="1200" b="1" kern="1200" dirty="0" smtClean="0">
                <a:solidFill>
                  <a:schemeClr val="tx1"/>
                </a:solidFill>
                <a:effectLst/>
                <a:latin typeface="+mn-lt"/>
                <a:ea typeface="+mn-ea"/>
                <a:cs typeface="+mn-cs"/>
              </a:rPr>
              <a:t>Fase 6. </a:t>
            </a:r>
            <a:r>
              <a:rPr lang="nl-NL" sz="1200" b="1" kern="1200" dirty="0" err="1" smtClean="0">
                <a:solidFill>
                  <a:schemeClr val="tx1"/>
                </a:solidFill>
                <a:effectLst/>
                <a:latin typeface="+mn-lt"/>
                <a:ea typeface="+mn-ea"/>
                <a:cs typeface="+mn-cs"/>
              </a:rPr>
              <a:t>Invisible</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Sommige technologieën zijn zo succesvol dat ze niet langer gezien worden als een technologie. Bijvoorbeeld schrijven. Of geld. En, als je </a:t>
            </a:r>
            <a:r>
              <a:rPr lang="nl-NL" sz="1200" kern="1200" dirty="0" err="1" smtClean="0">
                <a:solidFill>
                  <a:schemeClr val="tx1"/>
                </a:solidFill>
                <a:effectLst/>
                <a:latin typeface="+mn-lt"/>
                <a:ea typeface="+mn-ea"/>
                <a:cs typeface="+mn-cs"/>
              </a:rPr>
              <a:t>us</a:t>
            </a:r>
            <a:r>
              <a:rPr lang="nl-NL" sz="1200" kern="1200" dirty="0" smtClean="0">
                <a:solidFill>
                  <a:schemeClr val="tx1"/>
                </a:solidFill>
                <a:effectLst/>
                <a:latin typeface="+mn-lt"/>
                <a:ea typeface="+mn-ea"/>
                <a:cs typeface="+mn-cs"/>
              </a:rPr>
              <a:t> echt goed bezig bent, een cheque uitschrijven. Andere voorbeelden zijn kleren en landbouw.</a:t>
            </a:r>
          </a:p>
          <a:p>
            <a:r>
              <a:rPr lang="nl-NL" sz="1200" b="1" kern="1200" dirty="0" smtClean="0">
                <a:solidFill>
                  <a:schemeClr val="tx1"/>
                </a:solidFill>
                <a:effectLst/>
                <a:latin typeface="+mn-lt"/>
                <a:ea typeface="+mn-ea"/>
                <a:cs typeface="+mn-cs"/>
              </a:rPr>
              <a:t>Fase 7. </a:t>
            </a:r>
            <a:r>
              <a:rPr lang="nl-NL" sz="1200" b="1" kern="1200" dirty="0" err="1" smtClean="0">
                <a:solidFill>
                  <a:schemeClr val="tx1"/>
                </a:solidFill>
                <a:effectLst/>
                <a:latin typeface="+mn-lt"/>
                <a:ea typeface="+mn-ea"/>
                <a:cs typeface="+mn-cs"/>
              </a:rPr>
              <a:t>Naturalized</a:t>
            </a:r>
            <a:r>
              <a:rPr lang="nl-NL" sz="1200" b="1" kern="1200" dirty="0" smtClean="0">
                <a:solidFill>
                  <a:schemeClr val="tx1"/>
                </a:solidFill>
                <a:effectLst/>
                <a:latin typeface="+mn-lt"/>
                <a:ea typeface="+mn-ea"/>
                <a:cs typeface="+mn-cs"/>
              </a:rPr>
              <a:t>.</a:t>
            </a:r>
            <a:r>
              <a:rPr lang="nl-NL" sz="1200" kern="1200" dirty="0" smtClean="0">
                <a:solidFill>
                  <a:schemeClr val="tx1"/>
                </a:solidFill>
                <a:effectLst/>
                <a:latin typeface="+mn-lt"/>
                <a:ea typeface="+mn-ea"/>
                <a:cs typeface="+mn-cs"/>
              </a:rPr>
              <a:t> Net als bij de Piramide van Maslow bereiken technologieën maar zelden de top. De meeste technologieën halen niveau 4 en zakken dan weer terug. Soms is er een technologie die </a:t>
            </a:r>
            <a:r>
              <a:rPr lang="nl-NL" sz="1200" kern="1200" dirty="0" err="1" smtClean="0">
                <a:solidFill>
                  <a:schemeClr val="tx1"/>
                </a:solidFill>
                <a:effectLst/>
                <a:latin typeface="+mn-lt"/>
                <a:ea typeface="+mn-ea"/>
                <a:cs typeface="+mn-cs"/>
              </a:rPr>
              <a:t>vital</a:t>
            </a:r>
            <a:r>
              <a:rPr lang="nl-NL" sz="1200" kern="1200" dirty="0" smtClean="0">
                <a:solidFill>
                  <a:schemeClr val="tx1"/>
                </a:solidFill>
                <a:effectLst/>
                <a:latin typeface="+mn-lt"/>
                <a:ea typeface="+mn-ea"/>
                <a:cs typeface="+mn-cs"/>
              </a:rPr>
              <a:t> wordt en zelden worden ze onzichtbaar. </a:t>
            </a:r>
            <a:r>
              <a:rPr lang="nl-NL" sz="1200" kern="1200" dirty="0" err="1" smtClean="0">
                <a:solidFill>
                  <a:schemeClr val="tx1"/>
                </a:solidFill>
                <a:effectLst/>
                <a:latin typeface="+mn-lt"/>
                <a:ea typeface="+mn-ea"/>
                <a:cs typeface="+mn-cs"/>
              </a:rPr>
              <a:t>Naturalized</a:t>
            </a:r>
            <a:r>
              <a:rPr lang="nl-NL" sz="1200" kern="1200" dirty="0" smtClean="0">
                <a:solidFill>
                  <a:schemeClr val="tx1"/>
                </a:solidFill>
                <a:effectLst/>
                <a:latin typeface="+mn-lt"/>
                <a:ea typeface="+mn-ea"/>
                <a:cs typeface="+mn-cs"/>
              </a:rPr>
              <a:t> technologieën zien we als onderdeel van de menselijke natuur. Het beste voorbeeld is koken. Koken is een externe maag. We verteren ons voedsel voor, waardoor we met veel minder energie veel meer calorieën tot ons kunnen nemen. En met die extra energie hebben we ons verder kunnen ontwikkelen.</a:t>
            </a:r>
          </a:p>
          <a:p>
            <a:r>
              <a:rPr lang="nl-NL" sz="1200" kern="1200" dirty="0" smtClean="0">
                <a:solidFill>
                  <a:schemeClr val="tx1"/>
                </a:solidFill>
                <a:effectLst/>
                <a:latin typeface="+mn-lt"/>
                <a:ea typeface="+mn-ea"/>
                <a:cs typeface="+mn-cs"/>
              </a:rPr>
              <a:t>De Piramide van Technologie doet ons inzien dat wij technologische wezens van nature zijn. We evolueren samen. Dat betekent dus ook dat natuur en technologie geen tegengestelden zijn. Technologie verandert onze menselijke natuur.</a:t>
            </a:r>
          </a:p>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10</a:t>
            </a:fld>
            <a:endParaRPr lang="nl-NL"/>
          </a:p>
        </p:txBody>
      </p:sp>
    </p:spTree>
    <p:extLst>
      <p:ext uri="{BB962C8B-B14F-4D97-AF65-F5344CB8AC3E}">
        <p14:creationId xmlns:p14="http://schemas.microsoft.com/office/powerpoint/2010/main" val="839279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4-11-2019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87662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1112" y="273050"/>
            <a:ext cx="433957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4766734" y="273051"/>
            <a:ext cx="578658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Text Placeholder 3"/>
          <p:cNvSpPr>
            <a:spLocks noGrp="1"/>
          </p:cNvSpPr>
          <p:nvPr>
            <p:ph type="body" sz="half" idx="2"/>
          </p:nvPr>
        </p:nvSpPr>
        <p:spPr>
          <a:xfrm>
            <a:off x="281112" y="1435101"/>
            <a:ext cx="433957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69037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1361" y="4755284"/>
            <a:ext cx="73152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2071361" y="595168"/>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nl-NL"/>
          </a:p>
        </p:txBody>
      </p:sp>
      <p:sp>
        <p:nvSpPr>
          <p:cNvPr id="4" name="Text Placeholder 3"/>
          <p:cNvSpPr>
            <a:spLocks noGrp="1"/>
          </p:cNvSpPr>
          <p:nvPr>
            <p:ph type="body" sz="half" idx="2"/>
          </p:nvPr>
        </p:nvSpPr>
        <p:spPr>
          <a:xfrm>
            <a:off x="2071361" y="5382747"/>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52B002-1032-497A-A690-67428BD6A599}" type="datetimeFigureOut">
              <a:rPr lang="nl-NL" smtClean="0"/>
              <a:t>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59804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45933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6289" y="263822"/>
            <a:ext cx="2067024" cy="5851525"/>
          </a:xfrm>
        </p:spPr>
        <p:txBody>
          <a:bodyPr vert="eaVert"/>
          <a:lstStyle>
            <a:lvl1pPr>
              <a:defRPr sz="3600"/>
            </a:lvl1pPr>
          </a:lstStyle>
          <a:p>
            <a:r>
              <a:rPr lang="en-US" dirty="0" smtClean="0"/>
              <a:t>Click to edit Master title style</a:t>
            </a:r>
            <a:endParaRPr lang="nl-NL" dirty="0"/>
          </a:p>
        </p:txBody>
      </p:sp>
      <p:sp>
        <p:nvSpPr>
          <p:cNvPr id="3" name="Vertical Text Placeholder 2"/>
          <p:cNvSpPr>
            <a:spLocks noGrp="1"/>
          </p:cNvSpPr>
          <p:nvPr>
            <p:ph type="body" orient="vert" idx="1"/>
          </p:nvPr>
        </p:nvSpPr>
        <p:spPr>
          <a:xfrm>
            <a:off x="281111" y="23999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9352B002-1032-497A-A690-67428BD6A599}" type="datetimeFigureOut">
              <a:rPr lang="nl-NL" smtClean="0"/>
              <a:t>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7478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360" y="2130426"/>
            <a:ext cx="10273141" cy="1470025"/>
          </a:xfrm>
        </p:spPr>
        <p:txBody>
          <a:bodyPr/>
          <a:lstStyle>
            <a:lvl1pPr>
              <a:defRPr sz="3600"/>
            </a:lvl1pPr>
          </a:lstStyle>
          <a:p>
            <a:r>
              <a:rPr lang="en-US" dirty="0" smtClean="0"/>
              <a:t>Click to edit Master title style</a:t>
            </a:r>
            <a:endParaRPr lang="nl-NL" dirty="0"/>
          </a:p>
        </p:txBody>
      </p:sp>
      <p:sp>
        <p:nvSpPr>
          <p:cNvPr id="3" name="Subtitle 2"/>
          <p:cNvSpPr>
            <a:spLocks noGrp="1"/>
          </p:cNvSpPr>
          <p:nvPr>
            <p:ph type="subTitle" idx="1" hasCustomPrompt="1"/>
          </p:nvPr>
        </p:nvSpPr>
        <p:spPr>
          <a:xfrm>
            <a:off x="1204731" y="3789040"/>
            <a:ext cx="85344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l-NL" dirty="0"/>
          </a:p>
        </p:txBody>
      </p:sp>
      <p:sp>
        <p:nvSpPr>
          <p:cNvPr id="4" name="Date Placeholder 3"/>
          <p:cNvSpPr>
            <a:spLocks noGrp="1"/>
          </p:cNvSpPr>
          <p:nvPr>
            <p:ph type="dt" sz="half" idx="10"/>
          </p:nvPr>
        </p:nvSpPr>
        <p:spPr>
          <a:xfrm>
            <a:off x="335360" y="6356351"/>
            <a:ext cx="1728192" cy="365125"/>
          </a:xfrm>
        </p:spPr>
        <p:txBody>
          <a:bodyPr/>
          <a:lstStyle/>
          <a:p>
            <a:fld id="{9352B002-1032-497A-A690-67428BD6A599}" type="datetimeFigureOut">
              <a:rPr lang="nl-NL" smtClean="0"/>
              <a:t>4-11-2019</a:t>
            </a:fld>
            <a:endParaRPr lang="nl-NL" dirty="0"/>
          </a:p>
        </p:txBody>
      </p:sp>
      <p:sp>
        <p:nvSpPr>
          <p:cNvPr id="5" name="Footer Placeholder 4"/>
          <p:cNvSpPr>
            <a:spLocks noGrp="1"/>
          </p:cNvSpPr>
          <p:nvPr>
            <p:ph type="ftr" sz="quarter" idx="11"/>
          </p:nvPr>
        </p:nvSpPr>
        <p:spPr>
          <a:xfrm>
            <a:off x="2288934" y="6353465"/>
            <a:ext cx="6687385" cy="365125"/>
          </a:xfrm>
        </p:spPr>
        <p:txBody>
          <a:bodyPr/>
          <a:lstStyle/>
          <a:p>
            <a:endParaRPr lang="nl-NL"/>
          </a:p>
        </p:txBody>
      </p:sp>
      <p:sp>
        <p:nvSpPr>
          <p:cNvPr id="6" name="Slide Number Placeholder 5"/>
          <p:cNvSpPr>
            <a:spLocks noGrp="1"/>
          </p:cNvSpPr>
          <p:nvPr>
            <p:ph type="sldNum" sz="quarter" idx="12"/>
          </p:nvPr>
        </p:nvSpPr>
        <p:spPr>
          <a:xfrm>
            <a:off x="9217653" y="6361546"/>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66873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0369152" cy="922114"/>
          </a:xfrm>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4-11-2019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2252388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600201"/>
            <a:ext cx="10369152" cy="4525963"/>
          </a:xfrm>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a:xfrm>
            <a:off x="335360" y="6353465"/>
            <a:ext cx="1453952" cy="365125"/>
          </a:xfrm>
        </p:spPr>
        <p:txBody>
          <a:bodyPr/>
          <a:lstStyle/>
          <a:p>
            <a:fld id="{9352B002-1032-497A-A690-67428BD6A599}" type="datetimeFigureOut">
              <a:rPr lang="nl-NL" smtClean="0"/>
              <a:t>4-11-2019</a:t>
            </a:fld>
            <a:endParaRPr lang="nl-NL" dirty="0"/>
          </a:p>
        </p:txBody>
      </p:sp>
      <p:sp>
        <p:nvSpPr>
          <p:cNvPr id="5" name="Footer Placeholder 4"/>
          <p:cNvSpPr>
            <a:spLocks noGrp="1"/>
          </p:cNvSpPr>
          <p:nvPr>
            <p:ph type="ftr" sz="quarter" idx="11"/>
          </p:nvPr>
        </p:nvSpPr>
        <p:spPr>
          <a:xfrm>
            <a:off x="2288934" y="6353465"/>
            <a:ext cx="6495365" cy="365125"/>
          </a:xfrm>
        </p:spPr>
        <p:txBody>
          <a:bodyPr/>
          <a:lstStyle/>
          <a:p>
            <a:endParaRPr lang="nl-NL"/>
          </a:p>
        </p:txBody>
      </p:sp>
      <p:sp>
        <p:nvSpPr>
          <p:cNvPr id="6" name="Slide Number Placeholder 5"/>
          <p:cNvSpPr>
            <a:spLocks noGrp="1"/>
          </p:cNvSpPr>
          <p:nvPr>
            <p:ph type="sldNum" sz="quarter" idx="12"/>
          </p:nvPr>
        </p:nvSpPr>
        <p:spPr>
          <a:xfrm>
            <a:off x="9313664" y="6353465"/>
            <a:ext cx="1390848" cy="365125"/>
          </a:xfrm>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418213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1111" y="4406901"/>
            <a:ext cx="10363200" cy="1362075"/>
          </a:xfrm>
        </p:spPr>
        <p:txBody>
          <a:bodyPr anchor="t"/>
          <a:lstStyle>
            <a:lvl1pPr algn="ctr">
              <a:defRPr sz="4000" b="1" cap="all"/>
            </a:lvl1pPr>
          </a:lstStyle>
          <a:p>
            <a:r>
              <a:rPr lang="en-US" dirty="0" smtClean="0"/>
              <a:t>Click to edit Master title style</a:t>
            </a:r>
            <a:endParaRPr lang="nl-NL" dirty="0"/>
          </a:p>
        </p:txBody>
      </p:sp>
      <p:sp>
        <p:nvSpPr>
          <p:cNvPr id="3" name="Text Placeholder 2"/>
          <p:cNvSpPr>
            <a:spLocks noGrp="1"/>
          </p:cNvSpPr>
          <p:nvPr>
            <p:ph type="body" idx="1"/>
          </p:nvPr>
        </p:nvSpPr>
        <p:spPr>
          <a:xfrm>
            <a:off x="267164" y="2614469"/>
            <a:ext cx="10363200" cy="1500187"/>
          </a:xfrm>
        </p:spPr>
        <p:txBody>
          <a:bodyPr anchor="b"/>
          <a:lstStyle>
            <a:lvl1pPr marL="0" indent="0" algn="ctr">
              <a:buNone/>
              <a:defRPr sz="3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9352B002-1032-497A-A690-67428BD6A599}" type="datetimeFigureOut">
              <a:rPr lang="nl-NL" smtClean="0"/>
              <a:t>4-11-2019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18961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Content Placeholder 2"/>
          <p:cNvSpPr>
            <a:spLocks noGrp="1"/>
          </p:cNvSpPr>
          <p:nvPr>
            <p:ph sz="half" idx="1"/>
          </p:nvPr>
        </p:nvSpPr>
        <p:spPr>
          <a:xfrm>
            <a:off x="281111" y="1600201"/>
            <a:ext cx="504680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Content Placeholder 3"/>
          <p:cNvSpPr>
            <a:spLocks noGrp="1"/>
          </p:cNvSpPr>
          <p:nvPr>
            <p:ph sz="half" idx="2"/>
          </p:nvPr>
        </p:nvSpPr>
        <p:spPr>
          <a:xfrm>
            <a:off x="5519936" y="1600200"/>
            <a:ext cx="508856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9352B002-1032-497A-A690-67428BD6A599}" type="datetimeFigureOut">
              <a:rPr lang="nl-NL" smtClean="0"/>
              <a:t>4-11-2019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31550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nl-NL" dirty="0"/>
          </a:p>
        </p:txBody>
      </p:sp>
      <p:sp>
        <p:nvSpPr>
          <p:cNvPr id="3" name="Text Placeholder 2"/>
          <p:cNvSpPr>
            <a:spLocks noGrp="1"/>
          </p:cNvSpPr>
          <p:nvPr>
            <p:ph type="body" idx="1"/>
          </p:nvPr>
        </p:nvSpPr>
        <p:spPr>
          <a:xfrm>
            <a:off x="281111" y="1535113"/>
            <a:ext cx="504680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81111" y="2174875"/>
            <a:ext cx="504680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Text Placeholder 4"/>
          <p:cNvSpPr>
            <a:spLocks noGrp="1"/>
          </p:cNvSpPr>
          <p:nvPr>
            <p:ph type="body" sz="quarter" idx="3"/>
          </p:nvPr>
        </p:nvSpPr>
        <p:spPr>
          <a:xfrm>
            <a:off x="5444807" y="1535113"/>
            <a:ext cx="516369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44806" y="2160732"/>
            <a:ext cx="51085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7" name="Date Placeholder 6"/>
          <p:cNvSpPr>
            <a:spLocks noGrp="1"/>
          </p:cNvSpPr>
          <p:nvPr>
            <p:ph type="dt" sz="half" idx="10"/>
          </p:nvPr>
        </p:nvSpPr>
        <p:spPr/>
        <p:txBody>
          <a:bodyPr/>
          <a:lstStyle/>
          <a:p>
            <a:fld id="{9352B002-1032-497A-A690-67428BD6A599}" type="datetimeFigureOut">
              <a:rPr lang="nl-NL" smtClean="0"/>
              <a:t>4-11-2019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99110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nl-NL" dirty="0"/>
          </a:p>
        </p:txBody>
      </p:sp>
      <p:sp>
        <p:nvSpPr>
          <p:cNvPr id="3" name="Date Placeholder 2"/>
          <p:cNvSpPr>
            <a:spLocks noGrp="1"/>
          </p:cNvSpPr>
          <p:nvPr>
            <p:ph type="dt" sz="half" idx="10"/>
          </p:nvPr>
        </p:nvSpPr>
        <p:spPr/>
        <p:txBody>
          <a:bodyPr/>
          <a:lstStyle/>
          <a:p>
            <a:fld id="{9352B002-1032-497A-A690-67428BD6A599}" type="datetimeFigureOut">
              <a:rPr lang="nl-NL" smtClean="0"/>
              <a:t>4-11-2019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117531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2B002-1032-497A-A690-67428BD6A599}" type="datetimeFigureOut">
              <a:rPr lang="nl-NL" smtClean="0"/>
              <a:t>4-11-2019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C6149A4C-FF88-4BD5-9F00-E822CED6800F}" type="slidenum">
              <a:rPr lang="nl-NL" smtClean="0"/>
              <a:t>‹nr.›</a:t>
            </a:fld>
            <a:endParaRPr lang="nl-NL"/>
          </a:p>
        </p:txBody>
      </p:sp>
    </p:spTree>
    <p:extLst>
      <p:ext uri="{BB962C8B-B14F-4D97-AF65-F5344CB8AC3E}">
        <p14:creationId xmlns:p14="http://schemas.microsoft.com/office/powerpoint/2010/main" val="343679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111" y="274638"/>
            <a:ext cx="10327391" cy="1143000"/>
          </a:xfrm>
          <a:prstGeom prst="rect">
            <a:avLst/>
          </a:prstGeom>
        </p:spPr>
        <p:txBody>
          <a:bodyPr vert="horz" lIns="91440" tIns="45720" rIns="91440" bIns="45720" rtlCol="0" anchor="ctr">
            <a:normAutofit/>
          </a:bodyPr>
          <a:lstStyle/>
          <a:p>
            <a:r>
              <a:rPr lang="en-US" dirty="0" smtClean="0"/>
              <a:t>Click to edit Master title style</a:t>
            </a:r>
            <a:endParaRPr lang="nl-NL" dirty="0"/>
          </a:p>
        </p:txBody>
      </p:sp>
      <p:sp>
        <p:nvSpPr>
          <p:cNvPr id="3" name="Text Placeholder 2"/>
          <p:cNvSpPr>
            <a:spLocks noGrp="1"/>
          </p:cNvSpPr>
          <p:nvPr>
            <p:ph type="body" idx="1"/>
          </p:nvPr>
        </p:nvSpPr>
        <p:spPr>
          <a:xfrm>
            <a:off x="281111" y="1600201"/>
            <a:ext cx="10327391"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2"/>
          </p:nvPr>
        </p:nvSpPr>
        <p:spPr>
          <a:xfrm>
            <a:off x="281111" y="6347691"/>
            <a:ext cx="145395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2B002-1032-497A-A690-67428BD6A599}" type="datetimeFigureOut">
              <a:rPr lang="nl-NL" smtClean="0"/>
              <a:t>4-11-2019</a:t>
            </a:fld>
            <a:endParaRPr lang="nl-NL"/>
          </a:p>
        </p:txBody>
      </p:sp>
      <p:sp>
        <p:nvSpPr>
          <p:cNvPr id="5" name="Footer Placeholder 4"/>
          <p:cNvSpPr>
            <a:spLocks noGrp="1"/>
          </p:cNvSpPr>
          <p:nvPr>
            <p:ph type="ftr" sz="quarter" idx="3"/>
          </p:nvPr>
        </p:nvSpPr>
        <p:spPr>
          <a:xfrm>
            <a:off x="2071362" y="6353465"/>
            <a:ext cx="6754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Slide Number Placeholder 5"/>
          <p:cNvSpPr>
            <a:spLocks noGrp="1"/>
          </p:cNvSpPr>
          <p:nvPr>
            <p:ph type="sldNum" sz="quarter" idx="4"/>
          </p:nvPr>
        </p:nvSpPr>
        <p:spPr>
          <a:xfrm>
            <a:off x="9162465" y="6347690"/>
            <a:ext cx="13908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49A4C-FF88-4BD5-9F00-E822CED6800F}" type="slidenum">
              <a:rPr lang="nl-NL" smtClean="0"/>
              <a:t>‹nr.›</a:t>
            </a:fld>
            <a:endParaRPr lang="nl-NL"/>
          </a:p>
        </p:txBody>
      </p:sp>
      <p:grpSp>
        <p:nvGrpSpPr>
          <p:cNvPr id="8" name="Groep 7"/>
          <p:cNvGrpSpPr/>
          <p:nvPr userDrawn="1"/>
        </p:nvGrpSpPr>
        <p:grpSpPr>
          <a:xfrm>
            <a:off x="10973048" y="0"/>
            <a:ext cx="1315638" cy="6858594"/>
            <a:chOff x="10972875" y="0"/>
            <a:chExt cx="1308722" cy="6858594"/>
          </a:xfrm>
        </p:grpSpPr>
        <p:grpSp>
          <p:nvGrpSpPr>
            <p:cNvPr id="14" name="Groep 13"/>
            <p:cNvGrpSpPr/>
            <p:nvPr userDrawn="1"/>
          </p:nvGrpSpPr>
          <p:grpSpPr>
            <a:xfrm>
              <a:off x="10972875" y="0"/>
              <a:ext cx="1308722" cy="6858594"/>
              <a:chOff x="8155168" y="-594"/>
              <a:chExt cx="981541" cy="6858594"/>
            </a:xfrm>
          </p:grpSpPr>
          <p:pic>
            <p:nvPicPr>
              <p:cNvPr id="11" name="Afbeelding 10"/>
              <p:cNvPicPr>
                <a:picLocks noChangeAspect="1"/>
              </p:cNvPicPr>
              <p:nvPr userDrawn="1"/>
            </p:nvPicPr>
            <p:blipFill>
              <a:blip r:embed="rId15"/>
              <a:stretch>
                <a:fillRect/>
              </a:stretch>
            </p:blipFill>
            <p:spPr>
              <a:xfrm>
                <a:off x="8155168" y="-594"/>
                <a:ext cx="981541" cy="6858594"/>
              </a:xfrm>
              <a:prstGeom prst="rect">
                <a:avLst/>
              </a:prstGeom>
            </p:spPr>
          </p:pic>
          <p:sp>
            <p:nvSpPr>
              <p:cNvPr id="12" name="Tekstvak 11"/>
              <p:cNvSpPr txBox="1"/>
              <p:nvPr userDrawn="1"/>
            </p:nvSpPr>
            <p:spPr>
              <a:xfrm>
                <a:off x="8417534" y="255960"/>
                <a:ext cx="459238" cy="3606628"/>
              </a:xfrm>
              <a:prstGeom prst="rect">
                <a:avLst/>
              </a:prstGeom>
              <a:noFill/>
            </p:spPr>
            <p:txBody>
              <a:bodyPr vert="vert" wrap="none" rtlCol="0">
                <a:spAutoFit/>
              </a:bodyPr>
              <a:lstStyle/>
              <a:p>
                <a:r>
                  <a:rPr lang="nl-NL" sz="2800" dirty="0" smtClean="0">
                    <a:solidFill>
                      <a:srgbClr val="D824E5"/>
                    </a:solidFill>
                    <a:latin typeface="Calibri" panose="020F0502020204030204" pitchFamily="34" charset="0"/>
                    <a:cs typeface="Calibri" panose="020F0502020204030204" pitchFamily="34" charset="0"/>
                  </a:rPr>
                  <a:t>TEC</a:t>
                </a:r>
                <a:r>
                  <a:rPr lang="nl-NL" sz="2800" dirty="0" smtClean="0">
                    <a:solidFill>
                      <a:schemeClr val="bg1"/>
                    </a:solidFill>
                    <a:latin typeface="Calibri" panose="020F0502020204030204" pitchFamily="34" charset="0"/>
                    <a:cs typeface="Calibri" panose="020F0502020204030204" pitchFamily="34" charset="0"/>
                  </a:rPr>
                  <a:t>HNOFILOSOFIE.COM</a:t>
                </a:r>
                <a:endParaRPr lang="nl-NL" sz="2800" dirty="0">
                  <a:solidFill>
                    <a:schemeClr val="bg1"/>
                  </a:solidFill>
                  <a:latin typeface="Calibri" panose="020F0502020204030204" pitchFamily="34" charset="0"/>
                  <a:cs typeface="Calibri" panose="020F0502020204030204" pitchFamily="34" charset="0"/>
                </a:endParaRPr>
              </a:p>
            </p:txBody>
          </p:sp>
          <p:sp>
            <p:nvSpPr>
              <p:cNvPr id="13" name="Tekstvak 12"/>
              <p:cNvSpPr txBox="1"/>
              <p:nvPr userDrawn="1"/>
            </p:nvSpPr>
            <p:spPr>
              <a:xfrm>
                <a:off x="8257205" y="5300614"/>
                <a:ext cx="752289" cy="461665"/>
              </a:xfrm>
              <a:prstGeom prst="rect">
                <a:avLst/>
              </a:prstGeom>
              <a:noFill/>
            </p:spPr>
            <p:txBody>
              <a:bodyPr wrap="none" rtlCol="0">
                <a:spAutoFit/>
              </a:bodyPr>
              <a:lstStyle/>
              <a:p>
                <a:pPr algn="ctr"/>
                <a:r>
                  <a:rPr lang="nl-NL" sz="1200" dirty="0" smtClean="0">
                    <a:solidFill>
                      <a:schemeClr val="bg1"/>
                    </a:solidFill>
                    <a:latin typeface="Calibri" panose="020F0502020204030204" pitchFamily="34" charset="0"/>
                    <a:cs typeface="Calibri" panose="020F0502020204030204" pitchFamily="34" charset="0"/>
                  </a:rPr>
                  <a:t>Rens </a:t>
                </a:r>
              </a:p>
              <a:p>
                <a:pPr algn="ctr"/>
                <a:r>
                  <a:rPr lang="nl-NL" sz="1200" dirty="0" smtClean="0">
                    <a:solidFill>
                      <a:schemeClr val="bg1"/>
                    </a:solidFill>
                    <a:latin typeface="Calibri" panose="020F0502020204030204" pitchFamily="34" charset="0"/>
                    <a:cs typeface="Calibri" panose="020F0502020204030204" pitchFamily="34" charset="0"/>
                  </a:rPr>
                  <a:t>van der Vorst</a:t>
                </a:r>
                <a:endParaRPr lang="nl-NL" sz="1200" dirty="0">
                  <a:solidFill>
                    <a:schemeClr val="bg1"/>
                  </a:solidFill>
                  <a:latin typeface="Calibri" panose="020F0502020204030204" pitchFamily="34" charset="0"/>
                  <a:cs typeface="Calibri" panose="020F0502020204030204" pitchFamily="34" charset="0"/>
                </a:endParaRPr>
              </a:p>
            </p:txBody>
          </p:sp>
        </p:grpSp>
        <p:pic>
          <p:nvPicPr>
            <p:cNvPr id="15" name="Picture 6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131717" y="6320338"/>
              <a:ext cx="957461" cy="333030"/>
            </a:xfrm>
            <a:prstGeom prst="rect">
              <a:avLst/>
            </a:prstGeom>
          </p:spPr>
        </p:pic>
      </p:grpSp>
    </p:spTree>
    <p:extLst>
      <p:ext uri="{BB962C8B-B14F-4D97-AF65-F5344CB8AC3E}">
        <p14:creationId xmlns:p14="http://schemas.microsoft.com/office/powerpoint/2010/main" val="1480467611"/>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ideo" Target="https://www.youtube.com/embed/HGcKu3SYx9A"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hyperlink" Target="https://money.cnn.com/mostly-human/dead-irl/"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30.emf"/></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hyperlink" Target="https://www.theguardian.com/technology/2019/mar/12/tim-berners-lee-on-30-years-of-the-web-if-we-dream-a-little-we-can-get-the-web-we-want"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25.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deadsocial.org/about" TargetMode="External"/><Relationship Id="rId5" Type="http://schemas.openxmlformats.org/officeDocument/2006/relationships/hyperlink" Target="https://www.mywishes.co.uk/" TargetMode="External"/><Relationship Id="rId4" Type="http://schemas.openxmlformats.org/officeDocument/2006/relationships/image" Target="../media/image39.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5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1010" y="-27384"/>
            <a:ext cx="12205562" cy="6858000"/>
          </a:xfrm>
          <a:prstGeom prst="rect">
            <a:avLst/>
          </a:prstGeom>
        </p:spPr>
      </p:pic>
    </p:spTree>
    <p:extLst>
      <p:ext uri="{BB962C8B-B14F-4D97-AF65-F5344CB8AC3E}">
        <p14:creationId xmlns:p14="http://schemas.microsoft.com/office/powerpoint/2010/main" val="2150782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pyramid of techno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7471"/>
            <a:ext cx="10992544" cy="76716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PYRAMIDE VAN TECHNOLOGIE – KOERT VAN MENSVOORT</a:t>
            </a:r>
            <a:endParaRPr lang="nl-NL" sz="800" b="1" dirty="0"/>
          </a:p>
        </p:txBody>
      </p:sp>
    </p:spTree>
    <p:extLst>
      <p:ext uri="{BB962C8B-B14F-4D97-AF65-F5344CB8AC3E}">
        <p14:creationId xmlns:p14="http://schemas.microsoft.com/office/powerpoint/2010/main" val="2572254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0" y="188640"/>
            <a:ext cx="10871436" cy="6464099"/>
          </a:xfrm>
          <a:prstGeom prst="rect">
            <a:avLst/>
          </a:prstGeom>
        </p:spPr>
      </p:pic>
      <p:sp>
        <p:nvSpPr>
          <p:cNvPr id="5" name="Rechthoek 4"/>
          <p:cNvSpPr/>
          <p:nvPr/>
        </p:nvSpPr>
        <p:spPr>
          <a:xfrm>
            <a:off x="8256239" y="26761"/>
            <a:ext cx="2664439" cy="5778504"/>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Oefening (15 minuten):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Neem per tafel het onderwerp MUZIEK in gedachte. Vul de Pyramide van Technologie. Verbeeld nieuwe muziektechnologieën, bedenk wat er nu in de experimentele fase zit. Schrijf op welke technieken (niet uitputtend) er zijn op het </a:t>
            </a:r>
            <a:r>
              <a:rPr lang="nl-NL" b="1" dirty="0" err="1" smtClean="0">
                <a:latin typeface="Calibri" panose="020F0502020204030204" pitchFamily="34" charset="0"/>
                <a:cs typeface="Calibri" panose="020F0502020204030204" pitchFamily="34" charset="0"/>
              </a:rPr>
              <a:t>applied</a:t>
            </a:r>
            <a:r>
              <a:rPr lang="nl-NL" b="1" dirty="0" smtClean="0">
                <a:latin typeface="Calibri" panose="020F0502020204030204" pitchFamily="34" charset="0"/>
                <a:cs typeface="Calibri" panose="020F0502020204030204" pitchFamily="34" charset="0"/>
              </a:rPr>
              <a:t> en </a:t>
            </a:r>
            <a:r>
              <a:rPr lang="nl-NL" b="1" dirty="0" err="1" smtClean="0">
                <a:latin typeface="Calibri" panose="020F0502020204030204" pitchFamily="34" charset="0"/>
                <a:cs typeface="Calibri" panose="020F0502020204030204" pitchFamily="34" charset="0"/>
              </a:rPr>
              <a:t>accepted</a:t>
            </a:r>
            <a:r>
              <a:rPr lang="nl-NL" b="1" dirty="0" smtClean="0">
                <a:latin typeface="Calibri" panose="020F0502020204030204" pitchFamily="34" charset="0"/>
                <a:cs typeface="Calibri" panose="020F0502020204030204" pitchFamily="34" charset="0"/>
              </a:rPr>
              <a:t> niveau en geef aan met pijlen hoe ze zich daar bewegen. Is er muziek op de hogere </a:t>
            </a:r>
            <a:r>
              <a:rPr lang="nl-NL" b="1" dirty="0" err="1" smtClean="0">
                <a:latin typeface="Calibri" panose="020F0502020204030204" pitchFamily="34" charset="0"/>
                <a:cs typeface="Calibri" panose="020F0502020204030204" pitchFamily="34" charset="0"/>
              </a:rPr>
              <a:t>niveau’s</a:t>
            </a:r>
            <a:r>
              <a:rPr lang="nl-NL" b="1"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322776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0" y="126647"/>
            <a:ext cx="10871436" cy="6464099"/>
          </a:xfrm>
          <a:prstGeom prst="rect">
            <a:avLst/>
          </a:prstGeom>
        </p:spPr>
      </p:pic>
      <p:sp>
        <p:nvSpPr>
          <p:cNvPr id="6" name="Rechthoek 5"/>
          <p:cNvSpPr/>
          <p:nvPr/>
        </p:nvSpPr>
        <p:spPr>
          <a:xfrm>
            <a:off x="911424" y="5805264"/>
            <a:ext cx="2520280" cy="288032"/>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 BRAIN INTERFACES</a:t>
            </a:r>
            <a:endParaRPr lang="nl-NL" sz="1400" dirty="0">
              <a:latin typeface="Calibri" panose="020F0502020204030204" pitchFamily="34" charset="0"/>
              <a:cs typeface="Calibri" panose="020F0502020204030204" pitchFamily="34" charset="0"/>
            </a:endParaRPr>
          </a:p>
        </p:txBody>
      </p:sp>
      <p:sp>
        <p:nvSpPr>
          <p:cNvPr id="7" name="Rechthoek 6"/>
          <p:cNvSpPr/>
          <p:nvPr/>
        </p:nvSpPr>
        <p:spPr>
          <a:xfrm>
            <a:off x="6672064" y="4797152"/>
            <a:ext cx="2520280" cy="288032"/>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COMPONERENDE AI</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7104112" y="5157192"/>
            <a:ext cx="2520280" cy="288032"/>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ROBOTORKESTEN</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4943872" y="6175736"/>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MOOD AI</a:t>
            </a:r>
            <a:endParaRPr lang="nl-NL" sz="1400" dirty="0">
              <a:latin typeface="Calibri" panose="020F0502020204030204" pitchFamily="34" charset="0"/>
              <a:cs typeface="Calibri" panose="020F0502020204030204" pitchFamily="34" charset="0"/>
            </a:endParaRPr>
          </a:p>
        </p:txBody>
      </p:sp>
      <p:sp>
        <p:nvSpPr>
          <p:cNvPr id="10" name="Rechthoek 9"/>
          <p:cNvSpPr/>
          <p:nvPr/>
        </p:nvSpPr>
        <p:spPr>
          <a:xfrm>
            <a:off x="6757348" y="5699165"/>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PERSONAL MUSIC</a:t>
            </a:r>
            <a:endParaRPr lang="nl-NL" sz="1400" dirty="0">
              <a:latin typeface="Calibri" panose="020F0502020204030204" pitchFamily="34" charset="0"/>
              <a:cs typeface="Calibri" panose="020F0502020204030204" pitchFamily="34" charset="0"/>
            </a:endParaRPr>
          </a:p>
        </p:txBody>
      </p:sp>
      <p:sp>
        <p:nvSpPr>
          <p:cNvPr id="11" name="Rechthoek 10"/>
          <p:cNvSpPr/>
          <p:nvPr/>
        </p:nvSpPr>
        <p:spPr>
          <a:xfrm>
            <a:off x="2085153" y="4293096"/>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VINYL</a:t>
            </a:r>
            <a:endParaRPr lang="nl-NL" sz="1400" dirty="0">
              <a:latin typeface="Calibri" panose="020F0502020204030204" pitchFamily="34" charset="0"/>
              <a:cs typeface="Calibri" panose="020F0502020204030204" pitchFamily="34" charset="0"/>
            </a:endParaRPr>
          </a:p>
        </p:txBody>
      </p:sp>
      <p:sp>
        <p:nvSpPr>
          <p:cNvPr id="12" name="Rechthoek 11"/>
          <p:cNvSpPr/>
          <p:nvPr/>
        </p:nvSpPr>
        <p:spPr>
          <a:xfrm>
            <a:off x="4367808" y="3645024"/>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HOLOGRAMMEN</a:t>
            </a:r>
            <a:endParaRPr lang="nl-NL" sz="1400" dirty="0">
              <a:latin typeface="Calibri" panose="020F0502020204030204" pitchFamily="34" charset="0"/>
              <a:cs typeface="Calibri" panose="020F0502020204030204" pitchFamily="34" charset="0"/>
            </a:endParaRPr>
          </a:p>
        </p:txBody>
      </p:sp>
      <p:sp>
        <p:nvSpPr>
          <p:cNvPr id="13" name="Rechthoek 12"/>
          <p:cNvSpPr/>
          <p:nvPr/>
        </p:nvSpPr>
        <p:spPr>
          <a:xfrm>
            <a:off x="6607143" y="3872870"/>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CD’S</a:t>
            </a:r>
            <a:endParaRPr lang="nl-NL" sz="1400" dirty="0">
              <a:latin typeface="Calibri" panose="020F0502020204030204" pitchFamily="34" charset="0"/>
              <a:cs typeface="Calibri" panose="020F0502020204030204" pitchFamily="34" charset="0"/>
            </a:endParaRPr>
          </a:p>
        </p:txBody>
      </p:sp>
      <p:sp>
        <p:nvSpPr>
          <p:cNvPr id="14" name="Rechthoek 13"/>
          <p:cNvSpPr/>
          <p:nvPr/>
        </p:nvSpPr>
        <p:spPr>
          <a:xfrm>
            <a:off x="5785240" y="2745190"/>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STREAMING</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4617012" y="1747036"/>
            <a:ext cx="1944216" cy="277600"/>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MUSIC</a:t>
            </a:r>
            <a:endParaRPr lang="nl-NL"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63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171400"/>
            <a:ext cx="10992544" cy="10992544"/>
          </a:xfrm>
          <a:prstGeom prst="rect">
            <a:avLst/>
          </a:prstGeom>
        </p:spPr>
      </p:pic>
      <p:sp>
        <p:nvSpPr>
          <p:cNvPr id="5"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ADULT SWIM ROBOT CHICKEN VAN AMAZON.COM</a:t>
            </a:r>
            <a:endParaRPr lang="nl-NL" sz="800" b="1" dirty="0"/>
          </a:p>
        </p:txBody>
      </p:sp>
    </p:spTree>
    <p:extLst>
      <p:ext uri="{BB962C8B-B14F-4D97-AF65-F5344CB8AC3E}">
        <p14:creationId xmlns:p14="http://schemas.microsoft.com/office/powerpoint/2010/main" val="681748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1030" name="Picture 6" descr="Afbeeldingsresultaat voor ONGEREPT STRAND"/>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7506" y="-23084"/>
            <a:ext cx="11010773" cy="73405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WILLEKEURIG STRAND - STOCKFOTO</a:t>
            </a:r>
            <a:endParaRPr lang="nl-NL" sz="800" b="1" dirty="0"/>
          </a:p>
        </p:txBody>
      </p:sp>
    </p:spTree>
    <p:extLst>
      <p:ext uri="{BB962C8B-B14F-4D97-AF65-F5344CB8AC3E}">
        <p14:creationId xmlns:p14="http://schemas.microsoft.com/office/powerpoint/2010/main" val="43606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ALGEMEEN</a:t>
            </a:r>
            <a:endParaRPr lang="nl-NL" sz="2000" dirty="0">
              <a:latin typeface="Calibri" panose="020F0502020204030204" pitchFamily="34" charset="0"/>
              <a:cs typeface="Calibri" panose="020F0502020204030204" pitchFamily="34" charset="0"/>
            </a:endParaRP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WAT IS TECHNOLOGIE?</a:t>
            </a:r>
            <a:endParaRPr lang="nl-NL" sz="1400" dirty="0">
              <a:latin typeface="Calibri" panose="020F0502020204030204" pitchFamily="34" charset="0"/>
              <a:cs typeface="Calibri" panose="020F0502020204030204" pitchFamily="34" charset="0"/>
            </a:endParaRPr>
          </a:p>
        </p:txBody>
      </p:sp>
      <p:sp>
        <p:nvSpPr>
          <p:cNvPr id="7" name="Rechthoek 6"/>
          <p:cNvSpPr/>
          <p:nvPr/>
        </p:nvSpPr>
        <p:spPr>
          <a:xfrm>
            <a:off x="4531100" y="188640"/>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AI</a:t>
            </a:r>
            <a:endParaRPr lang="nl-NL" sz="2000" dirty="0">
              <a:latin typeface="Calibri" panose="020F0502020204030204" pitchFamily="34" charset="0"/>
              <a:cs typeface="Calibri" panose="020F0502020204030204" pitchFamily="34" charset="0"/>
            </a:endParaRP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DYSTOPIE OF UTOPIE</a:t>
            </a:r>
            <a:endParaRPr lang="nl-NL" sz="1400" dirty="0">
              <a:latin typeface="Calibri" panose="020F0502020204030204" pitchFamily="34" charset="0"/>
              <a:cs typeface="Calibri" panose="020F0502020204030204" pitchFamily="34" charset="0"/>
            </a:endParaRP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562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880" y="-242652"/>
            <a:ext cx="12826986" cy="7100652"/>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JASPERS OP WIKIPEDIA</a:t>
            </a:r>
            <a:endParaRPr lang="nl-NL" sz="800" b="1" dirty="0"/>
          </a:p>
        </p:txBody>
      </p:sp>
    </p:spTree>
    <p:extLst>
      <p:ext uri="{BB962C8B-B14F-4D97-AF65-F5344CB8AC3E}">
        <p14:creationId xmlns:p14="http://schemas.microsoft.com/office/powerpoint/2010/main" val="173437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8" y="0"/>
            <a:ext cx="11095949" cy="7101408"/>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HEIDEGGER OP WIKIPEDIA</a:t>
            </a:r>
            <a:endParaRPr lang="nl-NL" sz="800" b="1" dirty="0"/>
          </a:p>
        </p:txBody>
      </p:sp>
    </p:spTree>
    <p:extLst>
      <p:ext uri="{BB962C8B-B14F-4D97-AF65-F5344CB8AC3E}">
        <p14:creationId xmlns:p14="http://schemas.microsoft.com/office/powerpoint/2010/main" val="186881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1"/>
            <a:ext cx="10992544" cy="7328363"/>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IHDE OP WIKIPEDIA</a:t>
            </a:r>
            <a:endParaRPr lang="nl-NL" sz="800" b="1" dirty="0"/>
          </a:p>
        </p:txBody>
      </p:sp>
    </p:spTree>
    <p:extLst>
      <p:ext uri="{BB962C8B-B14F-4D97-AF65-F5344CB8AC3E}">
        <p14:creationId xmlns:p14="http://schemas.microsoft.com/office/powerpoint/2010/main" val="1021546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 y="0"/>
            <a:ext cx="10848528" cy="6858000"/>
          </a:xfrm>
          <a:prstGeom prst="rect">
            <a:avLst/>
          </a:prstGeom>
        </p:spPr>
      </p:pic>
      <p:sp>
        <p:nvSpPr>
          <p:cNvPr id="3" name="Rectangle 4"/>
          <p:cNvSpPr/>
          <p:nvPr/>
        </p:nvSpPr>
        <p:spPr>
          <a:xfrm>
            <a:off x="5951984"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MAN WITH GUN FROM DEPOSIT PHOTO</a:t>
            </a:r>
            <a:endParaRPr lang="nl-NL" sz="800" b="1" dirty="0"/>
          </a:p>
        </p:txBody>
      </p:sp>
    </p:spTree>
    <p:extLst>
      <p:ext uri="{BB962C8B-B14F-4D97-AF65-F5344CB8AC3E}">
        <p14:creationId xmlns:p14="http://schemas.microsoft.com/office/powerpoint/2010/main" val="3291410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767408" y="0"/>
            <a:ext cx="10225136"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dirty="0">
              <a:latin typeface="Calibri" panose="020F0502020204030204" pitchFamily="34" charset="0"/>
              <a:cs typeface="Calibri" panose="020F0502020204030204" pitchFamily="34" charset="0"/>
            </a:endParaRPr>
          </a:p>
          <a:p>
            <a:endParaRPr lang="nl-NL"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Dit is de </a:t>
            </a:r>
            <a:r>
              <a:rPr lang="nl-NL" dirty="0" err="1" smtClean="0">
                <a:latin typeface="Calibri" panose="020F0502020204030204" pitchFamily="34" charset="0"/>
                <a:cs typeface="Calibri" panose="020F0502020204030204" pitchFamily="34" charset="0"/>
              </a:rPr>
              <a:t>powerpointpresentatie</a:t>
            </a:r>
            <a:r>
              <a:rPr lang="nl-NL" dirty="0" smtClean="0">
                <a:latin typeface="Calibri" panose="020F0502020204030204" pitchFamily="34" charset="0"/>
                <a:cs typeface="Calibri" panose="020F0502020204030204" pitchFamily="34" charset="0"/>
              </a:rPr>
              <a:t> van de masterclasses die gegeven werd op 30-31 oktober en 1 november. De presentatie hoort bij de website </a:t>
            </a:r>
            <a:r>
              <a:rPr lang="nl-NL" b="1" dirty="0" smtClean="0">
                <a:solidFill>
                  <a:srgbClr val="CC00FF"/>
                </a:solidFill>
                <a:latin typeface="Calibri" panose="020F0502020204030204" pitchFamily="34" charset="0"/>
                <a:cs typeface="Calibri" panose="020F0502020204030204" pitchFamily="34" charset="0"/>
              </a:rPr>
              <a:t>technofilosofie.com</a:t>
            </a:r>
            <a:r>
              <a:rPr lang="nl-NL" dirty="0" smtClean="0">
                <a:latin typeface="Calibri" panose="020F0502020204030204" pitchFamily="34" charset="0"/>
                <a:cs typeface="Calibri" panose="020F0502020204030204" pitchFamily="34" charset="0"/>
              </a:rPr>
              <a:t>. </a:t>
            </a:r>
          </a:p>
          <a:p>
            <a:endParaRPr lang="nl-NL" dirty="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Je mag deze presentatie vrij gebruiken – met bronvermelding – in je eigen lesmateriaal, presentaties, etc.. Let wel op, wij zetten bij de afbeelding waar ze vandaan komen, en we hebben zoveel mogelijk geprobeerd te controleren of de afbeeldingen </a:t>
            </a:r>
            <a:r>
              <a:rPr lang="nl-NL" dirty="0" err="1" smtClean="0">
                <a:latin typeface="Calibri" panose="020F0502020204030204" pitchFamily="34" charset="0"/>
                <a:cs typeface="Calibri" panose="020F0502020204030204" pitchFamily="34" charset="0"/>
              </a:rPr>
              <a:t>rechtenvrij</a:t>
            </a:r>
            <a:r>
              <a:rPr lang="nl-NL" dirty="0" smtClean="0">
                <a:latin typeface="Calibri" panose="020F0502020204030204" pitchFamily="34" charset="0"/>
                <a:cs typeface="Calibri" panose="020F0502020204030204" pitchFamily="34" charset="0"/>
              </a:rPr>
              <a:t> zijn. We kunnen dat echter nooit helemaal garanderen, en waar daar aan getwijfeld wordt, horen we het graag.</a:t>
            </a:r>
          </a:p>
          <a:p>
            <a:endParaRPr lang="nl-NL" dirty="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Deze presentatie is een versie uit 2019, echter de wereld en dus de content op technofilosofie.com verandert voortdurend. Controleer dus regelmatig of je nieuwe presentaties tegenkomt op onze website.</a:t>
            </a:r>
          </a:p>
          <a:p>
            <a:endParaRPr lang="nl-NL" dirty="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In de notities vind je tekst en uitleg bij de plaatjes, verdere tekst en uitleg, oefeningen en inspiratie zijn te vinden op technofilosofie.com.</a:t>
            </a:r>
          </a:p>
          <a:p>
            <a:endParaRPr lang="nl-NL" dirty="0" smtClean="0">
              <a:latin typeface="Calibri" panose="020F0502020204030204" pitchFamily="34" charset="0"/>
              <a:cs typeface="Calibri" panose="020F0502020204030204" pitchFamily="34" charset="0"/>
            </a:endParaRPr>
          </a:p>
          <a:p>
            <a:r>
              <a:rPr lang="nl-NL" dirty="0" smtClean="0">
                <a:latin typeface="Calibri" panose="020F0502020204030204" pitchFamily="34" charset="0"/>
                <a:cs typeface="Calibri" panose="020F0502020204030204" pitchFamily="34" charset="0"/>
              </a:rPr>
              <a:t>Vragen kun je stellen aan rens@technofilosofie.com</a:t>
            </a:r>
          </a:p>
          <a:p>
            <a:endParaRPr lang="nl-NL" dirty="0">
              <a:latin typeface="Calibri" panose="020F0502020204030204" pitchFamily="34" charset="0"/>
              <a:cs typeface="Calibri" panose="020F0502020204030204" pitchFamily="34" charset="0"/>
            </a:endParaRPr>
          </a:p>
        </p:txBody>
      </p:sp>
      <p:sp>
        <p:nvSpPr>
          <p:cNvPr id="6" name="Rechthoek 5"/>
          <p:cNvSpPr/>
          <p:nvPr/>
        </p:nvSpPr>
        <p:spPr>
          <a:xfrm>
            <a:off x="-528736" y="0"/>
            <a:ext cx="1296144"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3723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240704" y="-616527"/>
            <a:ext cx="11262986" cy="7474527"/>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OP KOEDIJK.COM</a:t>
            </a:r>
            <a:endParaRPr lang="nl-NL" sz="800" b="1" dirty="0"/>
          </a:p>
        </p:txBody>
      </p:sp>
    </p:spTree>
    <p:extLst>
      <p:ext uri="{BB962C8B-B14F-4D97-AF65-F5344CB8AC3E}">
        <p14:creationId xmlns:p14="http://schemas.microsoft.com/office/powerpoint/2010/main" val="4087627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extLst>
              <a:ext uri="{28A0092B-C50C-407E-A947-70E740481C1C}">
                <a14:useLocalDpi xmlns:a14="http://schemas.microsoft.com/office/drawing/2010/main" val="0"/>
              </a:ext>
            </a:extLst>
          </a:blip>
          <a:srcRect r="12589"/>
          <a:stretch/>
        </p:blipFill>
        <p:spPr>
          <a:xfrm>
            <a:off x="-96688" y="0"/>
            <a:ext cx="11089231" cy="6858000"/>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MCLUHAN OP WIKIPEDIA</a:t>
            </a:r>
            <a:endParaRPr lang="nl-NL" sz="800" b="1" dirty="0"/>
          </a:p>
        </p:txBody>
      </p:sp>
    </p:spTree>
    <p:extLst>
      <p:ext uri="{BB962C8B-B14F-4D97-AF65-F5344CB8AC3E}">
        <p14:creationId xmlns:p14="http://schemas.microsoft.com/office/powerpoint/2010/main" val="2795481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5976"/>
            <a:ext cx="10945916" cy="13322456"/>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FOTO UIT DE CHRONICLE VAN BILL YOUNG</a:t>
            </a:r>
            <a:endParaRPr lang="nl-NL" sz="800" b="1" dirty="0"/>
          </a:p>
        </p:txBody>
      </p:sp>
    </p:spTree>
    <p:extLst>
      <p:ext uri="{BB962C8B-B14F-4D97-AF65-F5344CB8AC3E}">
        <p14:creationId xmlns:p14="http://schemas.microsoft.com/office/powerpoint/2010/main" val="7185740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0" y="0"/>
            <a:ext cx="10992544" cy="8259025"/>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KEVIN KELLY FOTO VAN SYFY</a:t>
            </a:r>
            <a:endParaRPr lang="nl-NL" sz="800" b="1" dirty="0"/>
          </a:p>
        </p:txBody>
      </p:sp>
    </p:spTree>
    <p:extLst>
      <p:ext uri="{BB962C8B-B14F-4D97-AF65-F5344CB8AC3E}">
        <p14:creationId xmlns:p14="http://schemas.microsoft.com/office/powerpoint/2010/main" val="1849588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grayscl/>
          </a:blip>
          <a:srcRect l="18064" t="25391" r="31205" b="28344"/>
          <a:stretch/>
        </p:blipFill>
        <p:spPr>
          <a:xfrm>
            <a:off x="-2328936" y="0"/>
            <a:ext cx="13033448" cy="6669360"/>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MORAL MACHINE SCREENSHOT (MIT)</a:t>
            </a:r>
            <a:endParaRPr lang="nl-NL" sz="800" b="1" dirty="0"/>
          </a:p>
        </p:txBody>
      </p:sp>
    </p:spTree>
    <p:extLst>
      <p:ext uri="{BB962C8B-B14F-4D97-AF65-F5344CB8AC3E}">
        <p14:creationId xmlns:p14="http://schemas.microsoft.com/office/powerpoint/2010/main" val="1693848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2547"/>
          <a:stretch/>
        </p:blipFill>
        <p:spPr>
          <a:xfrm>
            <a:off x="-456728" y="-403496"/>
            <a:ext cx="11473952" cy="9509708"/>
          </a:xfrm>
          <a:prstGeom prst="rect">
            <a:avLst/>
          </a:prstGeom>
        </p:spPr>
      </p:pic>
      <p:sp>
        <p:nvSpPr>
          <p:cNvPr id="5" name="Rechthoek 4"/>
          <p:cNvSpPr/>
          <p:nvPr/>
        </p:nvSpPr>
        <p:spPr>
          <a:xfrm>
            <a:off x="8325312" y="188640"/>
            <a:ext cx="2664439" cy="3672408"/>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Oefening (15 minuten):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Kies 2 belangrijke technologieën van de afgelopen 20 jaar en probeer te bedenken hoe deze technologie ons leven veranderd heeft.</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En wat we eraan kunnen verbeteren!</a:t>
            </a:r>
          </a:p>
        </p:txBody>
      </p:sp>
      <p:sp>
        <p:nvSpPr>
          <p:cNvPr id="4"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BLURRED ANONYMOUS ECHO</a:t>
            </a:r>
            <a:endParaRPr lang="nl-NL" sz="800" b="1" dirty="0"/>
          </a:p>
        </p:txBody>
      </p:sp>
    </p:spTree>
    <p:extLst>
      <p:ext uri="{BB962C8B-B14F-4D97-AF65-F5344CB8AC3E}">
        <p14:creationId xmlns:p14="http://schemas.microsoft.com/office/powerpoint/2010/main" val="342927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ALGEMEEN</a:t>
            </a:r>
            <a:endParaRPr lang="nl-NL" sz="2000" dirty="0">
              <a:latin typeface="Calibri" panose="020F0502020204030204" pitchFamily="34" charset="0"/>
              <a:cs typeface="Calibri" panose="020F0502020204030204" pitchFamily="34" charset="0"/>
            </a:endParaRP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WAT IS TECHNOLOGIE?</a:t>
            </a:r>
            <a:endParaRPr lang="nl-NL" sz="1400" dirty="0">
              <a:latin typeface="Calibri" panose="020F0502020204030204" pitchFamily="34" charset="0"/>
              <a:cs typeface="Calibri" panose="020F0502020204030204" pitchFamily="34" charset="0"/>
            </a:endParaRP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latin typeface="Calibri" panose="020F0502020204030204" pitchFamily="34" charset="0"/>
                <a:cs typeface="Calibri" panose="020F0502020204030204" pitchFamily="34" charset="0"/>
              </a:rPr>
              <a:t>HOE VERHOUDEN WE ONS TOT TECHNOLOGIE?</a:t>
            </a:r>
          </a:p>
        </p:txBody>
      </p:sp>
      <p:sp>
        <p:nvSpPr>
          <p:cNvPr id="8" name="Rechthoek 7"/>
          <p:cNvSpPr/>
          <p:nvPr/>
        </p:nvSpPr>
        <p:spPr>
          <a:xfrm>
            <a:off x="6763348" y="188640"/>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AI</a:t>
            </a:r>
            <a:endParaRPr lang="nl-NL" sz="2000" dirty="0">
              <a:latin typeface="Calibri" panose="020F0502020204030204" pitchFamily="34" charset="0"/>
              <a:cs typeface="Calibri" panose="020F0502020204030204" pitchFamily="34" charset="0"/>
            </a:endParaRP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DYSTOPIE OF UTOPIE</a:t>
            </a:r>
            <a:endParaRPr lang="nl-NL" sz="1400" dirty="0">
              <a:latin typeface="Calibri" panose="020F0502020204030204" pitchFamily="34" charset="0"/>
              <a:cs typeface="Calibri" panose="020F0502020204030204" pitchFamily="34" charset="0"/>
            </a:endParaRP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533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dirty="0" smtClean="0"/>
              <a:t>How </a:t>
            </a:r>
            <a:r>
              <a:rPr lang="nl-NL" dirty="0" err="1" smtClean="0"/>
              <a:t>can</a:t>
            </a:r>
            <a:r>
              <a:rPr lang="nl-NL" dirty="0" smtClean="0"/>
              <a:t> we account </a:t>
            </a:r>
            <a:r>
              <a:rPr lang="nl-NL" dirty="0" err="1" smtClean="0"/>
              <a:t>for</a:t>
            </a:r>
            <a:r>
              <a:rPr lang="nl-NL" dirty="0" smtClean="0"/>
              <a:t> </a:t>
            </a:r>
            <a:r>
              <a:rPr lang="nl-NL" dirty="0" err="1" smtClean="0"/>
              <a:t>ethics</a:t>
            </a:r>
            <a:r>
              <a:rPr lang="nl-NL" dirty="0" smtClean="0"/>
              <a:t> &amp; impact of </a:t>
            </a:r>
            <a:r>
              <a:rPr lang="nl-NL" dirty="0" err="1" smtClean="0"/>
              <a:t>technology</a:t>
            </a:r>
            <a:r>
              <a:rPr lang="nl-NL" dirty="0" smtClean="0"/>
              <a:t>?</a:t>
            </a:r>
            <a:endParaRPr lang="en-GB" dirty="0"/>
          </a:p>
        </p:txBody>
      </p:sp>
      <p:sp>
        <p:nvSpPr>
          <p:cNvPr id="3" name="Subtitle 2"/>
          <p:cNvSpPr>
            <a:spLocks noGrp="1"/>
          </p:cNvSpPr>
          <p:nvPr>
            <p:ph type="subTitle" idx="1"/>
          </p:nvPr>
        </p:nvSpPr>
        <p:spPr>
          <a:xfrm>
            <a:off x="1115032" y="3861048"/>
            <a:ext cx="8534400" cy="1752600"/>
          </a:xfrm>
        </p:spPr>
        <p:txBody>
          <a:bodyPr/>
          <a:lstStyle/>
          <a:p>
            <a:r>
              <a:rPr lang="en-GB" dirty="0" smtClean="0"/>
              <a:t>Technology Impact Cycle</a:t>
            </a:r>
            <a:endParaRPr lang="en-GB" dirty="0"/>
          </a:p>
        </p:txBody>
      </p:sp>
      <p:sp>
        <p:nvSpPr>
          <p:cNvPr id="5" name="Ondertitel 2"/>
          <p:cNvSpPr txBox="1">
            <a:spLocks/>
          </p:cNvSpPr>
          <p:nvPr/>
        </p:nvSpPr>
        <p:spPr>
          <a:xfrm>
            <a:off x="1129302" y="5229200"/>
            <a:ext cx="8534400" cy="142856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nl-NL" sz="2200" i="1" dirty="0" smtClean="0">
              <a:solidFill>
                <a:schemeClr val="tx1"/>
              </a:solidFill>
            </a:endParaRPr>
          </a:p>
        </p:txBody>
      </p:sp>
      <p:sp>
        <p:nvSpPr>
          <p:cNvPr id="4" name="Tekstvak 3"/>
          <p:cNvSpPr txBox="1"/>
          <p:nvPr/>
        </p:nvSpPr>
        <p:spPr>
          <a:xfrm>
            <a:off x="8544272" y="6093296"/>
            <a:ext cx="1983235" cy="523220"/>
          </a:xfrm>
          <a:prstGeom prst="rect">
            <a:avLst/>
          </a:prstGeom>
          <a:noFill/>
        </p:spPr>
        <p:txBody>
          <a:bodyPr wrap="none" rtlCol="0">
            <a:spAutoFit/>
          </a:bodyPr>
          <a:lstStyle/>
          <a:p>
            <a:r>
              <a:rPr lang="en-GB" sz="2800" dirty="0" smtClean="0"/>
              <a:t>Huub Prüst</a:t>
            </a:r>
            <a:endParaRPr lang="en-GB" sz="2800" dirty="0"/>
          </a:p>
        </p:txBody>
      </p:sp>
    </p:spTree>
    <p:extLst>
      <p:ext uri="{BB962C8B-B14F-4D97-AF65-F5344CB8AC3E}">
        <p14:creationId xmlns:p14="http://schemas.microsoft.com/office/powerpoint/2010/main" val="19037316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2711624" y="1124744"/>
            <a:ext cx="5765537" cy="5354940"/>
            <a:chOff x="2711624" y="1296144"/>
            <a:chExt cx="5765537" cy="5354940"/>
          </a:xfrm>
        </p:grpSpPr>
        <p:sp>
          <p:nvSpPr>
            <p:cNvPr id="9" name="Tekstvak 8">
              <a:extLst>
                <a:ext uri="{FF2B5EF4-FFF2-40B4-BE49-F238E27FC236}">
                  <a16:creationId xmlns:a16="http://schemas.microsoft.com/office/drawing/2014/main" id="{A396F35A-D7D7-4D83-BAC8-B9C2C9832B74}"/>
                </a:ext>
              </a:extLst>
            </p:cNvPr>
            <p:cNvSpPr txBox="1"/>
            <p:nvPr/>
          </p:nvSpPr>
          <p:spPr>
            <a:xfrm>
              <a:off x="4975954" y="1484784"/>
              <a:ext cx="1192054" cy="369332"/>
            </a:xfrm>
            <a:prstGeom prst="rect">
              <a:avLst/>
            </a:prstGeom>
            <a:noFill/>
          </p:spPr>
          <p:txBody>
            <a:bodyPr wrap="square" rtlCol="0">
              <a:spAutoFit/>
            </a:bodyPr>
            <a:lstStyle/>
            <a:p>
              <a:pPr algn="ctr"/>
              <a:r>
                <a:rPr lang="nl-NL" dirty="0" smtClean="0"/>
                <a:t>impact</a:t>
              </a:r>
              <a:endParaRPr lang="nl-NL" dirty="0"/>
            </a:p>
          </p:txBody>
        </p:sp>
        <p:sp>
          <p:nvSpPr>
            <p:cNvPr id="27" name="Tekstvak 26">
              <a:extLst>
                <a:ext uri="{FF2B5EF4-FFF2-40B4-BE49-F238E27FC236}">
                  <a16:creationId xmlns:a16="http://schemas.microsoft.com/office/drawing/2014/main" id="{53AE9D2D-4C1E-4BF0-A1F6-70D25A2F7835}"/>
                </a:ext>
              </a:extLst>
            </p:cNvPr>
            <p:cNvSpPr txBox="1"/>
            <p:nvPr/>
          </p:nvSpPr>
          <p:spPr>
            <a:xfrm>
              <a:off x="4857536" y="6004753"/>
              <a:ext cx="1547818" cy="646331"/>
            </a:xfrm>
            <a:prstGeom prst="rect">
              <a:avLst/>
            </a:prstGeom>
            <a:noFill/>
          </p:spPr>
          <p:txBody>
            <a:bodyPr wrap="square" rtlCol="0">
              <a:spAutoFit/>
            </a:bodyPr>
            <a:lstStyle/>
            <a:p>
              <a:pPr algn="ctr"/>
              <a:r>
                <a:rPr lang="nl-NL" dirty="0" err="1" smtClean="0"/>
                <a:t>future</a:t>
              </a:r>
              <a:r>
                <a:rPr lang="nl-NL" dirty="0" smtClean="0"/>
                <a:t> </a:t>
              </a:r>
              <a:r>
                <a:rPr lang="nl-NL" dirty="0" err="1" smtClean="0"/>
                <a:t>scenarios</a:t>
              </a:r>
              <a:endParaRPr lang="nl-NL" dirty="0"/>
            </a:p>
          </p:txBody>
        </p:sp>
        <p:sp>
          <p:nvSpPr>
            <p:cNvPr id="28" name="Tekstvak 27">
              <a:extLst>
                <a:ext uri="{FF2B5EF4-FFF2-40B4-BE49-F238E27FC236}">
                  <a16:creationId xmlns:a16="http://schemas.microsoft.com/office/drawing/2014/main" id="{DD20FE75-197E-43A8-83EA-CA8E00A08134}"/>
                </a:ext>
              </a:extLst>
            </p:cNvPr>
            <p:cNvSpPr txBox="1"/>
            <p:nvPr/>
          </p:nvSpPr>
          <p:spPr>
            <a:xfrm>
              <a:off x="6856714" y="4509120"/>
              <a:ext cx="999922" cy="369332"/>
            </a:xfrm>
            <a:prstGeom prst="rect">
              <a:avLst/>
            </a:prstGeom>
            <a:noFill/>
          </p:spPr>
          <p:txBody>
            <a:bodyPr wrap="square" rtlCol="0">
              <a:spAutoFit/>
            </a:bodyPr>
            <a:lstStyle/>
            <a:p>
              <a:r>
                <a:rPr lang="nl-NL" dirty="0" err="1" smtClean="0"/>
                <a:t>risks</a:t>
              </a:r>
              <a:endParaRPr lang="nl-NL" dirty="0"/>
            </a:p>
          </p:txBody>
        </p:sp>
        <p:sp>
          <p:nvSpPr>
            <p:cNvPr id="29" name="Tekstvak 28">
              <a:extLst>
                <a:ext uri="{FF2B5EF4-FFF2-40B4-BE49-F238E27FC236}">
                  <a16:creationId xmlns:a16="http://schemas.microsoft.com/office/drawing/2014/main" id="{88F5026A-F31A-4EC1-940B-3B2A07314A4A}"/>
                </a:ext>
              </a:extLst>
            </p:cNvPr>
            <p:cNvSpPr txBox="1"/>
            <p:nvPr/>
          </p:nvSpPr>
          <p:spPr>
            <a:xfrm>
              <a:off x="3575720" y="4499828"/>
              <a:ext cx="1061636" cy="369332"/>
            </a:xfrm>
            <a:prstGeom prst="rect">
              <a:avLst/>
            </a:prstGeom>
            <a:noFill/>
          </p:spPr>
          <p:txBody>
            <a:bodyPr wrap="square" rtlCol="0">
              <a:spAutoFit/>
            </a:bodyPr>
            <a:lstStyle/>
            <a:p>
              <a:pPr algn="ctr"/>
              <a:r>
                <a:rPr lang="nl-NL" dirty="0" err="1" smtClean="0"/>
                <a:t>balance</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296144"/>
              <a:ext cx="5765537" cy="5157192"/>
            </a:xfrm>
            <a:prstGeom prst="rect">
              <a:avLst/>
            </a:prstGeom>
          </p:spPr>
        </p:pic>
      </p:grpSp>
      <p:sp>
        <p:nvSpPr>
          <p:cNvPr id="11" name="Titel 23">
            <a:extLst>
              <a:ext uri="{FF2B5EF4-FFF2-40B4-BE49-F238E27FC236}">
                <a16:creationId xmlns:a16="http://schemas.microsoft.com/office/drawing/2014/main" id="{54368983-A594-4512-99B0-FE885193FD1A}"/>
              </a:ext>
            </a:extLst>
          </p:cNvPr>
          <p:cNvSpPr>
            <a:spLocks noGrp="1"/>
          </p:cNvSpPr>
          <p:nvPr>
            <p:ph type="title"/>
          </p:nvPr>
        </p:nvSpPr>
        <p:spPr>
          <a:xfrm>
            <a:off x="335360" y="274638"/>
            <a:ext cx="10369152" cy="922114"/>
          </a:xfrm>
        </p:spPr>
        <p:txBody>
          <a:bodyPr>
            <a:normAutofit/>
          </a:bodyPr>
          <a:lstStyle/>
          <a:p>
            <a:r>
              <a:rPr lang="nl-NL" dirty="0" smtClean="0"/>
              <a:t>Technology </a:t>
            </a:r>
            <a:r>
              <a:rPr lang="nl-NL" dirty="0"/>
              <a:t>Impact </a:t>
            </a:r>
            <a:r>
              <a:rPr lang="nl-NL" dirty="0" err="1"/>
              <a:t>Cycle</a:t>
            </a:r>
            <a:r>
              <a:rPr lang="nl-NL" dirty="0"/>
              <a:t> </a:t>
            </a:r>
            <a:r>
              <a:rPr lang="nl-NL" dirty="0" smtClean="0"/>
              <a:t>v2</a:t>
            </a:r>
            <a:endParaRPr lang="nl-NL" dirty="0"/>
          </a:p>
        </p:txBody>
      </p:sp>
    </p:spTree>
    <p:extLst>
      <p:ext uri="{BB962C8B-B14F-4D97-AF65-F5344CB8AC3E}">
        <p14:creationId xmlns:p14="http://schemas.microsoft.com/office/powerpoint/2010/main" val="20631665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TIC tool</a:t>
            </a:r>
            <a:endParaRPr lang="nl-NL" dirty="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sp>
        <p:nvSpPr>
          <p:cNvPr id="8" name="Afgeronde rechthoek 7"/>
          <p:cNvSpPr/>
          <p:nvPr/>
        </p:nvSpPr>
        <p:spPr>
          <a:xfrm>
            <a:off x="3124091" y="1765588"/>
            <a:ext cx="2232248" cy="2016224"/>
          </a:xfrm>
          <a:prstGeom prst="roundRect">
            <a:avLst/>
          </a:prstGeom>
          <a:solidFill>
            <a:srgbClr val="EBF1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HUMAN VALUES</a:t>
            </a:r>
            <a:endParaRPr lang="en-GB" dirty="0">
              <a:solidFill>
                <a:schemeClr val="tx1"/>
              </a:solidFill>
            </a:endParaRPr>
          </a:p>
        </p:txBody>
      </p:sp>
      <p:sp>
        <p:nvSpPr>
          <p:cNvPr id="13" name="Afgeronde rechthoek 12"/>
          <p:cNvSpPr/>
          <p:nvPr/>
        </p:nvSpPr>
        <p:spPr>
          <a:xfrm>
            <a:off x="773293" y="1765588"/>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IMPACT ON SOCIETY </a:t>
            </a:r>
            <a:endParaRPr lang="en-GB" dirty="0">
              <a:solidFill>
                <a:schemeClr val="tx1"/>
              </a:solidFill>
            </a:endParaRPr>
          </a:p>
        </p:txBody>
      </p:sp>
      <p:sp>
        <p:nvSpPr>
          <p:cNvPr id="19" name="Afgeronde rechthoek 18"/>
          <p:cNvSpPr/>
          <p:nvPr/>
        </p:nvSpPr>
        <p:spPr>
          <a:xfrm>
            <a:off x="5523391" y="1765588"/>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HATEFUL AND </a:t>
            </a:r>
            <a:r>
              <a:rPr lang="nl-NL" dirty="0" smtClean="0">
                <a:solidFill>
                  <a:schemeClr val="tx1"/>
                </a:solidFill>
              </a:rPr>
              <a:t>CRIMINAL ACTORS </a:t>
            </a:r>
            <a:endParaRPr lang="en-GB" dirty="0">
              <a:solidFill>
                <a:schemeClr val="tx1"/>
              </a:solidFill>
            </a:endParaRPr>
          </a:p>
        </p:txBody>
      </p:sp>
      <p:sp>
        <p:nvSpPr>
          <p:cNvPr id="21" name="Afgeronde rechthoek 20"/>
          <p:cNvSpPr/>
          <p:nvPr/>
        </p:nvSpPr>
        <p:spPr>
          <a:xfrm>
            <a:off x="7915781" y="1763336"/>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STAKEHOLDERS</a:t>
            </a:r>
            <a:endParaRPr lang="en-GB" dirty="0">
              <a:solidFill>
                <a:schemeClr val="tx1"/>
              </a:solidFill>
            </a:endParaRPr>
          </a:p>
        </p:txBody>
      </p:sp>
      <p:sp>
        <p:nvSpPr>
          <p:cNvPr id="22" name="Afgeronde rechthoek 21"/>
          <p:cNvSpPr/>
          <p:nvPr/>
        </p:nvSpPr>
        <p:spPr>
          <a:xfrm>
            <a:off x="739301" y="3891568"/>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PRIVACY</a:t>
            </a:r>
            <a:endParaRPr lang="en-GB" dirty="0">
              <a:solidFill>
                <a:schemeClr val="tx1"/>
              </a:solidFill>
            </a:endParaRPr>
          </a:p>
        </p:txBody>
      </p:sp>
      <p:sp>
        <p:nvSpPr>
          <p:cNvPr id="23" name="Afgeronde rechthoek 22"/>
          <p:cNvSpPr/>
          <p:nvPr/>
        </p:nvSpPr>
        <p:spPr>
          <a:xfrm>
            <a:off x="3131346" y="3891568"/>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DATA</a:t>
            </a:r>
            <a:endParaRPr lang="en-GB" dirty="0">
              <a:solidFill>
                <a:schemeClr val="tx1"/>
              </a:solidFill>
            </a:endParaRPr>
          </a:p>
        </p:txBody>
      </p:sp>
      <p:sp>
        <p:nvSpPr>
          <p:cNvPr id="24" name="Afgeronde rechthoek 23"/>
          <p:cNvSpPr/>
          <p:nvPr/>
        </p:nvSpPr>
        <p:spPr>
          <a:xfrm>
            <a:off x="5523391" y="3891568"/>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FAIRNESS</a:t>
            </a:r>
            <a:endParaRPr lang="en-GB" dirty="0">
              <a:solidFill>
                <a:schemeClr val="tx1"/>
              </a:solidFill>
            </a:endParaRPr>
          </a:p>
        </p:txBody>
      </p:sp>
      <p:sp>
        <p:nvSpPr>
          <p:cNvPr id="25" name="Afgeronde rechthoek 24"/>
          <p:cNvSpPr/>
          <p:nvPr/>
        </p:nvSpPr>
        <p:spPr>
          <a:xfrm>
            <a:off x="7915436" y="3901500"/>
            <a:ext cx="2232248" cy="20162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TRANSPARENCY</a:t>
            </a:r>
            <a:endParaRPr lang="en-GB" dirty="0">
              <a:solidFill>
                <a:schemeClr val="tx1"/>
              </a:solidFill>
            </a:endParaRPr>
          </a:p>
        </p:txBody>
      </p:sp>
      <p:pic>
        <p:nvPicPr>
          <p:cNvPr id="14" name="Afbeelding 13"/>
          <p:cNvPicPr>
            <a:picLocks noChangeAspect="1"/>
          </p:cNvPicPr>
          <p:nvPr/>
        </p:nvPicPr>
        <p:blipFill>
          <a:blip r:embed="rId4"/>
          <a:stretch>
            <a:fillRect/>
          </a:stretch>
        </p:blipFill>
        <p:spPr>
          <a:xfrm>
            <a:off x="4247470" y="3055660"/>
            <a:ext cx="2238375" cy="1447800"/>
          </a:xfrm>
          <a:prstGeom prst="rect">
            <a:avLst/>
          </a:prstGeom>
        </p:spPr>
      </p:pic>
    </p:spTree>
    <p:extLst>
      <p:ext uri="{BB962C8B-B14F-4D97-AF65-F5344CB8AC3E}">
        <p14:creationId xmlns:p14="http://schemas.microsoft.com/office/powerpoint/2010/main" val="2536379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ALGEMEEN</a:t>
            </a:r>
            <a:endParaRPr lang="nl-NL" sz="2000" dirty="0">
              <a:latin typeface="Calibri" panose="020F0502020204030204" pitchFamily="34" charset="0"/>
              <a:cs typeface="Calibri" panose="020F0502020204030204" pitchFamily="34" charset="0"/>
            </a:endParaRPr>
          </a:p>
        </p:txBody>
      </p:sp>
      <p:sp>
        <p:nvSpPr>
          <p:cNvPr id="6" name="Rechthoek 5"/>
          <p:cNvSpPr/>
          <p:nvPr/>
        </p:nvSpPr>
        <p:spPr>
          <a:xfrm>
            <a:off x="2331380" y="188640"/>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WAT IS TECHNOLOGIE?</a:t>
            </a:r>
            <a:endParaRPr lang="nl-NL" sz="1400" dirty="0">
              <a:latin typeface="Calibri" panose="020F0502020204030204" pitchFamily="34" charset="0"/>
              <a:cs typeface="Calibri" panose="020F0502020204030204" pitchFamily="34" charset="0"/>
            </a:endParaRP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AI</a:t>
            </a:r>
            <a:endParaRPr lang="nl-NL" sz="2000" dirty="0">
              <a:latin typeface="Calibri" panose="020F0502020204030204" pitchFamily="34" charset="0"/>
              <a:cs typeface="Calibri" panose="020F0502020204030204" pitchFamily="34" charset="0"/>
            </a:endParaRP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DYSTOPIE OF UTOPIE</a:t>
            </a:r>
            <a:endParaRPr lang="nl-NL" sz="1400" dirty="0">
              <a:latin typeface="Calibri" panose="020F0502020204030204" pitchFamily="34" charset="0"/>
              <a:cs typeface="Calibri" panose="020F0502020204030204" pitchFamily="34" charset="0"/>
            </a:endParaRP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06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nvPr>
        </p:nvGraphicFramePr>
        <p:xfrm>
          <a:off x="1127448" y="692696"/>
          <a:ext cx="9073008" cy="5775242"/>
        </p:xfrm>
        <a:graphic>
          <a:graphicData uri="http://schemas.openxmlformats.org/drawingml/2006/table">
            <a:tbl>
              <a:tblPr>
                <a:tableStyleId>{5C22544A-7EE6-4342-B048-85BDC9FD1C3A}</a:tableStyleId>
              </a:tblPr>
              <a:tblGrid>
                <a:gridCol w="9073008">
                  <a:extLst>
                    <a:ext uri="{9D8B030D-6E8A-4147-A177-3AD203B41FA5}">
                      <a16:colId xmlns:a16="http://schemas.microsoft.com/office/drawing/2014/main" val="699753001"/>
                    </a:ext>
                  </a:extLst>
                </a:gridCol>
              </a:tblGrid>
              <a:tr h="1224136">
                <a:tc>
                  <a:txBody>
                    <a:bodyPr/>
                    <a:lstStyle/>
                    <a:p>
                      <a:pPr algn="l">
                        <a:lnSpc>
                          <a:spcPct val="107000"/>
                        </a:lnSpc>
                        <a:spcAft>
                          <a:spcPts val="0"/>
                        </a:spcAft>
                      </a:pPr>
                      <a:endParaRPr lang="nl-NL" sz="2400" dirty="0" smtClean="0">
                        <a:effectLst/>
                      </a:endParaRPr>
                    </a:p>
                    <a:p>
                      <a:pPr algn="l">
                        <a:lnSpc>
                          <a:spcPct val="107000"/>
                        </a:lnSpc>
                        <a:spcAft>
                          <a:spcPts val="0"/>
                        </a:spcAft>
                      </a:pPr>
                      <a:r>
                        <a:rPr lang="nl-NL" sz="2400" dirty="0" smtClean="0">
                          <a:effectLst/>
                        </a:rPr>
                        <a:t>WHAT </a:t>
                      </a:r>
                      <a:r>
                        <a:rPr lang="nl-NL" sz="2400" dirty="0">
                          <a:effectLst/>
                        </a:rPr>
                        <a:t>IMPACT IS EXPECTED FROM YOUR TECHNOLOGY ?</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solidFill>
                      <a:srgbClr val="EBF1DE"/>
                    </a:solidFill>
                  </a:tcPr>
                </a:tc>
                <a:extLst>
                  <a:ext uri="{0D108BD9-81ED-4DB2-BD59-A6C34878D82A}">
                    <a16:rowId xmlns:a16="http://schemas.microsoft.com/office/drawing/2014/main" val="2703575480"/>
                  </a:ext>
                </a:extLst>
              </a:tr>
              <a:tr h="934788">
                <a:tc>
                  <a:txBody>
                    <a:bodyPr/>
                    <a:lstStyle/>
                    <a:p>
                      <a:pPr algn="l">
                        <a:lnSpc>
                          <a:spcPct val="107000"/>
                        </a:lnSpc>
                        <a:spcAft>
                          <a:spcPts val="0"/>
                        </a:spcAft>
                      </a:pPr>
                      <a:r>
                        <a:rPr lang="nl-NL" sz="2400" dirty="0" err="1">
                          <a:effectLst/>
                        </a:rPr>
                        <a:t>What</a:t>
                      </a:r>
                      <a:r>
                        <a:rPr lang="nl-NL" sz="2400" dirty="0">
                          <a:effectLst/>
                        </a:rPr>
                        <a:t> is </a:t>
                      </a:r>
                      <a:r>
                        <a:rPr lang="nl-NL" sz="2400" dirty="0" err="1">
                          <a:effectLst/>
                        </a:rPr>
                        <a:t>the</a:t>
                      </a:r>
                      <a:r>
                        <a:rPr lang="nl-NL" sz="2400" dirty="0">
                          <a:effectLst/>
                        </a:rPr>
                        <a:t> </a:t>
                      </a:r>
                      <a:r>
                        <a:rPr lang="nl-NL" sz="2400" dirty="0" err="1">
                          <a:effectLst/>
                        </a:rPr>
                        <a:t>challenge</a:t>
                      </a:r>
                      <a:r>
                        <a:rPr lang="nl-NL" sz="2400" dirty="0">
                          <a:effectLst/>
                        </a:rPr>
                        <a:t> at hand? </a:t>
                      </a:r>
                      <a:r>
                        <a:rPr lang="nl-NL" sz="2400" dirty="0" err="1">
                          <a:effectLst/>
                        </a:rPr>
                        <a:t>What</a:t>
                      </a:r>
                      <a:r>
                        <a:rPr lang="nl-NL" sz="2400" dirty="0">
                          <a:effectLst/>
                        </a:rPr>
                        <a:t> </a:t>
                      </a:r>
                      <a:r>
                        <a:rPr lang="nl-NL" sz="2400" dirty="0" err="1">
                          <a:effectLst/>
                        </a:rPr>
                        <a:t>problem</a:t>
                      </a:r>
                      <a:r>
                        <a:rPr lang="nl-NL" sz="2400" dirty="0">
                          <a:effectLst/>
                        </a:rPr>
                        <a:t>  (</a:t>
                      </a:r>
                      <a:r>
                        <a:rPr lang="nl-NL" sz="2400" dirty="0" err="1">
                          <a:effectLst/>
                        </a:rPr>
                        <a:t>what</a:t>
                      </a:r>
                      <a:r>
                        <a:rPr lang="nl-NL" sz="2400" dirty="0">
                          <a:effectLst/>
                        </a:rPr>
                        <a:t> '</a:t>
                      </a:r>
                      <a:r>
                        <a:rPr lang="nl-NL" sz="2400" dirty="0" err="1">
                          <a:effectLst/>
                        </a:rPr>
                        <a:t>pain</a:t>
                      </a:r>
                      <a:r>
                        <a:rPr lang="nl-NL" sz="2400" dirty="0">
                          <a:effectLst/>
                        </a:rPr>
                        <a:t>') do </a:t>
                      </a:r>
                      <a:r>
                        <a:rPr lang="nl-NL" sz="2400" dirty="0" err="1">
                          <a:effectLst/>
                        </a:rPr>
                        <a:t>you</a:t>
                      </a:r>
                      <a:r>
                        <a:rPr lang="nl-NL" sz="2400" dirty="0">
                          <a:effectLst/>
                        </a:rPr>
                        <a:t> want </a:t>
                      </a:r>
                      <a:r>
                        <a:rPr lang="nl-NL" sz="2400" dirty="0" err="1">
                          <a:effectLst/>
                        </a:rPr>
                        <a:t>to</a:t>
                      </a:r>
                      <a:r>
                        <a:rPr lang="nl-NL" sz="2400" dirty="0">
                          <a:effectLst/>
                        </a:rPr>
                        <a:t> </a:t>
                      </a:r>
                      <a:r>
                        <a:rPr lang="nl-NL" sz="2400" dirty="0" err="1">
                          <a:effectLst/>
                        </a:rPr>
                        <a:t>solve</a:t>
                      </a:r>
                      <a:r>
                        <a:rPr lang="nl-NL" sz="2400" dirty="0">
                          <a:effectLst/>
                        </a:rPr>
                        <a:t>? </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3077422140"/>
                  </a:ext>
                </a:extLst>
              </a:tr>
              <a:tr h="797546">
                <a:tc>
                  <a:txBody>
                    <a:bodyPr/>
                    <a:lstStyle/>
                    <a:p>
                      <a:pPr algn="l">
                        <a:lnSpc>
                          <a:spcPct val="107000"/>
                        </a:lnSpc>
                        <a:spcAft>
                          <a:spcPts val="0"/>
                        </a:spcAft>
                      </a:pPr>
                      <a:r>
                        <a:rPr lang="nl-NL" sz="2400">
                          <a:effectLst/>
                        </a:rPr>
                        <a:t>Are you sure you are solving the right problem?</a:t>
                      </a:r>
                      <a:endParaRPr lang="nl-NL"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804046475"/>
                  </a:ext>
                </a:extLst>
              </a:tr>
              <a:tr h="746458">
                <a:tc>
                  <a:txBody>
                    <a:bodyPr/>
                    <a:lstStyle/>
                    <a:p>
                      <a:pPr algn="l">
                        <a:lnSpc>
                          <a:spcPct val="107000"/>
                        </a:lnSpc>
                        <a:spcAft>
                          <a:spcPts val="0"/>
                        </a:spcAft>
                      </a:pPr>
                      <a:r>
                        <a:rPr lang="nl-NL" sz="2400" dirty="0">
                          <a:effectLst/>
                        </a:rPr>
                        <a:t>How is </a:t>
                      </a:r>
                      <a:r>
                        <a:rPr lang="nl-NL" sz="2400" dirty="0" err="1">
                          <a:effectLst/>
                        </a:rPr>
                        <a:t>your</a:t>
                      </a:r>
                      <a:r>
                        <a:rPr lang="nl-NL" sz="2400" dirty="0">
                          <a:effectLst/>
                        </a:rPr>
                        <a:t> </a:t>
                      </a:r>
                      <a:r>
                        <a:rPr lang="nl-NL" sz="2400" dirty="0" err="1">
                          <a:effectLst/>
                        </a:rPr>
                        <a:t>technology</a:t>
                      </a:r>
                      <a:r>
                        <a:rPr lang="nl-NL" sz="2400" dirty="0">
                          <a:effectLst/>
                        </a:rPr>
                        <a:t> </a:t>
                      </a:r>
                      <a:r>
                        <a:rPr lang="nl-NL" sz="2400" dirty="0" err="1">
                          <a:effectLst/>
                        </a:rPr>
                        <a:t>going</a:t>
                      </a:r>
                      <a:r>
                        <a:rPr lang="nl-NL" sz="2400" dirty="0">
                          <a:effectLst/>
                        </a:rPr>
                        <a:t> </a:t>
                      </a:r>
                      <a:r>
                        <a:rPr lang="nl-NL" sz="2400" dirty="0" err="1">
                          <a:effectLst/>
                        </a:rPr>
                        <a:t>to</a:t>
                      </a:r>
                      <a:r>
                        <a:rPr lang="nl-NL" sz="2400" dirty="0">
                          <a:effectLst/>
                        </a:rPr>
                        <a:t> </a:t>
                      </a:r>
                      <a:r>
                        <a:rPr lang="nl-NL" sz="2400" dirty="0" err="1">
                          <a:effectLst/>
                        </a:rPr>
                        <a:t>solve</a:t>
                      </a:r>
                      <a:r>
                        <a:rPr lang="nl-NL" sz="2400" dirty="0">
                          <a:effectLst/>
                        </a:rPr>
                        <a:t> </a:t>
                      </a:r>
                      <a:r>
                        <a:rPr lang="nl-NL" sz="2400" dirty="0" err="1">
                          <a:effectLst/>
                        </a:rPr>
                        <a:t>the</a:t>
                      </a:r>
                      <a:r>
                        <a:rPr lang="nl-NL" sz="2400" dirty="0">
                          <a:effectLst/>
                        </a:rPr>
                        <a:t> </a:t>
                      </a:r>
                      <a:r>
                        <a:rPr lang="nl-NL" sz="2400" dirty="0" err="1">
                          <a:effectLst/>
                        </a:rPr>
                        <a:t>problem</a:t>
                      </a:r>
                      <a:r>
                        <a:rPr lang="nl-NL" sz="2400" dirty="0">
                          <a:effectLst/>
                        </a:rPr>
                        <a:t>?</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457068670"/>
                  </a:ext>
                </a:extLst>
              </a:tr>
              <a:tr h="793404">
                <a:tc>
                  <a:txBody>
                    <a:bodyPr/>
                    <a:lstStyle/>
                    <a:p>
                      <a:pPr algn="l">
                        <a:lnSpc>
                          <a:spcPct val="107000"/>
                        </a:lnSpc>
                        <a:spcAft>
                          <a:spcPts val="0"/>
                        </a:spcAft>
                      </a:pPr>
                      <a:r>
                        <a:rPr lang="nl-NL" sz="2400">
                          <a:effectLst/>
                        </a:rPr>
                        <a:t>What negative effects do you expect from your technology?</a:t>
                      </a:r>
                      <a:endParaRPr lang="nl-NL"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1832302172"/>
                  </a:ext>
                </a:extLst>
              </a:tr>
              <a:tr h="1278910">
                <a:tc>
                  <a:txBody>
                    <a:bodyPr/>
                    <a:lstStyle/>
                    <a:p>
                      <a:pPr algn="l">
                        <a:lnSpc>
                          <a:spcPct val="107000"/>
                        </a:lnSpc>
                        <a:spcAft>
                          <a:spcPts val="0"/>
                        </a:spcAft>
                      </a:pPr>
                      <a:r>
                        <a:rPr lang="nl-NL" sz="2400" dirty="0">
                          <a:effectLst/>
                        </a:rPr>
                        <a:t>How </a:t>
                      </a:r>
                      <a:r>
                        <a:rPr lang="nl-NL" sz="2400" dirty="0" err="1">
                          <a:effectLst/>
                        </a:rPr>
                        <a:t>could</a:t>
                      </a:r>
                      <a:r>
                        <a:rPr lang="nl-NL" sz="2400" dirty="0">
                          <a:effectLst/>
                        </a:rPr>
                        <a:t> </a:t>
                      </a:r>
                      <a:r>
                        <a:rPr lang="nl-NL" sz="2400" dirty="0" err="1">
                          <a:effectLst/>
                        </a:rPr>
                        <a:t>your</a:t>
                      </a:r>
                      <a:r>
                        <a:rPr lang="nl-NL" sz="2400" dirty="0">
                          <a:effectLst/>
                        </a:rPr>
                        <a:t> </a:t>
                      </a:r>
                      <a:r>
                        <a:rPr lang="nl-NL" sz="2400" dirty="0" err="1">
                          <a:effectLst/>
                        </a:rPr>
                        <a:t>technolgy</a:t>
                      </a:r>
                      <a:r>
                        <a:rPr lang="nl-NL" sz="2400" dirty="0">
                          <a:effectLst/>
                        </a:rPr>
                        <a:t> most </a:t>
                      </a:r>
                      <a:r>
                        <a:rPr lang="nl-NL" sz="2400" dirty="0" err="1">
                          <a:effectLst/>
                        </a:rPr>
                        <a:t>positively</a:t>
                      </a:r>
                      <a:r>
                        <a:rPr lang="nl-NL" sz="2400" dirty="0">
                          <a:effectLst/>
                        </a:rPr>
                        <a:t> impact </a:t>
                      </a:r>
                      <a:r>
                        <a:rPr lang="nl-NL" sz="2400" dirty="0" err="1">
                          <a:effectLst/>
                        </a:rPr>
                        <a:t>the</a:t>
                      </a:r>
                      <a:r>
                        <a:rPr lang="nl-NL" sz="2400" dirty="0">
                          <a:effectLst/>
                        </a:rPr>
                        <a:t> </a:t>
                      </a:r>
                      <a:r>
                        <a:rPr lang="nl-NL" sz="2400" dirty="0" err="1">
                          <a:effectLst/>
                        </a:rPr>
                        <a:t>world</a:t>
                      </a:r>
                      <a:r>
                        <a:rPr lang="nl-NL" sz="2400" dirty="0">
                          <a:effectLst/>
                        </a:rPr>
                        <a:t> </a:t>
                      </a:r>
                      <a:r>
                        <a:rPr lang="nl-NL" sz="2400" dirty="0" err="1">
                          <a:effectLst/>
                        </a:rPr>
                        <a:t>you</a:t>
                      </a:r>
                      <a:r>
                        <a:rPr lang="nl-NL" sz="2400" dirty="0">
                          <a:effectLst/>
                        </a:rPr>
                        <a:t> want </a:t>
                      </a:r>
                      <a:r>
                        <a:rPr lang="nl-NL" sz="2400" dirty="0" err="1">
                          <a:effectLst/>
                        </a:rPr>
                        <a:t>to</a:t>
                      </a:r>
                      <a:r>
                        <a:rPr lang="nl-NL" sz="2400" dirty="0">
                          <a:effectLst/>
                        </a:rPr>
                        <a:t> live in? Does </a:t>
                      </a:r>
                      <a:r>
                        <a:rPr lang="nl-NL" sz="2400" dirty="0" err="1">
                          <a:effectLst/>
                        </a:rPr>
                        <a:t>this</a:t>
                      </a:r>
                      <a:r>
                        <a:rPr lang="nl-NL" sz="2400" dirty="0">
                          <a:effectLst/>
                        </a:rPr>
                        <a:t> </a:t>
                      </a:r>
                      <a:r>
                        <a:rPr lang="nl-NL" sz="2400" dirty="0" err="1">
                          <a:effectLst/>
                        </a:rPr>
                        <a:t>comply</a:t>
                      </a:r>
                      <a:r>
                        <a:rPr lang="nl-NL" sz="2400" dirty="0">
                          <a:effectLst/>
                        </a:rPr>
                        <a:t> </a:t>
                      </a:r>
                      <a:r>
                        <a:rPr lang="nl-NL" sz="2400" dirty="0" err="1">
                          <a:effectLst/>
                        </a:rPr>
                        <a:t>with</a:t>
                      </a:r>
                      <a:r>
                        <a:rPr lang="nl-NL" sz="2400" dirty="0">
                          <a:effectLst/>
                        </a:rPr>
                        <a:t> </a:t>
                      </a:r>
                      <a:r>
                        <a:rPr lang="nl-NL" sz="2400" dirty="0" err="1">
                          <a:effectLst/>
                        </a:rPr>
                        <a:t>your</a:t>
                      </a:r>
                      <a:r>
                        <a:rPr lang="nl-NL" sz="2400" dirty="0">
                          <a:effectLst/>
                        </a:rPr>
                        <a:t> personal </a:t>
                      </a:r>
                      <a:r>
                        <a:rPr lang="nl-NL" sz="2400" dirty="0" err="1">
                          <a:effectLst/>
                        </a:rPr>
                        <a:t>and</a:t>
                      </a:r>
                      <a:r>
                        <a:rPr lang="nl-NL" sz="2400" dirty="0">
                          <a:effectLst/>
                        </a:rPr>
                        <a:t>/or professional </a:t>
                      </a:r>
                      <a:r>
                        <a:rPr lang="nl-NL" sz="2400" dirty="0" err="1">
                          <a:effectLst/>
                        </a:rPr>
                        <a:t>values</a:t>
                      </a:r>
                      <a:r>
                        <a:rPr lang="nl-NL" sz="2400" dirty="0">
                          <a:effectLst/>
                        </a:rPr>
                        <a:t>? </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1530541674"/>
                  </a:ext>
                </a:extLst>
              </a:tr>
            </a:tbl>
          </a:graphicData>
        </a:graphic>
      </p:graphicFrame>
    </p:spTree>
    <p:extLst>
      <p:ext uri="{BB962C8B-B14F-4D97-AF65-F5344CB8AC3E}">
        <p14:creationId xmlns:p14="http://schemas.microsoft.com/office/powerpoint/2010/main" val="1946712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nvPr>
        </p:nvGraphicFramePr>
        <p:xfrm>
          <a:off x="1559496" y="764704"/>
          <a:ext cx="7632848" cy="5089928"/>
        </p:xfrm>
        <a:graphic>
          <a:graphicData uri="http://schemas.openxmlformats.org/drawingml/2006/table">
            <a:tbl>
              <a:tblPr>
                <a:tableStyleId>{5C22544A-7EE6-4342-B048-85BDC9FD1C3A}</a:tableStyleId>
              </a:tblPr>
              <a:tblGrid>
                <a:gridCol w="7632848">
                  <a:extLst>
                    <a:ext uri="{9D8B030D-6E8A-4147-A177-3AD203B41FA5}">
                      <a16:colId xmlns:a16="http://schemas.microsoft.com/office/drawing/2014/main" val="2882835493"/>
                    </a:ext>
                  </a:extLst>
                </a:gridCol>
              </a:tblGrid>
              <a:tr h="1456615">
                <a:tc>
                  <a:txBody>
                    <a:bodyPr/>
                    <a:lstStyle/>
                    <a:p>
                      <a:pPr>
                        <a:lnSpc>
                          <a:spcPct val="107000"/>
                        </a:lnSpc>
                        <a:spcAft>
                          <a:spcPts val="0"/>
                        </a:spcAft>
                      </a:pPr>
                      <a:endParaRPr lang="nl-NL" sz="2400" dirty="0" smtClean="0">
                        <a:effectLst/>
                      </a:endParaRPr>
                    </a:p>
                    <a:p>
                      <a:pPr>
                        <a:lnSpc>
                          <a:spcPct val="107000"/>
                        </a:lnSpc>
                        <a:spcAft>
                          <a:spcPts val="0"/>
                        </a:spcAft>
                      </a:pPr>
                      <a:r>
                        <a:rPr lang="nl-NL" sz="2400" dirty="0" smtClean="0">
                          <a:effectLst/>
                        </a:rPr>
                        <a:t>HOW </a:t>
                      </a:r>
                      <a:r>
                        <a:rPr lang="nl-NL" sz="2400" dirty="0">
                          <a:effectLst/>
                        </a:rPr>
                        <a:t>DOES THE TECHNOLOGY AFFECT YOUR HUMAN VALUES?</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solidFill>
                      <a:srgbClr val="EBF1DE"/>
                    </a:solidFill>
                  </a:tcPr>
                </a:tc>
                <a:extLst>
                  <a:ext uri="{0D108BD9-81ED-4DB2-BD59-A6C34878D82A}">
                    <a16:rowId xmlns:a16="http://schemas.microsoft.com/office/drawing/2014/main" val="1057913519"/>
                  </a:ext>
                </a:extLst>
              </a:tr>
              <a:tr h="1063665">
                <a:tc>
                  <a:txBody>
                    <a:bodyPr/>
                    <a:lstStyle/>
                    <a:p>
                      <a:pPr>
                        <a:lnSpc>
                          <a:spcPct val="107000"/>
                        </a:lnSpc>
                        <a:spcAft>
                          <a:spcPts val="0"/>
                        </a:spcAft>
                      </a:pPr>
                      <a:r>
                        <a:rPr lang="nl-NL" sz="2400">
                          <a:effectLst/>
                        </a:rPr>
                        <a:t>How does the technology impact the identity of the user(s)? </a:t>
                      </a:r>
                      <a:endParaRPr lang="nl-NL"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88705401"/>
                  </a:ext>
                </a:extLst>
              </a:tr>
              <a:tr h="1113033">
                <a:tc>
                  <a:txBody>
                    <a:bodyPr/>
                    <a:lstStyle/>
                    <a:p>
                      <a:pPr>
                        <a:lnSpc>
                          <a:spcPct val="107000"/>
                        </a:lnSpc>
                        <a:spcAft>
                          <a:spcPts val="0"/>
                        </a:spcAft>
                      </a:pPr>
                      <a:r>
                        <a:rPr lang="nl-NL" sz="2400">
                          <a:effectLst/>
                        </a:rPr>
                        <a:t>How does the technology influence the user(s) ability to make his own decisions? </a:t>
                      </a:r>
                      <a:endParaRPr lang="nl-NL"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2385346357"/>
                  </a:ext>
                </a:extLst>
              </a:tr>
              <a:tr h="1456615">
                <a:tc>
                  <a:txBody>
                    <a:bodyPr/>
                    <a:lstStyle/>
                    <a:p>
                      <a:pPr>
                        <a:lnSpc>
                          <a:spcPct val="107000"/>
                        </a:lnSpc>
                        <a:spcAft>
                          <a:spcPts val="0"/>
                        </a:spcAft>
                      </a:pPr>
                      <a:r>
                        <a:rPr lang="nl-NL" sz="2400" dirty="0" err="1">
                          <a:effectLst/>
                        </a:rPr>
                        <a:t>What</a:t>
                      </a:r>
                      <a:r>
                        <a:rPr lang="nl-NL" sz="2400" dirty="0">
                          <a:effectLst/>
                        </a:rPr>
                        <a:t> is </a:t>
                      </a:r>
                      <a:r>
                        <a:rPr lang="nl-NL" sz="2400" dirty="0" err="1">
                          <a:effectLst/>
                        </a:rPr>
                        <a:t>the</a:t>
                      </a:r>
                      <a:r>
                        <a:rPr lang="nl-NL" sz="2400" dirty="0">
                          <a:effectLst/>
                        </a:rPr>
                        <a:t> effect of </a:t>
                      </a:r>
                      <a:r>
                        <a:rPr lang="nl-NL" sz="2400" dirty="0" err="1">
                          <a:effectLst/>
                        </a:rPr>
                        <a:t>the</a:t>
                      </a:r>
                      <a:r>
                        <a:rPr lang="nl-NL" sz="2400" dirty="0">
                          <a:effectLst/>
                        </a:rPr>
                        <a:t> </a:t>
                      </a:r>
                      <a:r>
                        <a:rPr lang="nl-NL" sz="2400" dirty="0" err="1">
                          <a:effectLst/>
                        </a:rPr>
                        <a:t>technology</a:t>
                      </a:r>
                      <a:r>
                        <a:rPr lang="nl-NL" sz="2400" dirty="0">
                          <a:effectLst/>
                        </a:rPr>
                        <a:t> on </a:t>
                      </a:r>
                      <a:r>
                        <a:rPr lang="nl-NL" sz="2400" dirty="0" err="1">
                          <a:effectLst/>
                        </a:rPr>
                        <a:t>the</a:t>
                      </a:r>
                      <a:r>
                        <a:rPr lang="nl-NL" sz="2400" dirty="0">
                          <a:effectLst/>
                        </a:rPr>
                        <a:t> health </a:t>
                      </a:r>
                      <a:r>
                        <a:rPr lang="nl-NL" sz="2400" dirty="0" err="1">
                          <a:effectLst/>
                        </a:rPr>
                        <a:t>and</a:t>
                      </a:r>
                      <a:r>
                        <a:rPr lang="nl-NL" sz="2400" dirty="0">
                          <a:effectLst/>
                        </a:rPr>
                        <a:t>/or </a:t>
                      </a:r>
                      <a:r>
                        <a:rPr lang="nl-NL" sz="2400" dirty="0" err="1">
                          <a:effectLst/>
                        </a:rPr>
                        <a:t>wellbeing</a:t>
                      </a:r>
                      <a:r>
                        <a:rPr lang="nl-NL" sz="2400" dirty="0">
                          <a:effectLst/>
                        </a:rPr>
                        <a:t> of </a:t>
                      </a:r>
                      <a:r>
                        <a:rPr lang="nl-NL" sz="2400" dirty="0" err="1">
                          <a:effectLst/>
                        </a:rPr>
                        <a:t>the</a:t>
                      </a:r>
                      <a:r>
                        <a:rPr lang="nl-NL" sz="2400" dirty="0">
                          <a:effectLst/>
                        </a:rPr>
                        <a:t> user(s)?</a:t>
                      </a:r>
                      <a:endParaRPr lang="nl-NL"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9050" marR="19050" marT="0" marB="0"/>
                </a:tc>
                <a:extLst>
                  <a:ext uri="{0D108BD9-81ED-4DB2-BD59-A6C34878D82A}">
                    <a16:rowId xmlns:a16="http://schemas.microsoft.com/office/drawing/2014/main" val="3242591593"/>
                  </a:ext>
                </a:extLst>
              </a:tr>
            </a:tbl>
          </a:graphicData>
        </a:graphic>
      </p:graphicFrame>
    </p:spTree>
    <p:extLst>
      <p:ext uri="{BB962C8B-B14F-4D97-AF65-F5344CB8AC3E}">
        <p14:creationId xmlns:p14="http://schemas.microsoft.com/office/powerpoint/2010/main" val="313918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Chatting with the dead</a:t>
            </a:r>
          </a:p>
        </p:txBody>
      </p:sp>
      <p:sp>
        <p:nvSpPr>
          <p:cNvPr id="3" name="Tijdelijke aanduiding voor inhoud 2"/>
          <p:cNvSpPr>
            <a:spLocks noGrp="1"/>
          </p:cNvSpPr>
          <p:nvPr>
            <p:ph idx="1"/>
          </p:nvPr>
        </p:nvSpPr>
        <p:spPr>
          <a:xfrm>
            <a:off x="659395" y="1484784"/>
            <a:ext cx="9721080" cy="1152128"/>
          </a:xfrm>
        </p:spPr>
        <p:txBody>
          <a:bodyPr>
            <a:normAutofit fontScale="92500" lnSpcReduction="20000"/>
          </a:bodyPr>
          <a:lstStyle/>
          <a:p>
            <a:pPr marL="0" indent="0">
              <a:buNone/>
            </a:pPr>
            <a:r>
              <a:rPr lang="en-US" dirty="0" smtClean="0"/>
              <a:t>the </a:t>
            </a:r>
            <a:r>
              <a:rPr lang="en-US" dirty="0"/>
              <a:t>digital footprint we leave </a:t>
            </a:r>
            <a:r>
              <a:rPr lang="en-US" dirty="0" smtClean="0"/>
              <a:t>behind</a:t>
            </a:r>
            <a:r>
              <a:rPr lang="en-US" dirty="0"/>
              <a:t> </a:t>
            </a:r>
            <a:r>
              <a:rPr lang="en-US" dirty="0" smtClean="0"/>
              <a:t>is </a:t>
            </a:r>
            <a:r>
              <a:rPr lang="en-US" dirty="0"/>
              <a:t>nearly enough info to construct digital replicas of ourselves who can convincingly chat with our friends and loved ones after we're </a:t>
            </a:r>
            <a:r>
              <a:rPr lang="en-US" dirty="0" smtClean="0"/>
              <a:t>gone</a:t>
            </a:r>
            <a:endParaRPr lang="nl-NL" dirty="0"/>
          </a:p>
        </p:txBody>
      </p:sp>
      <p:pic>
        <p:nvPicPr>
          <p:cNvPr id="4" name="Afbeelding 3"/>
          <p:cNvPicPr>
            <a:picLocks noChangeAspect="1"/>
          </p:cNvPicPr>
          <p:nvPr/>
        </p:nvPicPr>
        <p:blipFill>
          <a:blip r:embed="rId3"/>
          <a:stretch>
            <a:fillRect/>
          </a:stretch>
        </p:blipFill>
        <p:spPr>
          <a:xfrm>
            <a:off x="2362622" y="2924944"/>
            <a:ext cx="6314627" cy="3670875"/>
          </a:xfrm>
          <a:prstGeom prst="rect">
            <a:avLst/>
          </a:prstGeom>
        </p:spPr>
      </p:pic>
      <p:pic>
        <p:nvPicPr>
          <p:cNvPr id="6" name="Afbeelding 5"/>
          <p:cNvPicPr>
            <a:picLocks noChangeAspect="1"/>
          </p:cNvPicPr>
          <p:nvPr/>
        </p:nvPicPr>
        <p:blipFill>
          <a:blip r:embed="rId4"/>
          <a:stretch>
            <a:fillRect/>
          </a:stretch>
        </p:blipFill>
        <p:spPr>
          <a:xfrm>
            <a:off x="318098" y="205348"/>
            <a:ext cx="1116125" cy="991404"/>
          </a:xfrm>
          <a:prstGeom prst="rect">
            <a:avLst/>
          </a:prstGeom>
        </p:spPr>
      </p:pic>
    </p:spTree>
    <p:extLst>
      <p:ext uri="{BB962C8B-B14F-4D97-AF65-F5344CB8AC3E}">
        <p14:creationId xmlns:p14="http://schemas.microsoft.com/office/powerpoint/2010/main" val="640976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4"/>
          <a:stretch>
            <a:fillRect/>
          </a:stretch>
        </p:blipFill>
        <p:spPr>
          <a:xfrm>
            <a:off x="318098" y="205348"/>
            <a:ext cx="1116125" cy="991404"/>
          </a:xfrm>
          <a:prstGeom prst="rect">
            <a:avLst/>
          </a:prstGeom>
        </p:spPr>
      </p:pic>
      <p:pic>
        <p:nvPicPr>
          <p:cNvPr id="3" name="HGcKu3SYx9A"/>
          <p:cNvPicPr>
            <a:picLocks noRot="1" noChangeAspect="1"/>
          </p:cNvPicPr>
          <p:nvPr>
            <a:videoFile r:link="rId1"/>
          </p:nvPr>
        </p:nvPicPr>
        <p:blipFill>
          <a:blip r:embed="rId5"/>
          <a:stretch>
            <a:fillRect/>
          </a:stretch>
        </p:blipFill>
        <p:spPr>
          <a:xfrm>
            <a:off x="1029584" y="1196752"/>
            <a:ext cx="9649071" cy="5427602"/>
          </a:xfrm>
          <a:prstGeom prst="rect">
            <a:avLst/>
          </a:prstGeom>
        </p:spPr>
      </p:pic>
      <p:sp>
        <p:nvSpPr>
          <p:cNvPr id="7" name="Titel 1"/>
          <p:cNvSpPr>
            <a:spLocks noGrp="1"/>
          </p:cNvSpPr>
          <p:nvPr>
            <p:ph type="title"/>
          </p:nvPr>
        </p:nvSpPr>
        <p:spPr>
          <a:xfrm>
            <a:off x="669543" y="172224"/>
            <a:ext cx="10369152" cy="922114"/>
          </a:xfrm>
        </p:spPr>
        <p:txBody>
          <a:bodyPr/>
          <a:lstStyle/>
          <a:p>
            <a:r>
              <a:rPr lang="nl-NL" dirty="0" smtClean="0"/>
              <a:t>My dead best </a:t>
            </a:r>
            <a:r>
              <a:rPr lang="nl-NL" dirty="0" err="1" smtClean="0"/>
              <a:t>friend</a:t>
            </a:r>
            <a:r>
              <a:rPr lang="nl-NL" dirty="0" smtClean="0"/>
              <a:t> is a </a:t>
            </a:r>
            <a:r>
              <a:rPr lang="nl-NL" dirty="0" err="1" smtClean="0"/>
              <a:t>chatbot</a:t>
            </a:r>
            <a:r>
              <a:rPr lang="nl-NL" dirty="0" smtClean="0"/>
              <a:t> </a:t>
            </a:r>
            <a:r>
              <a:rPr lang="nl-NL" dirty="0" err="1" smtClean="0"/>
              <a:t>now</a:t>
            </a:r>
            <a:endParaRPr lang="nl-NL" dirty="0"/>
          </a:p>
        </p:txBody>
      </p:sp>
    </p:spTree>
    <p:extLst>
      <p:ext uri="{BB962C8B-B14F-4D97-AF65-F5344CB8AC3E}">
        <p14:creationId xmlns:p14="http://schemas.microsoft.com/office/powerpoint/2010/main" val="35632927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p:cNvPr>
          <p:cNvPicPr>
            <a:picLocks noChangeAspect="1"/>
          </p:cNvPicPr>
          <p:nvPr/>
        </p:nvPicPr>
        <p:blipFill>
          <a:blip r:embed="rId4"/>
          <a:stretch>
            <a:fillRect/>
          </a:stretch>
        </p:blipFill>
        <p:spPr>
          <a:xfrm>
            <a:off x="2351584" y="975866"/>
            <a:ext cx="5665381" cy="5739310"/>
          </a:xfrm>
          <a:prstGeom prst="rect">
            <a:avLst/>
          </a:prstGeom>
        </p:spPr>
      </p:pic>
      <p:pic>
        <p:nvPicPr>
          <p:cNvPr id="6" name="Afbeelding 5"/>
          <p:cNvPicPr>
            <a:picLocks noChangeAspect="1"/>
          </p:cNvPicPr>
          <p:nvPr/>
        </p:nvPicPr>
        <p:blipFill>
          <a:blip r:embed="rId5"/>
          <a:stretch>
            <a:fillRect/>
          </a:stretch>
        </p:blipFill>
        <p:spPr>
          <a:xfrm>
            <a:off x="318098" y="205348"/>
            <a:ext cx="1116125" cy="991404"/>
          </a:xfrm>
          <a:prstGeom prst="rect">
            <a:avLst/>
          </a:prstGeom>
        </p:spPr>
      </p:pic>
      <p:sp>
        <p:nvSpPr>
          <p:cNvPr id="7" name="Titel 1"/>
          <p:cNvSpPr txBox="1">
            <a:spLocks/>
          </p:cNvSpPr>
          <p:nvPr/>
        </p:nvSpPr>
        <p:spPr>
          <a:xfrm>
            <a:off x="335359" y="32048"/>
            <a:ext cx="10369152"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nl-NL" smtClean="0"/>
              <a:t>CNN Mostly Human</a:t>
            </a:r>
            <a:endParaRPr lang="nl-NL" dirty="0"/>
          </a:p>
        </p:txBody>
      </p:sp>
    </p:spTree>
    <p:extLst>
      <p:ext uri="{BB962C8B-B14F-4D97-AF65-F5344CB8AC3E}">
        <p14:creationId xmlns:p14="http://schemas.microsoft.com/office/powerpoint/2010/main" val="29601984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stretch>
            <a:fillRect/>
          </a:stretch>
        </p:blipFill>
        <p:spPr>
          <a:xfrm>
            <a:off x="1991544" y="313617"/>
            <a:ext cx="7356211" cy="6283735"/>
          </a:xfrm>
          <a:prstGeom prst="rect">
            <a:avLst/>
          </a:prstGeom>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spTree>
    <p:extLst>
      <p:ext uri="{BB962C8B-B14F-4D97-AF65-F5344CB8AC3E}">
        <p14:creationId xmlns:p14="http://schemas.microsoft.com/office/powerpoint/2010/main" val="424169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impact</a:t>
            </a:r>
            <a:endParaRPr lang="en-GB" dirty="0"/>
          </a:p>
        </p:txBody>
      </p:sp>
      <p:sp>
        <p:nvSpPr>
          <p:cNvPr id="3" name="Content Placeholder 2"/>
          <p:cNvSpPr>
            <a:spLocks noGrp="1"/>
          </p:cNvSpPr>
          <p:nvPr>
            <p:ph idx="1"/>
          </p:nvPr>
        </p:nvSpPr>
        <p:spPr/>
        <p:txBody>
          <a:bodyPr>
            <a:normAutofit/>
          </a:bodyPr>
          <a:lstStyle/>
          <a:p>
            <a:r>
              <a:rPr lang="en-GB" dirty="0" smtClean="0"/>
              <a:t>How </a:t>
            </a:r>
            <a:r>
              <a:rPr lang="en-GB" dirty="0"/>
              <a:t>could </a:t>
            </a:r>
            <a:r>
              <a:rPr lang="en-GB" dirty="0" smtClean="0"/>
              <a:t>grief bots most </a:t>
            </a:r>
            <a:r>
              <a:rPr lang="en-GB" dirty="0"/>
              <a:t>positively impact the world you want to see</a:t>
            </a:r>
            <a:r>
              <a:rPr lang="en-GB" dirty="0" smtClean="0"/>
              <a:t>? </a:t>
            </a:r>
          </a:p>
          <a:p>
            <a:r>
              <a:rPr lang="en-GB" dirty="0" smtClean="0"/>
              <a:t>How will </a:t>
            </a:r>
            <a:r>
              <a:rPr lang="en-GB" dirty="0"/>
              <a:t>the world be better for having this innovation introduced</a:t>
            </a:r>
            <a:r>
              <a:rPr lang="en-GB" dirty="0" smtClean="0"/>
              <a:t>?</a:t>
            </a:r>
            <a:endParaRPr lang="en-GB"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4" name="Afbeelding 3"/>
          <p:cNvPicPr>
            <a:picLocks noChangeAspect="1"/>
          </p:cNvPicPr>
          <p:nvPr/>
        </p:nvPicPr>
        <p:blipFill>
          <a:blip r:embed="rId4"/>
          <a:stretch>
            <a:fillRect/>
          </a:stretch>
        </p:blipFill>
        <p:spPr>
          <a:xfrm>
            <a:off x="3938983" y="3424851"/>
            <a:ext cx="3161905" cy="3104762"/>
          </a:xfrm>
          <a:prstGeom prst="rect">
            <a:avLst/>
          </a:prstGeom>
        </p:spPr>
      </p:pic>
      <p:sp>
        <p:nvSpPr>
          <p:cNvPr id="7" name="Rechthoek 6"/>
          <p:cNvSpPr/>
          <p:nvPr/>
        </p:nvSpPr>
        <p:spPr>
          <a:xfrm>
            <a:off x="8112224" y="231639"/>
            <a:ext cx="2664439" cy="1008112"/>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2000" b="1" dirty="0">
              <a:latin typeface="Calibri" panose="020F0502020204030204" pitchFamily="34" charset="0"/>
              <a:cs typeface="Calibri" panose="020F0502020204030204" pitchFamily="34" charset="0"/>
            </a:endParaRPr>
          </a:p>
          <a:p>
            <a:r>
              <a:rPr lang="nl-NL" sz="2000" b="1" dirty="0" smtClean="0">
                <a:latin typeface="Calibri" panose="020F0502020204030204" pitchFamily="34" charset="0"/>
                <a:cs typeface="Calibri" panose="020F0502020204030204" pitchFamily="34" charset="0"/>
              </a:rPr>
              <a:t>Oefening (10 minuten)</a:t>
            </a:r>
          </a:p>
          <a:p>
            <a:endParaRPr lang="nl-NL" sz="20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32467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potential risks</a:t>
            </a:r>
            <a:endParaRPr lang="en-GB" dirty="0"/>
          </a:p>
        </p:txBody>
      </p:sp>
      <p:sp>
        <p:nvSpPr>
          <p:cNvPr id="3" name="Content Placeholder 2"/>
          <p:cNvSpPr>
            <a:spLocks noGrp="1"/>
          </p:cNvSpPr>
          <p:nvPr>
            <p:ph idx="1"/>
          </p:nvPr>
        </p:nvSpPr>
        <p:spPr/>
        <p:txBody>
          <a:bodyPr>
            <a:normAutofit/>
          </a:bodyPr>
          <a:lstStyle/>
          <a:p>
            <a:r>
              <a:rPr lang="en-GB" dirty="0" smtClean="0"/>
              <a:t>Could grief bots harm </a:t>
            </a:r>
            <a:r>
              <a:rPr lang="en-GB" dirty="0"/>
              <a:t>someone directly? </a:t>
            </a:r>
            <a:endParaRPr lang="en-GB" dirty="0" smtClean="0"/>
          </a:p>
          <a:p>
            <a:r>
              <a:rPr lang="en-GB" dirty="0" smtClean="0"/>
              <a:t>Could </a:t>
            </a:r>
            <a:r>
              <a:rPr lang="en-GB" dirty="0"/>
              <a:t>a malicious actor use grief bots to harm a person or group? Commit a crime?</a:t>
            </a:r>
          </a:p>
          <a:p>
            <a:r>
              <a:rPr lang="en-GB" dirty="0" smtClean="0"/>
              <a:t>Could </a:t>
            </a:r>
            <a:r>
              <a:rPr lang="en-GB" dirty="0"/>
              <a:t>the business model behind </a:t>
            </a:r>
            <a:r>
              <a:rPr lang="en-GB" dirty="0" smtClean="0"/>
              <a:t>the </a:t>
            </a:r>
            <a:r>
              <a:rPr lang="en-GB" dirty="0"/>
              <a:t>product harm someone or a group of people? </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5" name="Afbeelding 4"/>
          <p:cNvPicPr>
            <a:picLocks noChangeAspect="1"/>
          </p:cNvPicPr>
          <p:nvPr/>
        </p:nvPicPr>
        <p:blipFill>
          <a:blip r:embed="rId4"/>
          <a:stretch>
            <a:fillRect/>
          </a:stretch>
        </p:blipFill>
        <p:spPr>
          <a:xfrm>
            <a:off x="3958031" y="3717032"/>
            <a:ext cx="3123809" cy="3009524"/>
          </a:xfrm>
          <a:prstGeom prst="rect">
            <a:avLst/>
          </a:prstGeom>
        </p:spPr>
      </p:pic>
      <p:sp>
        <p:nvSpPr>
          <p:cNvPr id="6" name="Rechthoek 5"/>
          <p:cNvSpPr/>
          <p:nvPr/>
        </p:nvSpPr>
        <p:spPr>
          <a:xfrm>
            <a:off x="8112224" y="231639"/>
            <a:ext cx="2664439" cy="1008112"/>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2000" b="1" dirty="0">
              <a:latin typeface="Calibri" panose="020F0502020204030204" pitchFamily="34" charset="0"/>
              <a:cs typeface="Calibri" panose="020F0502020204030204" pitchFamily="34" charset="0"/>
            </a:endParaRPr>
          </a:p>
          <a:p>
            <a:r>
              <a:rPr lang="nl-NL" sz="2000" b="1" dirty="0" smtClean="0">
                <a:latin typeface="Calibri" panose="020F0502020204030204" pitchFamily="34" charset="0"/>
                <a:cs typeface="Calibri" panose="020F0502020204030204" pitchFamily="34" charset="0"/>
              </a:rPr>
              <a:t>Oefening (10 minuten)</a:t>
            </a:r>
          </a:p>
          <a:p>
            <a:endParaRPr lang="nl-NL" sz="20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445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545340"/>
            <a:ext cx="5813920" cy="4896544"/>
          </a:xfrm>
        </p:spPr>
        <p:txBody>
          <a:bodyPr>
            <a:normAutofit/>
          </a:bodyPr>
          <a:lstStyle/>
          <a:p>
            <a:r>
              <a:rPr lang="en-GB" sz="2400" dirty="0" smtClean="0"/>
              <a:t>The </a:t>
            </a:r>
            <a:r>
              <a:rPr lang="en-GB" sz="2400" dirty="0"/>
              <a:t>first prototype of the </a:t>
            </a:r>
            <a:r>
              <a:rPr lang="en-GB" sz="2400" b="1" dirty="0"/>
              <a:t>telephone</a:t>
            </a:r>
            <a:r>
              <a:rPr lang="en-GB" sz="2400" dirty="0"/>
              <a:t> was developed as a hearing aid for the hard of hearing</a:t>
            </a:r>
            <a:r>
              <a:rPr lang="en-GB" sz="2400" dirty="0" smtClean="0"/>
              <a:t>.</a:t>
            </a:r>
          </a:p>
          <a:p>
            <a:pPr marL="0" indent="0">
              <a:buNone/>
            </a:pPr>
            <a:endParaRPr lang="en-GB" sz="2400" dirty="0"/>
          </a:p>
          <a:p>
            <a:r>
              <a:rPr lang="en-GB" sz="2400" dirty="0" smtClean="0"/>
              <a:t>The</a:t>
            </a:r>
            <a:r>
              <a:rPr lang="en-GB" sz="2400" dirty="0"/>
              <a:t> </a:t>
            </a:r>
            <a:r>
              <a:rPr lang="en-GB" sz="2400" b="1" dirty="0"/>
              <a:t>typewriter</a:t>
            </a:r>
            <a:r>
              <a:rPr lang="en-GB" sz="2400" dirty="0"/>
              <a:t> was invented as a machine that could help visually impaired people write</a:t>
            </a:r>
            <a:r>
              <a:rPr lang="en-GB" sz="2400" dirty="0" smtClean="0"/>
              <a:t>.</a:t>
            </a:r>
          </a:p>
          <a:p>
            <a:pPr marL="0" indent="0">
              <a:buNone/>
            </a:pPr>
            <a:endParaRPr lang="en-GB" sz="2400" dirty="0" smtClean="0"/>
          </a:p>
          <a:p>
            <a:r>
              <a:rPr lang="en-GB" sz="2400" dirty="0" smtClean="0"/>
              <a:t>SMS </a:t>
            </a:r>
            <a:r>
              <a:rPr lang="en-GB" sz="2400" dirty="0"/>
              <a:t>(texting) </a:t>
            </a:r>
            <a:r>
              <a:rPr lang="en-GB" sz="2400" dirty="0" smtClean="0"/>
              <a:t>was </a:t>
            </a:r>
            <a:r>
              <a:rPr lang="en-GB" sz="2400" dirty="0"/>
              <a:t>intended to help technicians communicate with each </a:t>
            </a:r>
            <a:r>
              <a:rPr lang="en-GB" sz="2400" dirty="0" smtClean="0"/>
              <a:t>other</a:t>
            </a:r>
          </a:p>
        </p:txBody>
      </p:sp>
      <p:sp>
        <p:nvSpPr>
          <p:cNvPr id="6" name="Title 1"/>
          <p:cNvSpPr>
            <a:spLocks noGrp="1"/>
          </p:cNvSpPr>
          <p:nvPr>
            <p:ph type="title"/>
          </p:nvPr>
        </p:nvSpPr>
        <p:spPr>
          <a:xfrm>
            <a:off x="335360" y="274638"/>
            <a:ext cx="10369152" cy="922114"/>
          </a:xfrm>
        </p:spPr>
        <p:txBody>
          <a:bodyPr/>
          <a:lstStyle/>
          <a:p>
            <a:r>
              <a:rPr lang="nl-NL" dirty="0" err="1"/>
              <a:t>f</a:t>
            </a:r>
            <a:r>
              <a:rPr lang="nl-NL" dirty="0" err="1" smtClean="0"/>
              <a:t>uture</a:t>
            </a:r>
            <a:r>
              <a:rPr lang="nl-NL" dirty="0" smtClean="0"/>
              <a:t> </a:t>
            </a:r>
            <a:r>
              <a:rPr lang="nl-NL" dirty="0" err="1"/>
              <a:t>scenarios</a:t>
            </a:r>
            <a:r>
              <a:rPr lang="nl-NL" dirty="0"/>
              <a:t>: </a:t>
            </a:r>
            <a:r>
              <a:rPr lang="nl-NL" dirty="0" smtClean="0"/>
              <a:t>u</a:t>
            </a:r>
            <a:r>
              <a:rPr lang="en-GB" dirty="0" err="1" smtClean="0"/>
              <a:t>nintended</a:t>
            </a:r>
            <a:r>
              <a:rPr lang="en-GB" dirty="0" smtClean="0"/>
              <a:t> use</a:t>
            </a:r>
            <a:endParaRPr lang="en-GB" dirty="0"/>
          </a:p>
        </p:txBody>
      </p:sp>
      <p:pic>
        <p:nvPicPr>
          <p:cNvPr id="2" name="Afbeelding 1"/>
          <p:cNvPicPr>
            <a:picLocks noChangeAspect="1"/>
          </p:cNvPicPr>
          <p:nvPr/>
        </p:nvPicPr>
        <p:blipFill>
          <a:blip r:embed="rId3"/>
          <a:stretch>
            <a:fillRect/>
          </a:stretch>
        </p:blipFill>
        <p:spPr>
          <a:xfrm>
            <a:off x="5781648" y="1916832"/>
            <a:ext cx="4893500" cy="3914800"/>
          </a:xfrm>
          <a:prstGeom prst="rect">
            <a:avLst/>
          </a:prstGeom>
        </p:spPr>
      </p:pic>
      <p:pic>
        <p:nvPicPr>
          <p:cNvPr id="5" name="Afbeelding 4"/>
          <p:cNvPicPr>
            <a:picLocks noChangeAspect="1"/>
          </p:cNvPicPr>
          <p:nvPr/>
        </p:nvPicPr>
        <p:blipFill>
          <a:blip r:embed="rId4"/>
          <a:stretch>
            <a:fillRect/>
          </a:stretch>
        </p:blipFill>
        <p:spPr>
          <a:xfrm>
            <a:off x="9336360" y="180796"/>
            <a:ext cx="1075332" cy="1109798"/>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spTree>
    <p:extLst>
      <p:ext uri="{BB962C8B-B14F-4D97-AF65-F5344CB8AC3E}">
        <p14:creationId xmlns:p14="http://schemas.microsoft.com/office/powerpoint/2010/main" val="4050434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7784" y="1484784"/>
            <a:ext cx="10369152" cy="6496972"/>
          </a:xfrm>
        </p:spPr>
        <p:txBody>
          <a:bodyPr>
            <a:normAutofit/>
          </a:bodyPr>
          <a:lstStyle/>
          <a:p>
            <a:r>
              <a:rPr lang="en-GB" dirty="0" smtClean="0"/>
              <a:t>The </a:t>
            </a:r>
            <a:r>
              <a:rPr lang="en-GB" dirty="0"/>
              <a:t>first </a:t>
            </a:r>
            <a:r>
              <a:rPr lang="en-GB" b="1" dirty="0"/>
              <a:t>cars</a:t>
            </a:r>
            <a:r>
              <a:rPr lang="en-GB" dirty="0"/>
              <a:t> were used for sports and medical purposes (!?). Patients would sit in the back of the car and be driven around. The idea was that they could inhale thin air, which would be good for their lungs</a:t>
            </a:r>
            <a:r>
              <a:rPr lang="en-GB" dirty="0" smtClean="0"/>
              <a:t>.</a:t>
            </a:r>
          </a:p>
          <a:p>
            <a:pPr marL="0" indent="0">
              <a:buNone/>
            </a:pPr>
            <a:endParaRPr lang="en-GB" dirty="0" smtClean="0"/>
          </a:p>
          <a:p>
            <a:r>
              <a:rPr lang="nl-NL" dirty="0" smtClean="0"/>
              <a:t>Dynamite was </a:t>
            </a:r>
            <a:r>
              <a:rPr lang="nl-NL" dirty="0" err="1" smtClean="0"/>
              <a:t>intended</a:t>
            </a:r>
            <a:endParaRPr lang="nl-NL" dirty="0" smtClean="0"/>
          </a:p>
          <a:p>
            <a:pPr marL="0" indent="0">
              <a:buNone/>
            </a:pPr>
            <a:r>
              <a:rPr lang="nl-NL" dirty="0" smtClean="0"/>
              <a:t> </a:t>
            </a:r>
            <a:r>
              <a:rPr lang="nl-NL" dirty="0" err="1" smtClean="0"/>
              <a:t>to</a:t>
            </a:r>
            <a:r>
              <a:rPr lang="nl-NL" dirty="0" smtClean="0"/>
              <a:t> crack </a:t>
            </a:r>
            <a:r>
              <a:rPr lang="nl-NL" dirty="0" err="1" smtClean="0"/>
              <a:t>rocks</a:t>
            </a:r>
            <a:r>
              <a:rPr lang="nl-NL" dirty="0" smtClean="0"/>
              <a:t> (</a:t>
            </a:r>
            <a:r>
              <a:rPr lang="nl-NL" dirty="0" err="1" smtClean="0"/>
              <a:t>not</a:t>
            </a:r>
            <a:r>
              <a:rPr lang="nl-NL" dirty="0" smtClean="0"/>
              <a:t> </a:t>
            </a:r>
            <a:r>
              <a:rPr lang="nl-NL" dirty="0" err="1" smtClean="0"/>
              <a:t>people</a:t>
            </a:r>
            <a:r>
              <a:rPr lang="nl-NL" dirty="0" smtClean="0"/>
              <a:t>)</a:t>
            </a:r>
            <a:endParaRPr lang="en-GB" dirty="0"/>
          </a:p>
        </p:txBody>
      </p:sp>
      <p:sp>
        <p:nvSpPr>
          <p:cNvPr id="6" name="Title 1"/>
          <p:cNvSpPr>
            <a:spLocks noGrp="1"/>
          </p:cNvSpPr>
          <p:nvPr>
            <p:ph type="title"/>
          </p:nvPr>
        </p:nvSpPr>
        <p:spPr>
          <a:xfrm>
            <a:off x="335360" y="274638"/>
            <a:ext cx="10369152" cy="922114"/>
          </a:xfrm>
        </p:spPr>
        <p:txBody>
          <a:bodyPr/>
          <a:lstStyle/>
          <a:p>
            <a:r>
              <a:rPr lang="nl-NL" dirty="0" err="1"/>
              <a:t>f</a:t>
            </a:r>
            <a:r>
              <a:rPr lang="nl-NL" dirty="0" err="1" smtClean="0"/>
              <a:t>uture</a:t>
            </a:r>
            <a:r>
              <a:rPr lang="nl-NL" dirty="0" smtClean="0"/>
              <a:t> </a:t>
            </a:r>
            <a:r>
              <a:rPr lang="nl-NL" dirty="0" err="1"/>
              <a:t>scenarios</a:t>
            </a:r>
            <a:r>
              <a:rPr lang="nl-NL" dirty="0"/>
              <a:t>: </a:t>
            </a:r>
            <a:r>
              <a:rPr lang="nl-NL" dirty="0" smtClean="0"/>
              <a:t>u</a:t>
            </a:r>
            <a:r>
              <a:rPr lang="en-GB" dirty="0" err="1" smtClean="0"/>
              <a:t>nintended</a:t>
            </a:r>
            <a:r>
              <a:rPr lang="en-GB" dirty="0" smtClean="0"/>
              <a:t> use</a:t>
            </a:r>
            <a:endParaRPr lang="en-GB" dirty="0"/>
          </a:p>
        </p:txBody>
      </p:sp>
      <p:pic>
        <p:nvPicPr>
          <p:cNvPr id="4" name="Content Placeholder 11"/>
          <p:cNvPicPr>
            <a:picLocks noChangeAspect="1"/>
          </p:cNvPicPr>
          <p:nvPr/>
        </p:nvPicPr>
        <p:blipFill>
          <a:blip r:embed="rId3">
            <a:grayscl/>
          </a:blip>
          <a:srcRect t="4903" b="4903"/>
          <a:stretch>
            <a:fillRect/>
          </a:stretch>
        </p:blipFill>
        <p:spPr>
          <a:xfrm>
            <a:off x="5069653" y="3262642"/>
            <a:ext cx="5348111" cy="2941255"/>
          </a:xfrm>
          <a:prstGeom prst="rect">
            <a:avLst/>
          </a:prstGeom>
        </p:spPr>
      </p:pic>
      <p:pic>
        <p:nvPicPr>
          <p:cNvPr id="5" name="Afbeelding 4"/>
          <p:cNvPicPr>
            <a:picLocks noChangeAspect="1"/>
          </p:cNvPicPr>
          <p:nvPr/>
        </p:nvPicPr>
        <p:blipFill>
          <a:blip r:embed="rId4"/>
          <a:stretch>
            <a:fillRect/>
          </a:stretch>
        </p:blipFill>
        <p:spPr>
          <a:xfrm>
            <a:off x="9336360" y="180796"/>
            <a:ext cx="1075332" cy="1109798"/>
          </a:xfrm>
          <a:prstGeom prst="rect">
            <a:avLst/>
          </a:prstGeom>
        </p:spPr>
      </p:pic>
      <p:pic>
        <p:nvPicPr>
          <p:cNvPr id="7" name="Afbeelding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spTree>
    <p:extLst>
      <p:ext uri="{BB962C8B-B14F-4D97-AF65-F5344CB8AC3E}">
        <p14:creationId xmlns:p14="http://schemas.microsoft.com/office/powerpoint/2010/main" val="3839928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68696" y="26269"/>
            <a:ext cx="11161240" cy="7362347"/>
          </a:xfrm>
          <a:prstGeom prst="rect">
            <a:avLst/>
          </a:prstGeom>
        </p:spPr>
      </p:pic>
      <p:sp>
        <p:nvSpPr>
          <p:cNvPr id="3" name="Rectangle 4"/>
          <p:cNvSpPr/>
          <p:nvPr/>
        </p:nvSpPr>
        <p:spPr>
          <a:xfrm>
            <a:off x="5951984"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VAN OUR WORLD IN DATA</a:t>
            </a:r>
            <a:endParaRPr lang="nl-NL" sz="800" b="1" dirty="0"/>
          </a:p>
        </p:txBody>
      </p:sp>
    </p:spTree>
    <p:extLst>
      <p:ext uri="{BB962C8B-B14F-4D97-AF65-F5344CB8AC3E}">
        <p14:creationId xmlns:p14="http://schemas.microsoft.com/office/powerpoint/2010/main" val="3834036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556792"/>
            <a:ext cx="10369152" cy="4853135"/>
          </a:xfrm>
        </p:spPr>
        <p:txBody>
          <a:bodyPr>
            <a:normAutofit/>
          </a:bodyPr>
          <a:lstStyle/>
          <a:p>
            <a:r>
              <a:rPr lang="en-GB" dirty="0"/>
              <a:t>c</a:t>
            </a:r>
            <a:r>
              <a:rPr lang="en-GB" dirty="0" smtClean="0"/>
              <a:t>ontraceptive </a:t>
            </a:r>
            <a:r>
              <a:rPr lang="en-GB" dirty="0"/>
              <a:t>pill</a:t>
            </a:r>
            <a:endParaRPr lang="nl-NL" dirty="0"/>
          </a:p>
          <a:p>
            <a:pPr marL="0" indent="0">
              <a:buNone/>
            </a:pPr>
            <a:r>
              <a:rPr lang="en-GB" dirty="0" smtClean="0"/>
              <a:t>The </a:t>
            </a:r>
            <a:r>
              <a:rPr lang="en-GB" dirty="0"/>
              <a:t>introduction of the contraceptive pill also led to a breakthrough in the social acceptance of </a:t>
            </a:r>
            <a:r>
              <a:rPr lang="en-GB" dirty="0" smtClean="0"/>
              <a:t>homosexuality. Because </a:t>
            </a:r>
            <a:r>
              <a:rPr lang="en-GB" dirty="0"/>
              <a:t>of the pill, society started to think of sex and reproduction as two separate things</a:t>
            </a:r>
            <a:r>
              <a:rPr lang="en-GB" dirty="0" smtClean="0"/>
              <a:t>.</a:t>
            </a:r>
          </a:p>
          <a:p>
            <a:pPr marL="0" indent="0">
              <a:buNone/>
            </a:pPr>
            <a:endParaRPr lang="en-GB" dirty="0"/>
          </a:p>
          <a:p>
            <a:r>
              <a:rPr lang="nl-NL" dirty="0"/>
              <a:t>smartphone</a:t>
            </a:r>
          </a:p>
          <a:p>
            <a:pPr marL="0" indent="0">
              <a:buNone/>
            </a:pPr>
            <a:r>
              <a:rPr lang="nl-NL" dirty="0"/>
              <a:t>personal multiple </a:t>
            </a:r>
            <a:r>
              <a:rPr lang="nl-NL" dirty="0" err="1"/>
              <a:t>use</a:t>
            </a:r>
            <a:r>
              <a:rPr lang="nl-NL" dirty="0"/>
              <a:t> device, </a:t>
            </a:r>
            <a:r>
              <a:rPr lang="nl-NL" dirty="0" err="1"/>
              <a:t>employed</a:t>
            </a:r>
            <a:r>
              <a:rPr lang="nl-NL" dirty="0"/>
              <a:t> as data </a:t>
            </a:r>
            <a:r>
              <a:rPr lang="nl-NL" dirty="0" err="1"/>
              <a:t>tracker</a:t>
            </a:r>
            <a:r>
              <a:rPr lang="nl-NL" dirty="0"/>
              <a:t> </a:t>
            </a:r>
            <a:r>
              <a:rPr lang="nl-NL" dirty="0" err="1"/>
              <a:t>for</a:t>
            </a:r>
            <a:r>
              <a:rPr lang="nl-NL" dirty="0"/>
              <a:t> </a:t>
            </a:r>
            <a:r>
              <a:rPr lang="nl-NL" dirty="0" err="1"/>
              <a:t>manipulation</a:t>
            </a:r>
            <a:endParaRPr lang="nl-NL" dirty="0"/>
          </a:p>
          <a:p>
            <a:pPr marL="0" indent="0">
              <a:buNone/>
            </a:pPr>
            <a:endParaRPr lang="en-GB" dirty="0" smtClean="0"/>
          </a:p>
          <a:p>
            <a:pPr marL="0" indent="0">
              <a:buNone/>
            </a:pPr>
            <a:endParaRPr lang="en-GB" dirty="0"/>
          </a:p>
          <a:p>
            <a:endParaRPr lang="en-GB" dirty="0" smtClean="0"/>
          </a:p>
          <a:p>
            <a:endParaRPr lang="nl-NL" dirty="0"/>
          </a:p>
        </p:txBody>
      </p:sp>
      <p:sp>
        <p:nvSpPr>
          <p:cNvPr id="4" name="Title 1"/>
          <p:cNvSpPr txBox="1">
            <a:spLocks/>
          </p:cNvSpPr>
          <p:nvPr/>
        </p:nvSpPr>
        <p:spPr>
          <a:xfrm>
            <a:off x="335360" y="274638"/>
            <a:ext cx="10369152"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tx1"/>
                </a:solidFill>
                <a:latin typeface="+mj-lt"/>
                <a:ea typeface="+mj-ea"/>
                <a:cs typeface="+mj-cs"/>
              </a:defRPr>
            </a:lvl1pPr>
          </a:lstStyle>
          <a:p>
            <a:r>
              <a:rPr lang="nl-NL" dirty="0" err="1" smtClean="0"/>
              <a:t>future</a:t>
            </a:r>
            <a:r>
              <a:rPr lang="nl-NL" dirty="0" smtClean="0"/>
              <a:t> </a:t>
            </a:r>
            <a:r>
              <a:rPr lang="nl-NL" dirty="0" err="1" smtClean="0"/>
              <a:t>scenarios</a:t>
            </a:r>
            <a:r>
              <a:rPr lang="nl-NL" dirty="0" smtClean="0"/>
              <a:t>: u</a:t>
            </a:r>
            <a:r>
              <a:rPr lang="en-GB" dirty="0" err="1" smtClean="0"/>
              <a:t>nexpected</a:t>
            </a:r>
            <a:r>
              <a:rPr lang="en-GB" dirty="0" smtClean="0"/>
              <a:t> effects</a:t>
            </a:r>
            <a:endParaRPr lang="en-GB" dirty="0"/>
          </a:p>
        </p:txBody>
      </p:sp>
      <p:pic>
        <p:nvPicPr>
          <p:cNvPr id="5" name="Afbeelding 4"/>
          <p:cNvPicPr>
            <a:picLocks noChangeAspect="1"/>
          </p:cNvPicPr>
          <p:nvPr/>
        </p:nvPicPr>
        <p:blipFill>
          <a:blip r:embed="rId3"/>
          <a:stretch>
            <a:fillRect/>
          </a:stretch>
        </p:blipFill>
        <p:spPr>
          <a:xfrm>
            <a:off x="9336360" y="180796"/>
            <a:ext cx="1075332" cy="1109798"/>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spTree>
    <p:extLst>
      <p:ext uri="{BB962C8B-B14F-4D97-AF65-F5344CB8AC3E}">
        <p14:creationId xmlns:p14="http://schemas.microsoft.com/office/powerpoint/2010/main" val="27534939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f</a:t>
            </a:r>
            <a:r>
              <a:rPr lang="nl-NL" dirty="0" err="1" smtClean="0"/>
              <a:t>uture</a:t>
            </a:r>
            <a:r>
              <a:rPr lang="nl-NL" dirty="0" smtClean="0"/>
              <a:t> </a:t>
            </a:r>
            <a:r>
              <a:rPr lang="nl-NL" dirty="0" err="1"/>
              <a:t>scenarios</a:t>
            </a:r>
            <a:r>
              <a:rPr lang="nl-NL" dirty="0"/>
              <a:t>: </a:t>
            </a:r>
            <a:r>
              <a:rPr lang="nl-NL" dirty="0" smtClean="0"/>
              <a:t>contra</a:t>
            </a:r>
            <a:r>
              <a:rPr lang="en-GB" dirty="0" smtClean="0"/>
              <a:t> effects</a:t>
            </a:r>
            <a:endParaRPr lang="en-GB" dirty="0"/>
          </a:p>
        </p:txBody>
      </p:sp>
      <p:sp>
        <p:nvSpPr>
          <p:cNvPr id="3" name="Content Placeholder 2"/>
          <p:cNvSpPr>
            <a:spLocks noGrp="1"/>
          </p:cNvSpPr>
          <p:nvPr>
            <p:ph idx="1"/>
          </p:nvPr>
        </p:nvSpPr>
        <p:spPr>
          <a:xfrm>
            <a:off x="335360" y="1556792"/>
            <a:ext cx="10369152" cy="4853135"/>
          </a:xfrm>
        </p:spPr>
        <p:txBody>
          <a:bodyPr>
            <a:normAutofit/>
          </a:bodyPr>
          <a:lstStyle/>
          <a:p>
            <a:r>
              <a:rPr lang="en-GB" dirty="0" smtClean="0"/>
              <a:t>low-energy lightbulbs</a:t>
            </a:r>
          </a:p>
          <a:p>
            <a:pPr marL="0" indent="0">
              <a:buNone/>
            </a:pPr>
            <a:r>
              <a:rPr lang="en-GB" dirty="0" smtClean="0"/>
              <a:t>When </a:t>
            </a:r>
            <a:r>
              <a:rPr lang="en-GB" dirty="0"/>
              <a:t>low-energy lightbulbs were introduced, energy consumption was expected to go down. However, people started using these low-energy bulbs in far more places, which led to an overall increase in energy consumption</a:t>
            </a:r>
            <a:r>
              <a:rPr lang="en-GB" dirty="0" smtClean="0"/>
              <a:t>.</a:t>
            </a:r>
          </a:p>
          <a:p>
            <a:pPr marL="0" indent="0">
              <a:buNone/>
            </a:pPr>
            <a:endParaRPr lang="en-GB" dirty="0"/>
          </a:p>
          <a:p>
            <a:r>
              <a:rPr lang="en-GB" dirty="0"/>
              <a:t>internet</a:t>
            </a:r>
            <a:endParaRPr lang="nl-NL" dirty="0"/>
          </a:p>
          <a:p>
            <a:pPr marL="0" indent="0">
              <a:buNone/>
            </a:pPr>
            <a:r>
              <a:rPr lang="en-GB" dirty="0"/>
              <a:t>The internet was intended to communicate and share information, but led to monopolization of data power</a:t>
            </a:r>
          </a:p>
          <a:p>
            <a:pPr marL="0" indent="0">
              <a:buNone/>
            </a:pPr>
            <a:r>
              <a:rPr lang="en-US" dirty="0">
                <a:hlinkClick r:id="rId3"/>
              </a:rPr>
              <a:t>Tim Berners Lee in the guardian</a:t>
            </a:r>
            <a:endParaRPr lang="en-GB" dirty="0"/>
          </a:p>
          <a:p>
            <a:pPr marL="0" indent="0">
              <a:buNone/>
            </a:pPr>
            <a:endParaRPr lang="en-GB" dirty="0"/>
          </a:p>
          <a:p>
            <a:endParaRPr lang="en-GB" dirty="0" smtClean="0"/>
          </a:p>
          <a:p>
            <a:endParaRPr lang="nl-NL" dirty="0"/>
          </a:p>
        </p:txBody>
      </p:sp>
      <p:pic>
        <p:nvPicPr>
          <p:cNvPr id="4" name="Afbeelding 3"/>
          <p:cNvPicPr>
            <a:picLocks noChangeAspect="1"/>
          </p:cNvPicPr>
          <p:nvPr/>
        </p:nvPicPr>
        <p:blipFill>
          <a:blip r:embed="rId4"/>
          <a:stretch>
            <a:fillRect/>
          </a:stretch>
        </p:blipFill>
        <p:spPr>
          <a:xfrm>
            <a:off x="9336360" y="180796"/>
            <a:ext cx="1075332" cy="1109798"/>
          </a:xfrm>
          <a:prstGeom prst="rect">
            <a:avLst/>
          </a:prstGeo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spTree>
    <p:extLst>
      <p:ext uri="{BB962C8B-B14F-4D97-AF65-F5344CB8AC3E}">
        <p14:creationId xmlns:p14="http://schemas.microsoft.com/office/powerpoint/2010/main" val="27155373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grief bots: </a:t>
            </a:r>
            <a:r>
              <a:rPr lang="en-GB" dirty="0"/>
              <a:t>the year 2040</a:t>
            </a:r>
          </a:p>
        </p:txBody>
      </p:sp>
      <p:sp>
        <p:nvSpPr>
          <p:cNvPr id="3" name="Tijdelijke aanduiding voor inhoud 2"/>
          <p:cNvSpPr>
            <a:spLocks noGrp="1"/>
          </p:cNvSpPr>
          <p:nvPr>
            <p:ph idx="1"/>
          </p:nvPr>
        </p:nvSpPr>
        <p:spPr>
          <a:xfrm>
            <a:off x="335360" y="1600201"/>
            <a:ext cx="9721080" cy="4525963"/>
          </a:xfrm>
        </p:spPr>
        <p:txBody>
          <a:bodyPr/>
          <a:lstStyle/>
          <a:p>
            <a:r>
              <a:rPr lang="en-GB" dirty="0" smtClean="0"/>
              <a:t>Imagine 2040, a world in which grief bots are a normal phenomenon. Everybody has at least a few bots at his/her disposal and is connected to them daily,…</a:t>
            </a:r>
          </a:p>
          <a:p>
            <a:r>
              <a:rPr lang="en-GB" dirty="0" smtClean="0"/>
              <a:t>What would that world look like?</a:t>
            </a:r>
            <a:endParaRPr lang="en-GB"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4" name="Afbeelding 3"/>
          <p:cNvPicPr>
            <a:picLocks noChangeAspect="1"/>
          </p:cNvPicPr>
          <p:nvPr/>
        </p:nvPicPr>
        <p:blipFill>
          <a:blip r:embed="rId4"/>
          <a:stretch>
            <a:fillRect/>
          </a:stretch>
        </p:blipFill>
        <p:spPr>
          <a:xfrm>
            <a:off x="4034221" y="3471330"/>
            <a:ext cx="2971429" cy="3066667"/>
          </a:xfrm>
          <a:prstGeom prst="rect">
            <a:avLst/>
          </a:prstGeom>
        </p:spPr>
      </p:pic>
      <p:sp>
        <p:nvSpPr>
          <p:cNvPr id="7" name="Rechthoek 6"/>
          <p:cNvSpPr/>
          <p:nvPr/>
        </p:nvSpPr>
        <p:spPr>
          <a:xfrm>
            <a:off x="8112224" y="231639"/>
            <a:ext cx="2664439" cy="1008112"/>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sz="2000" b="1" dirty="0">
              <a:latin typeface="Calibri" panose="020F0502020204030204" pitchFamily="34" charset="0"/>
              <a:cs typeface="Calibri" panose="020F0502020204030204" pitchFamily="34" charset="0"/>
            </a:endParaRPr>
          </a:p>
          <a:p>
            <a:r>
              <a:rPr lang="nl-NL" sz="2000" b="1" dirty="0" smtClean="0">
                <a:latin typeface="Calibri" panose="020F0502020204030204" pitchFamily="34" charset="0"/>
                <a:cs typeface="Calibri" panose="020F0502020204030204" pitchFamily="34" charset="0"/>
              </a:rPr>
              <a:t>Oefening (10 minuten)</a:t>
            </a:r>
          </a:p>
          <a:p>
            <a:endParaRPr lang="nl-NL" sz="2000" b="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4320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t>
            </a:r>
            <a:r>
              <a:rPr lang="en-GB" dirty="0" smtClean="0"/>
              <a:t>he year 2040</a:t>
            </a:r>
            <a:endParaRPr lang="en-GB" dirty="0"/>
          </a:p>
        </p:txBody>
      </p:sp>
      <p:pic>
        <p:nvPicPr>
          <p:cNvPr id="8" name="Afbeelding 7"/>
          <p:cNvPicPr>
            <a:picLocks noChangeAspect="1"/>
          </p:cNvPicPr>
          <p:nvPr/>
        </p:nvPicPr>
        <p:blipFill>
          <a:blip r:embed="rId3"/>
          <a:stretch>
            <a:fillRect/>
          </a:stretch>
        </p:blipFill>
        <p:spPr>
          <a:xfrm>
            <a:off x="1319483" y="1446237"/>
            <a:ext cx="7824842" cy="5868631"/>
          </a:xfrm>
          <a:prstGeom prst="rect">
            <a:avLst/>
          </a:prstGeom>
        </p:spPr>
      </p:pic>
      <p:pic>
        <p:nvPicPr>
          <p:cNvPr id="10" name="Afbeelding 9"/>
          <p:cNvPicPr>
            <a:picLocks noChangeAspect="1"/>
          </p:cNvPicPr>
          <p:nvPr/>
        </p:nvPicPr>
        <p:blipFill>
          <a:blip r:embed="rId4"/>
          <a:stretch>
            <a:fillRect/>
          </a:stretch>
        </p:blipFill>
        <p:spPr>
          <a:xfrm>
            <a:off x="4871864" y="2132855"/>
            <a:ext cx="6552728" cy="1155575"/>
          </a:xfrm>
          <a:prstGeom prst="rect">
            <a:avLst/>
          </a:prstGeom>
        </p:spPr>
      </p:pic>
      <p:sp>
        <p:nvSpPr>
          <p:cNvPr id="11" name="Tekstvak 10"/>
          <p:cNvSpPr txBox="1"/>
          <p:nvPr/>
        </p:nvSpPr>
        <p:spPr>
          <a:xfrm>
            <a:off x="5716760" y="2710642"/>
            <a:ext cx="5688752" cy="400110"/>
          </a:xfrm>
          <a:prstGeom prst="rect">
            <a:avLst/>
          </a:prstGeom>
          <a:solidFill>
            <a:schemeClr val="bg1"/>
          </a:solidFill>
        </p:spPr>
        <p:txBody>
          <a:bodyPr wrap="square" rtlCol="0">
            <a:spAutoFit/>
          </a:bodyPr>
          <a:lstStyle/>
          <a:p>
            <a:r>
              <a:rPr lang="en-GB" sz="2000" dirty="0" smtClean="0">
                <a:solidFill>
                  <a:schemeClr val="bg1">
                    <a:lumMod val="50000"/>
                  </a:schemeClr>
                </a:solidFill>
              </a:rPr>
              <a:t>That day, we went for ice cream at Central park. </a:t>
            </a:r>
            <a:endParaRPr lang="en-GB" sz="2000" dirty="0">
              <a:solidFill>
                <a:schemeClr val="bg1">
                  <a:lumMod val="50000"/>
                </a:schemeClr>
              </a:solidFill>
            </a:endParaRPr>
          </a:p>
        </p:txBody>
      </p:sp>
      <p:pic>
        <p:nvPicPr>
          <p:cNvPr id="9" name="Afbeelding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7" name="Afbeelding 6"/>
          <p:cNvPicPr>
            <a:picLocks noChangeAspect="1"/>
          </p:cNvPicPr>
          <p:nvPr/>
        </p:nvPicPr>
        <p:blipFill>
          <a:blip r:embed="rId6"/>
          <a:stretch>
            <a:fillRect/>
          </a:stretch>
        </p:blipFill>
        <p:spPr>
          <a:xfrm>
            <a:off x="9336360" y="180796"/>
            <a:ext cx="1075332" cy="1109798"/>
          </a:xfrm>
          <a:prstGeom prst="rect">
            <a:avLst/>
          </a:prstGeom>
        </p:spPr>
      </p:pic>
    </p:spTree>
    <p:extLst>
      <p:ext uri="{BB962C8B-B14F-4D97-AF65-F5344CB8AC3E}">
        <p14:creationId xmlns:p14="http://schemas.microsoft.com/office/powerpoint/2010/main" val="3508770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t</a:t>
            </a:r>
            <a:r>
              <a:rPr lang="en-GB" dirty="0" smtClean="0"/>
              <a:t>he year 2040</a:t>
            </a:r>
            <a:endParaRPr lang="en-GB" dirty="0"/>
          </a:p>
        </p:txBody>
      </p:sp>
      <p:sp>
        <p:nvSpPr>
          <p:cNvPr id="3" name="Tijdelijke aanduiding voor inhoud 2"/>
          <p:cNvSpPr>
            <a:spLocks noGrp="1"/>
          </p:cNvSpPr>
          <p:nvPr>
            <p:ph idx="1"/>
          </p:nvPr>
        </p:nvSpPr>
        <p:spPr>
          <a:xfrm>
            <a:off x="659396" y="1722928"/>
            <a:ext cx="9721080" cy="4525963"/>
          </a:xfrm>
        </p:spPr>
        <p:txBody>
          <a:bodyPr>
            <a:normAutofit fontScale="92500" lnSpcReduction="20000"/>
          </a:bodyPr>
          <a:lstStyle/>
          <a:p>
            <a:r>
              <a:rPr lang="en-GB" dirty="0" smtClean="0"/>
              <a:t>“Grief Gandhi commercial </a:t>
            </a:r>
            <a:r>
              <a:rPr lang="en-GB" dirty="0" err="1" smtClean="0"/>
              <a:t>succes</a:t>
            </a:r>
            <a:r>
              <a:rPr lang="en-GB" dirty="0" smtClean="0"/>
              <a:t>”</a:t>
            </a:r>
          </a:p>
          <a:p>
            <a:endParaRPr lang="en-GB" dirty="0" smtClean="0"/>
          </a:p>
          <a:p>
            <a:r>
              <a:rPr lang="en-GB" dirty="0" smtClean="0"/>
              <a:t>“Grief Trump convicted for illegal </a:t>
            </a:r>
            <a:r>
              <a:rPr lang="en-GB" dirty="0" err="1" smtClean="0"/>
              <a:t>intervenance</a:t>
            </a:r>
            <a:r>
              <a:rPr lang="en-GB" dirty="0" smtClean="0"/>
              <a:t> in the senate – server time suspended”</a:t>
            </a:r>
          </a:p>
          <a:p>
            <a:endParaRPr lang="en-GB" dirty="0"/>
          </a:p>
          <a:p>
            <a:r>
              <a:rPr lang="en-GB" dirty="0" smtClean="0"/>
              <a:t>“Grief Ten Hag advisor at Ajax”</a:t>
            </a:r>
          </a:p>
          <a:p>
            <a:endParaRPr lang="en-GB" dirty="0"/>
          </a:p>
          <a:p>
            <a:r>
              <a:rPr lang="en-GB" dirty="0" smtClean="0"/>
              <a:t>My grief mother disconnected</a:t>
            </a:r>
          </a:p>
          <a:p>
            <a:endParaRPr lang="en-GB" dirty="0"/>
          </a:p>
          <a:p>
            <a:r>
              <a:rPr lang="en-GB" dirty="0" smtClean="0"/>
              <a:t>“Grief Michael Jackson, 3 billion followers, hacked by (grief) CEO </a:t>
            </a:r>
            <a:r>
              <a:rPr lang="en-GB" dirty="0" err="1" smtClean="0"/>
              <a:t>Storytell</a:t>
            </a:r>
            <a:r>
              <a:rPr lang="en-GB" dirty="0" smtClean="0"/>
              <a:t>”</a:t>
            </a:r>
          </a:p>
          <a:p>
            <a:endParaRPr lang="en-GB" dirty="0"/>
          </a:p>
          <a:p>
            <a:endParaRPr lang="en-GB"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7" name="Afbeelding 6"/>
          <p:cNvPicPr>
            <a:picLocks noChangeAspect="1"/>
          </p:cNvPicPr>
          <p:nvPr/>
        </p:nvPicPr>
        <p:blipFill>
          <a:blip r:embed="rId4"/>
          <a:stretch>
            <a:fillRect/>
          </a:stretch>
        </p:blipFill>
        <p:spPr>
          <a:xfrm>
            <a:off x="9336360" y="180796"/>
            <a:ext cx="1075332" cy="1109798"/>
          </a:xfrm>
          <a:prstGeom prst="rect">
            <a:avLst/>
          </a:prstGeom>
        </p:spPr>
      </p:pic>
    </p:spTree>
    <p:extLst>
      <p:ext uri="{BB962C8B-B14F-4D97-AF65-F5344CB8AC3E}">
        <p14:creationId xmlns:p14="http://schemas.microsoft.com/office/powerpoint/2010/main" val="33962206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4. balance</a:t>
            </a:r>
            <a:endParaRPr lang="en-GB" dirty="0"/>
          </a:p>
        </p:txBody>
      </p:sp>
      <p:sp>
        <p:nvSpPr>
          <p:cNvPr id="3" name="Content Placeholder 2"/>
          <p:cNvSpPr>
            <a:spLocks noGrp="1"/>
          </p:cNvSpPr>
          <p:nvPr>
            <p:ph idx="1"/>
          </p:nvPr>
        </p:nvSpPr>
        <p:spPr/>
        <p:txBody>
          <a:bodyPr/>
          <a:lstStyle/>
          <a:p>
            <a:r>
              <a:rPr lang="en-GB" dirty="0" smtClean="0"/>
              <a:t>What balance do pros, cons </a:t>
            </a:r>
            <a:r>
              <a:rPr lang="en-GB" dirty="0"/>
              <a:t>&amp;</a:t>
            </a:r>
            <a:r>
              <a:rPr lang="en-GB" dirty="0" smtClean="0"/>
              <a:t> future scenarios suggest?</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7" name="Afbeelding 6"/>
          <p:cNvPicPr>
            <a:picLocks noChangeAspect="1"/>
          </p:cNvPicPr>
          <p:nvPr/>
        </p:nvPicPr>
        <p:blipFill>
          <a:blip r:embed="rId4"/>
          <a:stretch>
            <a:fillRect/>
          </a:stretch>
        </p:blipFill>
        <p:spPr>
          <a:xfrm>
            <a:off x="3996126" y="2564904"/>
            <a:ext cx="3047619" cy="3028571"/>
          </a:xfrm>
          <a:prstGeom prst="rect">
            <a:avLst/>
          </a:prstGeom>
        </p:spPr>
      </p:pic>
    </p:spTree>
    <p:extLst>
      <p:ext uri="{BB962C8B-B14F-4D97-AF65-F5344CB8AC3E}">
        <p14:creationId xmlns:p14="http://schemas.microsoft.com/office/powerpoint/2010/main" val="1889465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balance: build-in morality</a:t>
            </a:r>
            <a:endParaRPr lang="en-GB" dirty="0"/>
          </a:p>
        </p:txBody>
      </p:sp>
      <p:pic>
        <p:nvPicPr>
          <p:cNvPr id="3" name="Afbeelding 2"/>
          <p:cNvPicPr>
            <a:picLocks noChangeAspect="1"/>
          </p:cNvPicPr>
          <p:nvPr/>
        </p:nvPicPr>
        <p:blipFill>
          <a:blip r:embed="rId3">
            <a:grayscl/>
          </a:blip>
          <a:stretch>
            <a:fillRect/>
          </a:stretch>
        </p:blipFill>
        <p:spPr>
          <a:xfrm>
            <a:off x="1664422" y="1646187"/>
            <a:ext cx="7200800" cy="4350484"/>
          </a:xfrm>
          <a:prstGeom prst="rect">
            <a:avLst/>
          </a:prstGeom>
        </p:spPr>
      </p:pic>
      <p:pic>
        <p:nvPicPr>
          <p:cNvPr id="4" name="Afbeelding 3"/>
          <p:cNvPicPr>
            <a:picLocks noChangeAspect="1"/>
          </p:cNvPicPr>
          <p:nvPr/>
        </p:nvPicPr>
        <p:blipFill>
          <a:blip r:embed="rId4"/>
          <a:stretch>
            <a:fillRect/>
          </a:stretch>
        </p:blipFill>
        <p:spPr>
          <a:xfrm>
            <a:off x="9048328" y="274638"/>
            <a:ext cx="1377068" cy="1371549"/>
          </a:xfrm>
          <a:prstGeom prst="rect">
            <a:avLst/>
          </a:prstGeom>
        </p:spPr>
      </p:pic>
    </p:spTree>
    <p:extLst>
      <p:ext uri="{BB962C8B-B14F-4D97-AF65-F5344CB8AC3E}">
        <p14:creationId xmlns:p14="http://schemas.microsoft.com/office/powerpoint/2010/main" val="3145046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balance</a:t>
            </a:r>
            <a:r>
              <a:rPr lang="nl-NL" dirty="0" smtClean="0"/>
              <a:t>: </a:t>
            </a:r>
            <a:r>
              <a:rPr lang="nl-NL" dirty="0" err="1" smtClean="0"/>
              <a:t>technology</a:t>
            </a:r>
            <a:r>
              <a:rPr lang="nl-NL" dirty="0" smtClean="0"/>
              <a:t> </a:t>
            </a:r>
            <a:r>
              <a:rPr lang="nl-NL" dirty="0" err="1" smtClean="0"/>
              <a:t>and</a:t>
            </a:r>
            <a:r>
              <a:rPr lang="nl-NL" dirty="0" smtClean="0"/>
              <a:t> </a:t>
            </a:r>
            <a:r>
              <a:rPr lang="nl-NL" dirty="0" err="1" smtClean="0"/>
              <a:t>morality</a:t>
            </a:r>
            <a:endParaRPr lang="nl-NL" dirty="0"/>
          </a:p>
        </p:txBody>
      </p:sp>
      <p:sp>
        <p:nvSpPr>
          <p:cNvPr id="3" name="Tijdelijke aanduiding voor inhoud 2"/>
          <p:cNvSpPr>
            <a:spLocks noGrp="1"/>
          </p:cNvSpPr>
          <p:nvPr>
            <p:ph idx="1"/>
          </p:nvPr>
        </p:nvSpPr>
        <p:spPr>
          <a:xfrm>
            <a:off x="335360" y="1225352"/>
            <a:ext cx="9217024" cy="4525963"/>
          </a:xfrm>
        </p:spPr>
        <p:txBody>
          <a:bodyPr>
            <a:normAutofit/>
          </a:bodyPr>
          <a:lstStyle/>
          <a:p>
            <a:r>
              <a:rPr lang="en-US" dirty="0" smtClean="0"/>
              <a:t>The </a:t>
            </a:r>
            <a:r>
              <a:rPr lang="en-US" dirty="0"/>
              <a:t>coin slot in shopping carts ensures that they do not lie </a:t>
            </a:r>
            <a:r>
              <a:rPr lang="en-US" dirty="0" smtClean="0"/>
              <a:t>around</a:t>
            </a:r>
          </a:p>
          <a:p>
            <a:endParaRPr lang="en-US" dirty="0"/>
          </a:p>
          <a:p>
            <a:r>
              <a:rPr lang="en-US" dirty="0"/>
              <a:t>Unlike the </a:t>
            </a:r>
            <a:r>
              <a:rPr lang="en-US" dirty="0" err="1"/>
              <a:t>ladyshave</a:t>
            </a:r>
            <a:r>
              <a:rPr lang="en-US" dirty="0"/>
              <a:t>, the shaver can be completely dismantled and exploded views are </a:t>
            </a:r>
            <a:r>
              <a:rPr lang="en-US" dirty="0" smtClean="0"/>
              <a:t>available</a:t>
            </a:r>
          </a:p>
          <a:p>
            <a:endParaRPr lang="en-US" dirty="0"/>
          </a:p>
          <a:p>
            <a:r>
              <a:rPr lang="en-US" dirty="0"/>
              <a:t>speed bumps ensure that we are not speeding</a:t>
            </a:r>
            <a:endParaRPr lang="nl-NL" dirty="0"/>
          </a:p>
        </p:txBody>
      </p:sp>
      <p:pic>
        <p:nvPicPr>
          <p:cNvPr id="4" name="Afbeelding 3"/>
          <p:cNvPicPr>
            <a:picLocks noChangeAspect="1"/>
          </p:cNvPicPr>
          <p:nvPr/>
        </p:nvPicPr>
        <p:blipFill>
          <a:blip r:embed="rId3"/>
          <a:stretch>
            <a:fillRect/>
          </a:stretch>
        </p:blipFill>
        <p:spPr>
          <a:xfrm>
            <a:off x="4367411" y="4789315"/>
            <a:ext cx="2305050" cy="1981200"/>
          </a:xfrm>
          <a:prstGeom prst="rect">
            <a:avLst/>
          </a:prstGeom>
        </p:spPr>
      </p:pic>
      <p:pic>
        <p:nvPicPr>
          <p:cNvPr id="5" name="Afbeelding 4"/>
          <p:cNvPicPr>
            <a:picLocks noChangeAspect="1"/>
          </p:cNvPicPr>
          <p:nvPr/>
        </p:nvPicPr>
        <p:blipFill>
          <a:blip r:embed="rId4"/>
          <a:stretch>
            <a:fillRect/>
          </a:stretch>
        </p:blipFill>
        <p:spPr>
          <a:xfrm>
            <a:off x="9048328" y="274638"/>
            <a:ext cx="1377068" cy="1371549"/>
          </a:xfrm>
          <a:prstGeom prst="rect">
            <a:avLst/>
          </a:prstGeom>
        </p:spPr>
      </p:pic>
    </p:spTree>
    <p:extLst>
      <p:ext uri="{BB962C8B-B14F-4D97-AF65-F5344CB8AC3E}">
        <p14:creationId xmlns:p14="http://schemas.microsoft.com/office/powerpoint/2010/main" val="38439086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balance</a:t>
            </a:r>
            <a:endParaRPr lang="en-GB" dirty="0"/>
          </a:p>
        </p:txBody>
      </p:sp>
      <p:sp>
        <p:nvSpPr>
          <p:cNvPr id="3" name="Content Placeholder 2"/>
          <p:cNvSpPr>
            <a:spLocks noGrp="1"/>
          </p:cNvSpPr>
          <p:nvPr>
            <p:ph idx="1"/>
          </p:nvPr>
        </p:nvSpPr>
        <p:spPr/>
        <p:txBody>
          <a:bodyPr/>
          <a:lstStyle/>
          <a:p>
            <a:r>
              <a:rPr lang="en-GB" dirty="0" smtClean="0"/>
              <a:t>What balance do pros, cons </a:t>
            </a:r>
            <a:r>
              <a:rPr lang="en-GB" dirty="0"/>
              <a:t>&amp;</a:t>
            </a:r>
            <a:r>
              <a:rPr lang="en-GB" dirty="0" smtClean="0"/>
              <a:t> future scenarios suggest?</a:t>
            </a:r>
          </a:p>
          <a:p>
            <a:r>
              <a:rPr lang="en-GB" dirty="0" smtClean="0"/>
              <a:t>Could </a:t>
            </a:r>
            <a:r>
              <a:rPr lang="en-GB" dirty="0"/>
              <a:t>/ should we build morality </a:t>
            </a:r>
            <a:r>
              <a:rPr lang="en-GB" dirty="0" smtClean="0"/>
              <a:t>in </a:t>
            </a:r>
            <a:r>
              <a:rPr lang="en-GB" dirty="0"/>
              <a:t>Grief </a:t>
            </a:r>
            <a:r>
              <a:rPr lang="en-GB" dirty="0" smtClean="0"/>
              <a:t>bots? If so, what would it look like?</a:t>
            </a:r>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20" y="33040"/>
            <a:ext cx="1619131" cy="1448290"/>
          </a:xfrm>
          <a:prstGeom prst="rect">
            <a:avLst/>
          </a:prstGeom>
        </p:spPr>
      </p:pic>
      <p:pic>
        <p:nvPicPr>
          <p:cNvPr id="7" name="Afbeelding 6"/>
          <p:cNvPicPr>
            <a:picLocks noChangeAspect="1"/>
          </p:cNvPicPr>
          <p:nvPr/>
        </p:nvPicPr>
        <p:blipFill>
          <a:blip r:embed="rId4"/>
          <a:stretch>
            <a:fillRect/>
          </a:stretch>
        </p:blipFill>
        <p:spPr>
          <a:xfrm>
            <a:off x="3996126" y="3284984"/>
            <a:ext cx="3047619" cy="3028571"/>
          </a:xfrm>
          <a:prstGeom prst="rect">
            <a:avLst/>
          </a:prstGeom>
        </p:spPr>
      </p:pic>
      <p:sp>
        <p:nvSpPr>
          <p:cNvPr id="4" name="Tekstvak 3"/>
          <p:cNvSpPr txBox="1"/>
          <p:nvPr/>
        </p:nvSpPr>
        <p:spPr>
          <a:xfrm>
            <a:off x="7583079" y="5572747"/>
            <a:ext cx="3121432" cy="923330"/>
          </a:xfrm>
          <a:prstGeom prst="rect">
            <a:avLst/>
          </a:prstGeom>
          <a:noFill/>
        </p:spPr>
        <p:txBody>
          <a:bodyPr wrap="none" rtlCol="0">
            <a:spAutoFit/>
          </a:bodyPr>
          <a:lstStyle/>
          <a:p>
            <a:r>
              <a:rPr lang="nl-NL" dirty="0">
                <a:hlinkClick r:id="rId5"/>
              </a:rPr>
              <a:t>https://www.mywishes.co.uk</a:t>
            </a:r>
            <a:r>
              <a:rPr lang="nl-NL" dirty="0" smtClean="0">
                <a:hlinkClick r:id="rId5"/>
              </a:rPr>
              <a:t>/</a:t>
            </a:r>
            <a:endParaRPr lang="nl-NL" dirty="0" smtClean="0"/>
          </a:p>
          <a:p>
            <a:endParaRPr lang="nl-NL" dirty="0"/>
          </a:p>
          <a:p>
            <a:r>
              <a:rPr lang="nl-NL" dirty="0">
                <a:hlinkClick r:id="rId6"/>
              </a:rPr>
              <a:t>http://deadsocial.org/about</a:t>
            </a:r>
            <a:endParaRPr lang="en-GB" dirty="0"/>
          </a:p>
        </p:txBody>
      </p:sp>
    </p:spTree>
    <p:extLst>
      <p:ext uri="{BB962C8B-B14F-4D97-AF65-F5344CB8AC3E}">
        <p14:creationId xmlns:p14="http://schemas.microsoft.com/office/powerpoint/2010/main" val="3751228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2711624" y="1296144"/>
            <a:ext cx="5765537" cy="5354940"/>
            <a:chOff x="2711624" y="1296144"/>
            <a:chExt cx="5765537" cy="5354940"/>
          </a:xfrm>
        </p:grpSpPr>
        <p:sp>
          <p:nvSpPr>
            <p:cNvPr id="9" name="Tekstvak 8">
              <a:extLst>
                <a:ext uri="{FF2B5EF4-FFF2-40B4-BE49-F238E27FC236}">
                  <a16:creationId xmlns:a16="http://schemas.microsoft.com/office/drawing/2014/main" id="{A396F35A-D7D7-4D83-BAC8-B9C2C9832B74}"/>
                </a:ext>
              </a:extLst>
            </p:cNvPr>
            <p:cNvSpPr txBox="1"/>
            <p:nvPr/>
          </p:nvSpPr>
          <p:spPr>
            <a:xfrm>
              <a:off x="4975954" y="1484784"/>
              <a:ext cx="1192054" cy="369332"/>
            </a:xfrm>
            <a:prstGeom prst="rect">
              <a:avLst/>
            </a:prstGeom>
            <a:noFill/>
          </p:spPr>
          <p:txBody>
            <a:bodyPr wrap="square" rtlCol="0">
              <a:spAutoFit/>
            </a:bodyPr>
            <a:lstStyle/>
            <a:p>
              <a:pPr algn="ctr"/>
              <a:r>
                <a:rPr lang="nl-NL" dirty="0" smtClean="0"/>
                <a:t>impact</a:t>
              </a:r>
              <a:endParaRPr lang="nl-NL" dirty="0"/>
            </a:p>
          </p:txBody>
        </p:sp>
        <p:sp>
          <p:nvSpPr>
            <p:cNvPr id="27" name="Tekstvak 26">
              <a:extLst>
                <a:ext uri="{FF2B5EF4-FFF2-40B4-BE49-F238E27FC236}">
                  <a16:creationId xmlns:a16="http://schemas.microsoft.com/office/drawing/2014/main" id="{53AE9D2D-4C1E-4BF0-A1F6-70D25A2F7835}"/>
                </a:ext>
              </a:extLst>
            </p:cNvPr>
            <p:cNvSpPr txBox="1"/>
            <p:nvPr/>
          </p:nvSpPr>
          <p:spPr>
            <a:xfrm>
              <a:off x="4857536" y="6004753"/>
              <a:ext cx="1547818" cy="646331"/>
            </a:xfrm>
            <a:prstGeom prst="rect">
              <a:avLst/>
            </a:prstGeom>
            <a:noFill/>
          </p:spPr>
          <p:txBody>
            <a:bodyPr wrap="square" rtlCol="0">
              <a:spAutoFit/>
            </a:bodyPr>
            <a:lstStyle/>
            <a:p>
              <a:pPr algn="ctr"/>
              <a:r>
                <a:rPr lang="nl-NL" dirty="0" err="1" smtClean="0"/>
                <a:t>future</a:t>
              </a:r>
              <a:r>
                <a:rPr lang="nl-NL" dirty="0" smtClean="0"/>
                <a:t> </a:t>
              </a:r>
              <a:r>
                <a:rPr lang="nl-NL" dirty="0" err="1" smtClean="0"/>
                <a:t>scenarios</a:t>
              </a:r>
              <a:endParaRPr lang="nl-NL" dirty="0"/>
            </a:p>
          </p:txBody>
        </p:sp>
        <p:sp>
          <p:nvSpPr>
            <p:cNvPr id="28" name="Tekstvak 27">
              <a:extLst>
                <a:ext uri="{FF2B5EF4-FFF2-40B4-BE49-F238E27FC236}">
                  <a16:creationId xmlns:a16="http://schemas.microsoft.com/office/drawing/2014/main" id="{DD20FE75-197E-43A8-83EA-CA8E00A08134}"/>
                </a:ext>
              </a:extLst>
            </p:cNvPr>
            <p:cNvSpPr txBox="1"/>
            <p:nvPr/>
          </p:nvSpPr>
          <p:spPr>
            <a:xfrm>
              <a:off x="6856714" y="4509120"/>
              <a:ext cx="999922" cy="369332"/>
            </a:xfrm>
            <a:prstGeom prst="rect">
              <a:avLst/>
            </a:prstGeom>
            <a:noFill/>
          </p:spPr>
          <p:txBody>
            <a:bodyPr wrap="square" rtlCol="0">
              <a:spAutoFit/>
            </a:bodyPr>
            <a:lstStyle/>
            <a:p>
              <a:r>
                <a:rPr lang="nl-NL" dirty="0" err="1" smtClean="0"/>
                <a:t>risks</a:t>
              </a:r>
              <a:endParaRPr lang="nl-NL" dirty="0"/>
            </a:p>
          </p:txBody>
        </p:sp>
        <p:sp>
          <p:nvSpPr>
            <p:cNvPr id="29" name="Tekstvak 28">
              <a:extLst>
                <a:ext uri="{FF2B5EF4-FFF2-40B4-BE49-F238E27FC236}">
                  <a16:creationId xmlns:a16="http://schemas.microsoft.com/office/drawing/2014/main" id="{88F5026A-F31A-4EC1-940B-3B2A07314A4A}"/>
                </a:ext>
              </a:extLst>
            </p:cNvPr>
            <p:cNvSpPr txBox="1"/>
            <p:nvPr/>
          </p:nvSpPr>
          <p:spPr>
            <a:xfrm>
              <a:off x="3575720" y="4499828"/>
              <a:ext cx="1061636" cy="369332"/>
            </a:xfrm>
            <a:prstGeom prst="rect">
              <a:avLst/>
            </a:prstGeom>
            <a:noFill/>
          </p:spPr>
          <p:txBody>
            <a:bodyPr wrap="square" rtlCol="0">
              <a:spAutoFit/>
            </a:bodyPr>
            <a:lstStyle/>
            <a:p>
              <a:pPr algn="ctr"/>
              <a:r>
                <a:rPr lang="nl-NL" dirty="0" err="1" smtClean="0"/>
                <a:t>balance</a:t>
              </a:r>
              <a:endParaRPr lang="nl-NL"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296144"/>
              <a:ext cx="5765537" cy="5157192"/>
            </a:xfrm>
            <a:prstGeom prst="rect">
              <a:avLst/>
            </a:prstGeom>
          </p:spPr>
        </p:pic>
      </p:grpSp>
      <p:sp>
        <p:nvSpPr>
          <p:cNvPr id="11" name="Titel 23">
            <a:extLst>
              <a:ext uri="{FF2B5EF4-FFF2-40B4-BE49-F238E27FC236}">
                <a16:creationId xmlns:a16="http://schemas.microsoft.com/office/drawing/2014/main" id="{54368983-A594-4512-99B0-FE885193FD1A}"/>
              </a:ext>
            </a:extLst>
          </p:cNvPr>
          <p:cNvSpPr>
            <a:spLocks noGrp="1"/>
          </p:cNvSpPr>
          <p:nvPr>
            <p:ph type="title"/>
          </p:nvPr>
        </p:nvSpPr>
        <p:spPr>
          <a:xfrm>
            <a:off x="335360" y="274638"/>
            <a:ext cx="10369152" cy="922114"/>
          </a:xfrm>
        </p:spPr>
        <p:txBody>
          <a:bodyPr>
            <a:normAutofit/>
          </a:bodyPr>
          <a:lstStyle/>
          <a:p>
            <a:r>
              <a:rPr lang="nl-NL" dirty="0" smtClean="0"/>
              <a:t>Technology </a:t>
            </a:r>
            <a:r>
              <a:rPr lang="nl-NL" dirty="0"/>
              <a:t>Impact </a:t>
            </a:r>
            <a:r>
              <a:rPr lang="nl-NL" dirty="0" err="1"/>
              <a:t>Cycle</a:t>
            </a:r>
            <a:r>
              <a:rPr lang="nl-NL" dirty="0"/>
              <a:t> </a:t>
            </a:r>
            <a:r>
              <a:rPr lang="nl-NL" dirty="0" smtClean="0"/>
              <a:t>v2</a:t>
            </a:r>
            <a:endParaRPr lang="nl-NL" dirty="0"/>
          </a:p>
        </p:txBody>
      </p:sp>
    </p:spTree>
    <p:extLst>
      <p:ext uri="{BB962C8B-B14F-4D97-AF65-F5344CB8AC3E}">
        <p14:creationId xmlns:p14="http://schemas.microsoft.com/office/powerpoint/2010/main" val="4191544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14580" t="10625" r="15687" b="3735"/>
          <a:stretch/>
        </p:blipFill>
        <p:spPr>
          <a:xfrm>
            <a:off x="-96688" y="-71133"/>
            <a:ext cx="11089233" cy="6929133"/>
          </a:xfrm>
          <a:prstGeom prst="rect">
            <a:avLst/>
          </a:prstGeom>
        </p:spPr>
      </p:pic>
      <p:sp>
        <p:nvSpPr>
          <p:cNvPr id="3" name="Rectangle 4"/>
          <p:cNvSpPr/>
          <p:nvPr/>
        </p:nvSpPr>
        <p:spPr>
          <a:xfrm>
            <a:off x="5951984"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SCREENPRINT VAN WORLD LIFE EXPECTANCY</a:t>
            </a:r>
            <a:endParaRPr lang="nl-NL" sz="800" b="1" dirty="0"/>
          </a:p>
        </p:txBody>
      </p:sp>
    </p:spTree>
    <p:extLst>
      <p:ext uri="{BB962C8B-B14F-4D97-AF65-F5344CB8AC3E}">
        <p14:creationId xmlns:p14="http://schemas.microsoft.com/office/powerpoint/2010/main" val="2890282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p:cNvSpPr/>
          <p:nvPr/>
        </p:nvSpPr>
        <p:spPr>
          <a:xfrm>
            <a:off x="119336" y="188640"/>
            <a:ext cx="2088232" cy="79208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ALGEMEEN</a:t>
            </a:r>
            <a:endParaRPr lang="nl-NL" sz="2000" dirty="0">
              <a:latin typeface="Calibri" panose="020F0502020204030204" pitchFamily="34" charset="0"/>
              <a:cs typeface="Calibri" panose="020F0502020204030204" pitchFamily="34" charset="0"/>
            </a:endParaRPr>
          </a:p>
        </p:txBody>
      </p:sp>
      <p:sp>
        <p:nvSpPr>
          <p:cNvPr id="6" name="Rechthoek 5"/>
          <p:cNvSpPr/>
          <p:nvPr/>
        </p:nvSpPr>
        <p:spPr>
          <a:xfrm>
            <a:off x="233138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WAT IS TECHNOLOGIE?</a:t>
            </a:r>
            <a:endParaRPr lang="nl-NL" sz="1400" dirty="0">
              <a:latin typeface="Calibri" panose="020F0502020204030204" pitchFamily="34" charset="0"/>
              <a:cs typeface="Calibri" panose="020F0502020204030204" pitchFamily="34" charset="0"/>
            </a:endParaRPr>
          </a:p>
        </p:txBody>
      </p:sp>
      <p:sp>
        <p:nvSpPr>
          <p:cNvPr id="7" name="Rechthoek 6"/>
          <p:cNvSpPr/>
          <p:nvPr/>
        </p:nvSpPr>
        <p:spPr>
          <a:xfrm>
            <a:off x="4531100"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VERHOUDEN WE ONS TOT TECHNOLOGIE?</a:t>
            </a:r>
            <a:endParaRPr lang="nl-NL" sz="1400" dirty="0">
              <a:latin typeface="Calibri" panose="020F0502020204030204" pitchFamily="34" charset="0"/>
              <a:cs typeface="Calibri" panose="020F0502020204030204" pitchFamily="34" charset="0"/>
            </a:endParaRPr>
          </a:p>
        </p:txBody>
      </p:sp>
      <p:sp>
        <p:nvSpPr>
          <p:cNvPr id="8" name="Rechthoek 7"/>
          <p:cNvSpPr/>
          <p:nvPr/>
        </p:nvSpPr>
        <p:spPr>
          <a:xfrm>
            <a:off x="6763348" y="18864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HET GEBRUIK VAN DE TECHNOLOGY IMPACT TOOL</a:t>
            </a:r>
            <a:endParaRPr lang="nl-NL" sz="1400" dirty="0">
              <a:latin typeface="Calibri" panose="020F0502020204030204" pitchFamily="34" charset="0"/>
              <a:cs typeface="Calibri" panose="020F0502020204030204" pitchFamily="34" charset="0"/>
            </a:endParaRPr>
          </a:p>
        </p:txBody>
      </p:sp>
      <p:sp>
        <p:nvSpPr>
          <p:cNvPr id="9" name="Rechthoek 8"/>
          <p:cNvSpPr/>
          <p:nvPr/>
        </p:nvSpPr>
        <p:spPr>
          <a:xfrm>
            <a:off x="8964052" y="188640"/>
            <a:ext cx="2088232" cy="792088"/>
          </a:xfrm>
          <a:prstGeom prst="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TECHNOLOGIE IN EEN RELATIVERENDE CONTEXT</a:t>
            </a:r>
            <a:endParaRPr lang="nl-NL" sz="1400" dirty="0">
              <a:latin typeface="Calibri" panose="020F0502020204030204" pitchFamily="34" charset="0"/>
              <a:cs typeface="Calibri" panose="020F0502020204030204" pitchFamily="34" charset="0"/>
            </a:endParaRPr>
          </a:p>
        </p:txBody>
      </p:sp>
      <p:sp>
        <p:nvSpPr>
          <p:cNvPr id="15" name="Rechthoek 14"/>
          <p:cNvSpPr/>
          <p:nvPr/>
        </p:nvSpPr>
        <p:spPr>
          <a:xfrm>
            <a:off x="119336" y="112474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AANDACHT</a:t>
            </a:r>
            <a:endParaRPr lang="nl-NL" sz="2000" dirty="0">
              <a:latin typeface="Calibri" panose="020F0502020204030204" pitchFamily="34" charset="0"/>
              <a:cs typeface="Calibri" panose="020F0502020204030204" pitchFamily="34" charset="0"/>
            </a:endParaRPr>
          </a:p>
        </p:txBody>
      </p:sp>
      <p:sp>
        <p:nvSpPr>
          <p:cNvPr id="16" name="Rechthoek 15"/>
          <p:cNvSpPr/>
          <p:nvPr/>
        </p:nvSpPr>
        <p:spPr>
          <a:xfrm>
            <a:off x="235158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HANDELAREN IN AANDACHT</a:t>
            </a:r>
            <a:endParaRPr lang="nl-NL" sz="1400" dirty="0">
              <a:latin typeface="Calibri" panose="020F0502020204030204" pitchFamily="34" charset="0"/>
              <a:cs typeface="Calibri" panose="020F0502020204030204" pitchFamily="34" charset="0"/>
            </a:endParaRPr>
          </a:p>
        </p:txBody>
      </p:sp>
      <p:sp>
        <p:nvSpPr>
          <p:cNvPr id="17" name="Rechthoek 16"/>
          <p:cNvSpPr/>
          <p:nvPr/>
        </p:nvSpPr>
        <p:spPr>
          <a:xfrm>
            <a:off x="4551304"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EFFECTEN VAN EEN AANDACHTSECONOMIE</a:t>
            </a:r>
            <a:endParaRPr lang="nl-NL" sz="1400" dirty="0">
              <a:latin typeface="Calibri" panose="020F0502020204030204" pitchFamily="34" charset="0"/>
              <a:cs typeface="Calibri" panose="020F0502020204030204" pitchFamily="34" charset="0"/>
            </a:endParaRPr>
          </a:p>
        </p:txBody>
      </p:sp>
      <p:sp>
        <p:nvSpPr>
          <p:cNvPr id="18" name="Rechthoek 17"/>
          <p:cNvSpPr/>
          <p:nvPr/>
        </p:nvSpPr>
        <p:spPr>
          <a:xfrm>
            <a:off x="6783552"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VERSLAVING AAN JE APPS</a:t>
            </a:r>
            <a:endParaRPr lang="nl-NL" sz="1400" dirty="0">
              <a:latin typeface="Calibri" panose="020F0502020204030204" pitchFamily="34" charset="0"/>
              <a:cs typeface="Calibri" panose="020F0502020204030204" pitchFamily="34" charset="0"/>
            </a:endParaRPr>
          </a:p>
        </p:txBody>
      </p:sp>
      <p:sp>
        <p:nvSpPr>
          <p:cNvPr id="19" name="Rechthoek 18"/>
          <p:cNvSpPr/>
          <p:nvPr/>
        </p:nvSpPr>
        <p:spPr>
          <a:xfrm>
            <a:off x="8984256" y="112474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BETER IN BALANS MET JE TECHNOLOGIE</a:t>
            </a:r>
            <a:endParaRPr lang="nl-NL" sz="1400" dirty="0">
              <a:latin typeface="Calibri" panose="020F0502020204030204" pitchFamily="34" charset="0"/>
              <a:cs typeface="Calibri" panose="020F0502020204030204" pitchFamily="34" charset="0"/>
            </a:endParaRPr>
          </a:p>
        </p:txBody>
      </p:sp>
      <p:sp>
        <p:nvSpPr>
          <p:cNvPr id="20" name="Rechthoek 19"/>
          <p:cNvSpPr/>
          <p:nvPr/>
        </p:nvSpPr>
        <p:spPr>
          <a:xfrm>
            <a:off x="119336" y="2060848"/>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DATA</a:t>
            </a:r>
            <a:endParaRPr lang="nl-NL" sz="2000" dirty="0">
              <a:latin typeface="Calibri" panose="020F0502020204030204" pitchFamily="34" charset="0"/>
              <a:cs typeface="Calibri" panose="020F0502020204030204" pitchFamily="34" charset="0"/>
            </a:endParaRPr>
          </a:p>
        </p:txBody>
      </p:sp>
      <p:sp>
        <p:nvSpPr>
          <p:cNvPr id="21" name="Rechthoek 20"/>
          <p:cNvSpPr/>
          <p:nvPr/>
        </p:nvSpPr>
        <p:spPr>
          <a:xfrm>
            <a:off x="235158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WAAROM DATADRIVEN GEEN GOED IDEE IS</a:t>
            </a:r>
            <a:endParaRPr lang="nl-NL" sz="1400" dirty="0">
              <a:latin typeface="Calibri" panose="020F0502020204030204" pitchFamily="34" charset="0"/>
              <a:cs typeface="Calibri" panose="020F0502020204030204" pitchFamily="34" charset="0"/>
            </a:endParaRPr>
          </a:p>
        </p:txBody>
      </p:sp>
      <p:sp>
        <p:nvSpPr>
          <p:cNvPr id="22" name="Rechthoek 21"/>
          <p:cNvSpPr/>
          <p:nvPr/>
        </p:nvSpPr>
        <p:spPr>
          <a:xfrm>
            <a:off x="4551304"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PRIVACY</a:t>
            </a:r>
            <a:endParaRPr lang="nl-NL" sz="1400" dirty="0">
              <a:latin typeface="Calibri" panose="020F0502020204030204" pitchFamily="34" charset="0"/>
              <a:cs typeface="Calibri" panose="020F0502020204030204" pitchFamily="34" charset="0"/>
            </a:endParaRPr>
          </a:p>
        </p:txBody>
      </p:sp>
      <p:sp>
        <p:nvSpPr>
          <p:cNvPr id="23" name="Rechthoek 22"/>
          <p:cNvSpPr/>
          <p:nvPr/>
        </p:nvSpPr>
        <p:spPr>
          <a:xfrm>
            <a:off x="6783552"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QUANTIFIED SELF</a:t>
            </a:r>
            <a:endParaRPr lang="nl-NL" sz="1400" dirty="0">
              <a:latin typeface="Calibri" panose="020F0502020204030204" pitchFamily="34" charset="0"/>
              <a:cs typeface="Calibri" panose="020F0502020204030204" pitchFamily="34" charset="0"/>
            </a:endParaRPr>
          </a:p>
        </p:txBody>
      </p:sp>
      <p:sp>
        <p:nvSpPr>
          <p:cNvPr id="24" name="Rechthoek 23"/>
          <p:cNvSpPr/>
          <p:nvPr/>
        </p:nvSpPr>
        <p:spPr>
          <a:xfrm>
            <a:off x="8984256" y="2060848"/>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SPIONAGEKAPITALISME</a:t>
            </a:r>
            <a:endParaRPr lang="nl-NL" sz="1400" dirty="0">
              <a:latin typeface="Calibri" panose="020F0502020204030204" pitchFamily="34" charset="0"/>
              <a:cs typeface="Calibri" panose="020F0502020204030204" pitchFamily="34" charset="0"/>
            </a:endParaRPr>
          </a:p>
        </p:txBody>
      </p:sp>
      <p:sp>
        <p:nvSpPr>
          <p:cNvPr id="25" name="Rechthoek 24"/>
          <p:cNvSpPr/>
          <p:nvPr/>
        </p:nvSpPr>
        <p:spPr>
          <a:xfrm>
            <a:off x="119336" y="3933056"/>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AI</a:t>
            </a:r>
            <a:endParaRPr lang="nl-NL" sz="2000" dirty="0">
              <a:latin typeface="Calibri" panose="020F0502020204030204" pitchFamily="34" charset="0"/>
              <a:cs typeface="Calibri" panose="020F0502020204030204" pitchFamily="34" charset="0"/>
            </a:endParaRPr>
          </a:p>
        </p:txBody>
      </p:sp>
      <p:sp>
        <p:nvSpPr>
          <p:cNvPr id="26" name="Rechthoek 25"/>
          <p:cNvSpPr/>
          <p:nvPr/>
        </p:nvSpPr>
        <p:spPr>
          <a:xfrm>
            <a:off x="233138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DYSTOPIE OF UTOPIE</a:t>
            </a:r>
            <a:endParaRPr lang="nl-NL" sz="1400" dirty="0">
              <a:latin typeface="Calibri" panose="020F0502020204030204" pitchFamily="34" charset="0"/>
              <a:cs typeface="Calibri" panose="020F0502020204030204" pitchFamily="34" charset="0"/>
            </a:endParaRPr>
          </a:p>
        </p:txBody>
      </p:sp>
      <p:sp>
        <p:nvSpPr>
          <p:cNvPr id="27" name="Rechthoek 26"/>
          <p:cNvSpPr/>
          <p:nvPr/>
        </p:nvSpPr>
        <p:spPr>
          <a:xfrm>
            <a:off x="4531100"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AUTOMATISCHE BESLISSYSTEMEN</a:t>
            </a:r>
            <a:endParaRPr lang="nl-NL" sz="1400" dirty="0">
              <a:latin typeface="Calibri" panose="020F0502020204030204" pitchFamily="34" charset="0"/>
              <a:cs typeface="Calibri" panose="020F0502020204030204" pitchFamily="34" charset="0"/>
            </a:endParaRPr>
          </a:p>
        </p:txBody>
      </p:sp>
      <p:sp>
        <p:nvSpPr>
          <p:cNvPr id="28" name="Rechthoek 27"/>
          <p:cNvSpPr/>
          <p:nvPr/>
        </p:nvSpPr>
        <p:spPr>
          <a:xfrm>
            <a:off x="6763348"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COMPUTERS MET VERBEELDINGSKRACHT</a:t>
            </a:r>
            <a:endParaRPr lang="nl-NL" sz="1400" dirty="0">
              <a:latin typeface="Calibri" panose="020F0502020204030204" pitchFamily="34" charset="0"/>
              <a:cs typeface="Calibri" panose="020F0502020204030204" pitchFamily="34" charset="0"/>
            </a:endParaRPr>
          </a:p>
        </p:txBody>
      </p:sp>
      <p:sp>
        <p:nvSpPr>
          <p:cNvPr id="29" name="Rechthoek 28"/>
          <p:cNvSpPr/>
          <p:nvPr/>
        </p:nvSpPr>
        <p:spPr>
          <a:xfrm>
            <a:off x="8964052" y="3933056"/>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HEBBEN WE STRAKS NOG BANEN?</a:t>
            </a:r>
            <a:endParaRPr lang="nl-NL" sz="1400" dirty="0">
              <a:latin typeface="Calibri" panose="020F0502020204030204" pitchFamily="34" charset="0"/>
              <a:cs typeface="Calibri" panose="020F0502020204030204" pitchFamily="34" charset="0"/>
            </a:endParaRPr>
          </a:p>
        </p:txBody>
      </p:sp>
      <p:sp>
        <p:nvSpPr>
          <p:cNvPr id="30" name="Rechthoek 29"/>
          <p:cNvSpPr/>
          <p:nvPr/>
        </p:nvSpPr>
        <p:spPr>
          <a:xfrm>
            <a:off x="119336" y="4869160"/>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WERKELIJKHEID</a:t>
            </a:r>
            <a:endParaRPr lang="nl-NL" sz="2000" dirty="0">
              <a:latin typeface="Calibri" panose="020F0502020204030204" pitchFamily="34" charset="0"/>
              <a:cs typeface="Calibri" panose="020F0502020204030204" pitchFamily="34" charset="0"/>
            </a:endParaRPr>
          </a:p>
        </p:txBody>
      </p:sp>
      <p:sp>
        <p:nvSpPr>
          <p:cNvPr id="31" name="Rechthoek 30"/>
          <p:cNvSpPr/>
          <p:nvPr/>
        </p:nvSpPr>
        <p:spPr>
          <a:xfrm>
            <a:off x="235158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DE IMPACT VAN FAKE NEWS</a:t>
            </a:r>
            <a:endParaRPr lang="nl-NL" sz="1400" dirty="0">
              <a:latin typeface="Calibri" panose="020F0502020204030204" pitchFamily="34" charset="0"/>
              <a:cs typeface="Calibri" panose="020F0502020204030204" pitchFamily="34" charset="0"/>
            </a:endParaRPr>
          </a:p>
        </p:txBody>
      </p:sp>
      <p:sp>
        <p:nvSpPr>
          <p:cNvPr id="32" name="Rechthoek 31"/>
          <p:cNvSpPr/>
          <p:nvPr/>
        </p:nvSpPr>
        <p:spPr>
          <a:xfrm>
            <a:off x="4551304"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FAKE NEWS BESTRIJDEN</a:t>
            </a:r>
            <a:endParaRPr lang="nl-NL" sz="1400" dirty="0">
              <a:latin typeface="Calibri" panose="020F0502020204030204" pitchFamily="34" charset="0"/>
              <a:cs typeface="Calibri" panose="020F0502020204030204" pitchFamily="34" charset="0"/>
            </a:endParaRPr>
          </a:p>
        </p:txBody>
      </p:sp>
      <p:sp>
        <p:nvSpPr>
          <p:cNvPr id="33" name="Rechthoek 32"/>
          <p:cNvSpPr/>
          <p:nvPr/>
        </p:nvSpPr>
        <p:spPr>
          <a:xfrm>
            <a:off x="6783552"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HOE TECHNOLOGIE ONZE WERKELIJKHEID VERANDERT</a:t>
            </a:r>
            <a:endParaRPr lang="nl-NL" sz="1400" dirty="0">
              <a:latin typeface="Calibri" panose="020F0502020204030204" pitchFamily="34" charset="0"/>
              <a:cs typeface="Calibri" panose="020F0502020204030204" pitchFamily="34" charset="0"/>
            </a:endParaRPr>
          </a:p>
        </p:txBody>
      </p:sp>
      <p:sp>
        <p:nvSpPr>
          <p:cNvPr id="34" name="Rechthoek 33"/>
          <p:cNvSpPr/>
          <p:nvPr/>
        </p:nvSpPr>
        <p:spPr>
          <a:xfrm>
            <a:off x="8984256" y="4869160"/>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MIXED REALITIES EN HUN INVLOEDEN</a:t>
            </a:r>
            <a:endParaRPr lang="nl-NL" sz="1400" dirty="0">
              <a:latin typeface="Calibri" panose="020F0502020204030204" pitchFamily="34" charset="0"/>
              <a:cs typeface="Calibri" panose="020F0502020204030204" pitchFamily="34" charset="0"/>
            </a:endParaRPr>
          </a:p>
        </p:txBody>
      </p:sp>
      <p:sp>
        <p:nvSpPr>
          <p:cNvPr id="35" name="Rechthoek 34"/>
          <p:cNvSpPr/>
          <p:nvPr/>
        </p:nvSpPr>
        <p:spPr>
          <a:xfrm>
            <a:off x="119336" y="5805264"/>
            <a:ext cx="2088232" cy="792088"/>
          </a:xfrm>
          <a:prstGeom prst="rect">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latin typeface="Calibri" panose="020F0502020204030204" pitchFamily="34" charset="0"/>
                <a:cs typeface="Calibri" panose="020F0502020204030204" pitchFamily="34" charset="0"/>
              </a:rPr>
              <a:t>PLATFORMEN</a:t>
            </a:r>
            <a:endParaRPr lang="nl-NL" sz="2000" dirty="0">
              <a:latin typeface="Calibri" panose="020F0502020204030204" pitchFamily="34" charset="0"/>
              <a:cs typeface="Calibri" panose="020F0502020204030204" pitchFamily="34" charset="0"/>
            </a:endParaRPr>
          </a:p>
        </p:txBody>
      </p:sp>
      <p:sp>
        <p:nvSpPr>
          <p:cNvPr id="36" name="Rechthoek 35"/>
          <p:cNvSpPr/>
          <p:nvPr/>
        </p:nvSpPr>
        <p:spPr>
          <a:xfrm>
            <a:off x="235158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DEFINITIE VAN PLATFORMEN</a:t>
            </a:r>
            <a:endParaRPr lang="nl-NL" sz="1400" dirty="0">
              <a:latin typeface="Calibri" panose="020F0502020204030204" pitchFamily="34" charset="0"/>
              <a:cs typeface="Calibri" panose="020F0502020204030204" pitchFamily="34" charset="0"/>
            </a:endParaRPr>
          </a:p>
        </p:txBody>
      </p:sp>
      <p:sp>
        <p:nvSpPr>
          <p:cNvPr id="37" name="Rechthoek 36"/>
          <p:cNvSpPr/>
          <p:nvPr/>
        </p:nvSpPr>
        <p:spPr>
          <a:xfrm>
            <a:off x="4551304"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UBER EN AIRBNB ALS CASES OM NA TE DENKEN OVER DE IMPACT</a:t>
            </a:r>
            <a:endParaRPr lang="nl-NL" sz="1400" dirty="0">
              <a:latin typeface="Calibri" panose="020F0502020204030204" pitchFamily="34" charset="0"/>
              <a:cs typeface="Calibri" panose="020F0502020204030204" pitchFamily="34" charset="0"/>
            </a:endParaRPr>
          </a:p>
        </p:txBody>
      </p:sp>
      <p:sp>
        <p:nvSpPr>
          <p:cNvPr id="38" name="Rechthoek 37"/>
          <p:cNvSpPr/>
          <p:nvPr/>
        </p:nvSpPr>
        <p:spPr>
          <a:xfrm>
            <a:off x="6783552"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EEN PLATFORM BEKIJKEN MET DE IMPACT TOOL</a:t>
            </a:r>
            <a:endParaRPr lang="nl-NL" sz="1400" dirty="0">
              <a:latin typeface="Calibri" panose="020F0502020204030204" pitchFamily="34" charset="0"/>
              <a:cs typeface="Calibri" panose="020F0502020204030204" pitchFamily="34" charset="0"/>
            </a:endParaRPr>
          </a:p>
        </p:txBody>
      </p:sp>
      <p:sp>
        <p:nvSpPr>
          <p:cNvPr id="39" name="Rechthoek 38"/>
          <p:cNvSpPr/>
          <p:nvPr/>
        </p:nvSpPr>
        <p:spPr>
          <a:xfrm>
            <a:off x="8984256" y="5805264"/>
            <a:ext cx="2088232" cy="792088"/>
          </a:xfrm>
          <a:prstGeom prst="rect">
            <a:avLst/>
          </a:prstGeom>
          <a:solidFill>
            <a:srgbClr val="CC00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latin typeface="Calibri" panose="020F0502020204030204" pitchFamily="34" charset="0"/>
                <a:cs typeface="Calibri" panose="020F0502020204030204" pitchFamily="34" charset="0"/>
              </a:rPr>
              <a:t>AANBEVELINGEN VOOR DE TOEKOMST</a:t>
            </a:r>
            <a:endParaRPr lang="nl-NL" sz="1400" dirty="0">
              <a:latin typeface="Calibri" panose="020F0502020204030204" pitchFamily="34" charset="0"/>
              <a:cs typeface="Calibri" panose="020F0502020204030204" pitchFamily="34" charset="0"/>
            </a:endParaRPr>
          </a:p>
        </p:txBody>
      </p:sp>
      <p:sp>
        <p:nvSpPr>
          <p:cNvPr id="46" name="Rechthoek 45"/>
          <p:cNvSpPr/>
          <p:nvPr/>
        </p:nvSpPr>
        <p:spPr>
          <a:xfrm>
            <a:off x="11933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INSPIREREN</a:t>
            </a:r>
            <a:endParaRPr lang="nl-NL" sz="2000" dirty="0">
              <a:solidFill>
                <a:srgbClr val="CC0099"/>
              </a:solidFill>
              <a:latin typeface="Calibri" panose="020F0502020204030204" pitchFamily="34" charset="0"/>
              <a:cs typeface="Calibri" panose="020F0502020204030204" pitchFamily="34" charset="0"/>
            </a:endParaRPr>
          </a:p>
        </p:txBody>
      </p:sp>
      <p:sp>
        <p:nvSpPr>
          <p:cNvPr id="47" name="Rechthoek 46"/>
          <p:cNvSpPr/>
          <p:nvPr/>
        </p:nvSpPr>
        <p:spPr>
          <a:xfrm>
            <a:off x="235158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OEFENEN / DENKEN</a:t>
            </a:r>
            <a:endParaRPr lang="nl-NL" sz="2000" dirty="0">
              <a:solidFill>
                <a:srgbClr val="CC0099"/>
              </a:solidFill>
              <a:latin typeface="Calibri" panose="020F0502020204030204" pitchFamily="34" charset="0"/>
              <a:cs typeface="Calibri" panose="020F0502020204030204" pitchFamily="34" charset="0"/>
            </a:endParaRPr>
          </a:p>
        </p:txBody>
      </p:sp>
      <p:sp>
        <p:nvSpPr>
          <p:cNvPr id="48" name="Rechthoek 47"/>
          <p:cNvSpPr/>
          <p:nvPr/>
        </p:nvSpPr>
        <p:spPr>
          <a:xfrm>
            <a:off x="4551304"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ERVAREN</a:t>
            </a:r>
            <a:endParaRPr lang="nl-NL" sz="2000" dirty="0">
              <a:solidFill>
                <a:srgbClr val="CC0099"/>
              </a:solidFill>
              <a:latin typeface="Calibri" panose="020F0502020204030204" pitchFamily="34" charset="0"/>
              <a:cs typeface="Calibri" panose="020F0502020204030204" pitchFamily="34" charset="0"/>
            </a:endParaRPr>
          </a:p>
        </p:txBody>
      </p:sp>
      <p:sp>
        <p:nvSpPr>
          <p:cNvPr id="49" name="Rechthoek 48"/>
          <p:cNvSpPr/>
          <p:nvPr/>
        </p:nvSpPr>
        <p:spPr>
          <a:xfrm>
            <a:off x="6783552"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ACHTERGROND / MEER</a:t>
            </a:r>
            <a:endParaRPr lang="nl-NL" sz="2000" dirty="0">
              <a:solidFill>
                <a:srgbClr val="CC0099"/>
              </a:solidFill>
              <a:latin typeface="Calibri" panose="020F0502020204030204" pitchFamily="34" charset="0"/>
              <a:cs typeface="Calibri" panose="020F0502020204030204" pitchFamily="34" charset="0"/>
            </a:endParaRPr>
          </a:p>
        </p:txBody>
      </p:sp>
      <p:sp>
        <p:nvSpPr>
          <p:cNvPr id="50" name="Rechthoek 49"/>
          <p:cNvSpPr/>
          <p:nvPr/>
        </p:nvSpPr>
        <p:spPr>
          <a:xfrm>
            <a:off x="8984256" y="2964577"/>
            <a:ext cx="2088232" cy="792088"/>
          </a:xfrm>
          <a:prstGeom prst="rect">
            <a:avLst/>
          </a:prstGeom>
          <a:solidFill>
            <a:schemeClr val="bg1"/>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dirty="0" smtClean="0">
                <a:solidFill>
                  <a:srgbClr val="CC0099"/>
                </a:solidFill>
                <a:latin typeface="Calibri" panose="020F0502020204030204" pitchFamily="34" charset="0"/>
                <a:cs typeface="Calibri" panose="020F0502020204030204" pitchFamily="34" charset="0"/>
              </a:rPr>
              <a:t>GENIETEN</a:t>
            </a:r>
            <a:endParaRPr lang="nl-NL" sz="2000" dirty="0">
              <a:solidFill>
                <a:srgbClr val="CC009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1992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434011"/>
            <a:ext cx="10972800" cy="7318772"/>
          </a:xfrm>
          <a:prstGeom prst="rect">
            <a:avLst/>
          </a:prstGeom>
        </p:spPr>
      </p:pic>
    </p:spTree>
    <p:extLst>
      <p:ext uri="{BB962C8B-B14F-4D97-AF65-F5344CB8AC3E}">
        <p14:creationId xmlns:p14="http://schemas.microsoft.com/office/powerpoint/2010/main" val="28347804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199456" y="-24987"/>
            <a:ext cx="8944490" cy="7159351"/>
          </a:xfrm>
          <a:prstGeom prst="rect">
            <a:avLst/>
          </a:prstGeom>
        </p:spPr>
      </p:pic>
      <p:sp>
        <p:nvSpPr>
          <p:cNvPr id="3" name="Rectangle 4"/>
          <p:cNvSpPr/>
          <p:nvPr/>
        </p:nvSpPr>
        <p:spPr>
          <a:xfrm>
            <a:off x="5951984"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IMAGE VAN WIKIMEDIA</a:t>
            </a:r>
            <a:endParaRPr lang="nl-NL" sz="800" b="1" dirty="0"/>
          </a:p>
        </p:txBody>
      </p:sp>
    </p:spTree>
    <p:extLst>
      <p:ext uri="{BB962C8B-B14F-4D97-AF65-F5344CB8AC3E}">
        <p14:creationId xmlns:p14="http://schemas.microsoft.com/office/powerpoint/2010/main" val="15760223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423592" y="116632"/>
            <a:ext cx="6408711" cy="6447162"/>
          </a:xfrm>
          <a:prstGeom prst="rect">
            <a:avLst/>
          </a:prstGeom>
        </p:spPr>
      </p:pic>
    </p:spTree>
    <p:extLst>
      <p:ext uri="{BB962C8B-B14F-4D97-AF65-F5344CB8AC3E}">
        <p14:creationId xmlns:p14="http://schemas.microsoft.com/office/powerpoint/2010/main" val="1013166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6688" y="-549664"/>
            <a:ext cx="11118445" cy="7407664"/>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STOCKFOTO DREAMSTIMS</a:t>
            </a:r>
            <a:endParaRPr lang="nl-NL" sz="800" b="1" dirty="0"/>
          </a:p>
        </p:txBody>
      </p:sp>
    </p:spTree>
    <p:extLst>
      <p:ext uri="{BB962C8B-B14F-4D97-AF65-F5344CB8AC3E}">
        <p14:creationId xmlns:p14="http://schemas.microsoft.com/office/powerpoint/2010/main" val="37899865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240704" y="0"/>
            <a:ext cx="11243535" cy="7559641"/>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FOTO VAN CRACKED.COM</a:t>
            </a:r>
            <a:endParaRPr lang="nl-NL" sz="800" b="1" dirty="0"/>
          </a:p>
        </p:txBody>
      </p:sp>
    </p:spTree>
    <p:extLst>
      <p:ext uri="{BB962C8B-B14F-4D97-AF65-F5344CB8AC3E}">
        <p14:creationId xmlns:p14="http://schemas.microsoft.com/office/powerpoint/2010/main" val="28167496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243408"/>
            <a:ext cx="11011248" cy="8258436"/>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STOCKFOTO ESCALATOR</a:t>
            </a:r>
            <a:endParaRPr lang="nl-NL" sz="800" b="1" dirty="0"/>
          </a:p>
        </p:txBody>
      </p:sp>
    </p:spTree>
    <p:extLst>
      <p:ext uri="{BB962C8B-B14F-4D97-AF65-F5344CB8AC3E}">
        <p14:creationId xmlns:p14="http://schemas.microsoft.com/office/powerpoint/2010/main" val="896736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cstate="print">
            <a:grayscl/>
            <a:extLst>
              <a:ext uri="{28A0092B-C50C-407E-A947-70E740481C1C}">
                <a14:useLocalDpi xmlns:a14="http://schemas.microsoft.com/office/drawing/2010/main" val="0"/>
              </a:ext>
            </a:extLst>
          </a:blip>
          <a:srcRect l="13846" r="23155"/>
          <a:stretch/>
        </p:blipFill>
        <p:spPr>
          <a:xfrm>
            <a:off x="-312712" y="0"/>
            <a:ext cx="11398531" cy="11162972"/>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GAME STILL VAN ESPN.COM</a:t>
            </a:r>
            <a:endParaRPr lang="nl-NL" sz="800" b="1" dirty="0"/>
          </a:p>
        </p:txBody>
      </p:sp>
    </p:spTree>
    <p:extLst>
      <p:ext uri="{BB962C8B-B14F-4D97-AF65-F5344CB8AC3E}">
        <p14:creationId xmlns:p14="http://schemas.microsoft.com/office/powerpoint/2010/main" val="28145375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grayscl/>
            <a:extLst>
              <a:ext uri="{28A0092B-C50C-407E-A947-70E740481C1C}">
                <a14:useLocalDpi xmlns:a14="http://schemas.microsoft.com/office/drawing/2010/main" val="0"/>
              </a:ext>
            </a:extLst>
          </a:blip>
          <a:srcRect r="10588"/>
          <a:stretch/>
        </p:blipFill>
        <p:spPr>
          <a:xfrm>
            <a:off x="191344" y="116632"/>
            <a:ext cx="10153128" cy="6383256"/>
          </a:xfrm>
          <a:prstGeom prst="rect">
            <a:avLst/>
          </a:prstGeom>
        </p:spPr>
      </p:pic>
    </p:spTree>
    <p:extLst>
      <p:ext uri="{BB962C8B-B14F-4D97-AF65-F5344CB8AC3E}">
        <p14:creationId xmlns:p14="http://schemas.microsoft.com/office/powerpoint/2010/main" val="13146656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17901" t="20470" r="18454" b="12594"/>
          <a:stretch/>
        </p:blipFill>
        <p:spPr>
          <a:xfrm>
            <a:off x="0" y="-297915"/>
            <a:ext cx="11026191" cy="7155915"/>
          </a:xfrm>
          <a:prstGeom prst="rect">
            <a:avLst/>
          </a:prstGeom>
        </p:spPr>
      </p:pic>
      <p:sp>
        <p:nvSpPr>
          <p:cNvPr id="3"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VAN MENSVOORT.COM - FREEMAN</a:t>
            </a:r>
            <a:endParaRPr lang="nl-NL" sz="800" b="1" dirty="0"/>
          </a:p>
        </p:txBody>
      </p:sp>
    </p:spTree>
    <p:extLst>
      <p:ext uri="{BB962C8B-B14F-4D97-AF65-F5344CB8AC3E}">
        <p14:creationId xmlns:p14="http://schemas.microsoft.com/office/powerpoint/2010/main" val="662155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grayscl/>
            <a:extLst>
              <a:ext uri="{28A0092B-C50C-407E-A947-70E740481C1C}">
                <a14:useLocalDpi xmlns:a14="http://schemas.microsoft.com/office/drawing/2010/main" val="0"/>
              </a:ext>
            </a:extLst>
          </a:blip>
          <a:srcRect r="1266"/>
          <a:stretch/>
        </p:blipFill>
        <p:spPr>
          <a:xfrm>
            <a:off x="-168696" y="-229853"/>
            <a:ext cx="11233248" cy="14175705"/>
          </a:xfrm>
          <a:prstGeom prst="rect">
            <a:avLst/>
          </a:prstGeom>
        </p:spPr>
      </p:pic>
      <p:sp>
        <p:nvSpPr>
          <p:cNvPr id="3" name="Rectangle 4"/>
          <p:cNvSpPr/>
          <p:nvPr/>
        </p:nvSpPr>
        <p:spPr>
          <a:xfrm>
            <a:off x="5951984"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BEELD RONALD BLOMMESTEIJN UIT DE VOLKSKRANT</a:t>
            </a:r>
            <a:endParaRPr lang="nl-NL" sz="800" b="1" dirty="0"/>
          </a:p>
        </p:txBody>
      </p:sp>
    </p:spTree>
    <p:extLst>
      <p:ext uri="{BB962C8B-B14F-4D97-AF65-F5344CB8AC3E}">
        <p14:creationId xmlns:p14="http://schemas.microsoft.com/office/powerpoint/2010/main" val="2566653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grayscl/>
            <a:extLst>
              <a:ext uri="{28A0092B-C50C-407E-A947-70E740481C1C}">
                <a14:useLocalDpi xmlns:a14="http://schemas.microsoft.com/office/drawing/2010/main" val="0"/>
              </a:ext>
            </a:extLst>
          </a:blip>
          <a:srcRect r="10588"/>
          <a:stretch/>
        </p:blipFill>
        <p:spPr>
          <a:xfrm>
            <a:off x="191344" y="116632"/>
            <a:ext cx="10153128" cy="6383256"/>
          </a:xfrm>
          <a:prstGeom prst="rect">
            <a:avLst/>
          </a:prstGeom>
        </p:spPr>
      </p:pic>
      <p:sp>
        <p:nvSpPr>
          <p:cNvPr id="3" name="Rechthoek 2"/>
          <p:cNvSpPr/>
          <p:nvPr/>
        </p:nvSpPr>
        <p:spPr>
          <a:xfrm>
            <a:off x="8112224" y="116632"/>
            <a:ext cx="2664439" cy="2736304"/>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Oefening (15 minuten):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Bedenk een technologie voor slim parkeren in de stad. Presenteer de technologie in 10 zinnen, rekening houdend met alles wat je gehoord hebt.</a:t>
            </a:r>
          </a:p>
        </p:txBody>
      </p:sp>
      <p:sp>
        <p:nvSpPr>
          <p:cNvPr id="5" name="Rechthoek 4"/>
          <p:cNvSpPr/>
          <p:nvPr/>
        </p:nvSpPr>
        <p:spPr>
          <a:xfrm>
            <a:off x="8128389" y="2996952"/>
            <a:ext cx="2664439" cy="3024336"/>
          </a:xfrm>
          <a:prstGeom prst="rect">
            <a:avLst/>
          </a:prstGeom>
          <a:solidFill>
            <a:srgbClr val="D824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Oefening (15 minuten):</a:t>
            </a:r>
          </a:p>
          <a:p>
            <a:endParaRPr lang="nl-NL" b="1" dirty="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Bedenk een technologie voor een slim, </a:t>
            </a:r>
            <a:r>
              <a:rPr lang="nl-NL" b="1" dirty="0" err="1" smtClean="0">
                <a:latin typeface="Calibri" panose="020F0502020204030204" pitchFamily="34" charset="0"/>
                <a:cs typeface="Calibri" panose="020F0502020204030204" pitchFamily="34" charset="0"/>
              </a:rPr>
              <a:t>milieu-bewust</a:t>
            </a:r>
            <a:r>
              <a:rPr lang="nl-NL" b="1" dirty="0" smtClean="0">
                <a:latin typeface="Calibri" panose="020F0502020204030204" pitchFamily="34" charset="0"/>
                <a:cs typeface="Calibri" panose="020F0502020204030204" pitchFamily="34" charset="0"/>
              </a:rPr>
              <a:t> iets in huis. </a:t>
            </a:r>
            <a:r>
              <a:rPr lang="nl-NL" b="1" dirty="0">
                <a:latin typeface="Calibri" panose="020F0502020204030204" pitchFamily="34" charset="0"/>
                <a:cs typeface="Calibri" panose="020F0502020204030204" pitchFamily="34" charset="0"/>
              </a:rPr>
              <a:t>Presenteer de technologie in 10 zinnen, rekening houdend met alles wat je gehoord hebt.</a:t>
            </a:r>
          </a:p>
          <a:p>
            <a:r>
              <a:rPr lang="nl-NL" b="1" dirty="0" smtClean="0">
                <a:latin typeface="Calibri" panose="020F0502020204030204" pitchFamily="34" charset="0"/>
                <a:cs typeface="Calibri" panose="020F0502020204030204" pitchFamily="34" charset="0"/>
              </a:rPr>
              <a:t> </a:t>
            </a:r>
          </a:p>
        </p:txBody>
      </p:sp>
      <p:sp>
        <p:nvSpPr>
          <p:cNvPr id="2" name="Tekstvak 1"/>
          <p:cNvSpPr txBox="1"/>
          <p:nvPr/>
        </p:nvSpPr>
        <p:spPr>
          <a:xfrm>
            <a:off x="9077329" y="2498993"/>
            <a:ext cx="766557" cy="707886"/>
          </a:xfrm>
          <a:prstGeom prst="rect">
            <a:avLst/>
          </a:prstGeom>
          <a:noFill/>
        </p:spPr>
        <p:txBody>
          <a:bodyPr wrap="none" rtlCol="0">
            <a:spAutoFit/>
          </a:bodyPr>
          <a:lstStyle/>
          <a:p>
            <a:r>
              <a:rPr lang="nl-NL" sz="4000" b="1" dirty="0" smtClean="0">
                <a:latin typeface="Calibri" panose="020F0502020204030204" pitchFamily="34" charset="0"/>
                <a:cs typeface="Calibri" panose="020F0502020204030204" pitchFamily="34" charset="0"/>
              </a:rPr>
              <a:t>OF</a:t>
            </a:r>
            <a:endParaRPr lang="nl-NL" sz="4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05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Rechte verbindingslijn 8"/>
          <p:cNvCxnSpPr/>
          <p:nvPr/>
        </p:nvCxnSpPr>
        <p:spPr>
          <a:xfrm flipH="1">
            <a:off x="5700027" y="0"/>
            <a:ext cx="35933" cy="7461448"/>
          </a:xfrm>
          <a:prstGeom prst="line">
            <a:avLst/>
          </a:prstGeom>
          <a:ln w="57150">
            <a:solidFill>
              <a:srgbClr val="FF3399"/>
            </a:solidFill>
          </a:ln>
        </p:spPr>
        <p:style>
          <a:lnRef idx="1">
            <a:schemeClr val="accent1"/>
          </a:lnRef>
          <a:fillRef idx="0">
            <a:schemeClr val="accent1"/>
          </a:fillRef>
          <a:effectRef idx="0">
            <a:schemeClr val="accent1"/>
          </a:effectRef>
          <a:fontRef idx="minor">
            <a:schemeClr val="tx1"/>
          </a:fontRef>
        </p:style>
      </p:cxnSp>
      <p:sp>
        <p:nvSpPr>
          <p:cNvPr id="15" name="Rechthoek 14"/>
          <p:cNvSpPr/>
          <p:nvPr/>
        </p:nvSpPr>
        <p:spPr>
          <a:xfrm>
            <a:off x="49615" y="116633"/>
            <a:ext cx="5545274" cy="3432480"/>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smtClean="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KEY TAKE AWAYS</a:t>
            </a:r>
            <a:endParaRPr lang="nl-NL" b="1" dirty="0">
              <a:latin typeface="Calibri" panose="020F0502020204030204" pitchFamily="34" charset="0"/>
              <a:cs typeface="Calibri" panose="020F0502020204030204" pitchFamily="34" charset="0"/>
            </a:endParaRP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DE WERELD WORDT BETER DOOR TECHNOLOGIE;</a:t>
            </a:r>
          </a:p>
          <a:p>
            <a:pPr marL="342900" indent="-342900">
              <a:buAutoNum type="arabicPeriod"/>
            </a:pPr>
            <a:r>
              <a:rPr lang="nl-NL" b="1" dirty="0" smtClean="0">
                <a:latin typeface="Calibri" panose="020F0502020204030204" pitchFamily="34" charset="0"/>
                <a:cs typeface="Calibri" panose="020F0502020204030204" pitchFamily="34" charset="0"/>
              </a:rPr>
              <a:t>DAT IS NIET VANZELFSPREKEND;</a:t>
            </a:r>
          </a:p>
          <a:p>
            <a:pPr marL="342900" indent="-342900">
              <a:buAutoNum type="arabicPeriod"/>
            </a:pPr>
            <a:r>
              <a:rPr lang="nl-NL" b="1" dirty="0" smtClean="0">
                <a:latin typeface="Calibri" panose="020F0502020204030204" pitchFamily="34" charset="0"/>
                <a:cs typeface="Calibri" panose="020F0502020204030204" pitchFamily="34" charset="0"/>
              </a:rPr>
              <a:t>NADENKEN OVER TECHNNOLOGIE IS DAAROM VAN BELANG;</a:t>
            </a:r>
          </a:p>
          <a:p>
            <a:pPr marL="342900" indent="-342900">
              <a:buAutoNum type="arabicPeriod"/>
            </a:pPr>
            <a:r>
              <a:rPr lang="nl-NL" b="1" dirty="0" smtClean="0">
                <a:latin typeface="Calibri" panose="020F0502020204030204" pitchFamily="34" charset="0"/>
                <a:cs typeface="Calibri" panose="020F0502020204030204" pitchFamily="34" charset="0"/>
              </a:rPr>
              <a:t>TECHNOLOGIE BEWEEGT ZICH DOOR EEN PYRAMIDE;</a:t>
            </a:r>
          </a:p>
          <a:p>
            <a:pPr marL="342900" indent="-342900">
              <a:buAutoNum type="arabicPeriod"/>
            </a:pPr>
            <a:r>
              <a:rPr lang="nl-NL" b="1" dirty="0" smtClean="0">
                <a:latin typeface="Calibri" panose="020F0502020204030204" pitchFamily="34" charset="0"/>
                <a:cs typeface="Calibri" panose="020F0502020204030204" pitchFamily="34" charset="0"/>
              </a:rPr>
              <a:t>MENSEN ZIJN TECHNOLOGISCHE WEZENS;</a:t>
            </a:r>
          </a:p>
          <a:p>
            <a:pPr marL="342900" indent="-342900">
              <a:buAutoNum type="arabicPeriod"/>
            </a:pPr>
            <a:r>
              <a:rPr lang="nl-NL" b="1" dirty="0" smtClean="0">
                <a:latin typeface="Calibri" panose="020F0502020204030204" pitchFamily="34" charset="0"/>
                <a:cs typeface="Calibri" panose="020F0502020204030204" pitchFamily="34" charset="0"/>
              </a:rPr>
              <a:t>ER IS GEEN SPRAKE VAN TECHNOLOGIE OF NATUUR;</a:t>
            </a:r>
          </a:p>
          <a:p>
            <a:pPr marL="342900" indent="-342900">
              <a:buAutoNum type="arabicPeriod"/>
            </a:pPr>
            <a:r>
              <a:rPr lang="nl-NL" b="1" dirty="0" smtClean="0">
                <a:latin typeface="Calibri" panose="020F0502020204030204" pitchFamily="34" charset="0"/>
                <a:cs typeface="Calibri" panose="020F0502020204030204" pitchFamily="34" charset="0"/>
              </a:rPr>
              <a:t>ANDERS NADENKEN OVER NATUUR EN TECHNOLOGIE HELPT ANDERS TE KIJKEN</a:t>
            </a: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a:latin typeface="Calibri" panose="020F0502020204030204" pitchFamily="34" charset="0"/>
              <a:cs typeface="Calibri" panose="020F0502020204030204" pitchFamily="34" charset="0"/>
            </a:endParaRPr>
          </a:p>
        </p:txBody>
      </p:sp>
      <p:sp>
        <p:nvSpPr>
          <p:cNvPr id="19" name="Rechthoek 18"/>
          <p:cNvSpPr/>
          <p:nvPr/>
        </p:nvSpPr>
        <p:spPr>
          <a:xfrm>
            <a:off x="5841098" y="116633"/>
            <a:ext cx="5026598" cy="3432480"/>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smtClean="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KEY TAKE AWAYS</a:t>
            </a:r>
          </a:p>
          <a:p>
            <a:endParaRPr lang="nl-NL" b="1" dirty="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TECHNOLOGIE BEPAALT HOE WE NAAR DE WERKELIJKHEID KIJKEN;</a:t>
            </a:r>
          </a:p>
          <a:p>
            <a:pPr marL="342900" indent="-342900">
              <a:buAutoNum type="arabicPeriod"/>
            </a:pPr>
            <a:r>
              <a:rPr lang="nl-NL" b="1" dirty="0" smtClean="0">
                <a:latin typeface="Calibri" panose="020F0502020204030204" pitchFamily="34" charset="0"/>
                <a:cs typeface="Calibri" panose="020F0502020204030204" pitchFamily="34" charset="0"/>
              </a:rPr>
              <a:t>TECHNOLOGIE ONTWERPEN IS DUS NOOIT NEUTRAAL;</a:t>
            </a:r>
          </a:p>
          <a:p>
            <a:pPr marL="342900" indent="-342900">
              <a:buAutoNum type="arabicPeriod"/>
            </a:pPr>
            <a:r>
              <a:rPr lang="nl-NL" b="1" dirty="0" smtClean="0">
                <a:latin typeface="Calibri" panose="020F0502020204030204" pitchFamily="34" charset="0"/>
                <a:cs typeface="Calibri" panose="020F0502020204030204" pitchFamily="34" charset="0"/>
              </a:rPr>
              <a:t>TECHNOLOGIE LEIDT TOT NIEUWE ETHISCHE AFWEGINGEN;</a:t>
            </a:r>
          </a:p>
          <a:p>
            <a:pPr marL="342900" indent="-342900">
              <a:buAutoNum type="arabicPeriod"/>
            </a:pPr>
            <a:r>
              <a:rPr lang="nl-NL" b="1" dirty="0" smtClean="0">
                <a:latin typeface="Calibri" panose="020F0502020204030204" pitchFamily="34" charset="0"/>
                <a:cs typeface="Calibri" panose="020F0502020204030204" pitchFamily="34" charset="0"/>
              </a:rPr>
              <a:t>WIJ LEVEN IN EEN PARADISE FOR NERDS</a:t>
            </a: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a:latin typeface="Calibri" panose="020F0502020204030204" pitchFamily="34" charset="0"/>
              <a:cs typeface="Calibri" panose="020F0502020204030204" pitchFamily="34" charset="0"/>
            </a:endParaRP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a:latin typeface="Calibri" panose="020F0502020204030204" pitchFamily="34" charset="0"/>
              <a:cs typeface="Calibri" panose="020F0502020204030204" pitchFamily="34" charset="0"/>
            </a:endParaRPr>
          </a:p>
        </p:txBody>
      </p:sp>
      <p:sp>
        <p:nvSpPr>
          <p:cNvPr id="11" name="Rechthoek 10"/>
          <p:cNvSpPr/>
          <p:nvPr/>
        </p:nvSpPr>
        <p:spPr>
          <a:xfrm>
            <a:off x="49615" y="3685665"/>
            <a:ext cx="5545274" cy="298369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smtClean="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KEY TAKE AWAYS</a:t>
            </a:r>
          </a:p>
          <a:p>
            <a:endParaRPr lang="nl-NL" b="1" dirty="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ER KOMT VEEL KIJKEN BIJ HET INSCHATTEN VAN DE IMPACT VAN TECHNOLOGIE;</a:t>
            </a:r>
          </a:p>
          <a:p>
            <a:pPr marL="342900" indent="-342900">
              <a:buAutoNum type="arabicPeriod"/>
            </a:pPr>
            <a:r>
              <a:rPr lang="nl-NL" b="1" dirty="0" smtClean="0">
                <a:latin typeface="Calibri" panose="020F0502020204030204" pitchFamily="34" charset="0"/>
                <a:cs typeface="Calibri" panose="020F0502020204030204" pitchFamily="34" charset="0"/>
              </a:rPr>
              <a:t>HET LEREN NADENKEN OVER DE IMPACT IS EEN CRUCIALE COMPETENTIE;</a:t>
            </a:r>
          </a:p>
          <a:p>
            <a:pPr marL="342900" indent="-342900">
              <a:buAutoNum type="arabicPeriod"/>
            </a:pPr>
            <a:r>
              <a:rPr lang="nl-NL" b="1" dirty="0" smtClean="0">
                <a:latin typeface="Calibri" panose="020F0502020204030204" pitchFamily="34" charset="0"/>
                <a:cs typeface="Calibri" panose="020F0502020204030204" pitchFamily="34" charset="0"/>
              </a:rPr>
              <a:t>EEN TOOL HELPT DAARBIJ;</a:t>
            </a:r>
          </a:p>
          <a:p>
            <a:pPr marL="342900" indent="-342900">
              <a:buAutoNum type="arabicPeriod"/>
            </a:pPr>
            <a:r>
              <a:rPr lang="nl-NL" b="1" dirty="0" smtClean="0">
                <a:latin typeface="Calibri" panose="020F0502020204030204" pitchFamily="34" charset="0"/>
                <a:cs typeface="Calibri" panose="020F0502020204030204" pitchFamily="34" charset="0"/>
              </a:rPr>
              <a:t>DE TOOL PAST IN EEN PROCES.</a:t>
            </a:r>
          </a:p>
          <a:p>
            <a:pPr marL="342900" indent="-342900">
              <a:buAutoNum type="arabicPeriod"/>
            </a:pPr>
            <a:endParaRPr lang="nl-NL" b="1" dirty="0">
              <a:latin typeface="Calibri" panose="020F0502020204030204" pitchFamily="34" charset="0"/>
              <a:cs typeface="Calibri" panose="020F0502020204030204" pitchFamily="34" charset="0"/>
            </a:endParaRPr>
          </a:p>
        </p:txBody>
      </p:sp>
      <p:sp>
        <p:nvSpPr>
          <p:cNvPr id="10" name="Rechthoek 9"/>
          <p:cNvSpPr/>
          <p:nvPr/>
        </p:nvSpPr>
        <p:spPr>
          <a:xfrm>
            <a:off x="5846034" y="3682733"/>
            <a:ext cx="5026598" cy="2986627"/>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nl-NL" b="1" dirty="0" smtClean="0">
              <a:latin typeface="Calibri" panose="020F0502020204030204" pitchFamily="34" charset="0"/>
              <a:cs typeface="Calibri" panose="020F0502020204030204" pitchFamily="34" charset="0"/>
            </a:endParaRPr>
          </a:p>
          <a:p>
            <a:r>
              <a:rPr lang="nl-NL" b="1" dirty="0" smtClean="0">
                <a:latin typeface="Calibri" panose="020F0502020204030204" pitchFamily="34" charset="0"/>
                <a:cs typeface="Calibri" panose="020F0502020204030204" pitchFamily="34" charset="0"/>
              </a:rPr>
              <a:t>KEY TAKE AWAYS</a:t>
            </a:r>
          </a:p>
          <a:p>
            <a:endParaRPr lang="nl-NL" b="1" dirty="0">
              <a:latin typeface="Calibri" panose="020F0502020204030204" pitchFamily="34" charset="0"/>
              <a:cs typeface="Calibri" panose="020F0502020204030204" pitchFamily="34" charset="0"/>
            </a:endParaRPr>
          </a:p>
          <a:p>
            <a:pPr marL="342900" indent="-342900">
              <a:buAutoNum type="arabicPeriod"/>
            </a:pPr>
            <a:r>
              <a:rPr lang="nl-NL" b="1" dirty="0" smtClean="0">
                <a:latin typeface="Calibri" panose="020F0502020204030204" pitchFamily="34" charset="0"/>
                <a:cs typeface="Calibri" panose="020F0502020204030204" pitchFamily="34" charset="0"/>
              </a:rPr>
              <a:t>VOORSPELLEN IS MOEILIJK;</a:t>
            </a:r>
          </a:p>
          <a:p>
            <a:pPr marL="342900" indent="-342900">
              <a:buAutoNum type="arabicPeriod"/>
            </a:pPr>
            <a:r>
              <a:rPr lang="nl-NL" b="1" dirty="0" smtClean="0">
                <a:latin typeface="Calibri" panose="020F0502020204030204" pitchFamily="34" charset="0"/>
                <a:cs typeface="Calibri" panose="020F0502020204030204" pitchFamily="34" charset="0"/>
              </a:rPr>
              <a:t>IMPACT VOORSPELLEN IS MOEILIJK;</a:t>
            </a:r>
          </a:p>
          <a:p>
            <a:pPr marL="342900" indent="-342900">
              <a:buAutoNum type="arabicPeriod"/>
            </a:pPr>
            <a:r>
              <a:rPr lang="nl-NL" b="1" dirty="0" smtClean="0">
                <a:latin typeface="Calibri" panose="020F0502020204030204" pitchFamily="34" charset="0"/>
                <a:cs typeface="Calibri" panose="020F0502020204030204" pitchFamily="34" charset="0"/>
              </a:rPr>
              <a:t>TECHNOLOGIE BIJT SOMS TERUG;</a:t>
            </a:r>
          </a:p>
          <a:p>
            <a:pPr marL="342900" indent="-342900">
              <a:buAutoNum type="arabicPeriod"/>
            </a:pPr>
            <a:r>
              <a:rPr lang="nl-NL" b="1" dirty="0" smtClean="0">
                <a:latin typeface="Calibri" panose="020F0502020204030204" pitchFamily="34" charset="0"/>
                <a:cs typeface="Calibri" panose="020F0502020204030204" pitchFamily="34" charset="0"/>
              </a:rPr>
              <a:t>SOMS IS NIET PERFECT OOK FIJN;</a:t>
            </a:r>
          </a:p>
          <a:p>
            <a:pPr marL="342900" indent="-342900">
              <a:buAutoNum type="arabicPeriod"/>
            </a:pPr>
            <a:r>
              <a:rPr lang="nl-NL" b="1" dirty="0" smtClean="0">
                <a:latin typeface="Calibri" panose="020F0502020204030204" pitchFamily="34" charset="0"/>
                <a:cs typeface="Calibri" panose="020F0502020204030204" pitchFamily="34" charset="0"/>
              </a:rPr>
              <a:t>JE BEST DOEN IS NIET MOEILIJK;</a:t>
            </a:r>
          </a:p>
          <a:p>
            <a:pPr marL="342900" indent="-342900">
              <a:buAutoNum type="arabicPeriod"/>
            </a:pPr>
            <a:r>
              <a:rPr lang="nl-NL" b="1" dirty="0" smtClean="0">
                <a:latin typeface="Calibri" panose="020F0502020204030204" pitchFamily="34" charset="0"/>
                <a:cs typeface="Calibri" panose="020F0502020204030204" pitchFamily="34" charset="0"/>
              </a:rPr>
              <a:t>MENSELIJKE WAARDEN STAAN CENTRAAL.</a:t>
            </a: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a:latin typeface="Calibri" panose="020F0502020204030204" pitchFamily="34" charset="0"/>
              <a:cs typeface="Calibri" panose="020F0502020204030204" pitchFamily="34" charset="0"/>
            </a:endParaRPr>
          </a:p>
          <a:p>
            <a:pPr marL="342900" indent="-342900">
              <a:buAutoNum type="arabicPeriod"/>
            </a:pPr>
            <a:endParaRPr lang="nl-NL" b="1" dirty="0" smtClean="0">
              <a:latin typeface="Calibri" panose="020F0502020204030204" pitchFamily="34" charset="0"/>
              <a:cs typeface="Calibri" panose="020F0502020204030204" pitchFamily="34" charset="0"/>
            </a:endParaRPr>
          </a:p>
          <a:p>
            <a:pPr marL="342900" indent="-342900">
              <a:buAutoNum type="arabicPeriod"/>
            </a:pPr>
            <a:endParaRPr lang="nl-N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99948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p:cNvSpPr/>
          <p:nvPr/>
        </p:nvSpPr>
        <p:spPr>
          <a:xfrm>
            <a:off x="191345" y="188640"/>
            <a:ext cx="4896543" cy="257488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latin typeface="Calibri" panose="020F0502020204030204" pitchFamily="34" charset="0"/>
                <a:cs typeface="Calibri" panose="020F0502020204030204" pitchFamily="34" charset="0"/>
              </a:rPr>
              <a:t>WWW.LINKEDIN.COM/IN/</a:t>
            </a:r>
            <a:br>
              <a:rPr lang="nl-NL" sz="2800" b="1" dirty="0" smtClean="0">
                <a:latin typeface="Calibri" panose="020F0502020204030204" pitchFamily="34" charset="0"/>
                <a:cs typeface="Calibri" panose="020F0502020204030204" pitchFamily="34" charset="0"/>
              </a:rPr>
            </a:br>
            <a:r>
              <a:rPr lang="nl-NL" sz="2800" b="1" dirty="0" smtClean="0">
                <a:latin typeface="Calibri" panose="020F0502020204030204" pitchFamily="34" charset="0"/>
                <a:cs typeface="Calibri" panose="020F0502020204030204" pitchFamily="34" charset="0"/>
              </a:rPr>
              <a:t>RENSVANDERVORST</a:t>
            </a:r>
            <a:br>
              <a:rPr lang="nl-NL" sz="2800" b="1" dirty="0" smtClean="0">
                <a:latin typeface="Calibri" panose="020F0502020204030204" pitchFamily="34" charset="0"/>
                <a:cs typeface="Calibri" panose="020F0502020204030204" pitchFamily="34" charset="0"/>
              </a:rPr>
            </a:br>
            <a:endParaRPr lang="nl-NL" sz="2800" b="1" dirty="0" smtClean="0">
              <a:latin typeface="Calibri" panose="020F0502020204030204" pitchFamily="34" charset="0"/>
              <a:cs typeface="Calibri" panose="020F0502020204030204" pitchFamily="34" charset="0"/>
            </a:endParaRPr>
          </a:p>
        </p:txBody>
      </p:sp>
      <p:sp>
        <p:nvSpPr>
          <p:cNvPr id="24" name="Rechthoek 23"/>
          <p:cNvSpPr/>
          <p:nvPr/>
        </p:nvSpPr>
        <p:spPr>
          <a:xfrm>
            <a:off x="5735961" y="195371"/>
            <a:ext cx="4824535" cy="2568154"/>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latin typeface="Calibri" panose="020F0502020204030204" pitchFamily="34" charset="0"/>
                <a:cs typeface="Calibri" panose="020F0502020204030204" pitchFamily="34" charset="0"/>
              </a:rPr>
              <a:t>WWW.TECHNOFILOSOFIE.COM</a:t>
            </a:r>
          </a:p>
          <a:p>
            <a:pPr algn="ctr"/>
            <a:endParaRPr lang="nl-NL" sz="2800" b="1" dirty="0">
              <a:latin typeface="Calibri" panose="020F0502020204030204" pitchFamily="34" charset="0"/>
              <a:cs typeface="Calibri" panose="020F0502020204030204" pitchFamily="34" charset="0"/>
            </a:endParaRPr>
          </a:p>
          <a:p>
            <a:pPr algn="ctr"/>
            <a:r>
              <a:rPr lang="nl-NL" sz="2800" b="1" dirty="0" smtClean="0">
                <a:latin typeface="Calibri" panose="020F0502020204030204" pitchFamily="34" charset="0"/>
                <a:cs typeface="Calibri" panose="020F0502020204030204" pitchFamily="34" charset="0"/>
              </a:rPr>
              <a:t>(TICT)</a:t>
            </a:r>
          </a:p>
        </p:txBody>
      </p:sp>
      <p:sp>
        <p:nvSpPr>
          <p:cNvPr id="25" name="Rechthoek 24"/>
          <p:cNvSpPr/>
          <p:nvPr/>
        </p:nvSpPr>
        <p:spPr>
          <a:xfrm>
            <a:off x="191344" y="3789040"/>
            <a:ext cx="4896544" cy="257488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smtClean="0">
                <a:latin typeface="Calibri" panose="020F0502020204030204" pitchFamily="34" charset="0"/>
                <a:cs typeface="Calibri" panose="020F0502020204030204" pitchFamily="34" charset="0"/>
              </a:rPr>
              <a:t>PRIVE - MASTERCLASSES</a:t>
            </a:r>
          </a:p>
        </p:txBody>
      </p:sp>
      <p:sp>
        <p:nvSpPr>
          <p:cNvPr id="26" name="Rechthoek 25"/>
          <p:cNvSpPr/>
          <p:nvPr/>
        </p:nvSpPr>
        <p:spPr>
          <a:xfrm>
            <a:off x="5735961" y="3770520"/>
            <a:ext cx="4827304" cy="2574885"/>
          </a:xfrm>
          <a:prstGeom prst="rect">
            <a:avLst/>
          </a:prstGeom>
          <a:solidFill>
            <a:srgbClr val="D824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800" b="1" dirty="0" smtClean="0">
              <a:latin typeface="Calibri" panose="020F0502020204030204" pitchFamily="34" charset="0"/>
              <a:cs typeface="Calibri" panose="020F0502020204030204" pitchFamily="34" charset="0"/>
            </a:endParaRPr>
          </a:p>
        </p:txBody>
      </p:sp>
      <p:sp>
        <p:nvSpPr>
          <p:cNvPr id="2" name="Ovaal 1"/>
          <p:cNvSpPr/>
          <p:nvPr/>
        </p:nvSpPr>
        <p:spPr>
          <a:xfrm>
            <a:off x="3863752" y="1844824"/>
            <a:ext cx="1440160" cy="129614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1</a:t>
            </a:r>
            <a:endParaRPr lang="nl-NL" sz="8000" dirty="0">
              <a:solidFill>
                <a:schemeClr val="bg1"/>
              </a:solidFill>
              <a:latin typeface="Calibri" panose="020F0502020204030204" pitchFamily="34" charset="0"/>
              <a:cs typeface="Calibri" panose="020F0502020204030204" pitchFamily="34" charset="0"/>
            </a:endParaRPr>
          </a:p>
        </p:txBody>
      </p:sp>
      <p:sp>
        <p:nvSpPr>
          <p:cNvPr id="27" name="Ovaal 26"/>
          <p:cNvSpPr/>
          <p:nvPr/>
        </p:nvSpPr>
        <p:spPr>
          <a:xfrm>
            <a:off x="9521103" y="1970879"/>
            <a:ext cx="1440160" cy="129614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2</a:t>
            </a:r>
            <a:endParaRPr lang="nl-NL" sz="8000" dirty="0">
              <a:solidFill>
                <a:schemeClr val="bg1"/>
              </a:solidFill>
              <a:latin typeface="Calibri" panose="020F0502020204030204" pitchFamily="34" charset="0"/>
              <a:cs typeface="Calibri" panose="020F0502020204030204" pitchFamily="34" charset="0"/>
            </a:endParaRPr>
          </a:p>
        </p:txBody>
      </p:sp>
      <p:sp>
        <p:nvSpPr>
          <p:cNvPr id="28" name="Ovaal 27"/>
          <p:cNvSpPr/>
          <p:nvPr/>
        </p:nvSpPr>
        <p:spPr>
          <a:xfrm>
            <a:off x="150999" y="3140968"/>
            <a:ext cx="1440160" cy="129614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3</a:t>
            </a:r>
            <a:endParaRPr lang="nl-NL" sz="8000" dirty="0">
              <a:solidFill>
                <a:schemeClr val="bg1"/>
              </a:solidFill>
              <a:latin typeface="Calibri" panose="020F0502020204030204" pitchFamily="34" charset="0"/>
              <a:cs typeface="Calibri" panose="020F0502020204030204" pitchFamily="34" charset="0"/>
            </a:endParaRPr>
          </a:p>
        </p:txBody>
      </p:sp>
      <p:sp>
        <p:nvSpPr>
          <p:cNvPr id="29" name="Ovaal 28"/>
          <p:cNvSpPr/>
          <p:nvPr/>
        </p:nvSpPr>
        <p:spPr>
          <a:xfrm>
            <a:off x="6485410" y="3122448"/>
            <a:ext cx="1440160" cy="1296144"/>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0" dirty="0" smtClean="0">
                <a:solidFill>
                  <a:schemeClr val="bg1"/>
                </a:solidFill>
                <a:latin typeface="Calibri" panose="020F0502020204030204" pitchFamily="34" charset="0"/>
                <a:cs typeface="Calibri" panose="020F0502020204030204" pitchFamily="34" charset="0"/>
              </a:rPr>
              <a:t>4</a:t>
            </a:r>
            <a:endParaRPr lang="nl-NL" sz="8000" dirty="0">
              <a:solidFill>
                <a:schemeClr val="bg1"/>
              </a:solidFill>
              <a:latin typeface="Calibri" panose="020F0502020204030204" pitchFamily="34" charset="0"/>
              <a:cs typeface="Calibri" panose="020F0502020204030204" pitchFamily="34" charset="0"/>
            </a:endParaRPr>
          </a:p>
        </p:txBody>
      </p:sp>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5410" y="4610841"/>
            <a:ext cx="2217523" cy="1652964"/>
          </a:xfrm>
          <a:prstGeom prst="rect">
            <a:avLst/>
          </a:prstGeom>
          <a:ln w="38100">
            <a:solidFill>
              <a:schemeClr val="bg1"/>
            </a:solidFill>
          </a:ln>
        </p:spPr>
      </p:pic>
      <p:pic>
        <p:nvPicPr>
          <p:cNvPr id="11" name="Afbeelding 10"/>
          <p:cNvPicPr>
            <a:picLocks noChangeAspect="1"/>
          </p:cNvPicPr>
          <p:nvPr/>
        </p:nvPicPr>
        <p:blipFill rotWithShape="1">
          <a:blip r:embed="rId4" cstate="print">
            <a:extLst>
              <a:ext uri="{28A0092B-C50C-407E-A947-70E740481C1C}">
                <a14:useLocalDpi xmlns:a14="http://schemas.microsoft.com/office/drawing/2010/main" val="0"/>
              </a:ext>
            </a:extLst>
          </a:blip>
          <a:srcRect l="32009" t="14728" r="27020" b="15986"/>
          <a:stretch/>
        </p:blipFill>
        <p:spPr>
          <a:xfrm>
            <a:off x="8859120" y="4610841"/>
            <a:ext cx="1469300" cy="1652964"/>
          </a:xfrm>
          <a:prstGeom prst="rect">
            <a:avLst/>
          </a:prstGeom>
          <a:ln w="38100">
            <a:solidFill>
              <a:schemeClr val="bg1"/>
            </a:solidFill>
          </a:ln>
        </p:spPr>
      </p:pic>
      <p:sp>
        <p:nvSpPr>
          <p:cNvPr id="12" name="Tekstvak 11"/>
          <p:cNvSpPr txBox="1"/>
          <p:nvPr/>
        </p:nvSpPr>
        <p:spPr>
          <a:xfrm>
            <a:off x="7893796" y="4221629"/>
            <a:ext cx="1160189" cy="307777"/>
          </a:xfrm>
          <a:prstGeom prst="rect">
            <a:avLst/>
          </a:prstGeom>
          <a:noFill/>
        </p:spPr>
        <p:txBody>
          <a:bodyPr wrap="none" rtlCol="0">
            <a:spAutoFit/>
          </a:bodyPr>
          <a:lstStyle/>
          <a:p>
            <a:r>
              <a:rPr lang="nl-NL" sz="1400" b="1" dirty="0" smtClean="0">
                <a:latin typeface="Calibri" panose="020F0502020204030204" pitchFamily="34" charset="0"/>
                <a:cs typeface="Calibri" panose="020F0502020204030204" pitchFamily="34" charset="0"/>
              </a:rPr>
              <a:t>(advertentie)</a:t>
            </a:r>
            <a:endParaRPr lang="nl-NL"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2078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0" y="-434011"/>
            <a:ext cx="10972800" cy="7318772"/>
          </a:xfrm>
          <a:prstGeom prst="rect">
            <a:avLst/>
          </a:prstGeom>
        </p:spPr>
      </p:pic>
    </p:spTree>
    <p:extLst>
      <p:ext uri="{BB962C8B-B14F-4D97-AF65-F5344CB8AC3E}">
        <p14:creationId xmlns:p14="http://schemas.microsoft.com/office/powerpoint/2010/main" val="666641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5" name="Afbeelding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608856" y="-2511660"/>
            <a:ext cx="12601400" cy="12601400"/>
          </a:xfrm>
          <a:prstGeom prst="rect">
            <a:avLst/>
          </a:prstGeom>
        </p:spPr>
      </p:pic>
      <p:sp>
        <p:nvSpPr>
          <p:cNvPr id="6"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AFBEELDING VAN KOERT VAN MENSVOORT VAN TWITTER</a:t>
            </a:r>
            <a:endParaRPr lang="nl-NL" sz="800" b="1" dirty="0"/>
          </a:p>
        </p:txBody>
      </p:sp>
    </p:spTree>
    <p:extLst>
      <p:ext uri="{BB962C8B-B14F-4D97-AF65-F5344CB8AC3E}">
        <p14:creationId xmlns:p14="http://schemas.microsoft.com/office/powerpoint/2010/main" val="3429309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nl-NL"/>
          </a:p>
        </p:txBody>
      </p:sp>
      <p:sp>
        <p:nvSpPr>
          <p:cNvPr id="3" name="Ondertitel 2"/>
          <p:cNvSpPr>
            <a:spLocks noGrp="1"/>
          </p:cNvSpPr>
          <p:nvPr>
            <p:ph type="subTitle" idx="1"/>
          </p:nvPr>
        </p:nvSpPr>
        <p:spPr/>
        <p:txBody>
          <a:bodyPr/>
          <a:lstStyle/>
          <a:p>
            <a:endParaRPr lang="nl-NL"/>
          </a:p>
        </p:txBody>
      </p:sp>
      <p:pic>
        <p:nvPicPr>
          <p:cNvPr id="4" name="Afbeelding 3"/>
          <p:cNvPicPr>
            <a:picLocks noChangeAspect="1"/>
          </p:cNvPicPr>
          <p:nvPr/>
        </p:nvPicPr>
        <p:blipFill rotWithShape="1">
          <a:blip r:embed="rId3">
            <a:grayscl/>
          </a:blip>
          <a:srcRect l="12367" t="9641" r="12920" b="6689"/>
          <a:stretch/>
        </p:blipFill>
        <p:spPr>
          <a:xfrm>
            <a:off x="-24680" y="0"/>
            <a:ext cx="11049976" cy="6957392"/>
          </a:xfrm>
          <a:prstGeom prst="rect">
            <a:avLst/>
          </a:prstGeom>
        </p:spPr>
      </p:pic>
      <p:sp>
        <p:nvSpPr>
          <p:cNvPr id="5" name="Rectangle 4"/>
          <p:cNvSpPr/>
          <p:nvPr/>
        </p:nvSpPr>
        <p:spPr>
          <a:xfrm>
            <a:off x="6023992" y="6237312"/>
            <a:ext cx="5040560" cy="216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nl-NL" sz="800" b="1" dirty="0" smtClean="0"/>
              <a:t>SCREENSHOT VAN </a:t>
            </a:r>
            <a:r>
              <a:rPr lang="nl-NL" sz="800" b="1" dirty="0" err="1" smtClean="0"/>
              <a:t>VAN</a:t>
            </a:r>
            <a:r>
              <a:rPr lang="nl-NL" sz="800" b="1" dirty="0" smtClean="0"/>
              <a:t> MENSVOORT.COM</a:t>
            </a:r>
            <a:endParaRPr lang="nl-NL" sz="800" b="1" dirty="0"/>
          </a:p>
        </p:txBody>
      </p:sp>
    </p:spTree>
    <p:extLst>
      <p:ext uri="{BB962C8B-B14F-4D97-AF65-F5344CB8AC3E}">
        <p14:creationId xmlns:p14="http://schemas.microsoft.com/office/powerpoint/2010/main" val="909749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48593095C1654DA4997CE0770D9E91" ma:contentTypeVersion="11" ma:contentTypeDescription="Een nieuw document maken." ma:contentTypeScope="" ma:versionID="a90aedd0ecace1f8e46b5b4b9ceb4f44">
  <xsd:schema xmlns:xsd="http://www.w3.org/2001/XMLSchema" xmlns:xs="http://www.w3.org/2001/XMLSchema" xmlns:p="http://schemas.microsoft.com/office/2006/metadata/properties" xmlns:ns3="852e8b83-8e9e-40fe-9fd9-36cf8f6e7948" xmlns:ns4="d93d85b9-a7bd-41d8-b658-d14db5592d57" targetNamespace="http://schemas.microsoft.com/office/2006/metadata/properties" ma:root="true" ma:fieldsID="be79d9fc9dfd492f86fa092bc510fe19" ns3:_="" ns4:_="">
    <xsd:import namespace="852e8b83-8e9e-40fe-9fd9-36cf8f6e7948"/>
    <xsd:import namespace="d93d85b9-a7bd-41d8-b658-d14db5592d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2e8b83-8e9e-40fe-9fd9-36cf8f6e794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3d85b9-a7bd-41d8-b658-d14db5592d57"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9DCFE5-4E49-49B8-AC48-57DCE83F0798}">
  <ds:schemaRefs>
    <ds:schemaRef ds:uri="http://schemas.microsoft.com/sharepoint/v3/contenttype/forms"/>
  </ds:schemaRefs>
</ds:datastoreItem>
</file>

<file path=customXml/itemProps2.xml><?xml version="1.0" encoding="utf-8"?>
<ds:datastoreItem xmlns:ds="http://schemas.openxmlformats.org/officeDocument/2006/customXml" ds:itemID="{A01DD1A1-0DE1-454B-BC67-7184F4334B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2e8b83-8e9e-40fe-9fd9-36cf8f6e7948"/>
    <ds:schemaRef ds:uri="d93d85b9-a7bd-41d8-b658-d14db5592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EC6259-4448-4323-B8A6-AFAE76A661FF}">
  <ds:schemaRefs>
    <ds:schemaRef ds:uri="d93d85b9-a7bd-41d8-b658-d14db5592d57"/>
    <ds:schemaRef ds:uri="http://purl.org/dc/elements/1.1/"/>
    <ds:schemaRef ds:uri="http://schemas.microsoft.com/office/2006/metadata/properties"/>
    <ds:schemaRef ds:uri="852e8b83-8e9e-40fe-9fd9-36cf8f6e7948"/>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4892</Words>
  <Application>Microsoft Office PowerPoint</Application>
  <PresentationFormat>Breedbeeld</PresentationFormat>
  <Paragraphs>569</Paragraphs>
  <Slides>62</Slides>
  <Notes>58</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62</vt:i4>
      </vt:variant>
    </vt:vector>
  </HeadingPairs>
  <TitlesOfParts>
    <vt:vector size="66" baseType="lpstr">
      <vt:lpstr>Arial</vt:lpstr>
      <vt:lpstr>Calibri</vt:lpstr>
      <vt:lpstr>Times New Roman</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How can we account for ethics &amp; impact of technology?</vt:lpstr>
      <vt:lpstr>Technology Impact Cycle v2</vt:lpstr>
      <vt:lpstr>TIC tool</vt:lpstr>
      <vt:lpstr>PowerPoint-presentatie</vt:lpstr>
      <vt:lpstr>PowerPoint-presentatie</vt:lpstr>
      <vt:lpstr>Chatting with the dead</vt:lpstr>
      <vt:lpstr>My dead best friend is a chatbot now</vt:lpstr>
      <vt:lpstr>PowerPoint-presentatie</vt:lpstr>
      <vt:lpstr>PowerPoint-presentatie</vt:lpstr>
      <vt:lpstr>positive impact</vt:lpstr>
      <vt:lpstr>potential risks</vt:lpstr>
      <vt:lpstr>future scenarios: unintended use</vt:lpstr>
      <vt:lpstr>future scenarios: unintended use</vt:lpstr>
      <vt:lpstr>PowerPoint-presentatie</vt:lpstr>
      <vt:lpstr>future scenarios: contra effects</vt:lpstr>
      <vt:lpstr>grief bots: the year 2040</vt:lpstr>
      <vt:lpstr>the year 2040</vt:lpstr>
      <vt:lpstr>the year 2040</vt:lpstr>
      <vt:lpstr>4. balance</vt:lpstr>
      <vt:lpstr>balance: build-in morality</vt:lpstr>
      <vt:lpstr>balance: technology and morality</vt:lpstr>
      <vt:lpstr>balance</vt:lpstr>
      <vt:lpstr>Technology Impact Cycle v2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Fontys Hogescholen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Vorst,Rens M.C.M. van der</dc:creator>
  <cp:lastModifiedBy>Vorst,Rens M.C.M. van der</cp:lastModifiedBy>
  <cp:revision>154</cp:revision>
  <dcterms:created xsi:type="dcterms:W3CDTF">2017-11-14T15:07:40Z</dcterms:created>
  <dcterms:modified xsi:type="dcterms:W3CDTF">2019-11-04T15:21:21Z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0x0101005D48593095C1654DA4997CE0770D9E91</vt:lpwstr>
  </property>
</Properties>
</file>