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1453" r:id="rId5"/>
    <p:sldId id="257" r:id="rId6"/>
    <p:sldId id="1452" r:id="rId7"/>
    <p:sldId id="1454" r:id="rId8"/>
    <p:sldId id="1455" r:id="rId9"/>
    <p:sldId id="271" r:id="rId10"/>
    <p:sldId id="272" r:id="rId11"/>
    <p:sldId id="273" r:id="rId12"/>
    <p:sldId id="274" r:id="rId13"/>
    <p:sldId id="275" r:id="rId14"/>
    <p:sldId id="281" r:id="rId15"/>
    <p:sldId id="284" r:id="rId16"/>
    <p:sldId id="1456" r:id="rId17"/>
    <p:sldId id="1457" r:id="rId18"/>
    <p:sldId id="285" r:id="rId19"/>
    <p:sldId id="258" r:id="rId20"/>
    <p:sldId id="259" r:id="rId21"/>
    <p:sldId id="260" r:id="rId22"/>
    <p:sldId id="262" r:id="rId23"/>
    <p:sldId id="263" r:id="rId24"/>
    <p:sldId id="264" r:id="rId25"/>
    <p:sldId id="265" r:id="rId26"/>
    <p:sldId id="266" r:id="rId27"/>
    <p:sldId id="267" r:id="rId28"/>
    <p:sldId id="268" r:id="rId29"/>
    <p:sldId id="1451" r:id="rId30"/>
    <p:sldId id="1437" r:id="rId31"/>
    <p:sldId id="1438" r:id="rId32"/>
    <p:sldId id="1439" r:id="rId33"/>
    <p:sldId id="1445" r:id="rId34"/>
    <p:sldId id="1446" r:id="rId35"/>
    <p:sldId id="1447" r:id="rId36"/>
    <p:sldId id="1448" r:id="rId37"/>
    <p:sldId id="1449" r:id="rId38"/>
    <p:sldId id="1450" r:id="rId39"/>
    <p:sldId id="1440" r:id="rId40"/>
    <p:sldId id="270"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uwenhoud"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1EB31-3B47-41F0-97F9-A7088442AB0C}" type="datetimeFigureOut">
              <a:rPr lang="nl-NL" smtClean="0"/>
              <a:t>30-10-2019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CF05D-591D-4C1B-A125-F4432FF78DD8}" type="slidenum">
              <a:rPr lang="nl-NL" smtClean="0"/>
              <a:t>‹nr.›</a:t>
            </a:fld>
            <a:endParaRPr lang="nl-NL"/>
          </a:p>
        </p:txBody>
      </p:sp>
    </p:spTree>
    <p:extLst>
      <p:ext uri="{BB962C8B-B14F-4D97-AF65-F5344CB8AC3E}">
        <p14:creationId xmlns:p14="http://schemas.microsoft.com/office/powerpoint/2010/main" val="198570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id="{6F589174-C311-44F0-9B74-53211FA7E4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a:extLst>
              <a:ext uri="{FF2B5EF4-FFF2-40B4-BE49-F238E27FC236}">
                <a16:creationId xmlns:a16="http://schemas.microsoft.com/office/drawing/2014/main" id="{CBE97B5E-1422-4C8A-8F55-E393C45CF5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TINK reader blz. 10</a:t>
            </a:r>
          </a:p>
        </p:txBody>
      </p:sp>
      <p:sp>
        <p:nvSpPr>
          <p:cNvPr id="32772" name="Tijdelijke aanduiding voor dianummer 3">
            <a:extLst>
              <a:ext uri="{FF2B5EF4-FFF2-40B4-BE49-F238E27FC236}">
                <a16:creationId xmlns:a16="http://schemas.microsoft.com/office/drawing/2014/main" id="{381D13A3-76F9-4DA8-9A7E-C49E6FE31C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BD1568-E494-4F85-A62B-FA52A7B4D9E5}" type="slidenum">
              <a:rPr lang="nl-NL" altLang="nl-NL" smtClean="0">
                <a:solidFill>
                  <a:srgbClr val="000000"/>
                </a:solidFill>
                <a:latin typeface="Calibri" panose="020F0502020204030204" pitchFamily="34" charset="0"/>
              </a:rPr>
              <a:pPr/>
              <a:t>6</a:t>
            </a:fld>
            <a:endParaRPr lang="nl-NL" altLang="nl-NL">
              <a:solidFill>
                <a:srgbClr val="000000"/>
              </a:solidFill>
              <a:latin typeface="Calibri" panose="020F0502020204030204" pitchFamily="34" charset="0"/>
            </a:endParaRPr>
          </a:p>
        </p:txBody>
      </p:sp>
    </p:spTree>
    <p:extLst>
      <p:ext uri="{BB962C8B-B14F-4D97-AF65-F5344CB8AC3E}">
        <p14:creationId xmlns:p14="http://schemas.microsoft.com/office/powerpoint/2010/main" val="93036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a:extLst>
              <a:ext uri="{FF2B5EF4-FFF2-40B4-BE49-F238E27FC236}">
                <a16:creationId xmlns:a16="http://schemas.microsoft.com/office/drawing/2014/main" id="{39CE9A2B-CB53-432B-A49E-BC587C55B3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Tijdelijke aanduiding voor notities 2">
            <a:extLst>
              <a:ext uri="{FF2B5EF4-FFF2-40B4-BE49-F238E27FC236}">
                <a16:creationId xmlns:a16="http://schemas.microsoft.com/office/drawing/2014/main" id="{13B656EF-3515-40DB-B615-D04D85BAD2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Afbeelding</a:t>
            </a:r>
          </a:p>
          <a:p>
            <a:pPr eaLnBrk="1" hangingPunct="1">
              <a:spcBef>
                <a:spcPct val="0"/>
              </a:spcBef>
            </a:pPr>
            <a:r>
              <a:rPr lang="nl-NL" altLang="nl-NL"/>
              <a:t>https://www.google.nl/search?q=weegschaal&amp;biw=1364&amp;bih=675&amp;source=lnms&amp;tbm=isch&amp;sa=X&amp;ei=_oO2VNHhBoyt7AbKu4HIDg&amp;ved=0CAYQ_AUoAQ#imgdii=_&amp;imgrc=cEMA1eB12bhIWM%253A%3BBnotBedlFmbbfM%3Bhttp%253A%252F%252Fwww.schoolplaten.com%252Fkleurplaat-weegschaal-dm19264.jpg%3Bhttp%253A%252F%252Fwww.schoolplaten.com%252Fkleurplaat-weegschaal-i19264.html%3B750%3B531</a:t>
            </a:r>
          </a:p>
          <a:p>
            <a:pPr eaLnBrk="1" hangingPunct="1">
              <a:spcBef>
                <a:spcPct val="0"/>
              </a:spcBef>
            </a:pPr>
            <a:endParaRPr lang="nl-NL" altLang="nl-NL"/>
          </a:p>
          <a:p>
            <a:pPr eaLnBrk="1" hangingPunct="1">
              <a:spcBef>
                <a:spcPct val="0"/>
              </a:spcBef>
            </a:pPr>
            <a:r>
              <a:rPr lang="nl-NL" altLang="nl-NL"/>
              <a:t>TINK reader blz. 10</a:t>
            </a:r>
          </a:p>
        </p:txBody>
      </p:sp>
      <p:sp>
        <p:nvSpPr>
          <p:cNvPr id="34820" name="Tijdelijke aanduiding voor dianummer 3">
            <a:extLst>
              <a:ext uri="{FF2B5EF4-FFF2-40B4-BE49-F238E27FC236}">
                <a16:creationId xmlns:a16="http://schemas.microsoft.com/office/drawing/2014/main" id="{4618506E-C0EF-4C68-87B7-A77291AD6A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67FCB-22DA-4DFC-A912-793AFB9B3B88}" type="slidenum">
              <a:rPr lang="nl-NL" altLang="nl-NL" smtClean="0">
                <a:solidFill>
                  <a:srgbClr val="000000"/>
                </a:solidFill>
                <a:latin typeface="Calibri" panose="020F0502020204030204" pitchFamily="34" charset="0"/>
              </a:rPr>
              <a:pPr/>
              <a:t>7</a:t>
            </a:fld>
            <a:endParaRPr lang="nl-NL" altLang="nl-NL">
              <a:solidFill>
                <a:srgbClr val="000000"/>
              </a:solidFill>
              <a:latin typeface="Calibri" panose="020F0502020204030204" pitchFamily="34" charset="0"/>
            </a:endParaRPr>
          </a:p>
        </p:txBody>
      </p:sp>
    </p:spTree>
    <p:extLst>
      <p:ext uri="{BB962C8B-B14F-4D97-AF65-F5344CB8AC3E}">
        <p14:creationId xmlns:p14="http://schemas.microsoft.com/office/powerpoint/2010/main" val="352256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Tijdelijke aanduiding voor dia-afbeelding 1"/>
          <p:cNvSpPr>
            <a:spLocks noGrp="1" noRot="1" noChangeAspect="1" noTextEdit="1"/>
          </p:cNvSpPr>
          <p:nvPr>
            <p:ph type="sldImg"/>
          </p:nvPr>
        </p:nvSpPr>
        <p:spPr>
          <a:ln/>
        </p:spPr>
      </p:sp>
      <p:sp>
        <p:nvSpPr>
          <p:cNvPr id="470019" name="Tijdelijke aanduiding voor notities 2"/>
          <p:cNvSpPr>
            <a:spLocks noGrp="1"/>
          </p:cNvSpPr>
          <p:nvPr>
            <p:ph type="body" idx="1"/>
          </p:nvPr>
        </p:nvSpPr>
        <p:spPr>
          <a:noFill/>
        </p:spPr>
        <p:txBody>
          <a:bodyPr/>
          <a:lstStyle/>
          <a:p>
            <a:pPr>
              <a:spcBef>
                <a:spcPct val="0"/>
              </a:spcBef>
            </a:pPr>
            <a:r>
              <a:rPr lang="nl-NL" altLang="nl-NL"/>
              <a:t>TINK reader blz. 10</a:t>
            </a:r>
          </a:p>
        </p:txBody>
      </p:sp>
      <p:sp>
        <p:nvSpPr>
          <p:cNvPr id="470020"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Bookman Old Style" panose="02050604050505020204" pitchFamily="18" charset="0"/>
              </a:defRPr>
            </a:lvl1pPr>
            <a:lvl2pPr marL="742950" indent="-285750" eaLnBrk="0" hangingPunct="0">
              <a:defRPr sz="2400">
                <a:solidFill>
                  <a:schemeClr val="tx1"/>
                </a:solidFill>
                <a:latin typeface="Bookman Old Style" panose="02050604050505020204" pitchFamily="18" charset="0"/>
              </a:defRPr>
            </a:lvl2pPr>
            <a:lvl3pPr marL="1143000" indent="-228600" eaLnBrk="0" hangingPunct="0">
              <a:defRPr sz="2400">
                <a:solidFill>
                  <a:schemeClr val="tx1"/>
                </a:solidFill>
                <a:latin typeface="Bookman Old Style" panose="02050604050505020204" pitchFamily="18" charset="0"/>
              </a:defRPr>
            </a:lvl3pPr>
            <a:lvl4pPr marL="1600200" indent="-228600" eaLnBrk="0" hangingPunct="0">
              <a:defRPr sz="2400">
                <a:solidFill>
                  <a:schemeClr val="tx1"/>
                </a:solidFill>
                <a:latin typeface="Bookman Old Style" panose="02050604050505020204" pitchFamily="18" charset="0"/>
              </a:defRPr>
            </a:lvl4pPr>
            <a:lvl5pPr marL="2057400" indent="-228600" eaLnBrk="0" hangingPunct="0">
              <a:defRPr sz="2400">
                <a:solidFill>
                  <a:schemeClr val="tx1"/>
                </a:solidFill>
                <a:latin typeface="Bookman Old Style" panose="02050604050505020204" pitchFamily="18" charset="0"/>
              </a:defRPr>
            </a:lvl5pPr>
            <a:lvl6pPr marL="2514600" indent="-228600" algn="ctr"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eaLnBrk="0" fontAlgn="base" hangingPunct="0">
              <a:spcBef>
                <a:spcPct val="0"/>
              </a:spcBef>
              <a:spcAft>
                <a:spcPct val="0"/>
              </a:spcAft>
              <a:defRPr sz="2400">
                <a:solidFill>
                  <a:schemeClr val="tx1"/>
                </a:solidFill>
                <a:latin typeface="Bookman Old Style" panose="02050604050505020204" pitchFamily="18" charset="0"/>
              </a:defRPr>
            </a:lvl9pPr>
          </a:lstStyle>
          <a:p>
            <a:pPr algn="r" eaLnBrk="1" hangingPunct="1"/>
            <a:fld id="{0A87F9D6-8C00-44D9-9ADD-E5C0E9B38AF5}" type="slidenum">
              <a:rPr lang="nl-NL" altLang="nl-NL" sz="1200">
                <a:solidFill>
                  <a:srgbClr val="000000"/>
                </a:solidFill>
                <a:latin typeface="Calibri" panose="020F0502020204030204" pitchFamily="34" charset="0"/>
                <a:ea typeface="MS PGothic" panose="020B0600070205080204" pitchFamily="34" charset="-128"/>
              </a:rPr>
              <a:pPr algn="r" eaLnBrk="1" hangingPunct="1"/>
              <a:t>18</a:t>
            </a:fld>
            <a:endParaRPr lang="nl-NL" altLang="nl-NL" sz="120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617819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17B9099-85EC-4476-BDA0-1BA553119198}" type="datetimeFigureOut">
              <a:rPr lang="nl-NL" smtClean="0"/>
              <a:t>30-10-2019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62483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17B9099-85EC-4476-BDA0-1BA553119198}" type="datetimeFigureOut">
              <a:rPr lang="nl-NL" smtClean="0"/>
              <a:t>30-10-2019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167220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17B9099-85EC-4476-BDA0-1BA553119198}" type="datetimeFigureOut">
              <a:rPr lang="nl-NL" smtClean="0"/>
              <a:t>30-10-2019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96951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17B9099-85EC-4476-BDA0-1BA553119198}" type="datetimeFigureOut">
              <a:rPr lang="nl-NL" smtClean="0"/>
              <a:t>30-10-2019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84739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717B9099-85EC-4476-BDA0-1BA553119198}" type="datetimeFigureOut">
              <a:rPr lang="nl-NL" smtClean="0"/>
              <a:t>30-10-2019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259070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17B9099-85EC-4476-BDA0-1BA553119198}" type="datetimeFigureOut">
              <a:rPr lang="nl-NL" smtClean="0"/>
              <a:t>30-10-2019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406814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17B9099-85EC-4476-BDA0-1BA553119198}" type="datetimeFigureOut">
              <a:rPr lang="nl-NL" smtClean="0"/>
              <a:t>30-10-2019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3411216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17B9099-85EC-4476-BDA0-1BA553119198}" type="datetimeFigureOut">
              <a:rPr lang="nl-NL" smtClean="0"/>
              <a:t>30-10-2019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302488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17B9099-85EC-4476-BDA0-1BA553119198}" type="datetimeFigureOut">
              <a:rPr lang="nl-NL" smtClean="0"/>
              <a:t>30-10-2019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3469507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17B9099-85EC-4476-BDA0-1BA553119198}" type="datetimeFigureOut">
              <a:rPr lang="nl-NL" smtClean="0"/>
              <a:t>30-10-2019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216498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17B9099-85EC-4476-BDA0-1BA553119198}" type="datetimeFigureOut">
              <a:rPr lang="nl-NL" smtClean="0"/>
              <a:t>30-10-2019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40DBEB-7003-47FC-A4C7-DE384CA46668}" type="slidenum">
              <a:rPr lang="nl-NL" smtClean="0"/>
              <a:t>‹nr.›</a:t>
            </a:fld>
            <a:endParaRPr lang="nl-NL"/>
          </a:p>
        </p:txBody>
      </p:sp>
    </p:spTree>
    <p:extLst>
      <p:ext uri="{BB962C8B-B14F-4D97-AF65-F5344CB8AC3E}">
        <p14:creationId xmlns:p14="http://schemas.microsoft.com/office/powerpoint/2010/main" val="153996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B9099-85EC-4476-BDA0-1BA553119198}" type="datetimeFigureOut">
              <a:rPr lang="nl-NL" smtClean="0"/>
              <a:t>30-10-2019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0DBEB-7003-47FC-A4C7-DE384CA46668}" type="slidenum">
              <a:rPr lang="nl-NL" smtClean="0"/>
              <a:t>‹nr.›</a:t>
            </a:fld>
            <a:endParaRPr lang="nl-NL"/>
          </a:p>
        </p:txBody>
      </p:sp>
    </p:spTree>
    <p:extLst>
      <p:ext uri="{BB962C8B-B14F-4D97-AF65-F5344CB8AC3E}">
        <p14:creationId xmlns:p14="http://schemas.microsoft.com/office/powerpoint/2010/main" val="686142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FA59FDF-3AFA-4DD2-B83C-7C086ADEC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709" y="0"/>
            <a:ext cx="9708581" cy="6858000"/>
          </a:xfrm>
          <a:prstGeom prst="rect">
            <a:avLst/>
          </a:prstGeom>
        </p:spPr>
      </p:pic>
    </p:spTree>
    <p:extLst>
      <p:ext uri="{BB962C8B-B14F-4D97-AF65-F5344CB8AC3E}">
        <p14:creationId xmlns:p14="http://schemas.microsoft.com/office/powerpoint/2010/main" val="192050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A32A885E-B702-4D50-8D40-03998275E880}"/>
              </a:ext>
            </a:extLst>
          </p:cNvPr>
          <p:cNvSpPr>
            <a:spLocks noGrp="1"/>
          </p:cNvSpPr>
          <p:nvPr>
            <p:ph type="title"/>
          </p:nvPr>
        </p:nvSpPr>
        <p:spPr/>
        <p:txBody>
          <a:bodyPr/>
          <a:lstStyle/>
          <a:p>
            <a:pPr eaLnBrk="1" hangingPunct="1"/>
            <a:r>
              <a:rPr lang="nl-NL" altLang="nl-NL"/>
              <a:t>Autonomie benadrukken</a:t>
            </a:r>
          </a:p>
        </p:txBody>
      </p:sp>
      <p:sp>
        <p:nvSpPr>
          <p:cNvPr id="37891" name="Tijdelijke aanduiding voor inhoud 2">
            <a:extLst>
              <a:ext uri="{FF2B5EF4-FFF2-40B4-BE49-F238E27FC236}">
                <a16:creationId xmlns:a16="http://schemas.microsoft.com/office/drawing/2014/main" id="{3B632EB9-7F9C-4609-B1B0-AC72692C62FC}"/>
              </a:ext>
            </a:extLst>
          </p:cNvPr>
          <p:cNvSpPr>
            <a:spLocks noGrp="1"/>
          </p:cNvSpPr>
          <p:nvPr>
            <p:ph idx="1"/>
          </p:nvPr>
        </p:nvSpPr>
        <p:spPr/>
        <p:txBody>
          <a:bodyPr/>
          <a:lstStyle/>
          <a:p>
            <a:pPr eaLnBrk="1" hangingPunct="1"/>
            <a:r>
              <a:rPr lang="nl-NL" altLang="nl-NL"/>
              <a:t>Wees geduldig</a:t>
            </a:r>
          </a:p>
          <a:p>
            <a:pPr eaLnBrk="1" hangingPunct="1"/>
            <a:r>
              <a:rPr lang="nl-NL" altLang="nl-NL"/>
              <a:t>Wees flexibel met je programma</a:t>
            </a:r>
          </a:p>
          <a:p>
            <a:pPr eaLnBrk="1" hangingPunct="1"/>
            <a:r>
              <a:rPr lang="nl-NL" altLang="nl-NL"/>
              <a:t>Laat kinderen zelf problemen op lossen</a:t>
            </a:r>
          </a:p>
          <a:p>
            <a:pPr eaLnBrk="1" hangingPunct="1"/>
            <a:r>
              <a:rPr lang="nl-NL" altLang="nl-NL"/>
              <a:t>Laat kinderen zelf keuzes en plannen maken</a:t>
            </a:r>
          </a:p>
          <a:p>
            <a:pPr eaLnBrk="1" hangingPunct="1"/>
            <a:r>
              <a:rPr lang="nl-NL" altLang="nl-NL"/>
              <a:t>Volg het kind, geef het kind de leiding</a:t>
            </a:r>
          </a:p>
          <a:p>
            <a:pPr eaLnBrk="1" hangingPunct="1"/>
            <a:r>
              <a:rPr lang="nl-NL" altLang="nl-NL"/>
              <a:t>Laat kinderen helpen en bijdragen aan de groep</a:t>
            </a:r>
          </a:p>
          <a:p>
            <a:pPr eaLnBrk="1" hangingPunct="1"/>
            <a:r>
              <a:rPr lang="nl-NL" altLang="nl-NL"/>
              <a:t>Luister naar kinderen</a:t>
            </a:r>
          </a:p>
        </p:txBody>
      </p:sp>
      <p:sp>
        <p:nvSpPr>
          <p:cNvPr id="37892" name="Tijdelijke aanduiding voor dianummer 3">
            <a:extLst>
              <a:ext uri="{FF2B5EF4-FFF2-40B4-BE49-F238E27FC236}">
                <a16:creationId xmlns:a16="http://schemas.microsoft.com/office/drawing/2014/main" id="{DFA9D632-54CE-4F64-9283-A62777091F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0C8B721-8297-483F-984D-D3FCBCA8EC0A}" type="slidenum">
              <a:rPr lang="nl-NL" altLang="nl-NL" sz="1200">
                <a:solidFill>
                  <a:srgbClr val="898989"/>
                </a:solidFill>
              </a:rPr>
              <a:pPr>
                <a:spcBef>
                  <a:spcPct val="0"/>
                </a:spcBef>
                <a:buFontTx/>
                <a:buNone/>
              </a:pPr>
              <a:t>10</a:t>
            </a:fld>
            <a:endParaRPr lang="nl-NL" altLang="nl-NL" sz="1200">
              <a:solidFill>
                <a:srgbClr val="898989"/>
              </a:solidFill>
            </a:endParaRPr>
          </a:p>
        </p:txBody>
      </p:sp>
      <p:sp>
        <p:nvSpPr>
          <p:cNvPr id="37893" name="Tijdelijke aanduiding voor voettekst 4">
            <a:extLst>
              <a:ext uri="{FF2B5EF4-FFF2-40B4-BE49-F238E27FC236}">
                <a16:creationId xmlns:a16="http://schemas.microsoft.com/office/drawing/2014/main" id="{47FFD07D-E656-4B33-833A-4DD62DD210B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nl-NL" altLang="nl-NL" sz="1200" dirty="0">
              <a:solidFill>
                <a:srgbClr val="898989"/>
              </a:solidFill>
            </a:endParaRPr>
          </a:p>
        </p:txBody>
      </p:sp>
    </p:spTree>
    <p:extLst>
      <p:ext uri="{BB962C8B-B14F-4D97-AF65-F5344CB8AC3E}">
        <p14:creationId xmlns:p14="http://schemas.microsoft.com/office/powerpoint/2010/main" val="515384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Help een kind door:</a:t>
            </a:r>
          </a:p>
        </p:txBody>
      </p:sp>
      <p:sp>
        <p:nvSpPr>
          <p:cNvPr id="3" name="Tijdelijke aanduiding voor inhoud 2"/>
          <p:cNvSpPr>
            <a:spLocks noGrp="1"/>
          </p:cNvSpPr>
          <p:nvPr>
            <p:ph idx="1"/>
          </p:nvPr>
        </p:nvSpPr>
        <p:spPr/>
        <p:txBody>
          <a:bodyPr/>
          <a:lstStyle/>
          <a:p>
            <a:pPr lvl="0"/>
            <a:r>
              <a:rPr lang="nl-NL" dirty="0">
                <a:solidFill>
                  <a:prstClr val="black"/>
                </a:solidFill>
              </a:rPr>
              <a:t>de gedachtelijn van het kind te volgen</a:t>
            </a:r>
          </a:p>
          <a:p>
            <a:pPr lvl="0"/>
            <a:r>
              <a:rPr lang="nl-NL" dirty="0">
                <a:solidFill>
                  <a:prstClr val="black"/>
                </a:solidFill>
              </a:rPr>
              <a:t>het eigen initiatief aan te moedigen</a:t>
            </a:r>
          </a:p>
          <a:p>
            <a:pPr lvl="0"/>
            <a:r>
              <a:rPr lang="nl-NL" dirty="0">
                <a:solidFill>
                  <a:prstClr val="black"/>
                </a:solidFill>
              </a:rPr>
              <a:t>de kijk van het kind accepteren</a:t>
            </a:r>
          </a:p>
          <a:p>
            <a:pPr lvl="0"/>
            <a:r>
              <a:rPr lang="nl-NL" dirty="0">
                <a:solidFill>
                  <a:prstClr val="black"/>
                </a:solidFill>
              </a:rPr>
              <a:t>geduld te tonen</a:t>
            </a:r>
          </a:p>
          <a:p>
            <a:pPr lvl="0"/>
            <a:r>
              <a:rPr lang="nl-NL" dirty="0">
                <a:solidFill>
                  <a:prstClr val="black"/>
                </a:solidFill>
              </a:rPr>
              <a:t>complimenten uit te delen</a:t>
            </a:r>
          </a:p>
          <a:p>
            <a:pPr lvl="0"/>
            <a:r>
              <a:rPr lang="nl-NL" dirty="0">
                <a:solidFill>
                  <a:prstClr val="black"/>
                </a:solidFill>
              </a:rPr>
              <a:t>niet abrupt het spel van het kind af te breken</a:t>
            </a:r>
          </a:p>
          <a:p>
            <a:pPr lvl="0"/>
            <a:r>
              <a:rPr lang="nl-NL" dirty="0">
                <a:solidFill>
                  <a:prstClr val="black"/>
                </a:solidFill>
              </a:rPr>
              <a:t>de situatie aan het kind aan te passen</a:t>
            </a:r>
          </a:p>
          <a:p>
            <a:endParaRPr lang="nl-NL" dirty="0"/>
          </a:p>
        </p:txBody>
      </p:sp>
      <p:sp>
        <p:nvSpPr>
          <p:cNvPr id="4" name="Tijdelijke aanduiding voor dianummer 3"/>
          <p:cNvSpPr>
            <a:spLocks noGrp="1"/>
          </p:cNvSpPr>
          <p:nvPr>
            <p:ph type="sldNum" sz="quarter" idx="12"/>
          </p:nvPr>
        </p:nvSpPr>
        <p:spPr/>
        <p:txBody>
          <a:bodyPr/>
          <a:lstStyle/>
          <a:p>
            <a:fld id="{4B9D1D35-B93E-4074-876B-BE2B6124F6AF}" type="slidenum">
              <a:rPr lang="nl-NL" smtClean="0">
                <a:solidFill>
                  <a:prstClr val="black">
                    <a:tint val="75000"/>
                  </a:prstClr>
                </a:solidFill>
              </a:rPr>
              <a:pPr/>
              <a:t>11</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Tree>
    <p:extLst>
      <p:ext uri="{BB962C8B-B14F-4D97-AF65-F5344CB8AC3E}">
        <p14:creationId xmlns:p14="http://schemas.microsoft.com/office/powerpoint/2010/main" val="163499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Verdieping</a:t>
            </a:r>
          </a:p>
        </p:txBody>
      </p:sp>
      <p:sp>
        <p:nvSpPr>
          <p:cNvPr id="3" name="Tijdelijke aanduiding voor inhoud 2"/>
          <p:cNvSpPr>
            <a:spLocks noGrp="1"/>
          </p:cNvSpPr>
          <p:nvPr>
            <p:ph idx="1"/>
          </p:nvPr>
        </p:nvSpPr>
        <p:spPr/>
        <p:txBody>
          <a:bodyPr>
            <a:normAutofit/>
          </a:bodyPr>
          <a:lstStyle/>
          <a:p>
            <a:pPr marL="0" indent="0">
              <a:buNone/>
            </a:pPr>
            <a:r>
              <a:rPr lang="nl-NL" dirty="0">
                <a:solidFill>
                  <a:prstClr val="black"/>
                </a:solidFill>
              </a:rPr>
              <a:t>Wanneer komt het respecteren van de autonomie van één kind in conflict met de dynamiek van de groep?</a:t>
            </a:r>
          </a:p>
          <a:p>
            <a:pPr marL="0" indent="0">
              <a:buNone/>
            </a:pPr>
            <a:endParaRPr lang="nl-NL" dirty="0"/>
          </a:p>
          <a:p>
            <a:pPr marL="0" indent="0">
              <a:buNone/>
            </a:pPr>
            <a:endParaRPr lang="nl-NL" dirty="0"/>
          </a:p>
          <a:p>
            <a:pPr marL="0" indent="0">
              <a:buNone/>
            </a:pPr>
            <a:endParaRPr lang="nl-NL" dirty="0"/>
          </a:p>
        </p:txBody>
      </p:sp>
      <p:sp>
        <p:nvSpPr>
          <p:cNvPr id="4" name="Tijdelijke aanduiding voor dianummer 3"/>
          <p:cNvSpPr>
            <a:spLocks noGrp="1"/>
          </p:cNvSpPr>
          <p:nvPr>
            <p:ph type="sldNum" sz="quarter" idx="12"/>
          </p:nvPr>
        </p:nvSpPr>
        <p:spPr/>
        <p:txBody>
          <a:bodyPr/>
          <a:lstStyle/>
          <a:p>
            <a:fld id="{4B9D1D35-B93E-4074-876B-BE2B6124F6AF}" type="slidenum">
              <a:rPr lang="nl-NL" smtClean="0">
                <a:solidFill>
                  <a:prstClr val="black">
                    <a:tint val="75000"/>
                  </a:prstClr>
                </a:solidFill>
              </a:rPr>
              <a:pPr/>
              <a:t>12</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Tree>
    <p:extLst>
      <p:ext uri="{BB962C8B-B14F-4D97-AF65-F5344CB8AC3E}">
        <p14:creationId xmlns:p14="http://schemas.microsoft.com/office/powerpoint/2010/main" val="359162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FCFAD-7F39-455A-8243-C019CFE97B26}"/>
              </a:ext>
            </a:extLst>
          </p:cNvPr>
          <p:cNvSpPr>
            <a:spLocks noGrp="1"/>
          </p:cNvSpPr>
          <p:nvPr>
            <p:ph type="title"/>
          </p:nvPr>
        </p:nvSpPr>
        <p:spPr/>
        <p:txBody>
          <a:bodyPr/>
          <a:lstStyle/>
          <a:p>
            <a:r>
              <a:rPr lang="nl-NL"/>
              <a:t>Autonomie binnen het team?</a:t>
            </a:r>
          </a:p>
        </p:txBody>
      </p:sp>
      <p:pic>
        <p:nvPicPr>
          <p:cNvPr id="7" name="Tijdelijke aanduiding voor inhoud 6">
            <a:extLst>
              <a:ext uri="{FF2B5EF4-FFF2-40B4-BE49-F238E27FC236}">
                <a16:creationId xmlns:a16="http://schemas.microsoft.com/office/drawing/2014/main" id="{A0A2F633-380D-4066-A9BD-BFAA0B063F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3516" y="2068740"/>
            <a:ext cx="6916936" cy="3290438"/>
          </a:xfrm>
        </p:spPr>
      </p:pic>
    </p:spTree>
    <p:extLst>
      <p:ext uri="{BB962C8B-B14F-4D97-AF65-F5344CB8AC3E}">
        <p14:creationId xmlns:p14="http://schemas.microsoft.com/office/powerpoint/2010/main" val="3255640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B53E579-73D2-4D54-8FCB-877A58F9B18D}"/>
              </a:ext>
            </a:extLst>
          </p:cNvPr>
          <p:cNvSpPr/>
          <p:nvPr/>
        </p:nvSpPr>
        <p:spPr>
          <a:xfrm>
            <a:off x="2838734" y="2606722"/>
            <a:ext cx="4559065" cy="369332"/>
          </a:xfrm>
          <a:prstGeom prst="rect">
            <a:avLst/>
          </a:prstGeom>
        </p:spPr>
        <p:txBody>
          <a:bodyPr wrap="square">
            <a:spAutoFit/>
          </a:bodyPr>
          <a:lstStyle/>
          <a:p>
            <a:r>
              <a:rPr lang="nl-NL" dirty="0"/>
              <a:t>https://autonomietest.nl/</a:t>
            </a:r>
          </a:p>
        </p:txBody>
      </p:sp>
    </p:spTree>
    <p:extLst>
      <p:ext uri="{BB962C8B-B14F-4D97-AF65-F5344CB8AC3E}">
        <p14:creationId xmlns:p14="http://schemas.microsoft.com/office/powerpoint/2010/main" val="3282225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Verdiepingsvragen</a:t>
            </a:r>
          </a:p>
        </p:txBody>
      </p:sp>
      <p:sp>
        <p:nvSpPr>
          <p:cNvPr id="3" name="Tijdelijke aanduiding voor inhoud 2"/>
          <p:cNvSpPr>
            <a:spLocks noGrp="1"/>
          </p:cNvSpPr>
          <p:nvPr>
            <p:ph idx="1"/>
          </p:nvPr>
        </p:nvSpPr>
        <p:spPr/>
        <p:txBody>
          <a:bodyPr>
            <a:normAutofit/>
          </a:bodyPr>
          <a:lstStyle/>
          <a:p>
            <a:r>
              <a:rPr lang="nl-NL" dirty="0"/>
              <a:t>Hoe kijk je naar kinderen en hun behoeften?</a:t>
            </a:r>
          </a:p>
          <a:p>
            <a:r>
              <a:rPr lang="nl-NL" dirty="0"/>
              <a:t>Wanneer wijk je van je eigen plannen af?</a:t>
            </a:r>
          </a:p>
          <a:p>
            <a:r>
              <a:rPr lang="nl-NL" dirty="0"/>
              <a:t>Hoe help je kinderen om hun ideeën te realiseren?</a:t>
            </a:r>
          </a:p>
          <a:p>
            <a:r>
              <a:rPr lang="nl-NL" dirty="0"/>
              <a:t>Hoe creëer je de gelegenheid voor kinderen om zelf een probleem op te lossen?</a:t>
            </a:r>
          </a:p>
        </p:txBody>
      </p:sp>
      <p:sp>
        <p:nvSpPr>
          <p:cNvPr id="4" name="Tijdelijke aanduiding voor dianummer 3"/>
          <p:cNvSpPr>
            <a:spLocks noGrp="1"/>
          </p:cNvSpPr>
          <p:nvPr>
            <p:ph type="sldNum" sz="quarter" idx="12"/>
          </p:nvPr>
        </p:nvSpPr>
        <p:spPr/>
        <p:txBody>
          <a:bodyPr/>
          <a:lstStyle/>
          <a:p>
            <a:fld id="{4B9D1D35-B93E-4074-876B-BE2B6124F6AF}" type="slidenum">
              <a:rPr lang="nl-NL" smtClean="0">
                <a:solidFill>
                  <a:prstClr val="black">
                    <a:tint val="75000"/>
                  </a:prstClr>
                </a:solidFill>
              </a:rPr>
              <a:pPr/>
              <a:t>15</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Tree>
    <p:extLst>
      <p:ext uri="{BB962C8B-B14F-4D97-AF65-F5344CB8AC3E}">
        <p14:creationId xmlns:p14="http://schemas.microsoft.com/office/powerpoint/2010/main" val="839532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idx="4294967295"/>
          </p:nvPr>
        </p:nvSpPr>
        <p:spPr/>
        <p:txBody>
          <a:bodyPr/>
          <a:lstStyle/>
          <a:p>
            <a:r>
              <a:rPr lang="nl-NL" altLang="nl-NL"/>
              <a:t>kinderparticipatie</a:t>
            </a:r>
          </a:p>
        </p:txBody>
      </p:sp>
      <p:sp>
        <p:nvSpPr>
          <p:cNvPr id="466947" name="Rectangle 3"/>
          <p:cNvSpPr>
            <a:spLocks noGrp="1" noChangeArrowheads="1"/>
          </p:cNvSpPr>
          <p:nvPr>
            <p:ph type="body" idx="4294967295"/>
          </p:nvPr>
        </p:nvSpPr>
        <p:spPr/>
        <p:txBody>
          <a:bodyPr/>
          <a:lstStyle/>
          <a:p>
            <a:r>
              <a:rPr lang="nl-NL" altLang="nl-NL"/>
              <a:t>Samen denken</a:t>
            </a:r>
          </a:p>
          <a:p>
            <a:r>
              <a:rPr lang="nl-NL" altLang="nl-NL"/>
              <a:t>Samen beslissen</a:t>
            </a:r>
          </a:p>
          <a:p>
            <a:r>
              <a:rPr lang="nl-NL" altLang="nl-NL"/>
              <a:t>Allemaal meedoen</a:t>
            </a:r>
          </a:p>
          <a:p>
            <a:r>
              <a:rPr lang="nl-NL" altLang="nl-NL"/>
              <a:t>Samen verantwoordelijk zijn</a:t>
            </a:r>
          </a:p>
        </p:txBody>
      </p:sp>
    </p:spTree>
    <p:extLst>
      <p:ext uri="{BB962C8B-B14F-4D97-AF65-F5344CB8AC3E}">
        <p14:creationId xmlns:p14="http://schemas.microsoft.com/office/powerpoint/2010/main" val="1860184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idx="4294967295"/>
          </p:nvPr>
        </p:nvSpPr>
        <p:spPr/>
        <p:txBody>
          <a:bodyPr/>
          <a:lstStyle/>
          <a:p>
            <a:r>
              <a:rPr lang="nl-NL" altLang="nl-NL"/>
              <a:t>Niveaus	</a:t>
            </a:r>
          </a:p>
        </p:txBody>
      </p:sp>
      <p:sp>
        <p:nvSpPr>
          <p:cNvPr id="467971" name="Rectangle 3"/>
          <p:cNvSpPr>
            <a:spLocks noGrp="1" noChangeArrowheads="1"/>
          </p:cNvSpPr>
          <p:nvPr>
            <p:ph type="body" idx="4294967295"/>
          </p:nvPr>
        </p:nvSpPr>
        <p:spPr/>
        <p:txBody>
          <a:bodyPr/>
          <a:lstStyle/>
          <a:p>
            <a:r>
              <a:rPr lang="nl-NL" altLang="nl-NL"/>
              <a:t>1 luisteren</a:t>
            </a:r>
          </a:p>
          <a:p>
            <a:r>
              <a:rPr lang="nl-NL" altLang="nl-NL"/>
              <a:t>2. aanmoedigen mening</a:t>
            </a:r>
          </a:p>
          <a:p>
            <a:r>
              <a:rPr lang="nl-NL" altLang="nl-NL"/>
              <a:t>3. rekening houden met mening</a:t>
            </a:r>
          </a:p>
          <a:p>
            <a:r>
              <a:rPr lang="nl-NL" altLang="nl-NL"/>
              <a:t>4. kinderen betrekken bij besluitvorming</a:t>
            </a:r>
          </a:p>
          <a:p>
            <a:r>
              <a:rPr lang="nl-NL" altLang="nl-NL"/>
              <a:t>5. samen beslissen en uitvoeren</a:t>
            </a:r>
          </a:p>
        </p:txBody>
      </p:sp>
    </p:spTree>
    <p:extLst>
      <p:ext uri="{BB962C8B-B14F-4D97-AF65-F5344CB8AC3E}">
        <p14:creationId xmlns:p14="http://schemas.microsoft.com/office/powerpoint/2010/main" val="60213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Titel 1"/>
          <p:cNvSpPr>
            <a:spLocks noGrp="1"/>
          </p:cNvSpPr>
          <p:nvPr>
            <p:ph type="title" idx="4294967295"/>
          </p:nvPr>
        </p:nvSpPr>
        <p:spPr/>
        <p:txBody>
          <a:bodyPr/>
          <a:lstStyle/>
          <a:p>
            <a:r>
              <a:rPr lang="nl-NL" altLang="nl-NL" b="1">
                <a:solidFill>
                  <a:srgbClr val="0070C0"/>
                </a:solidFill>
              </a:rPr>
              <a:t>Respect voor autonomie</a:t>
            </a:r>
          </a:p>
        </p:txBody>
      </p:sp>
      <p:sp>
        <p:nvSpPr>
          <p:cNvPr id="3" name="Tijdelijke aanduiding voor inhoud 2"/>
          <p:cNvSpPr>
            <a:spLocks noGrp="1"/>
          </p:cNvSpPr>
          <p:nvPr>
            <p:ph idx="4294967295"/>
          </p:nvPr>
        </p:nvSpPr>
        <p:spPr/>
        <p:txBody>
          <a:bodyPr>
            <a:normAutofit/>
          </a:bodyPr>
          <a:lstStyle/>
          <a:p>
            <a:pPr marL="0" indent="0">
              <a:lnSpc>
                <a:spcPct val="80000"/>
              </a:lnSpc>
              <a:buNone/>
            </a:pPr>
            <a:r>
              <a:rPr lang="nl-NL" altLang="nl-NL" sz="2700"/>
              <a:t>Het bieden van gelegenheid aan het kind om eigen oplossingen en ideeën in te brengen en dingen zelf te doen.</a:t>
            </a:r>
          </a:p>
          <a:p>
            <a:pPr marL="0" indent="0">
              <a:lnSpc>
                <a:spcPct val="80000"/>
              </a:lnSpc>
              <a:buNone/>
            </a:pPr>
            <a:endParaRPr lang="nl-NL" altLang="nl-NL" sz="2700"/>
          </a:p>
          <a:p>
            <a:pPr marL="0" indent="0">
              <a:lnSpc>
                <a:spcPct val="80000"/>
              </a:lnSpc>
              <a:buNone/>
            </a:pPr>
            <a:r>
              <a:rPr lang="nl-NL" altLang="nl-NL" sz="2700"/>
              <a:t>Zodat een kind…</a:t>
            </a:r>
          </a:p>
          <a:p>
            <a:pPr marL="0" indent="0">
              <a:lnSpc>
                <a:spcPct val="80000"/>
              </a:lnSpc>
            </a:pPr>
            <a:r>
              <a:rPr lang="nl-NL" altLang="nl-NL" sz="2700">
                <a:solidFill>
                  <a:srgbClr val="000000"/>
                </a:solidFill>
              </a:rPr>
              <a:t>zelf initiatieven kan ontplooien.</a:t>
            </a:r>
          </a:p>
          <a:p>
            <a:pPr marL="0" indent="0">
              <a:lnSpc>
                <a:spcPct val="80000"/>
              </a:lnSpc>
            </a:pPr>
            <a:r>
              <a:rPr lang="nl-NL" altLang="nl-NL" sz="2700">
                <a:solidFill>
                  <a:srgbClr val="000000"/>
                </a:solidFill>
              </a:rPr>
              <a:t>zelf dingen kan uitproberen.</a:t>
            </a:r>
          </a:p>
          <a:p>
            <a:pPr marL="0" indent="0">
              <a:lnSpc>
                <a:spcPct val="80000"/>
              </a:lnSpc>
            </a:pPr>
            <a:r>
              <a:rPr lang="nl-NL" altLang="nl-NL" sz="2700">
                <a:solidFill>
                  <a:srgbClr val="000000"/>
                </a:solidFill>
              </a:rPr>
              <a:t>de wereld kan ontdekken.</a:t>
            </a:r>
          </a:p>
          <a:p>
            <a:pPr marL="0" indent="0">
              <a:lnSpc>
                <a:spcPct val="80000"/>
              </a:lnSpc>
            </a:pPr>
            <a:r>
              <a:rPr lang="nl-NL" altLang="nl-NL" sz="2700">
                <a:solidFill>
                  <a:srgbClr val="000000"/>
                </a:solidFill>
              </a:rPr>
              <a:t>zelf eigen mogelijkheden en beperkingen kan ontdekken.</a:t>
            </a:r>
          </a:p>
          <a:p>
            <a:pPr marL="0" indent="0">
              <a:lnSpc>
                <a:spcPct val="80000"/>
              </a:lnSpc>
            </a:pPr>
            <a:r>
              <a:rPr lang="nl-NL" altLang="nl-NL" sz="2700">
                <a:solidFill>
                  <a:srgbClr val="000000"/>
                </a:solidFill>
              </a:rPr>
              <a:t>zelf oplossingen kan bedenken.</a:t>
            </a:r>
          </a:p>
          <a:p>
            <a:pPr marL="0" indent="0">
              <a:lnSpc>
                <a:spcPct val="80000"/>
              </a:lnSpc>
              <a:buNone/>
            </a:pPr>
            <a:endParaRPr lang="nl-NL" altLang="nl-NL" sz="2700"/>
          </a:p>
          <a:p>
            <a:pPr marL="0" indent="0">
              <a:lnSpc>
                <a:spcPct val="80000"/>
              </a:lnSpc>
              <a:buNone/>
            </a:pPr>
            <a:endParaRPr lang="nl-NL" altLang="nl-NL" sz="2700"/>
          </a:p>
          <a:p>
            <a:pPr marL="0" indent="0">
              <a:lnSpc>
                <a:spcPct val="80000"/>
              </a:lnSpc>
              <a:buNone/>
            </a:pPr>
            <a:endParaRPr lang="nl-NL" altLang="nl-NL" sz="2700"/>
          </a:p>
        </p:txBody>
      </p:sp>
      <p:sp>
        <p:nvSpPr>
          <p:cNvPr id="468996" name="Tijdelijke aanduiding voor dianummer 3"/>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Bookman Old Style" panose="02050604050505020204" pitchFamily="18" charset="0"/>
              </a:defRPr>
            </a:lvl1pPr>
            <a:lvl2pPr marL="742950" indent="-285750" eaLnBrk="0" hangingPunct="0">
              <a:defRPr sz="2400">
                <a:solidFill>
                  <a:schemeClr val="tx1"/>
                </a:solidFill>
                <a:latin typeface="Bookman Old Style" panose="02050604050505020204" pitchFamily="18" charset="0"/>
              </a:defRPr>
            </a:lvl2pPr>
            <a:lvl3pPr marL="1143000" indent="-228600" eaLnBrk="0" hangingPunct="0">
              <a:defRPr sz="2400">
                <a:solidFill>
                  <a:schemeClr val="tx1"/>
                </a:solidFill>
                <a:latin typeface="Bookman Old Style" panose="02050604050505020204" pitchFamily="18" charset="0"/>
              </a:defRPr>
            </a:lvl3pPr>
            <a:lvl4pPr marL="1600200" indent="-228600" eaLnBrk="0" hangingPunct="0">
              <a:defRPr sz="2400">
                <a:solidFill>
                  <a:schemeClr val="tx1"/>
                </a:solidFill>
                <a:latin typeface="Bookman Old Style" panose="02050604050505020204" pitchFamily="18" charset="0"/>
              </a:defRPr>
            </a:lvl4pPr>
            <a:lvl5pPr marL="2057400" indent="-228600" eaLnBrk="0" hangingPunct="0">
              <a:defRPr sz="2400">
                <a:solidFill>
                  <a:schemeClr val="tx1"/>
                </a:solidFill>
                <a:latin typeface="Bookman Old Style" panose="02050604050505020204" pitchFamily="18" charset="0"/>
              </a:defRPr>
            </a:lvl5pPr>
            <a:lvl6pPr marL="2514600" indent="-228600" algn="ctr"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eaLnBrk="0" fontAlgn="base" hangingPunct="0">
              <a:spcBef>
                <a:spcPct val="0"/>
              </a:spcBef>
              <a:spcAft>
                <a:spcPct val="0"/>
              </a:spcAft>
              <a:defRPr sz="2400">
                <a:solidFill>
                  <a:schemeClr val="tx1"/>
                </a:solidFill>
                <a:latin typeface="Bookman Old Style" panose="02050604050505020204" pitchFamily="18" charset="0"/>
              </a:defRPr>
            </a:lvl9pPr>
          </a:lstStyle>
          <a:p>
            <a:pPr algn="r" eaLnBrk="1" hangingPunct="1"/>
            <a:fld id="{DB6D611A-2B32-4926-BB33-169F6DA82C0E}" type="slidenum">
              <a:rPr lang="nl-NL" altLang="nl-NL" sz="1200">
                <a:solidFill>
                  <a:srgbClr val="898989"/>
                </a:solidFill>
                <a:latin typeface="Calibri" panose="020F0502020204030204" pitchFamily="34" charset="0"/>
                <a:ea typeface="MS PGothic" panose="020B0600070205080204" pitchFamily="34" charset="-128"/>
              </a:rPr>
              <a:pPr algn="r" eaLnBrk="1" hangingPunct="1"/>
              <a:t>18</a:t>
            </a:fld>
            <a:endParaRPr lang="nl-NL" altLang="nl-NL" sz="1200">
              <a:solidFill>
                <a:srgbClr val="898989"/>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718951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idx="4294967295"/>
          </p:nvPr>
        </p:nvSpPr>
        <p:spPr/>
        <p:txBody>
          <a:bodyPr>
            <a:normAutofit fontScale="90000"/>
          </a:bodyPr>
          <a:lstStyle/>
          <a:p>
            <a:br>
              <a:rPr lang="nl-NL" altLang="nl-NL" sz="4000"/>
            </a:br>
            <a:r>
              <a:rPr lang="nl-NL" altLang="nl-NL" sz="4000"/>
              <a:t>Kinderparticipatie is een mentaliteit, geen activiteit</a:t>
            </a:r>
            <a:br>
              <a:rPr lang="nl-NL" altLang="nl-NL" sz="4000"/>
            </a:br>
            <a:endParaRPr lang="nl-NL" altLang="nl-NL" sz="4000"/>
          </a:p>
        </p:txBody>
      </p:sp>
      <p:sp>
        <p:nvSpPr>
          <p:cNvPr id="472067" name="Rectangle 3"/>
          <p:cNvSpPr>
            <a:spLocks noGrp="1" noChangeArrowheads="1"/>
          </p:cNvSpPr>
          <p:nvPr>
            <p:ph type="body" idx="4294967295"/>
          </p:nvPr>
        </p:nvSpPr>
        <p:spPr>
          <a:xfrm>
            <a:off x="1981200" y="1916113"/>
            <a:ext cx="8229600" cy="4210050"/>
          </a:xfrm>
        </p:spPr>
        <p:txBody>
          <a:bodyPr/>
          <a:lstStyle/>
          <a:p>
            <a:pPr>
              <a:buFontTx/>
              <a:buNone/>
            </a:pPr>
            <a:r>
              <a:rPr lang="nl-NL" altLang="nl-NL"/>
              <a:t>Weten en onderzoeken wat kinderen bezighoudt</a:t>
            </a:r>
          </a:p>
          <a:p>
            <a:pPr>
              <a:buFontTx/>
              <a:buNone/>
            </a:pPr>
            <a:r>
              <a:rPr lang="nl-NL" altLang="nl-NL"/>
              <a:t>Observeren en interpreteren handelen </a:t>
            </a:r>
          </a:p>
          <a:p>
            <a:pPr>
              <a:buFontTx/>
              <a:buNone/>
            </a:pPr>
            <a:r>
              <a:rPr lang="nl-NL" altLang="nl-NL"/>
              <a:t>Kinderen</a:t>
            </a:r>
          </a:p>
          <a:p>
            <a:pPr>
              <a:buFontTx/>
              <a:buNone/>
            </a:pPr>
            <a:r>
              <a:rPr lang="nl-NL" altLang="nl-NL"/>
              <a:t>Belangstelling leven kinderen, geen oordeel</a:t>
            </a:r>
          </a:p>
          <a:p>
            <a:pPr>
              <a:buFontTx/>
              <a:buNone/>
            </a:pPr>
            <a:r>
              <a:rPr lang="nl-NL" altLang="nl-NL"/>
              <a:t>Niet tegen, maar met de kinderen praten</a:t>
            </a:r>
          </a:p>
        </p:txBody>
      </p:sp>
    </p:spTree>
    <p:extLst>
      <p:ext uri="{BB962C8B-B14F-4D97-AF65-F5344CB8AC3E}">
        <p14:creationId xmlns:p14="http://schemas.microsoft.com/office/powerpoint/2010/main" val="175252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C6E7CE07-64EA-4C52-9FDA-7487AEA5D621}"/>
              </a:ext>
            </a:extLst>
          </p:cNvPr>
          <p:cNvSpPr>
            <a:spLocks noGrp="1"/>
          </p:cNvSpPr>
          <p:nvPr>
            <p:ph type="title"/>
          </p:nvPr>
        </p:nvSpPr>
        <p:spPr>
          <a:xfrm>
            <a:off x="2470244" y="-136478"/>
            <a:ext cx="7894543" cy="3766782"/>
          </a:xfrm>
        </p:spPr>
        <p:txBody>
          <a:bodyPr>
            <a:normAutofit/>
          </a:bodyPr>
          <a:lstStyle/>
          <a:p>
            <a:pPr eaLnBrk="1" hangingPunct="1"/>
            <a:r>
              <a:rPr lang="nl-NL" altLang="nl-NL" dirty="0"/>
              <a:t>Respect voor autonomie </a:t>
            </a:r>
            <a:br>
              <a:rPr lang="nl-NL" altLang="nl-NL" dirty="0"/>
            </a:br>
            <a:br>
              <a:rPr lang="nl-NL" altLang="nl-NL" dirty="0"/>
            </a:br>
            <a:endParaRPr lang="nl-NL" altLang="nl-NL" dirty="0"/>
          </a:p>
        </p:txBody>
      </p:sp>
      <p:sp>
        <p:nvSpPr>
          <p:cNvPr id="30723" name="Tijdelijke aanduiding voor dianummer 2">
            <a:extLst>
              <a:ext uri="{FF2B5EF4-FFF2-40B4-BE49-F238E27FC236}">
                <a16:creationId xmlns:a16="http://schemas.microsoft.com/office/drawing/2014/main" id="{89482912-364D-4162-9AED-FD6CB84754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621615-011A-4338-8612-31E0863B29AC}" type="slidenum">
              <a:rPr lang="nl-NL" altLang="nl-NL" sz="1200">
                <a:solidFill>
                  <a:srgbClr val="898989"/>
                </a:solidFill>
              </a:rPr>
              <a:pPr>
                <a:spcBef>
                  <a:spcPct val="0"/>
                </a:spcBef>
                <a:buFontTx/>
                <a:buNone/>
              </a:pPr>
              <a:t>2</a:t>
            </a:fld>
            <a:endParaRPr lang="nl-NL" altLang="nl-NL" sz="1200">
              <a:solidFill>
                <a:srgbClr val="898989"/>
              </a:solidFill>
            </a:endParaRPr>
          </a:p>
        </p:txBody>
      </p:sp>
      <p:pic>
        <p:nvPicPr>
          <p:cNvPr id="3" name="Afbeelding 2">
            <a:extLst>
              <a:ext uri="{FF2B5EF4-FFF2-40B4-BE49-F238E27FC236}">
                <a16:creationId xmlns:a16="http://schemas.microsoft.com/office/drawing/2014/main" id="{D3E101D0-2DF2-46BC-A361-3E86CCBEF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165" y="1665028"/>
            <a:ext cx="6182436" cy="4691322"/>
          </a:xfrm>
          <a:prstGeom prst="rect">
            <a:avLst/>
          </a:prstGeom>
        </p:spPr>
      </p:pic>
    </p:spTree>
    <p:extLst>
      <p:ext uri="{BB962C8B-B14F-4D97-AF65-F5344CB8AC3E}">
        <p14:creationId xmlns:p14="http://schemas.microsoft.com/office/powerpoint/2010/main" val="2109143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idx="4294967295"/>
          </p:nvPr>
        </p:nvSpPr>
        <p:spPr/>
        <p:txBody>
          <a:bodyPr/>
          <a:lstStyle/>
          <a:p>
            <a:r>
              <a:rPr lang="nl-NL" altLang="nl-NL"/>
              <a:t>HS</a:t>
            </a:r>
          </a:p>
        </p:txBody>
      </p:sp>
      <p:sp>
        <p:nvSpPr>
          <p:cNvPr id="473091" name="Rectangle 3"/>
          <p:cNvSpPr>
            <a:spLocks noGrp="1" noChangeArrowheads="1"/>
          </p:cNvSpPr>
          <p:nvPr>
            <p:ph type="body" idx="4294967295"/>
          </p:nvPr>
        </p:nvSpPr>
        <p:spPr/>
        <p:txBody>
          <a:bodyPr/>
          <a:lstStyle/>
          <a:p>
            <a:r>
              <a:rPr lang="nl-NL" altLang="nl-NL"/>
              <a:t>Wat doe jij voor de kinderen dat ze zelf kunnen?</a:t>
            </a:r>
          </a:p>
          <a:p>
            <a:r>
              <a:rPr lang="nl-NL" altLang="nl-NL"/>
              <a:t>Regels of doelen?</a:t>
            </a:r>
          </a:p>
          <a:p>
            <a:r>
              <a:rPr lang="nl-NL" altLang="nl-NL"/>
              <a:t>Waar ligt de grens?</a:t>
            </a:r>
          </a:p>
          <a:p>
            <a:endParaRPr lang="nl-NL" altLang="nl-NL"/>
          </a:p>
          <a:p>
            <a:pPr>
              <a:buFontTx/>
              <a:buNone/>
            </a:pPr>
            <a:endParaRPr lang="nl-NL" altLang="nl-NL"/>
          </a:p>
        </p:txBody>
      </p:sp>
    </p:spTree>
    <p:extLst>
      <p:ext uri="{BB962C8B-B14F-4D97-AF65-F5344CB8AC3E}">
        <p14:creationId xmlns:p14="http://schemas.microsoft.com/office/powerpoint/2010/main" val="47767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23"/>
          <p:cNvSpPr/>
          <p:nvPr/>
        </p:nvSpPr>
        <p:spPr>
          <a:xfrm>
            <a:off x="1943101" y="260350"/>
            <a:ext cx="8278813" cy="863600"/>
          </a:xfrm>
          <a:prstGeom prst="roundRect">
            <a:avLst>
              <a:gd name="adj" fmla="val 583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993" tIns="45712" rIns="35993" bIns="45712"/>
          <a:lstStyle/>
          <a:p>
            <a:pPr marL="14400" algn="r" defTabSz="781812">
              <a:spcBef>
                <a:spcPts val="200"/>
              </a:spcBef>
              <a:defRPr/>
            </a:pPr>
            <a:endParaRPr lang="nl-NL" sz="800" dirty="0">
              <a:solidFill>
                <a:srgbClr val="FFFFFF"/>
              </a:solidFill>
            </a:endParaRPr>
          </a:p>
        </p:txBody>
      </p:sp>
      <p:sp>
        <p:nvSpPr>
          <p:cNvPr id="51" name="Rounded Rectangle 23"/>
          <p:cNvSpPr/>
          <p:nvPr/>
        </p:nvSpPr>
        <p:spPr>
          <a:xfrm>
            <a:off x="1955800" y="1341439"/>
            <a:ext cx="8243888" cy="5038725"/>
          </a:xfrm>
          <a:prstGeom prst="roundRect">
            <a:avLst>
              <a:gd name="adj" fmla="val 25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993" tIns="45712" rIns="35993" bIns="45712"/>
          <a:lstStyle>
            <a:lvl1pPr marL="14288" defTabSz="781050" eaLnBrk="0" hangingPunct="0">
              <a:defRPr sz="2400">
                <a:solidFill>
                  <a:schemeClr val="tx1"/>
                </a:solidFill>
                <a:latin typeface="Bookman Old Style" panose="02050604050505020204" pitchFamily="18" charset="0"/>
              </a:defRPr>
            </a:lvl1pPr>
            <a:lvl2pPr marL="742950" indent="-285750" defTabSz="781050" eaLnBrk="0" hangingPunct="0">
              <a:defRPr sz="2400">
                <a:solidFill>
                  <a:schemeClr val="tx1"/>
                </a:solidFill>
                <a:latin typeface="Bookman Old Style" panose="02050604050505020204" pitchFamily="18" charset="0"/>
              </a:defRPr>
            </a:lvl2pPr>
            <a:lvl3pPr marL="1143000" indent="-228600" defTabSz="781050" eaLnBrk="0" hangingPunct="0">
              <a:defRPr sz="2400">
                <a:solidFill>
                  <a:schemeClr val="tx1"/>
                </a:solidFill>
                <a:latin typeface="Bookman Old Style" panose="02050604050505020204" pitchFamily="18" charset="0"/>
              </a:defRPr>
            </a:lvl3pPr>
            <a:lvl4pPr marL="1600200" indent="-228600" defTabSz="781050" eaLnBrk="0" hangingPunct="0">
              <a:defRPr sz="2400">
                <a:solidFill>
                  <a:schemeClr val="tx1"/>
                </a:solidFill>
                <a:latin typeface="Bookman Old Style" panose="02050604050505020204" pitchFamily="18" charset="0"/>
              </a:defRPr>
            </a:lvl4pPr>
            <a:lvl5pPr marL="2057400" indent="-228600" defTabSz="781050" eaLnBrk="0" hangingPunct="0">
              <a:defRPr sz="2400">
                <a:solidFill>
                  <a:schemeClr val="tx1"/>
                </a:solidFill>
                <a:latin typeface="Bookman Old Style" panose="02050604050505020204" pitchFamily="18" charset="0"/>
              </a:defRPr>
            </a:lvl5pPr>
            <a:lvl6pPr marL="25146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9pPr>
          </a:lstStyle>
          <a:p>
            <a:pPr eaLnBrk="1" hangingPunct="1">
              <a:spcBef>
                <a:spcPts val="200"/>
              </a:spcBef>
            </a:pPr>
            <a:r>
              <a:rPr lang="nl-NL" altLang="nl-NL" sz="1800" i="1">
                <a:latin typeface="Arial" panose="020B0604020202020204" pitchFamily="34" charset="0"/>
                <a:ea typeface="MS PGothic" panose="020B0600070205080204" pitchFamily="34" charset="-128"/>
              </a:rPr>
              <a:t>“</a:t>
            </a:r>
            <a:r>
              <a:rPr lang="nl-NL" altLang="nl-NL" sz="4000" i="1">
                <a:latin typeface="Arial" panose="020B0604020202020204" pitchFamily="34" charset="0"/>
                <a:ea typeface="MS PGothic" panose="020B0600070205080204" pitchFamily="34" charset="-128"/>
              </a:rPr>
              <a:t>Kinderen voorschrijven wat ze moeten doen werkt storend gedrag in de hand” </a:t>
            </a:r>
          </a:p>
          <a:p>
            <a:pPr eaLnBrk="1" hangingPunct="1">
              <a:spcBef>
                <a:spcPts val="200"/>
              </a:spcBef>
            </a:pPr>
            <a:endParaRPr lang="nl-NL" altLang="nl-NL" sz="4000" i="1">
              <a:latin typeface="Arial" panose="020B0604020202020204" pitchFamily="34" charset="0"/>
              <a:ea typeface="MS PGothic" panose="020B0600070205080204" pitchFamily="34" charset="-128"/>
            </a:endParaRPr>
          </a:p>
          <a:p>
            <a:pPr eaLnBrk="1" hangingPunct="1">
              <a:spcBef>
                <a:spcPts val="200"/>
              </a:spcBef>
            </a:pPr>
            <a:r>
              <a:rPr lang="nl-NL" altLang="nl-NL" sz="4000" i="1">
                <a:latin typeface="Arial" panose="020B0604020202020204" pitchFamily="34" charset="0"/>
                <a:ea typeface="MS PGothic" panose="020B0600070205080204" pitchFamily="34" charset="-128"/>
              </a:rPr>
              <a:t>Janusz Korczak</a:t>
            </a:r>
            <a:endParaRPr lang="nl-NL" altLang="nl-NL" sz="4000">
              <a:solidFill>
                <a:srgbClr val="1D3B59"/>
              </a:solidFill>
              <a:latin typeface="Verdana" panose="020B0604030504040204" pitchFamily="34" charset="0"/>
              <a:ea typeface="MS PGothic" panose="020B0600070205080204" pitchFamily="34" charset="-128"/>
            </a:endParaRPr>
          </a:p>
          <a:p>
            <a:pPr eaLnBrk="1" hangingPunct="1">
              <a:spcBef>
                <a:spcPts val="200"/>
              </a:spcBef>
            </a:pPr>
            <a:endParaRPr lang="nl-NL" altLang="nl-NL" sz="4000">
              <a:solidFill>
                <a:srgbClr val="FF6600"/>
              </a:solidFill>
              <a:latin typeface="Arial" panose="020B0604020202020204" pitchFamily="34" charset="0"/>
              <a:ea typeface="MS PGothic" panose="020B0600070205080204" pitchFamily="34" charset="-128"/>
            </a:endParaRPr>
          </a:p>
        </p:txBody>
      </p:sp>
      <p:sp>
        <p:nvSpPr>
          <p:cNvPr id="9" name="Rechthoek 8"/>
          <p:cNvSpPr/>
          <p:nvPr/>
        </p:nvSpPr>
        <p:spPr>
          <a:xfrm>
            <a:off x="2063751" y="1031875"/>
            <a:ext cx="1871663"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b"/>
          <a:lstStyle/>
          <a:p>
            <a:pPr defTabSz="781812">
              <a:defRPr/>
            </a:pPr>
            <a:endParaRPr lang="nl-NL" dirty="0">
              <a:solidFill>
                <a:srgbClr val="FFFFFF"/>
              </a:solidFill>
            </a:endParaRPr>
          </a:p>
        </p:txBody>
      </p:sp>
      <p:sp>
        <p:nvSpPr>
          <p:cNvPr id="474118" name="Rectangle 3">
            <a:hlinkClick r:id="rId2" action="ppaction://hlinksldjump"/>
          </p:cNvPr>
          <p:cNvSpPr txBox="1">
            <a:spLocks noChangeArrowheads="1"/>
          </p:cNvSpPr>
          <p:nvPr/>
        </p:nvSpPr>
        <p:spPr bwMode="auto">
          <a:xfrm>
            <a:off x="9509125" y="-9525"/>
            <a:ext cx="1123950" cy="630238"/>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Bookman Old Style" panose="02050604050505020204" pitchFamily="18" charset="0"/>
              </a:defRPr>
            </a:lvl1pPr>
            <a:lvl2pPr marL="742950" indent="-285750" eaLnBrk="0" hangingPunct="0">
              <a:defRPr sz="2400">
                <a:solidFill>
                  <a:schemeClr val="tx1"/>
                </a:solidFill>
                <a:latin typeface="Bookman Old Style" panose="02050604050505020204" pitchFamily="18" charset="0"/>
              </a:defRPr>
            </a:lvl2pPr>
            <a:lvl3pPr marL="1143000" indent="-228600" eaLnBrk="0" hangingPunct="0">
              <a:defRPr sz="2400">
                <a:solidFill>
                  <a:schemeClr val="tx1"/>
                </a:solidFill>
                <a:latin typeface="Bookman Old Style" panose="02050604050505020204" pitchFamily="18" charset="0"/>
              </a:defRPr>
            </a:lvl3pPr>
            <a:lvl4pPr marL="1600200" indent="-228600" eaLnBrk="0" hangingPunct="0">
              <a:defRPr sz="2400">
                <a:solidFill>
                  <a:schemeClr val="tx1"/>
                </a:solidFill>
                <a:latin typeface="Bookman Old Style" panose="02050604050505020204" pitchFamily="18" charset="0"/>
              </a:defRPr>
            </a:lvl4pPr>
            <a:lvl5pPr marL="2057400" indent="-228600" eaLnBrk="0" hangingPunct="0">
              <a:defRPr sz="2400">
                <a:solidFill>
                  <a:schemeClr val="tx1"/>
                </a:solidFill>
                <a:latin typeface="Bookman Old Style" panose="02050604050505020204" pitchFamily="18" charset="0"/>
              </a:defRPr>
            </a:lvl5pPr>
            <a:lvl6pPr marL="2514600" indent="-228600" algn="ctr"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eaLnBrk="0" fontAlgn="base" hangingPunct="0">
              <a:spcBef>
                <a:spcPct val="0"/>
              </a:spcBef>
              <a:spcAft>
                <a:spcPct val="0"/>
              </a:spcAft>
              <a:defRPr sz="2400">
                <a:solidFill>
                  <a:schemeClr val="tx1"/>
                </a:solidFill>
                <a:latin typeface="Bookman Old Style" panose="02050604050505020204" pitchFamily="18" charset="0"/>
              </a:defRPr>
            </a:lvl9pPr>
          </a:lstStyle>
          <a:p>
            <a:pPr algn="r" eaLnBrk="1" hangingPunct="1">
              <a:spcBef>
                <a:spcPct val="20000"/>
              </a:spcBef>
            </a:pPr>
            <a:endParaRPr lang="nl-NL" altLang="nl-NL">
              <a:solidFill>
                <a:srgbClr val="FFFFFF"/>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375511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itel 1"/>
          <p:cNvSpPr>
            <a:spLocks noGrp="1"/>
          </p:cNvSpPr>
          <p:nvPr>
            <p:ph type="title" idx="4294967295"/>
          </p:nvPr>
        </p:nvSpPr>
        <p:spPr/>
        <p:txBody>
          <a:bodyPr/>
          <a:lstStyle/>
          <a:p>
            <a:r>
              <a:rPr lang="nl-NL" altLang="nl-NL" b="1">
                <a:solidFill>
                  <a:srgbClr val="0070C0"/>
                </a:solidFill>
              </a:rPr>
              <a:t>Autonomie benadrukken</a:t>
            </a:r>
          </a:p>
        </p:txBody>
      </p:sp>
      <p:sp>
        <p:nvSpPr>
          <p:cNvPr id="475139" name="Tijdelijke aanduiding voor inhoud 2"/>
          <p:cNvSpPr>
            <a:spLocks noGrp="1"/>
          </p:cNvSpPr>
          <p:nvPr>
            <p:ph idx="4294967295"/>
          </p:nvPr>
        </p:nvSpPr>
        <p:spPr/>
        <p:txBody>
          <a:bodyPr/>
          <a:lstStyle/>
          <a:p>
            <a:r>
              <a:rPr lang="nl-NL" altLang="nl-NL"/>
              <a:t>Wees geduldig</a:t>
            </a:r>
          </a:p>
          <a:p>
            <a:r>
              <a:rPr lang="nl-NL" altLang="nl-NL"/>
              <a:t>Wees flexibel met je programma</a:t>
            </a:r>
          </a:p>
          <a:p>
            <a:r>
              <a:rPr lang="nl-NL" altLang="nl-NL"/>
              <a:t>Laat kinderen zelf problemen op lossen</a:t>
            </a:r>
          </a:p>
          <a:p>
            <a:r>
              <a:rPr lang="nl-NL" altLang="nl-NL"/>
              <a:t>Laat kinderen zelf keuzes en plannen maken</a:t>
            </a:r>
          </a:p>
          <a:p>
            <a:r>
              <a:rPr lang="nl-NL" altLang="nl-NL"/>
              <a:t>Volg het kind, geef het kind de leiding</a:t>
            </a:r>
          </a:p>
          <a:p>
            <a:r>
              <a:rPr lang="nl-NL" altLang="nl-NL"/>
              <a:t>Laat kinderen helpen en bijdragen aan de groep</a:t>
            </a:r>
          </a:p>
          <a:p>
            <a:r>
              <a:rPr lang="nl-NL" altLang="nl-NL"/>
              <a:t>Luister naar kinderen</a:t>
            </a:r>
          </a:p>
        </p:txBody>
      </p:sp>
      <p:sp>
        <p:nvSpPr>
          <p:cNvPr id="475140" name="Tijdelijke aanduiding voor dianummer 3"/>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Bookman Old Style" panose="02050604050505020204" pitchFamily="18" charset="0"/>
              </a:defRPr>
            </a:lvl1pPr>
            <a:lvl2pPr marL="742950" indent="-285750" eaLnBrk="0" hangingPunct="0">
              <a:defRPr sz="2400">
                <a:solidFill>
                  <a:schemeClr val="tx1"/>
                </a:solidFill>
                <a:latin typeface="Bookman Old Style" panose="02050604050505020204" pitchFamily="18" charset="0"/>
              </a:defRPr>
            </a:lvl2pPr>
            <a:lvl3pPr marL="1143000" indent="-228600" eaLnBrk="0" hangingPunct="0">
              <a:defRPr sz="2400">
                <a:solidFill>
                  <a:schemeClr val="tx1"/>
                </a:solidFill>
                <a:latin typeface="Bookman Old Style" panose="02050604050505020204" pitchFamily="18" charset="0"/>
              </a:defRPr>
            </a:lvl3pPr>
            <a:lvl4pPr marL="1600200" indent="-228600" eaLnBrk="0" hangingPunct="0">
              <a:defRPr sz="2400">
                <a:solidFill>
                  <a:schemeClr val="tx1"/>
                </a:solidFill>
                <a:latin typeface="Bookman Old Style" panose="02050604050505020204" pitchFamily="18" charset="0"/>
              </a:defRPr>
            </a:lvl4pPr>
            <a:lvl5pPr marL="2057400" indent="-228600" eaLnBrk="0" hangingPunct="0">
              <a:defRPr sz="2400">
                <a:solidFill>
                  <a:schemeClr val="tx1"/>
                </a:solidFill>
                <a:latin typeface="Bookman Old Style" panose="02050604050505020204" pitchFamily="18" charset="0"/>
              </a:defRPr>
            </a:lvl5pPr>
            <a:lvl6pPr marL="2514600" indent="-228600" algn="ctr"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eaLnBrk="0" fontAlgn="base" hangingPunct="0">
              <a:spcBef>
                <a:spcPct val="0"/>
              </a:spcBef>
              <a:spcAft>
                <a:spcPct val="0"/>
              </a:spcAft>
              <a:defRPr sz="2400">
                <a:solidFill>
                  <a:schemeClr val="tx1"/>
                </a:solidFill>
                <a:latin typeface="Bookman Old Style" panose="02050604050505020204" pitchFamily="18" charset="0"/>
              </a:defRPr>
            </a:lvl9pPr>
          </a:lstStyle>
          <a:p>
            <a:pPr algn="r" eaLnBrk="1" hangingPunct="1"/>
            <a:fld id="{3A34C610-A7A5-45CB-91EE-7002F1B5C955}" type="slidenum">
              <a:rPr lang="nl-NL" altLang="nl-NL" sz="1200">
                <a:solidFill>
                  <a:srgbClr val="898989"/>
                </a:solidFill>
                <a:latin typeface="Calibri" panose="020F0502020204030204" pitchFamily="34" charset="0"/>
                <a:ea typeface="MS PGothic" panose="020B0600070205080204" pitchFamily="34" charset="-128"/>
              </a:rPr>
              <a:pPr algn="r" eaLnBrk="1" hangingPunct="1"/>
              <a:t>22</a:t>
            </a:fld>
            <a:endParaRPr lang="nl-NL" altLang="nl-NL" sz="1200">
              <a:solidFill>
                <a:srgbClr val="898989"/>
              </a:solidFill>
              <a:latin typeface="Calibri" panose="020F0502020204030204" pitchFamily="34" charset="0"/>
              <a:ea typeface="MS PGothic" panose="020B0600070205080204" pitchFamily="34" charset="-128"/>
            </a:endParaRPr>
          </a:p>
        </p:txBody>
      </p:sp>
      <p:sp>
        <p:nvSpPr>
          <p:cNvPr id="475141" name="Tijdelijke aanduiding voor voettekst 4"/>
          <p:cNvSpPr txBox="1">
            <a:spLocks noGrp="1"/>
          </p:cNvSpPr>
          <p:nvPr/>
        </p:nvSpPr>
        <p:spPr bwMode="auto">
          <a:xfrm>
            <a:off x="4648200" y="6356351"/>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Bookman Old Style" panose="02050604050505020204" pitchFamily="18" charset="0"/>
              </a:defRPr>
            </a:lvl1pPr>
            <a:lvl2pPr marL="742950" indent="-285750" eaLnBrk="0" hangingPunct="0">
              <a:defRPr sz="2400">
                <a:solidFill>
                  <a:schemeClr val="tx1"/>
                </a:solidFill>
                <a:latin typeface="Bookman Old Style" panose="02050604050505020204" pitchFamily="18" charset="0"/>
              </a:defRPr>
            </a:lvl2pPr>
            <a:lvl3pPr marL="1143000" indent="-228600" eaLnBrk="0" hangingPunct="0">
              <a:defRPr sz="2400">
                <a:solidFill>
                  <a:schemeClr val="tx1"/>
                </a:solidFill>
                <a:latin typeface="Bookman Old Style" panose="02050604050505020204" pitchFamily="18" charset="0"/>
              </a:defRPr>
            </a:lvl3pPr>
            <a:lvl4pPr marL="1600200" indent="-228600" eaLnBrk="0" hangingPunct="0">
              <a:defRPr sz="2400">
                <a:solidFill>
                  <a:schemeClr val="tx1"/>
                </a:solidFill>
                <a:latin typeface="Bookman Old Style" panose="02050604050505020204" pitchFamily="18" charset="0"/>
              </a:defRPr>
            </a:lvl4pPr>
            <a:lvl5pPr marL="2057400" indent="-228600" eaLnBrk="0" hangingPunct="0">
              <a:defRPr sz="2400">
                <a:solidFill>
                  <a:schemeClr val="tx1"/>
                </a:solidFill>
                <a:latin typeface="Bookman Old Style" panose="02050604050505020204" pitchFamily="18" charset="0"/>
              </a:defRPr>
            </a:lvl5pPr>
            <a:lvl6pPr marL="2514600" indent="-228600" algn="ctr"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eaLnBrk="0" fontAlgn="base" hangingPunct="0">
              <a:spcBef>
                <a:spcPct val="0"/>
              </a:spcBef>
              <a:spcAft>
                <a:spcPct val="0"/>
              </a:spcAft>
              <a:defRPr sz="2400">
                <a:solidFill>
                  <a:schemeClr val="tx1"/>
                </a:solidFill>
                <a:latin typeface="Bookman Old Style" panose="02050604050505020204" pitchFamily="18" charset="0"/>
              </a:defRPr>
            </a:lvl9pPr>
          </a:lstStyle>
          <a:p>
            <a:pPr eaLnBrk="1" hangingPunct="1"/>
            <a:endParaRPr lang="nl-NL" altLang="nl-NL" sz="1200" dirty="0">
              <a:solidFill>
                <a:srgbClr val="898989"/>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595225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23"/>
          <p:cNvSpPr/>
          <p:nvPr/>
        </p:nvSpPr>
        <p:spPr>
          <a:xfrm>
            <a:off x="1943101" y="260350"/>
            <a:ext cx="8278813" cy="863600"/>
          </a:xfrm>
          <a:prstGeom prst="roundRect">
            <a:avLst>
              <a:gd name="adj" fmla="val 583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993" tIns="45712" rIns="35993" bIns="45712"/>
          <a:lstStyle/>
          <a:p>
            <a:pPr marL="14400" algn="r" defTabSz="781812">
              <a:spcBef>
                <a:spcPts val="200"/>
              </a:spcBef>
              <a:defRPr/>
            </a:pPr>
            <a:endParaRPr lang="nl-NL" sz="800" dirty="0">
              <a:solidFill>
                <a:srgbClr val="FFFFFF"/>
              </a:solidFill>
            </a:endParaRPr>
          </a:p>
        </p:txBody>
      </p:sp>
      <p:sp>
        <p:nvSpPr>
          <p:cNvPr id="41" name="Rechthoek 40"/>
          <p:cNvSpPr/>
          <p:nvPr/>
        </p:nvSpPr>
        <p:spPr>
          <a:xfrm>
            <a:off x="2063751" y="1031875"/>
            <a:ext cx="1871663"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b"/>
          <a:lstStyle/>
          <a:p>
            <a:pPr defTabSz="781812">
              <a:defRPr/>
            </a:pPr>
            <a:endParaRPr lang="nl-NL" dirty="0">
              <a:solidFill>
                <a:srgbClr val="FFFFFF"/>
              </a:solidFill>
            </a:endParaRPr>
          </a:p>
        </p:txBody>
      </p:sp>
      <p:sp>
        <p:nvSpPr>
          <p:cNvPr id="44" name="Rounded Rectangle 23"/>
          <p:cNvSpPr/>
          <p:nvPr/>
        </p:nvSpPr>
        <p:spPr>
          <a:xfrm>
            <a:off x="6169026" y="1341439"/>
            <a:ext cx="4030663" cy="5038725"/>
          </a:xfrm>
          <a:prstGeom prst="roundRect">
            <a:avLst>
              <a:gd name="adj" fmla="val 25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993" tIns="45712" rIns="35993" bIns="45712" anchor="b"/>
          <a:lstStyle/>
          <a:p>
            <a:pPr marL="14400" defTabSz="781812">
              <a:spcBef>
                <a:spcPts val="200"/>
              </a:spcBef>
              <a:defRPr/>
            </a:pPr>
            <a:endParaRPr lang="nl-NL" sz="2000" spc="100" dirty="0">
              <a:solidFill>
                <a:srgbClr val="FF6600"/>
              </a:solidFill>
            </a:endParaRPr>
          </a:p>
        </p:txBody>
      </p:sp>
      <p:sp>
        <p:nvSpPr>
          <p:cNvPr id="51" name="Rounded Rectangle 23"/>
          <p:cNvSpPr/>
          <p:nvPr/>
        </p:nvSpPr>
        <p:spPr>
          <a:xfrm>
            <a:off x="1955800" y="1341439"/>
            <a:ext cx="4032250" cy="5038725"/>
          </a:xfrm>
          <a:prstGeom prst="roundRect">
            <a:avLst>
              <a:gd name="adj" fmla="val 25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993" tIns="45712" rIns="35993" bIns="45712"/>
          <a:lstStyle>
            <a:lvl1pPr marL="14288" defTabSz="781050" eaLnBrk="0" hangingPunct="0">
              <a:defRPr sz="2400">
                <a:solidFill>
                  <a:schemeClr val="tx1"/>
                </a:solidFill>
                <a:latin typeface="Bookman Old Style" panose="02050604050505020204" pitchFamily="18" charset="0"/>
              </a:defRPr>
            </a:lvl1pPr>
            <a:lvl2pPr marL="742950" indent="-285750" defTabSz="781050" eaLnBrk="0" hangingPunct="0">
              <a:defRPr sz="2400">
                <a:solidFill>
                  <a:schemeClr val="tx1"/>
                </a:solidFill>
                <a:latin typeface="Bookman Old Style" panose="02050604050505020204" pitchFamily="18" charset="0"/>
              </a:defRPr>
            </a:lvl2pPr>
            <a:lvl3pPr marL="1143000" indent="-228600" defTabSz="781050" eaLnBrk="0" hangingPunct="0">
              <a:defRPr sz="2400">
                <a:solidFill>
                  <a:schemeClr val="tx1"/>
                </a:solidFill>
                <a:latin typeface="Bookman Old Style" panose="02050604050505020204" pitchFamily="18" charset="0"/>
              </a:defRPr>
            </a:lvl3pPr>
            <a:lvl4pPr marL="1600200" indent="-228600" defTabSz="781050" eaLnBrk="0" hangingPunct="0">
              <a:defRPr sz="2400">
                <a:solidFill>
                  <a:schemeClr val="tx1"/>
                </a:solidFill>
                <a:latin typeface="Bookman Old Style" panose="02050604050505020204" pitchFamily="18" charset="0"/>
              </a:defRPr>
            </a:lvl4pPr>
            <a:lvl5pPr marL="2057400" indent="-228600" defTabSz="781050" eaLnBrk="0" hangingPunct="0">
              <a:defRPr sz="2400">
                <a:solidFill>
                  <a:schemeClr val="tx1"/>
                </a:solidFill>
                <a:latin typeface="Bookman Old Style" panose="02050604050505020204" pitchFamily="18" charset="0"/>
              </a:defRPr>
            </a:lvl5pPr>
            <a:lvl6pPr marL="25146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781050" eaLnBrk="0" fontAlgn="base" hangingPunct="0">
              <a:spcBef>
                <a:spcPct val="0"/>
              </a:spcBef>
              <a:spcAft>
                <a:spcPct val="0"/>
              </a:spcAft>
              <a:defRPr sz="2400">
                <a:solidFill>
                  <a:schemeClr val="tx1"/>
                </a:solidFill>
                <a:latin typeface="Bookman Old Style" panose="02050604050505020204" pitchFamily="18" charset="0"/>
              </a:defRPr>
            </a:lvl9pPr>
          </a:lstStyle>
          <a:p>
            <a:pPr eaLnBrk="1" hangingPunct="1">
              <a:spcBef>
                <a:spcPts val="200"/>
              </a:spcBef>
            </a:pPr>
            <a:r>
              <a:rPr lang="nl-NL" altLang="nl-NL">
                <a:latin typeface="Arial" panose="020B0604020202020204" pitchFamily="34" charset="0"/>
                <a:ea typeface="MS PGothic" panose="020B0600070205080204" pitchFamily="34" charset="-128"/>
              </a:rPr>
              <a:t>Waarom?</a:t>
            </a:r>
          </a:p>
          <a:p>
            <a:pPr eaLnBrk="1" hangingPunct="1">
              <a:spcBef>
                <a:spcPts val="200"/>
              </a:spcBef>
            </a:pPr>
            <a:endParaRPr lang="nl-NL" altLang="nl-NL">
              <a:latin typeface="Arial" panose="020B0604020202020204" pitchFamily="34" charset="0"/>
              <a:ea typeface="MS PGothic" panose="020B0600070205080204" pitchFamily="34" charset="-128"/>
            </a:endParaRPr>
          </a:p>
          <a:p>
            <a:pPr eaLnBrk="1" hangingPunct="1">
              <a:spcBef>
                <a:spcPts val="200"/>
              </a:spcBef>
              <a:buFontTx/>
              <a:buChar char="-"/>
            </a:pPr>
            <a:r>
              <a:rPr lang="nl-NL" altLang="nl-NL">
                <a:latin typeface="Arial" panose="020B0604020202020204" pitchFamily="34" charset="0"/>
                <a:ea typeface="MS PGothic" panose="020B0600070205080204" pitchFamily="34" charset="-128"/>
              </a:rPr>
              <a:t>Goed voor de ontwikkeling</a:t>
            </a:r>
          </a:p>
          <a:p>
            <a:pPr eaLnBrk="1" hangingPunct="1">
              <a:spcBef>
                <a:spcPts val="200"/>
              </a:spcBef>
              <a:buFontTx/>
              <a:buChar char="-"/>
            </a:pPr>
            <a:r>
              <a:rPr lang="nl-NL" altLang="nl-NL">
                <a:latin typeface="Arial" panose="020B0604020202020204" pitchFamily="34" charset="0"/>
                <a:ea typeface="MS PGothic" panose="020B0600070205080204" pitchFamily="34" charset="-128"/>
              </a:rPr>
              <a:t> vormen mening</a:t>
            </a:r>
          </a:p>
          <a:p>
            <a:pPr eaLnBrk="1" hangingPunct="1">
              <a:spcBef>
                <a:spcPts val="200"/>
              </a:spcBef>
              <a:buFontTx/>
              <a:buChar char="-"/>
            </a:pPr>
            <a:r>
              <a:rPr lang="nl-NL" altLang="nl-NL">
                <a:latin typeface="Arial" panose="020B0604020202020204" pitchFamily="34" charset="0"/>
                <a:ea typeface="MS PGothic" panose="020B0600070205080204" pitchFamily="34" charset="-128"/>
              </a:rPr>
              <a:t>Uiting respect</a:t>
            </a:r>
          </a:p>
          <a:p>
            <a:pPr eaLnBrk="1" hangingPunct="1">
              <a:spcBef>
                <a:spcPts val="200"/>
              </a:spcBef>
              <a:buFontTx/>
              <a:buChar char="-"/>
            </a:pPr>
            <a:r>
              <a:rPr lang="nl-NL" altLang="nl-NL">
                <a:latin typeface="Arial" panose="020B0604020202020204" pitchFamily="34" charset="0"/>
                <a:ea typeface="MS PGothic" panose="020B0600070205080204" pitchFamily="34" charset="-128"/>
              </a:rPr>
              <a:t>Zelfvertrouwen en zelfstandigheid</a:t>
            </a:r>
          </a:p>
          <a:p>
            <a:pPr eaLnBrk="1" hangingPunct="1">
              <a:spcBef>
                <a:spcPts val="200"/>
              </a:spcBef>
              <a:buFontTx/>
              <a:buChar char="-"/>
            </a:pPr>
            <a:r>
              <a:rPr lang="nl-NL" altLang="nl-NL">
                <a:latin typeface="Arial" panose="020B0604020202020204" pitchFamily="34" charset="0"/>
                <a:ea typeface="MS PGothic" panose="020B0600070205080204" pitchFamily="34" charset="-128"/>
              </a:rPr>
              <a:t>Betrokkenheid</a:t>
            </a:r>
          </a:p>
        </p:txBody>
      </p:sp>
      <p:sp>
        <p:nvSpPr>
          <p:cNvPr id="476167" name="Rectangle 6"/>
          <p:cNvSpPr>
            <a:spLocks noChangeArrowheads="1"/>
          </p:cNvSpPr>
          <p:nvPr/>
        </p:nvSpPr>
        <p:spPr bwMode="auto">
          <a:xfrm>
            <a:off x="2063750" y="1557338"/>
            <a:ext cx="367188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Bookman Old Style" panose="02050604050505020204" pitchFamily="18" charset="0"/>
              </a:defRPr>
            </a:lvl1pPr>
            <a:lvl2pPr marL="742950" indent="-285750" eaLnBrk="0" hangingPunct="0">
              <a:defRPr sz="2400">
                <a:solidFill>
                  <a:schemeClr val="tx1"/>
                </a:solidFill>
                <a:latin typeface="Bookman Old Style" panose="02050604050505020204" pitchFamily="18" charset="0"/>
              </a:defRPr>
            </a:lvl2pPr>
            <a:lvl3pPr marL="1143000" indent="-228600" eaLnBrk="0" hangingPunct="0">
              <a:defRPr sz="2400">
                <a:solidFill>
                  <a:schemeClr val="tx1"/>
                </a:solidFill>
                <a:latin typeface="Bookman Old Style" panose="02050604050505020204" pitchFamily="18" charset="0"/>
              </a:defRPr>
            </a:lvl3pPr>
            <a:lvl4pPr marL="1600200" indent="-228600" eaLnBrk="0" hangingPunct="0">
              <a:defRPr sz="2400">
                <a:solidFill>
                  <a:schemeClr val="tx1"/>
                </a:solidFill>
                <a:latin typeface="Bookman Old Style" panose="02050604050505020204" pitchFamily="18" charset="0"/>
              </a:defRPr>
            </a:lvl4pPr>
            <a:lvl5pPr marL="2057400" indent="-228600" eaLnBrk="0" hangingPunct="0">
              <a:defRPr sz="2400">
                <a:solidFill>
                  <a:schemeClr val="tx1"/>
                </a:solidFill>
                <a:latin typeface="Bookman Old Style" panose="02050604050505020204" pitchFamily="18" charset="0"/>
              </a:defRPr>
            </a:lvl5pPr>
            <a:lvl6pPr marL="2514600" indent="-228600" algn="ctr"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endParaRPr lang="nl-NL" altLang="nl-NL" sz="1800" b="1">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9508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idx="4294967295"/>
          </p:nvPr>
        </p:nvSpPr>
        <p:spPr/>
        <p:txBody>
          <a:bodyPr/>
          <a:lstStyle/>
          <a:p>
            <a:r>
              <a:rPr lang="nl-NL" altLang="nl-NL" sz="4000"/>
              <a:t>Alle tranen zijn zout. Wie dat begrijpt kan kinderen grootbrengen</a:t>
            </a:r>
          </a:p>
        </p:txBody>
      </p:sp>
      <p:sp>
        <p:nvSpPr>
          <p:cNvPr id="477187" name="Rectangle 3"/>
          <p:cNvSpPr>
            <a:spLocks noGrp="1" noChangeArrowheads="1"/>
          </p:cNvSpPr>
          <p:nvPr>
            <p:ph type="body" idx="4294967295"/>
          </p:nvPr>
        </p:nvSpPr>
        <p:spPr/>
        <p:txBody>
          <a:bodyPr/>
          <a:lstStyle/>
          <a:p>
            <a:endParaRPr lang="nl-NL" altLang="nl-NL"/>
          </a:p>
          <a:p>
            <a:r>
              <a:rPr lang="nl-NL" altLang="nl-NL"/>
              <a:t>Welke alledaagse problemen komen de kinderen in jouw groep tegen</a:t>
            </a:r>
          </a:p>
          <a:p>
            <a:r>
              <a:rPr lang="nl-NL" altLang="nl-NL"/>
              <a:t>Wat kun jij doen om ze hierbij te helpen?</a:t>
            </a:r>
          </a:p>
        </p:txBody>
      </p:sp>
    </p:spTree>
    <p:extLst>
      <p:ext uri="{BB962C8B-B14F-4D97-AF65-F5344CB8AC3E}">
        <p14:creationId xmlns:p14="http://schemas.microsoft.com/office/powerpoint/2010/main" val="1387330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kstvak 3"/>
          <p:cNvSpPr txBox="1">
            <a:spLocks noChangeArrowheads="1"/>
          </p:cNvSpPr>
          <p:nvPr/>
        </p:nvSpPr>
        <p:spPr bwMode="auto">
          <a:xfrm>
            <a:off x="3082925" y="1077914"/>
            <a:ext cx="640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endParaRPr lang="nl-NL" altLang="nl-NL" sz="1800">
              <a:solidFill>
                <a:srgbClr val="000000"/>
              </a:solidFill>
              <a:latin typeface="Calibri" panose="020F0502020204030204" pitchFamily="34" charset="0"/>
              <a:ea typeface="MS PGothic" panose="020B0600070205080204" pitchFamily="34" charset="-128"/>
            </a:endParaRPr>
          </a:p>
        </p:txBody>
      </p:sp>
      <p:sp>
        <p:nvSpPr>
          <p:cNvPr id="478211" name="Tekstvak 12"/>
          <p:cNvSpPr txBox="1">
            <a:spLocks noChangeArrowheads="1"/>
          </p:cNvSpPr>
          <p:nvPr/>
        </p:nvSpPr>
        <p:spPr bwMode="auto">
          <a:xfrm>
            <a:off x="3152776" y="1549400"/>
            <a:ext cx="6403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endParaRPr lang="nl-NL" altLang="nl-NL" sz="1800">
              <a:latin typeface="Calibri" panose="020F0502020204030204" pitchFamily="34" charset="0"/>
              <a:ea typeface="MS PGothic" panose="020B0600070205080204" pitchFamily="34" charset="-128"/>
            </a:endParaRPr>
          </a:p>
        </p:txBody>
      </p:sp>
      <p:sp>
        <p:nvSpPr>
          <p:cNvPr id="478212" name="TextBox 7"/>
          <p:cNvSpPr txBox="1">
            <a:spLocks noChangeArrowheads="1"/>
          </p:cNvSpPr>
          <p:nvPr/>
        </p:nvSpPr>
        <p:spPr bwMode="auto">
          <a:xfrm>
            <a:off x="1858964" y="1279525"/>
            <a:ext cx="8645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r>
              <a:rPr lang="en-US" altLang="nl-NL" sz="1800">
                <a:latin typeface="Calibri" panose="020F0502020204030204" pitchFamily="34" charset="0"/>
                <a:ea typeface="MS PGothic" panose="020B0600070205080204" pitchFamily="34" charset="-128"/>
              </a:rPr>
              <a:t> </a:t>
            </a:r>
          </a:p>
        </p:txBody>
      </p:sp>
      <p:sp>
        <p:nvSpPr>
          <p:cNvPr id="478213" name="TextBox 9"/>
          <p:cNvSpPr txBox="1">
            <a:spLocks noChangeArrowheads="1"/>
          </p:cNvSpPr>
          <p:nvPr/>
        </p:nvSpPr>
        <p:spPr bwMode="auto">
          <a:xfrm>
            <a:off x="1776414" y="1549400"/>
            <a:ext cx="419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endParaRPr lang="en-US" altLang="nl-NL" sz="1800">
              <a:latin typeface="Calibri" panose="020F0502020204030204" pitchFamily="34" charset="0"/>
              <a:ea typeface="MS PGothic" panose="020B0600070205080204" pitchFamily="34" charset="-128"/>
            </a:endParaRPr>
          </a:p>
        </p:txBody>
      </p:sp>
      <p:pic>
        <p:nvPicPr>
          <p:cNvPr id="4782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293813"/>
            <a:ext cx="292100"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5"/>
          <p:cNvSpPr/>
          <p:nvPr/>
        </p:nvSpPr>
        <p:spPr>
          <a:xfrm>
            <a:off x="2374900" y="1639888"/>
            <a:ext cx="3467100" cy="2235200"/>
          </a:xfrm>
          <a:prstGeom prst="roundRect">
            <a:avLst/>
          </a:prstGeom>
          <a:solidFill>
            <a:srgbClr val="18AD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p>
        </p:txBody>
      </p:sp>
      <p:pic>
        <p:nvPicPr>
          <p:cNvPr id="478216"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2379663"/>
            <a:ext cx="679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7"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876" y="2786064"/>
            <a:ext cx="7016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24"/>
          <p:cNvSpPr/>
          <p:nvPr/>
        </p:nvSpPr>
        <p:spPr>
          <a:xfrm>
            <a:off x="6686551" y="1660525"/>
            <a:ext cx="3408363" cy="2235200"/>
          </a:xfrm>
          <a:prstGeom prst="roundRect">
            <a:avLst/>
          </a:prstGeom>
          <a:solidFill>
            <a:srgbClr val="0012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p>
        </p:txBody>
      </p:sp>
      <p:sp>
        <p:nvSpPr>
          <p:cNvPr id="478219" name="Tekstvak 21"/>
          <p:cNvSpPr txBox="1">
            <a:spLocks noChangeArrowheads="1"/>
          </p:cNvSpPr>
          <p:nvPr/>
        </p:nvSpPr>
        <p:spPr bwMode="auto">
          <a:xfrm>
            <a:off x="2711451" y="2128839"/>
            <a:ext cx="2855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eaLnBrk="1" hangingPunct="1"/>
            <a:r>
              <a:rPr lang="nl-NL" altLang="nl-NL" b="1">
                <a:solidFill>
                  <a:schemeClr val="bg1"/>
                </a:solidFill>
                <a:latin typeface="Rockwell" pitchFamily="18" charset="0"/>
                <a:ea typeface="MS PGothic" panose="020B0600070205080204" pitchFamily="34" charset="-128"/>
              </a:rPr>
              <a:t>Kun jij naast je allerliefste zitten?</a:t>
            </a:r>
          </a:p>
        </p:txBody>
      </p:sp>
      <p:sp>
        <p:nvSpPr>
          <p:cNvPr id="23" name="Round Diagonal Corner Rectangle 18"/>
          <p:cNvSpPr/>
          <p:nvPr/>
        </p:nvSpPr>
        <p:spPr>
          <a:xfrm>
            <a:off x="2374901" y="115889"/>
            <a:ext cx="7720013" cy="1387475"/>
          </a:xfrm>
          <a:prstGeom prst="round2DiagRect">
            <a:avLst/>
          </a:prstGeom>
          <a:blipFill dpi="0" rotWithShape="0">
            <a:blip r:embed="rId5"/>
            <a:srcRect/>
            <a:stretch>
              <a:fillRect/>
            </a:stretch>
          </a:blipFill>
          <a:ln>
            <a:noFill/>
          </a:ln>
          <a:effectLst>
            <a:outerShdw blurRad="50800" dist="127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nl-NL" sz="2800" b="1" i="1" dirty="0">
              <a:solidFill>
                <a:srgbClr val="FFFFFF"/>
              </a:solidFill>
              <a:latin typeface="Rockwell" pitchFamily="18" charset="0"/>
            </a:endParaRPr>
          </a:p>
        </p:txBody>
      </p:sp>
      <p:sp>
        <p:nvSpPr>
          <p:cNvPr id="478221" name="Tekstvak 23"/>
          <p:cNvSpPr txBox="1">
            <a:spLocks noChangeArrowheads="1"/>
          </p:cNvSpPr>
          <p:nvPr/>
        </p:nvSpPr>
        <p:spPr bwMode="auto">
          <a:xfrm>
            <a:off x="3017839" y="495300"/>
            <a:ext cx="6467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eaLnBrk="1" hangingPunct="1"/>
            <a:r>
              <a:rPr lang="nl-NL" altLang="nl-NL" sz="2800">
                <a:solidFill>
                  <a:schemeClr val="bg1"/>
                </a:solidFill>
                <a:latin typeface="Rockwell" pitchFamily="18" charset="0"/>
                <a:ea typeface="MS PGothic" panose="020B0600070205080204" pitchFamily="34" charset="-128"/>
              </a:rPr>
              <a:t>Vraag het de kinderen</a:t>
            </a:r>
          </a:p>
        </p:txBody>
      </p:sp>
      <p:sp>
        <p:nvSpPr>
          <p:cNvPr id="478222" name="Tekstvak 20"/>
          <p:cNvSpPr txBox="1">
            <a:spLocks noChangeArrowheads="1"/>
          </p:cNvSpPr>
          <p:nvPr/>
        </p:nvSpPr>
        <p:spPr bwMode="auto">
          <a:xfrm>
            <a:off x="7067551" y="2128839"/>
            <a:ext cx="28559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eaLnBrk="1" hangingPunct="1"/>
            <a:r>
              <a:rPr lang="nl-NL" altLang="nl-NL" b="1">
                <a:solidFill>
                  <a:schemeClr val="bg1"/>
                </a:solidFill>
                <a:latin typeface="Rockwell" pitchFamily="18" charset="0"/>
                <a:ea typeface="MS PGothic" panose="020B0600070205080204" pitchFamily="34" charset="-128"/>
              </a:rPr>
              <a:t>Hoe zullen we het gaan doen met “naar de w.c. gaan?”</a:t>
            </a:r>
          </a:p>
        </p:txBody>
      </p:sp>
      <p:sp>
        <p:nvSpPr>
          <p:cNvPr id="478223" name="Tekstvak 24"/>
          <p:cNvSpPr txBox="1">
            <a:spLocks noChangeArrowheads="1"/>
          </p:cNvSpPr>
          <p:nvPr/>
        </p:nvSpPr>
        <p:spPr bwMode="auto">
          <a:xfrm>
            <a:off x="3152776" y="4306889"/>
            <a:ext cx="640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endParaRPr lang="nl-NL" altLang="nl-NL" sz="1800">
              <a:latin typeface="Calibri" panose="020F0502020204030204" pitchFamily="34" charset="0"/>
              <a:ea typeface="MS PGothic" panose="020B0600070205080204" pitchFamily="34" charset="-128"/>
            </a:endParaRPr>
          </a:p>
        </p:txBody>
      </p:sp>
      <p:sp>
        <p:nvSpPr>
          <p:cNvPr id="478224" name="TextBox 7"/>
          <p:cNvSpPr txBox="1">
            <a:spLocks noChangeArrowheads="1"/>
          </p:cNvSpPr>
          <p:nvPr/>
        </p:nvSpPr>
        <p:spPr bwMode="auto">
          <a:xfrm>
            <a:off x="1858964" y="4038600"/>
            <a:ext cx="864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r>
              <a:rPr lang="en-US" altLang="nl-NL" sz="1800">
                <a:latin typeface="Calibri" panose="020F0502020204030204" pitchFamily="34" charset="0"/>
                <a:ea typeface="MS PGothic" panose="020B0600070205080204" pitchFamily="34" charset="-128"/>
              </a:rPr>
              <a:t> </a:t>
            </a:r>
          </a:p>
        </p:txBody>
      </p:sp>
      <p:sp>
        <p:nvSpPr>
          <p:cNvPr id="478225" name="TextBox 9"/>
          <p:cNvSpPr txBox="1">
            <a:spLocks noChangeArrowheads="1"/>
          </p:cNvSpPr>
          <p:nvPr/>
        </p:nvSpPr>
        <p:spPr bwMode="auto">
          <a:xfrm>
            <a:off x="1774826" y="4306889"/>
            <a:ext cx="419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algn="l" eaLnBrk="1" hangingPunct="1"/>
            <a:endParaRPr lang="en-US" altLang="nl-NL" sz="1800">
              <a:latin typeface="Calibri" panose="020F0502020204030204" pitchFamily="34" charset="0"/>
              <a:ea typeface="MS PGothic" panose="020B0600070205080204" pitchFamily="34" charset="-128"/>
            </a:endParaRPr>
          </a:p>
        </p:txBody>
      </p:sp>
      <p:sp>
        <p:nvSpPr>
          <p:cNvPr id="28" name="Rounded Rectangle 15"/>
          <p:cNvSpPr/>
          <p:nvPr/>
        </p:nvSpPr>
        <p:spPr>
          <a:xfrm>
            <a:off x="2374900" y="4365625"/>
            <a:ext cx="3467100" cy="2235200"/>
          </a:xfrm>
          <a:prstGeom prst="roundRect">
            <a:avLst/>
          </a:prstGeom>
          <a:solidFill>
            <a:srgbClr val="FB5B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p>
        </p:txBody>
      </p:sp>
      <p:pic>
        <p:nvPicPr>
          <p:cNvPr id="47822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8514" y="5138738"/>
            <a:ext cx="6810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2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876" y="5543551"/>
            <a:ext cx="7016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4"/>
          <p:cNvSpPr/>
          <p:nvPr/>
        </p:nvSpPr>
        <p:spPr>
          <a:xfrm>
            <a:off x="6684963" y="4418014"/>
            <a:ext cx="3408362" cy="2236787"/>
          </a:xfrm>
          <a:prstGeom prst="roundRect">
            <a:avLst/>
          </a:prstGeom>
          <a:solidFill>
            <a:srgbClr val="18AD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p>
        </p:txBody>
      </p:sp>
      <p:sp>
        <p:nvSpPr>
          <p:cNvPr id="478230" name="Tekstvak 31"/>
          <p:cNvSpPr txBox="1">
            <a:spLocks noChangeArrowheads="1"/>
          </p:cNvSpPr>
          <p:nvPr/>
        </p:nvSpPr>
        <p:spPr bwMode="auto">
          <a:xfrm>
            <a:off x="2711451" y="4591050"/>
            <a:ext cx="2855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Bookman Old Style" panose="02050604050505020204" pitchFamily="18" charset="0"/>
              </a:defRPr>
            </a:lvl1pPr>
            <a:lvl2pPr marL="742950" indent="-285750" defTabSz="457200" eaLnBrk="0" hangingPunct="0">
              <a:defRPr sz="2400">
                <a:solidFill>
                  <a:schemeClr val="tx1"/>
                </a:solidFill>
                <a:latin typeface="Bookman Old Style" panose="02050604050505020204" pitchFamily="18" charset="0"/>
              </a:defRPr>
            </a:lvl2pPr>
            <a:lvl3pPr marL="1143000" indent="-228600" defTabSz="457200" eaLnBrk="0" hangingPunct="0">
              <a:defRPr sz="2400">
                <a:solidFill>
                  <a:schemeClr val="tx1"/>
                </a:solidFill>
                <a:latin typeface="Bookman Old Style" panose="02050604050505020204" pitchFamily="18" charset="0"/>
              </a:defRPr>
            </a:lvl3pPr>
            <a:lvl4pPr marL="1600200" indent="-228600" defTabSz="457200" eaLnBrk="0" hangingPunct="0">
              <a:defRPr sz="2400">
                <a:solidFill>
                  <a:schemeClr val="tx1"/>
                </a:solidFill>
                <a:latin typeface="Bookman Old Style" panose="02050604050505020204" pitchFamily="18" charset="0"/>
              </a:defRPr>
            </a:lvl4pPr>
            <a:lvl5pPr marL="2057400" indent="-228600" defTabSz="457200" eaLnBrk="0" hangingPunct="0">
              <a:defRPr sz="2400">
                <a:solidFill>
                  <a:schemeClr val="tx1"/>
                </a:solidFill>
                <a:latin typeface="Bookman Old Style" panose="02050604050505020204" pitchFamily="18" charset="0"/>
              </a:defRPr>
            </a:lvl5pPr>
            <a:lvl6pPr marL="25146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algn="ctr" defTabSz="457200" eaLnBrk="0" fontAlgn="base" hangingPunct="0">
              <a:spcBef>
                <a:spcPct val="0"/>
              </a:spcBef>
              <a:spcAft>
                <a:spcPct val="0"/>
              </a:spcAft>
              <a:defRPr sz="2400">
                <a:solidFill>
                  <a:schemeClr val="tx1"/>
                </a:solidFill>
                <a:latin typeface="Bookman Old Style" panose="02050604050505020204" pitchFamily="18" charset="0"/>
              </a:defRPr>
            </a:lvl9pPr>
          </a:lstStyle>
          <a:p>
            <a:pPr eaLnBrk="1" hangingPunct="1"/>
            <a:r>
              <a:rPr lang="nl-NL" altLang="nl-NL" sz="2000" b="1">
                <a:solidFill>
                  <a:schemeClr val="bg1"/>
                </a:solidFill>
                <a:latin typeface="Rockwell" pitchFamily="18" charset="0"/>
                <a:ea typeface="MS PGothic" panose="020B0600070205080204" pitchFamily="34" charset="-128"/>
              </a:rPr>
              <a:t>Kinderen filmen</a:t>
            </a:r>
          </a:p>
          <a:p>
            <a:pPr eaLnBrk="1" hangingPunct="1"/>
            <a:endParaRPr lang="nl-NL" altLang="nl-NL" sz="800" b="1">
              <a:solidFill>
                <a:schemeClr val="bg1"/>
              </a:solidFill>
              <a:latin typeface="Rockwell" pitchFamily="18" charset="0"/>
              <a:ea typeface="MS PGothic" panose="020B0600070205080204" pitchFamily="34" charset="-128"/>
            </a:endParaRPr>
          </a:p>
          <a:p>
            <a:pPr eaLnBrk="1" hangingPunct="1"/>
            <a:r>
              <a:rPr lang="nl-NL" altLang="nl-NL" sz="2000" b="1">
                <a:solidFill>
                  <a:schemeClr val="bg1"/>
                </a:solidFill>
                <a:latin typeface="Rockwell" pitchFamily="18" charset="0"/>
                <a:ea typeface="MS PGothic" panose="020B0600070205080204" pitchFamily="34" charset="-128"/>
              </a:rPr>
              <a:t>De kinderen verzorgen de ouderavond</a:t>
            </a:r>
          </a:p>
          <a:p>
            <a:pPr eaLnBrk="1" hangingPunct="1"/>
            <a:endParaRPr lang="nl-NL" altLang="nl-NL" sz="800" b="1">
              <a:solidFill>
                <a:schemeClr val="bg1"/>
              </a:solidFill>
              <a:latin typeface="Rockwell" pitchFamily="18" charset="0"/>
              <a:ea typeface="MS PGothic" panose="020B0600070205080204" pitchFamily="34" charset="-128"/>
            </a:endParaRPr>
          </a:p>
          <a:p>
            <a:pPr eaLnBrk="1" hangingPunct="1"/>
            <a:r>
              <a:rPr lang="nl-NL" altLang="nl-NL" sz="2000" b="1">
                <a:solidFill>
                  <a:schemeClr val="bg1"/>
                </a:solidFill>
                <a:latin typeface="Rockwell" pitchFamily="18" charset="0"/>
                <a:ea typeface="MS PGothic" panose="020B0600070205080204" pitchFamily="34" charset="-128"/>
              </a:rPr>
              <a:t>Een ja-dag!</a:t>
            </a:r>
          </a:p>
        </p:txBody>
      </p:sp>
      <p:pic>
        <p:nvPicPr>
          <p:cNvPr id="2" name="Afbeelding 1" descr="DSC_0216.jpg"/>
          <p:cNvPicPr>
            <a:picLocks noChangeAspect="1"/>
          </p:cNvPicPr>
          <p:nvPr/>
        </p:nvPicPr>
        <p:blipFill>
          <a:blip r:embed="rId6">
            <a:extLst/>
          </a:blip>
          <a:stretch>
            <a:fillRect/>
          </a:stretch>
        </p:blipFill>
        <p:spPr>
          <a:xfrm>
            <a:off x="6891867" y="4556245"/>
            <a:ext cx="3031779" cy="2023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2518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43F7BAA5-8FE3-44C1-8E27-C461588DE58A}"/>
              </a:ext>
            </a:extLst>
          </p:cNvPr>
          <p:cNvGraphicFramePr>
            <a:graphicFrameLocks noGrp="1"/>
          </p:cNvGraphicFramePr>
          <p:nvPr>
            <p:extLst>
              <p:ext uri="{D42A27DB-BD31-4B8C-83A1-F6EECF244321}">
                <p14:modId xmlns:p14="http://schemas.microsoft.com/office/powerpoint/2010/main" val="982453739"/>
              </p:ext>
            </p:extLst>
          </p:nvPr>
        </p:nvGraphicFramePr>
        <p:xfrm>
          <a:off x="2129050" y="504967"/>
          <a:ext cx="7151426" cy="5827593"/>
        </p:xfrm>
        <a:graphic>
          <a:graphicData uri="http://schemas.openxmlformats.org/drawingml/2006/table">
            <a:tbl>
              <a:tblPr firstRow="1" firstCol="1" bandRow="1">
                <a:tableStyleId>{5C22544A-7EE6-4342-B048-85BDC9FD1C3A}</a:tableStyleId>
              </a:tblPr>
              <a:tblGrid>
                <a:gridCol w="1191641">
                  <a:extLst>
                    <a:ext uri="{9D8B030D-6E8A-4147-A177-3AD203B41FA5}">
                      <a16:colId xmlns:a16="http://schemas.microsoft.com/office/drawing/2014/main" val="4167880979"/>
                    </a:ext>
                  </a:extLst>
                </a:gridCol>
                <a:gridCol w="1191641">
                  <a:extLst>
                    <a:ext uri="{9D8B030D-6E8A-4147-A177-3AD203B41FA5}">
                      <a16:colId xmlns:a16="http://schemas.microsoft.com/office/drawing/2014/main" val="196871432"/>
                    </a:ext>
                  </a:extLst>
                </a:gridCol>
                <a:gridCol w="1191641">
                  <a:extLst>
                    <a:ext uri="{9D8B030D-6E8A-4147-A177-3AD203B41FA5}">
                      <a16:colId xmlns:a16="http://schemas.microsoft.com/office/drawing/2014/main" val="3587037617"/>
                    </a:ext>
                  </a:extLst>
                </a:gridCol>
                <a:gridCol w="1191641">
                  <a:extLst>
                    <a:ext uri="{9D8B030D-6E8A-4147-A177-3AD203B41FA5}">
                      <a16:colId xmlns:a16="http://schemas.microsoft.com/office/drawing/2014/main" val="33131308"/>
                    </a:ext>
                  </a:extLst>
                </a:gridCol>
                <a:gridCol w="1192431">
                  <a:extLst>
                    <a:ext uri="{9D8B030D-6E8A-4147-A177-3AD203B41FA5}">
                      <a16:colId xmlns:a16="http://schemas.microsoft.com/office/drawing/2014/main" val="2867131856"/>
                    </a:ext>
                  </a:extLst>
                </a:gridCol>
                <a:gridCol w="1192431">
                  <a:extLst>
                    <a:ext uri="{9D8B030D-6E8A-4147-A177-3AD203B41FA5}">
                      <a16:colId xmlns:a16="http://schemas.microsoft.com/office/drawing/2014/main" val="3904831172"/>
                    </a:ext>
                  </a:extLst>
                </a:gridCol>
              </a:tblGrid>
              <a:tr h="4411665">
                <a:tc>
                  <a:txBody>
                    <a:bodyPr/>
                    <a:lstStyle/>
                    <a:p>
                      <a:pPr>
                        <a:lnSpc>
                          <a:spcPct val="107000"/>
                        </a:lnSpc>
                        <a:spcAft>
                          <a:spcPts val="0"/>
                        </a:spcAft>
                      </a:pPr>
                      <a:r>
                        <a:rPr lang="nl-NL" sz="1100">
                          <a:effectLst/>
                        </a:rPr>
                        <a:t>Kinderen</a:t>
                      </a:r>
                    </a:p>
                    <a:p>
                      <a:pPr>
                        <a:lnSpc>
                          <a:spcPct val="107000"/>
                        </a:lnSpc>
                        <a:spcAft>
                          <a:spcPts val="0"/>
                        </a:spcAft>
                      </a:pPr>
                      <a:r>
                        <a:rPr lang="nl-NL" sz="1100">
                          <a:effectLst/>
                        </a:rPr>
                        <a:t>Dit kind houdt hulp nodig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Materiaal</a:t>
                      </a:r>
                    </a:p>
                    <a:p>
                      <a:pPr>
                        <a:lnSpc>
                          <a:spcPct val="107000"/>
                        </a:lnSpc>
                        <a:spcAft>
                          <a:spcPts val="0"/>
                        </a:spcAft>
                      </a:pPr>
                      <a:r>
                        <a:rPr lang="nl-NL" sz="1100">
                          <a:effectLst/>
                        </a:rPr>
                        <a:t>(ligt niet klaar, is niet te vinden)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Organisatie</a:t>
                      </a:r>
                    </a:p>
                    <a:p>
                      <a:pPr>
                        <a:lnSpc>
                          <a:spcPct val="107000"/>
                        </a:lnSpc>
                        <a:spcAft>
                          <a:spcPts val="0"/>
                        </a:spcAft>
                      </a:pPr>
                      <a:r>
                        <a:rPr lang="nl-NL" sz="1100">
                          <a:effectLst/>
                        </a:rPr>
                        <a:t>(wc, dagritme)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Een nieuwe activiteit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Houding pedagogisch medewerker</a:t>
                      </a:r>
                    </a:p>
                    <a:p>
                      <a:pPr>
                        <a:lnSpc>
                          <a:spcPct val="107000"/>
                        </a:lnSpc>
                        <a:spcAft>
                          <a:spcPts val="0"/>
                        </a:spcAft>
                      </a:pPr>
                      <a:r>
                        <a:rPr lang="nl-NL" sz="1100">
                          <a:effectLst/>
                        </a:rPr>
                        <a:t>Houdt afhankelijkheid in stand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5566863"/>
                  </a:ext>
                </a:extLst>
              </a:tr>
              <a:tr h="707964">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5043"/>
                  </a:ext>
                </a:extLst>
              </a:tr>
              <a:tr h="707964">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100" dirty="0">
                          <a:effectLst/>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9302949"/>
                  </a:ext>
                </a:extLst>
              </a:tr>
            </a:tbl>
          </a:graphicData>
        </a:graphic>
      </p:graphicFrame>
    </p:spTree>
    <p:extLst>
      <p:ext uri="{BB962C8B-B14F-4D97-AF65-F5344CB8AC3E}">
        <p14:creationId xmlns:p14="http://schemas.microsoft.com/office/powerpoint/2010/main" val="728495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DFCAAA1D-F9A0-4AA8-AA2E-F5C22B3D989C}"/>
              </a:ext>
            </a:extLst>
          </p:cNvPr>
          <p:cNvSpPr>
            <a:spLocks noGrp="1" noChangeArrowheads="1"/>
          </p:cNvSpPr>
          <p:nvPr>
            <p:ph type="title"/>
          </p:nvPr>
        </p:nvSpPr>
        <p:spPr/>
        <p:txBody>
          <a:bodyPr/>
          <a:lstStyle/>
          <a:p>
            <a:r>
              <a:rPr lang="nl-NL" altLang="nl-NL"/>
              <a:t>kinderraad</a:t>
            </a:r>
          </a:p>
        </p:txBody>
      </p:sp>
      <p:sp>
        <p:nvSpPr>
          <p:cNvPr id="507907" name="Rectangle 3">
            <a:extLst>
              <a:ext uri="{FF2B5EF4-FFF2-40B4-BE49-F238E27FC236}">
                <a16:creationId xmlns:a16="http://schemas.microsoft.com/office/drawing/2014/main" id="{5C265508-0964-48B3-AD81-2E33A074E819}"/>
              </a:ext>
            </a:extLst>
          </p:cNvPr>
          <p:cNvSpPr>
            <a:spLocks noGrp="1" noChangeArrowheads="1"/>
          </p:cNvSpPr>
          <p:nvPr>
            <p:ph type="body" idx="1"/>
          </p:nvPr>
        </p:nvSpPr>
        <p:spPr/>
        <p:txBody>
          <a:bodyPr/>
          <a:lstStyle/>
          <a:p>
            <a:r>
              <a:rPr lang="nl-NL" altLang="nl-NL"/>
              <a:t>Regelen praktische zaken</a:t>
            </a:r>
          </a:p>
          <a:p>
            <a:r>
              <a:rPr lang="nl-NL" altLang="nl-NL"/>
              <a:t>Uitwisselen meningen</a:t>
            </a:r>
          </a:p>
          <a:p>
            <a:r>
              <a:rPr lang="nl-NL" altLang="nl-NL"/>
              <a:t>Meedenken, praten en beslissen</a:t>
            </a:r>
          </a:p>
        </p:txBody>
      </p:sp>
    </p:spTree>
    <p:extLst>
      <p:ext uri="{BB962C8B-B14F-4D97-AF65-F5344CB8AC3E}">
        <p14:creationId xmlns:p14="http://schemas.microsoft.com/office/powerpoint/2010/main" val="1570773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a:extLst>
              <a:ext uri="{FF2B5EF4-FFF2-40B4-BE49-F238E27FC236}">
                <a16:creationId xmlns:a16="http://schemas.microsoft.com/office/drawing/2014/main" id="{6A8D18F6-B8A8-41F4-83A2-32EFF3D7990D}"/>
              </a:ext>
            </a:extLst>
          </p:cNvPr>
          <p:cNvSpPr>
            <a:spLocks noGrp="1" noChangeArrowheads="1"/>
          </p:cNvSpPr>
          <p:nvPr>
            <p:ph type="title"/>
          </p:nvPr>
        </p:nvSpPr>
        <p:spPr/>
        <p:txBody>
          <a:bodyPr/>
          <a:lstStyle/>
          <a:p>
            <a:r>
              <a:rPr lang="nl-NL" altLang="nl-NL"/>
              <a:t>vergadertechnieken</a:t>
            </a:r>
          </a:p>
        </p:txBody>
      </p:sp>
      <p:sp>
        <p:nvSpPr>
          <p:cNvPr id="508931" name="Rectangle 3">
            <a:extLst>
              <a:ext uri="{FF2B5EF4-FFF2-40B4-BE49-F238E27FC236}">
                <a16:creationId xmlns:a16="http://schemas.microsoft.com/office/drawing/2014/main" id="{9C2528AD-4E93-481A-9B7E-FB8058C7754A}"/>
              </a:ext>
            </a:extLst>
          </p:cNvPr>
          <p:cNvSpPr>
            <a:spLocks noGrp="1" noChangeArrowheads="1"/>
          </p:cNvSpPr>
          <p:nvPr>
            <p:ph type="body" idx="1"/>
          </p:nvPr>
        </p:nvSpPr>
        <p:spPr/>
        <p:txBody>
          <a:bodyPr/>
          <a:lstStyle/>
          <a:p>
            <a:r>
              <a:rPr lang="nl-NL" altLang="nl-NL"/>
              <a:t>Voorzitten</a:t>
            </a:r>
          </a:p>
          <a:p>
            <a:r>
              <a:rPr lang="nl-NL" altLang="nl-NL"/>
              <a:t>Verslag maken</a:t>
            </a:r>
          </a:p>
          <a:p>
            <a:r>
              <a:rPr lang="nl-NL" altLang="nl-NL"/>
              <a:t>Afspraken noteren</a:t>
            </a:r>
          </a:p>
          <a:p>
            <a:r>
              <a:rPr lang="nl-NL" altLang="nl-NL"/>
              <a:t>Beurten geven</a:t>
            </a:r>
          </a:p>
          <a:p>
            <a:r>
              <a:rPr lang="nl-NL" altLang="nl-NL"/>
              <a:t>Agenda opstellen</a:t>
            </a:r>
          </a:p>
          <a:p>
            <a:r>
              <a:rPr lang="nl-NL" altLang="nl-NL"/>
              <a:t>Op de tijd letten</a:t>
            </a:r>
          </a:p>
          <a:p>
            <a:r>
              <a:rPr lang="nl-NL" altLang="nl-NL"/>
              <a:t>Eerlijke besluitvorming</a:t>
            </a:r>
          </a:p>
        </p:txBody>
      </p:sp>
    </p:spTree>
    <p:extLst>
      <p:ext uri="{BB962C8B-B14F-4D97-AF65-F5344CB8AC3E}">
        <p14:creationId xmlns:p14="http://schemas.microsoft.com/office/powerpoint/2010/main" val="17341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a:extLst>
              <a:ext uri="{FF2B5EF4-FFF2-40B4-BE49-F238E27FC236}">
                <a16:creationId xmlns:a16="http://schemas.microsoft.com/office/drawing/2014/main" id="{F9C7012F-7E19-45A1-AA43-A21AA04314A7}"/>
              </a:ext>
            </a:extLst>
          </p:cNvPr>
          <p:cNvSpPr>
            <a:spLocks noGrp="1" noChangeArrowheads="1"/>
          </p:cNvSpPr>
          <p:nvPr>
            <p:ph type="title"/>
          </p:nvPr>
        </p:nvSpPr>
        <p:spPr/>
        <p:txBody>
          <a:bodyPr/>
          <a:lstStyle/>
          <a:p>
            <a:r>
              <a:rPr lang="nl-NL" altLang="nl-NL"/>
              <a:t>vormen</a:t>
            </a:r>
          </a:p>
        </p:txBody>
      </p:sp>
      <p:sp>
        <p:nvSpPr>
          <p:cNvPr id="509955" name="Rectangle 3">
            <a:extLst>
              <a:ext uri="{FF2B5EF4-FFF2-40B4-BE49-F238E27FC236}">
                <a16:creationId xmlns:a16="http://schemas.microsoft.com/office/drawing/2014/main" id="{23A67A30-AF0C-4868-8684-10E64421F99A}"/>
              </a:ext>
            </a:extLst>
          </p:cNvPr>
          <p:cNvSpPr>
            <a:spLocks noGrp="1" noChangeArrowheads="1"/>
          </p:cNvSpPr>
          <p:nvPr>
            <p:ph type="body" idx="1"/>
          </p:nvPr>
        </p:nvSpPr>
        <p:spPr/>
        <p:txBody>
          <a:bodyPr/>
          <a:lstStyle/>
          <a:p>
            <a:r>
              <a:rPr lang="nl-NL" altLang="nl-NL"/>
              <a:t>Informatieboekje voor kinderen over mogelijkheden</a:t>
            </a:r>
          </a:p>
          <a:p>
            <a:r>
              <a:rPr lang="nl-NL" altLang="nl-NL"/>
              <a:t>Krant door de kinderen</a:t>
            </a:r>
          </a:p>
          <a:p>
            <a:r>
              <a:rPr lang="nl-NL" altLang="nl-NL"/>
              <a:t>Krant vanuit organisatie voor de kinderen</a:t>
            </a:r>
          </a:p>
          <a:p>
            <a:r>
              <a:rPr lang="nl-NL" altLang="nl-NL"/>
              <a:t>Enquete</a:t>
            </a:r>
          </a:p>
          <a:p>
            <a:r>
              <a:rPr lang="nl-NL" altLang="nl-NL"/>
              <a:t>Ideeenbus</a:t>
            </a:r>
          </a:p>
          <a:p>
            <a:r>
              <a:rPr lang="nl-NL" altLang="nl-NL"/>
              <a:t>Kindervergadering en raad</a:t>
            </a:r>
          </a:p>
        </p:txBody>
      </p:sp>
    </p:spTree>
    <p:extLst>
      <p:ext uri="{BB962C8B-B14F-4D97-AF65-F5344CB8AC3E}">
        <p14:creationId xmlns:p14="http://schemas.microsoft.com/office/powerpoint/2010/main" val="2639982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F8F8671-A5FA-408A-BC85-7A2BD4674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51725" cy="6858000"/>
          </a:xfrm>
          <a:prstGeom prst="rect">
            <a:avLst/>
          </a:prstGeom>
        </p:spPr>
      </p:pic>
    </p:spTree>
    <p:extLst>
      <p:ext uri="{BB962C8B-B14F-4D97-AF65-F5344CB8AC3E}">
        <p14:creationId xmlns:p14="http://schemas.microsoft.com/office/powerpoint/2010/main" val="2817784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5D1D6435-0706-4A19-A155-F5AD6145CECB}"/>
              </a:ext>
            </a:extLst>
          </p:cNvPr>
          <p:cNvSpPr>
            <a:spLocks noGrp="1" noChangeArrowheads="1"/>
          </p:cNvSpPr>
          <p:nvPr>
            <p:ph type="title"/>
          </p:nvPr>
        </p:nvSpPr>
        <p:spPr/>
        <p:txBody>
          <a:bodyPr/>
          <a:lstStyle/>
          <a:p>
            <a:r>
              <a:rPr lang="nl-NL" altLang="nl-NL"/>
              <a:t>Actief luisteren</a:t>
            </a:r>
          </a:p>
        </p:txBody>
      </p:sp>
      <p:sp>
        <p:nvSpPr>
          <p:cNvPr id="519171" name="Rectangle 3">
            <a:extLst>
              <a:ext uri="{FF2B5EF4-FFF2-40B4-BE49-F238E27FC236}">
                <a16:creationId xmlns:a16="http://schemas.microsoft.com/office/drawing/2014/main" id="{A5985D45-7DA0-4022-A746-D54AA0E6A008}"/>
              </a:ext>
            </a:extLst>
          </p:cNvPr>
          <p:cNvSpPr>
            <a:spLocks noGrp="1" noChangeArrowheads="1"/>
          </p:cNvSpPr>
          <p:nvPr>
            <p:ph type="body" idx="1"/>
          </p:nvPr>
        </p:nvSpPr>
        <p:spPr/>
        <p:txBody>
          <a:bodyPr/>
          <a:lstStyle/>
          <a:p>
            <a:r>
              <a:rPr lang="nl-NL" altLang="nl-NL"/>
              <a:t>Heb ik je begrepen? (boodschap en gevoel)</a:t>
            </a:r>
          </a:p>
          <a:p>
            <a:r>
              <a:rPr lang="nl-NL" altLang="nl-NL"/>
              <a:t>Dus je zegt dat…</a:t>
            </a:r>
          </a:p>
          <a:p>
            <a:r>
              <a:rPr lang="nl-NL" altLang="nl-NL"/>
              <a:t>Gericht op verbinding</a:t>
            </a:r>
          </a:p>
          <a:p>
            <a:endParaRPr lang="nl-NL" altLang="nl-NL"/>
          </a:p>
          <a:p>
            <a:endParaRPr lang="nl-NL" altLang="nl-NL"/>
          </a:p>
          <a:p>
            <a:r>
              <a:rPr lang="nl-NL" altLang="nl-NL"/>
              <a:t>Oefenen!</a:t>
            </a:r>
          </a:p>
        </p:txBody>
      </p:sp>
    </p:spTree>
    <p:extLst>
      <p:ext uri="{BB962C8B-B14F-4D97-AF65-F5344CB8AC3E}">
        <p14:creationId xmlns:p14="http://schemas.microsoft.com/office/powerpoint/2010/main" val="137395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8560EE70-A4A0-465C-96F1-255D7D68B6F4}"/>
              </a:ext>
            </a:extLst>
          </p:cNvPr>
          <p:cNvSpPr>
            <a:spLocks noGrp="1" noChangeArrowheads="1"/>
          </p:cNvSpPr>
          <p:nvPr>
            <p:ph type="title"/>
          </p:nvPr>
        </p:nvSpPr>
        <p:spPr>
          <a:xfrm>
            <a:off x="1703388" y="0"/>
            <a:ext cx="8229600" cy="954088"/>
          </a:xfrm>
        </p:spPr>
        <p:txBody>
          <a:bodyPr/>
          <a:lstStyle/>
          <a:p>
            <a:r>
              <a:rPr lang="nl-NL" altLang="nl-NL" sz="4000"/>
              <a:t>luisterregels</a:t>
            </a:r>
          </a:p>
        </p:txBody>
      </p:sp>
      <p:sp>
        <p:nvSpPr>
          <p:cNvPr id="520195" name="Rectangle 3">
            <a:extLst>
              <a:ext uri="{FF2B5EF4-FFF2-40B4-BE49-F238E27FC236}">
                <a16:creationId xmlns:a16="http://schemas.microsoft.com/office/drawing/2014/main" id="{B8913E6F-3DFE-415F-9B56-98127AAD5E3F}"/>
              </a:ext>
            </a:extLst>
          </p:cNvPr>
          <p:cNvSpPr>
            <a:spLocks noGrp="1" noChangeArrowheads="1"/>
          </p:cNvSpPr>
          <p:nvPr>
            <p:ph type="body" idx="1"/>
          </p:nvPr>
        </p:nvSpPr>
        <p:spPr/>
        <p:txBody>
          <a:bodyPr/>
          <a:lstStyle/>
          <a:p>
            <a:pPr marL="609600" indent="-609600">
              <a:lnSpc>
                <a:spcPct val="80000"/>
              </a:lnSpc>
            </a:pPr>
            <a:r>
              <a:rPr lang="nl-NL" altLang="nl-NL"/>
              <a:t>als je luistert praat je zeker niet</a:t>
            </a:r>
          </a:p>
          <a:p>
            <a:pPr marL="609600" indent="-609600">
              <a:lnSpc>
                <a:spcPct val="80000"/>
              </a:lnSpc>
            </a:pPr>
            <a:r>
              <a:rPr lang="nl-NL" altLang="nl-NL"/>
              <a:t>houd oogcontact, zo laat je zien dat je luistert</a:t>
            </a:r>
          </a:p>
          <a:p>
            <a:pPr marL="609600" indent="-609600">
              <a:lnSpc>
                <a:spcPct val="80000"/>
              </a:lnSpc>
            </a:pPr>
            <a:r>
              <a:rPr lang="nl-NL" altLang="nl-NL"/>
              <a:t>als je luistert geef je geen tips</a:t>
            </a:r>
          </a:p>
          <a:p>
            <a:pPr marL="609600" indent="-609600">
              <a:lnSpc>
                <a:spcPct val="80000"/>
              </a:lnSpc>
            </a:pPr>
            <a:r>
              <a:rPr lang="nl-NL" altLang="nl-NL"/>
              <a:t>luister met je oren en je hart</a:t>
            </a:r>
          </a:p>
          <a:p>
            <a:pPr marL="609600" indent="-609600">
              <a:lnSpc>
                <a:spcPct val="80000"/>
              </a:lnSpc>
            </a:pPr>
            <a:r>
              <a:rPr lang="nl-NL" altLang="nl-NL"/>
              <a:t>begrijpen is belangrijker dan begrepen worden. niets wat jij te zeggen hebt is belangrijker dan proberen te begrijpen wat de ander zegt</a:t>
            </a:r>
          </a:p>
        </p:txBody>
      </p:sp>
    </p:spTree>
    <p:extLst>
      <p:ext uri="{BB962C8B-B14F-4D97-AF65-F5344CB8AC3E}">
        <p14:creationId xmlns:p14="http://schemas.microsoft.com/office/powerpoint/2010/main" val="3007536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2B2B17C0-CEFD-49C8-8F36-B400FBB9BC48}"/>
              </a:ext>
            </a:extLst>
          </p:cNvPr>
          <p:cNvSpPr>
            <a:spLocks noGrp="1" noChangeArrowheads="1"/>
          </p:cNvSpPr>
          <p:nvPr>
            <p:ph type="title"/>
          </p:nvPr>
        </p:nvSpPr>
        <p:spPr/>
        <p:txBody>
          <a:bodyPr/>
          <a:lstStyle/>
          <a:p>
            <a:r>
              <a:rPr lang="nl-NL" altLang="nl-NL"/>
              <a:t>Goede vragen</a:t>
            </a:r>
          </a:p>
        </p:txBody>
      </p:sp>
      <p:sp>
        <p:nvSpPr>
          <p:cNvPr id="521219" name="Rectangle 3">
            <a:extLst>
              <a:ext uri="{FF2B5EF4-FFF2-40B4-BE49-F238E27FC236}">
                <a16:creationId xmlns:a16="http://schemas.microsoft.com/office/drawing/2014/main" id="{15F925A6-44BC-4DE3-9EE2-40C3CB1FAA96}"/>
              </a:ext>
            </a:extLst>
          </p:cNvPr>
          <p:cNvSpPr>
            <a:spLocks noGrp="1" noChangeArrowheads="1"/>
          </p:cNvSpPr>
          <p:nvPr>
            <p:ph type="body" idx="1"/>
          </p:nvPr>
        </p:nvSpPr>
        <p:spPr/>
        <p:txBody>
          <a:bodyPr/>
          <a:lstStyle/>
          <a:p>
            <a:r>
              <a:rPr lang="nl-NL" altLang="nl-NL"/>
              <a:t>Vanuit echte nieuwsgierigheid</a:t>
            </a:r>
          </a:p>
          <a:p>
            <a:r>
              <a:rPr lang="nl-NL" altLang="nl-NL"/>
              <a:t>…</a:t>
            </a:r>
          </a:p>
        </p:txBody>
      </p:sp>
    </p:spTree>
    <p:extLst>
      <p:ext uri="{BB962C8B-B14F-4D97-AF65-F5344CB8AC3E}">
        <p14:creationId xmlns:p14="http://schemas.microsoft.com/office/powerpoint/2010/main" val="3816753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a:extLst>
              <a:ext uri="{FF2B5EF4-FFF2-40B4-BE49-F238E27FC236}">
                <a16:creationId xmlns:a16="http://schemas.microsoft.com/office/drawing/2014/main" id="{DB75BA7A-D90F-4A95-88B6-B0B6C3481906}"/>
              </a:ext>
            </a:extLst>
          </p:cNvPr>
          <p:cNvSpPr>
            <a:spLocks noGrp="1" noChangeArrowheads="1"/>
          </p:cNvSpPr>
          <p:nvPr>
            <p:ph type="title"/>
          </p:nvPr>
        </p:nvSpPr>
        <p:spPr/>
        <p:txBody>
          <a:bodyPr/>
          <a:lstStyle/>
          <a:p>
            <a:r>
              <a:rPr lang="nl-NL" altLang="nl-NL" sz="4000"/>
              <a:t>Open vragen: vanuit nieuwsgierigheid!</a:t>
            </a:r>
          </a:p>
        </p:txBody>
      </p:sp>
      <p:sp>
        <p:nvSpPr>
          <p:cNvPr id="522243" name="Rectangle 3">
            <a:extLst>
              <a:ext uri="{FF2B5EF4-FFF2-40B4-BE49-F238E27FC236}">
                <a16:creationId xmlns:a16="http://schemas.microsoft.com/office/drawing/2014/main" id="{5DD8661E-8D27-4024-AA44-170E24400F93}"/>
              </a:ext>
            </a:extLst>
          </p:cNvPr>
          <p:cNvSpPr>
            <a:spLocks noGrp="1" noChangeArrowheads="1"/>
          </p:cNvSpPr>
          <p:nvPr>
            <p:ph type="body" idx="1"/>
          </p:nvPr>
        </p:nvSpPr>
        <p:spPr/>
        <p:txBody>
          <a:bodyPr/>
          <a:lstStyle/>
          <a:p>
            <a:r>
              <a:rPr lang="nl-NL" altLang="nl-NL"/>
              <a:t>Hoe</a:t>
            </a:r>
          </a:p>
          <a:p>
            <a:r>
              <a:rPr lang="nl-NL" altLang="nl-NL"/>
              <a:t>Wat</a:t>
            </a:r>
          </a:p>
          <a:p>
            <a:r>
              <a:rPr lang="nl-NL" altLang="nl-NL"/>
              <a:t>Waarom</a:t>
            </a:r>
          </a:p>
          <a:p>
            <a:r>
              <a:rPr lang="nl-NL" altLang="nl-NL"/>
              <a:t>Wie</a:t>
            </a:r>
          </a:p>
          <a:p>
            <a:r>
              <a:rPr lang="nl-NL" altLang="nl-NL"/>
              <a:t>Wat</a:t>
            </a:r>
          </a:p>
          <a:p>
            <a:r>
              <a:rPr lang="nl-NL" altLang="nl-NL"/>
              <a:t>Waar….</a:t>
            </a:r>
          </a:p>
          <a:p>
            <a:pPr>
              <a:buFontTx/>
              <a:buNone/>
            </a:pPr>
            <a:endParaRPr lang="nl-NL" altLang="nl-NL"/>
          </a:p>
        </p:txBody>
      </p:sp>
    </p:spTree>
    <p:extLst>
      <p:ext uri="{BB962C8B-B14F-4D97-AF65-F5344CB8AC3E}">
        <p14:creationId xmlns:p14="http://schemas.microsoft.com/office/powerpoint/2010/main" val="1799843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ekstvak 3">
            <a:extLst>
              <a:ext uri="{FF2B5EF4-FFF2-40B4-BE49-F238E27FC236}">
                <a16:creationId xmlns:a16="http://schemas.microsoft.com/office/drawing/2014/main" id="{9392592C-8087-4127-A896-B7295BE5F3C4}"/>
              </a:ext>
            </a:extLst>
          </p:cNvPr>
          <p:cNvSpPr txBox="1">
            <a:spLocks noChangeArrowheads="1"/>
          </p:cNvSpPr>
          <p:nvPr/>
        </p:nvSpPr>
        <p:spPr bwMode="auto">
          <a:xfrm>
            <a:off x="3082925" y="1077914"/>
            <a:ext cx="640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nl-NL" altLang="nl-NL">
              <a:solidFill>
                <a:srgbClr val="000000"/>
              </a:solidFill>
              <a:latin typeface="Calibri" panose="020F0502020204030204" pitchFamily="34" charset="0"/>
            </a:endParaRPr>
          </a:p>
        </p:txBody>
      </p:sp>
      <p:sp>
        <p:nvSpPr>
          <p:cNvPr id="523267" name="Tekstvak 14">
            <a:extLst>
              <a:ext uri="{FF2B5EF4-FFF2-40B4-BE49-F238E27FC236}">
                <a16:creationId xmlns:a16="http://schemas.microsoft.com/office/drawing/2014/main" id="{856CB173-6901-4881-8A82-1BA3F5FF59F0}"/>
              </a:ext>
            </a:extLst>
          </p:cNvPr>
          <p:cNvSpPr txBox="1">
            <a:spLocks noChangeArrowheads="1"/>
          </p:cNvSpPr>
          <p:nvPr/>
        </p:nvSpPr>
        <p:spPr bwMode="auto">
          <a:xfrm>
            <a:off x="3082925" y="1077914"/>
            <a:ext cx="640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nl-NL" altLang="nl-NL">
              <a:latin typeface="Calibri" panose="020F0502020204030204" pitchFamily="34" charset="0"/>
            </a:endParaRPr>
          </a:p>
        </p:txBody>
      </p:sp>
      <p:sp>
        <p:nvSpPr>
          <p:cNvPr id="523268" name="TextBox 8">
            <a:extLst>
              <a:ext uri="{FF2B5EF4-FFF2-40B4-BE49-F238E27FC236}">
                <a16:creationId xmlns:a16="http://schemas.microsoft.com/office/drawing/2014/main" id="{C2E28196-6480-4EF4-9FAA-DC4B79B063CC}"/>
              </a:ext>
            </a:extLst>
          </p:cNvPr>
          <p:cNvSpPr txBox="1">
            <a:spLocks noChangeArrowheads="1"/>
          </p:cNvSpPr>
          <p:nvPr/>
        </p:nvSpPr>
        <p:spPr bwMode="auto">
          <a:xfrm>
            <a:off x="6300789" y="1077914"/>
            <a:ext cx="419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nl-NL">
              <a:latin typeface="Calibri" panose="020F0502020204030204" pitchFamily="34" charset="0"/>
            </a:endParaRPr>
          </a:p>
        </p:txBody>
      </p:sp>
      <p:sp>
        <p:nvSpPr>
          <p:cNvPr id="13" name="Text Box 8">
            <a:extLst>
              <a:ext uri="{FF2B5EF4-FFF2-40B4-BE49-F238E27FC236}">
                <a16:creationId xmlns:a16="http://schemas.microsoft.com/office/drawing/2014/main" id="{26615A3F-395C-4E7E-964C-437A6F8F25FB}"/>
              </a:ext>
            </a:extLst>
          </p:cNvPr>
          <p:cNvSpPr txBox="1">
            <a:spLocks noChangeArrowheads="1"/>
          </p:cNvSpPr>
          <p:nvPr/>
        </p:nvSpPr>
        <p:spPr bwMode="auto">
          <a:xfrm>
            <a:off x="1524001" y="4508500"/>
            <a:ext cx="89646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endParaRPr lang="nl-NL" altLang="nl-NL" sz="6000">
              <a:solidFill>
                <a:srgbClr val="FF3300"/>
              </a:solidFill>
              <a:latin typeface="Trebuchet MS" panose="020B0603020202020204" pitchFamily="34" charset="0"/>
            </a:endParaRPr>
          </a:p>
        </p:txBody>
      </p:sp>
      <p:sp>
        <p:nvSpPr>
          <p:cNvPr id="523270" name="Tekstvak 13">
            <a:extLst>
              <a:ext uri="{FF2B5EF4-FFF2-40B4-BE49-F238E27FC236}">
                <a16:creationId xmlns:a16="http://schemas.microsoft.com/office/drawing/2014/main" id="{015F3A80-0761-4917-816B-346CD1FE3CA0}"/>
              </a:ext>
            </a:extLst>
          </p:cNvPr>
          <p:cNvSpPr txBox="1">
            <a:spLocks noChangeArrowheads="1"/>
          </p:cNvSpPr>
          <p:nvPr/>
        </p:nvSpPr>
        <p:spPr bwMode="auto">
          <a:xfrm>
            <a:off x="2133600" y="1371600"/>
            <a:ext cx="7924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nl-NL" altLang="nl-NL" sz="4400">
                <a:solidFill>
                  <a:srgbClr val="001285"/>
                </a:solidFill>
                <a:latin typeface="Calibri" panose="020F0502020204030204" pitchFamily="34" charset="0"/>
              </a:rPr>
              <a:t> </a:t>
            </a:r>
            <a:r>
              <a:rPr lang="nl-NL" altLang="nl-NL" sz="4400">
                <a:solidFill>
                  <a:srgbClr val="001285"/>
                </a:solidFill>
                <a:latin typeface="Rockwell" panose="02060603020205020403" pitchFamily="18" charset="0"/>
              </a:rPr>
              <a:t>zelf aan de slag</a:t>
            </a:r>
          </a:p>
        </p:txBody>
      </p:sp>
      <p:sp>
        <p:nvSpPr>
          <p:cNvPr id="16" name="Round Diagonal Corner Rectangle 18">
            <a:extLst>
              <a:ext uri="{FF2B5EF4-FFF2-40B4-BE49-F238E27FC236}">
                <a16:creationId xmlns:a16="http://schemas.microsoft.com/office/drawing/2014/main" id="{8C70B70F-D38B-4DDC-9530-A6FCB0308DA6}"/>
              </a:ext>
            </a:extLst>
          </p:cNvPr>
          <p:cNvSpPr/>
          <p:nvPr/>
        </p:nvSpPr>
        <p:spPr>
          <a:xfrm>
            <a:off x="1995489" y="144464"/>
            <a:ext cx="8366125" cy="6383337"/>
          </a:xfrm>
          <a:prstGeom prst="round2DiagRect">
            <a:avLst/>
          </a:prstGeom>
          <a:blipFill dpi="0" rotWithShape="0">
            <a:blip r:embed="rId2"/>
            <a:srcRect/>
            <a:stretch>
              <a:fillRect/>
            </a:stretch>
          </a:blipFill>
          <a:ln>
            <a:noFill/>
          </a:ln>
          <a:effectLst>
            <a:outerShdw blurRad="50800" dist="127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l-NL" sz="2800" b="1" i="1" dirty="0">
              <a:solidFill>
                <a:srgbClr val="FFFFFF"/>
              </a:solidFill>
              <a:latin typeface="Rockwell" pitchFamily="18" charset="0"/>
            </a:endParaRPr>
          </a:p>
        </p:txBody>
      </p:sp>
      <p:sp>
        <p:nvSpPr>
          <p:cNvPr id="523272" name="Tekstvak 17">
            <a:extLst>
              <a:ext uri="{FF2B5EF4-FFF2-40B4-BE49-F238E27FC236}">
                <a16:creationId xmlns:a16="http://schemas.microsoft.com/office/drawing/2014/main" id="{B97537C6-445C-4C4E-9AC5-75D98D1C5E0C}"/>
              </a:ext>
            </a:extLst>
          </p:cNvPr>
          <p:cNvSpPr txBox="1">
            <a:spLocks noChangeArrowheads="1"/>
          </p:cNvSpPr>
          <p:nvPr/>
        </p:nvSpPr>
        <p:spPr bwMode="auto">
          <a:xfrm>
            <a:off x="3022601" y="1004889"/>
            <a:ext cx="656272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nl-NL" altLang="nl-NL" sz="2800">
                <a:solidFill>
                  <a:srgbClr val="FFFFFF"/>
                </a:solidFill>
                <a:latin typeface="Rockwell" panose="02060603020205020403" pitchFamily="18" charset="0"/>
              </a:rPr>
              <a:t>“Ik begrijp je vraag niet”</a:t>
            </a:r>
          </a:p>
          <a:p>
            <a:pPr eaLnBrk="1" hangingPunct="1"/>
            <a:endParaRPr lang="nl-NL" altLang="nl-NL" sz="2800">
              <a:solidFill>
                <a:srgbClr val="FFFFFF"/>
              </a:solidFill>
              <a:latin typeface="Rockwell" panose="02060603020205020403" pitchFamily="18" charset="0"/>
            </a:endParaRPr>
          </a:p>
          <a:p>
            <a:pPr eaLnBrk="1" hangingPunct="1"/>
            <a:r>
              <a:rPr lang="nl-NL" altLang="nl-NL" sz="2800">
                <a:solidFill>
                  <a:srgbClr val="FFFFFF"/>
                </a:solidFill>
                <a:latin typeface="Rockwell" panose="02060603020205020403" pitchFamily="18" charset="0"/>
              </a:rPr>
              <a:t>Afwijzen:      </a:t>
            </a:r>
            <a:r>
              <a:rPr lang="nl-NL" altLang="nl-NL" sz="2400" i="1">
                <a:solidFill>
                  <a:srgbClr val="FFFFFF"/>
                </a:solidFill>
                <a:latin typeface="Rockwell" panose="02060603020205020403" pitchFamily="18" charset="0"/>
              </a:rPr>
              <a:t>moet je maar beter luisteren</a:t>
            </a:r>
            <a:endParaRPr lang="nl-NL" altLang="nl-NL" sz="2400">
              <a:solidFill>
                <a:srgbClr val="FFFFFF"/>
              </a:solidFill>
              <a:latin typeface="Rockwell" panose="02060603020205020403" pitchFamily="18" charset="0"/>
            </a:endParaRPr>
          </a:p>
          <a:p>
            <a:pPr eaLnBrk="1" hangingPunct="1"/>
            <a:endParaRPr lang="nl-NL" altLang="nl-NL" sz="800">
              <a:solidFill>
                <a:srgbClr val="FFFFFF"/>
              </a:solidFill>
              <a:latin typeface="Rockwell" panose="02060603020205020403" pitchFamily="18" charset="0"/>
            </a:endParaRPr>
          </a:p>
          <a:p>
            <a:pPr eaLnBrk="1" hangingPunct="1"/>
            <a:endParaRPr lang="nl-NL" altLang="nl-NL" sz="800">
              <a:solidFill>
                <a:srgbClr val="FFFFFF"/>
              </a:solidFill>
              <a:latin typeface="Rockwell" panose="02060603020205020403" pitchFamily="18" charset="0"/>
            </a:endParaRPr>
          </a:p>
          <a:p>
            <a:pPr eaLnBrk="1" hangingPunct="1"/>
            <a:r>
              <a:rPr lang="nl-NL" altLang="nl-NL" sz="2800">
                <a:solidFill>
                  <a:srgbClr val="FFFFFF"/>
                </a:solidFill>
                <a:latin typeface="Rockwell" panose="02060603020205020403" pitchFamily="18" charset="0"/>
              </a:rPr>
              <a:t>Negeren:      </a:t>
            </a:r>
            <a:r>
              <a:rPr lang="nl-NL" altLang="nl-NL" sz="2400" i="1">
                <a:solidFill>
                  <a:srgbClr val="FFFFFF"/>
                </a:solidFill>
                <a:latin typeface="Rockwell" panose="02060603020205020403" pitchFamily="18" charset="0"/>
              </a:rPr>
              <a:t>ik ga nu verder</a:t>
            </a:r>
            <a:endParaRPr lang="nl-NL" altLang="nl-NL" sz="2400">
              <a:solidFill>
                <a:srgbClr val="FFFFFF"/>
              </a:solidFill>
              <a:latin typeface="Rockwell" panose="02060603020205020403" pitchFamily="18" charset="0"/>
            </a:endParaRPr>
          </a:p>
          <a:p>
            <a:pPr eaLnBrk="1" hangingPunct="1"/>
            <a:endParaRPr lang="nl-NL" altLang="nl-NL" sz="800">
              <a:solidFill>
                <a:srgbClr val="FFFFFF"/>
              </a:solidFill>
              <a:latin typeface="Rockwell" panose="02060603020205020403" pitchFamily="18" charset="0"/>
            </a:endParaRPr>
          </a:p>
          <a:p>
            <a:pPr eaLnBrk="1" hangingPunct="1"/>
            <a:endParaRPr lang="nl-NL" altLang="nl-NL" sz="800">
              <a:solidFill>
                <a:srgbClr val="FFFFFF"/>
              </a:solidFill>
              <a:latin typeface="Rockwell" panose="02060603020205020403" pitchFamily="18" charset="0"/>
            </a:endParaRPr>
          </a:p>
          <a:p>
            <a:pPr eaLnBrk="1" hangingPunct="1"/>
            <a:r>
              <a:rPr lang="nl-NL" altLang="nl-NL" sz="2800">
                <a:solidFill>
                  <a:srgbClr val="FFFFFF"/>
                </a:solidFill>
                <a:latin typeface="Rockwell" panose="02060603020205020403" pitchFamily="18" charset="0"/>
              </a:rPr>
              <a:t>Vanuit eigen perspectief:     </a:t>
            </a:r>
          </a:p>
          <a:p>
            <a:pPr eaLnBrk="1" hangingPunct="1"/>
            <a:r>
              <a:rPr lang="nl-NL" altLang="nl-NL" sz="2400" i="1">
                <a:solidFill>
                  <a:srgbClr val="FFFFFF"/>
                </a:solidFill>
                <a:latin typeface="Rockwell" panose="02060603020205020403" pitchFamily="18" charset="0"/>
              </a:rPr>
              <a:t>vind ik ook vaak moeilijk</a:t>
            </a:r>
            <a:endParaRPr lang="nl-NL" altLang="nl-NL" sz="2400">
              <a:solidFill>
                <a:srgbClr val="FFFFFF"/>
              </a:solidFill>
              <a:latin typeface="Rockwell" panose="02060603020205020403" pitchFamily="18" charset="0"/>
            </a:endParaRPr>
          </a:p>
          <a:p>
            <a:pPr eaLnBrk="1" hangingPunct="1"/>
            <a:endParaRPr lang="nl-NL" altLang="nl-NL" sz="800">
              <a:solidFill>
                <a:srgbClr val="FFFFFF"/>
              </a:solidFill>
              <a:latin typeface="Rockwell" panose="02060603020205020403" pitchFamily="18" charset="0"/>
            </a:endParaRPr>
          </a:p>
          <a:p>
            <a:pPr eaLnBrk="1" hangingPunct="1"/>
            <a:endParaRPr lang="nl-NL" altLang="nl-NL" sz="800">
              <a:solidFill>
                <a:srgbClr val="FFFFFF"/>
              </a:solidFill>
              <a:latin typeface="Rockwell" panose="02060603020205020403" pitchFamily="18" charset="0"/>
            </a:endParaRPr>
          </a:p>
          <a:p>
            <a:pPr eaLnBrk="1" hangingPunct="1"/>
            <a:r>
              <a:rPr lang="nl-NL" altLang="nl-NL" sz="2800">
                <a:solidFill>
                  <a:srgbClr val="FFFFFF"/>
                </a:solidFill>
                <a:latin typeface="Rockwell" panose="02060603020205020403" pitchFamily="18" charset="0"/>
              </a:rPr>
              <a:t>In ervaringsstroom van de ander:      </a:t>
            </a:r>
            <a:r>
              <a:rPr lang="nl-NL" altLang="nl-NL" sz="2400" i="1">
                <a:solidFill>
                  <a:srgbClr val="FFFFFF"/>
                </a:solidFill>
                <a:latin typeface="Rockwell" panose="02060603020205020403" pitchFamily="18" charset="0"/>
              </a:rPr>
              <a:t>vertel eens</a:t>
            </a:r>
            <a:endParaRPr lang="nl-NL" altLang="nl-NL" sz="2400">
              <a:latin typeface="Calibri" panose="020F0502020204030204" pitchFamily="34" charset="0"/>
            </a:endParaRPr>
          </a:p>
        </p:txBody>
      </p:sp>
    </p:spTree>
    <p:extLst>
      <p:ext uri="{BB962C8B-B14F-4D97-AF65-F5344CB8AC3E}">
        <p14:creationId xmlns:p14="http://schemas.microsoft.com/office/powerpoint/2010/main" val="1291688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descr="C:\Users\suus\Desktop\Picture1.png">
            <a:extLst>
              <a:ext uri="{FF2B5EF4-FFF2-40B4-BE49-F238E27FC236}">
                <a16:creationId xmlns:a16="http://schemas.microsoft.com/office/drawing/2014/main" id="{106051BA-6430-4869-854A-3CAE5F2909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9114" y="179389"/>
            <a:ext cx="1139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1" name="TextBox 7">
            <a:extLst>
              <a:ext uri="{FF2B5EF4-FFF2-40B4-BE49-F238E27FC236}">
                <a16:creationId xmlns:a16="http://schemas.microsoft.com/office/drawing/2014/main" id="{5877BBD3-A839-4164-B9FC-65CBB8718706}"/>
              </a:ext>
            </a:extLst>
          </p:cNvPr>
          <p:cNvSpPr txBox="1">
            <a:spLocks noChangeArrowheads="1"/>
          </p:cNvSpPr>
          <p:nvPr/>
        </p:nvSpPr>
        <p:spPr bwMode="auto">
          <a:xfrm>
            <a:off x="1789114" y="808039"/>
            <a:ext cx="8643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a:solidFill>
                  <a:srgbClr val="000000"/>
                </a:solidFill>
                <a:latin typeface="Calibri" panose="020F0502020204030204" pitchFamily="34" charset="0"/>
              </a:rPr>
              <a:t> </a:t>
            </a:r>
          </a:p>
        </p:txBody>
      </p:sp>
      <p:pic>
        <p:nvPicPr>
          <p:cNvPr id="524292" name="Picture 1">
            <a:extLst>
              <a:ext uri="{FF2B5EF4-FFF2-40B4-BE49-F238E27FC236}">
                <a16:creationId xmlns:a16="http://schemas.microsoft.com/office/drawing/2014/main" id="{01044873-02BA-4B2D-8443-EA310C4830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7989" y="58739"/>
            <a:ext cx="13620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293" name="Picture 4">
            <a:extLst>
              <a:ext uri="{FF2B5EF4-FFF2-40B4-BE49-F238E27FC236}">
                <a16:creationId xmlns:a16="http://schemas.microsoft.com/office/drawing/2014/main" id="{08BA4B54-F2A3-4035-ADA6-07EE754F2D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788" y="668338"/>
            <a:ext cx="10080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4FE40EF5-5C9D-415F-9958-37BE105D0424}"/>
              </a:ext>
            </a:extLst>
          </p:cNvPr>
          <p:cNvSpPr/>
          <p:nvPr/>
        </p:nvSpPr>
        <p:spPr>
          <a:xfrm>
            <a:off x="3082926" y="203201"/>
            <a:ext cx="7350125" cy="339725"/>
          </a:xfrm>
          <a:prstGeom prst="roundRect">
            <a:avLst/>
          </a:prstGeom>
          <a:solidFill>
            <a:srgbClr val="18AD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400" dirty="0" err="1">
                <a:solidFill>
                  <a:schemeClr val="bg1"/>
                </a:solidFill>
                <a:latin typeface="Rockwell" pitchFamily="18" charset="0"/>
              </a:rPr>
              <a:t>Gelukkige</a:t>
            </a:r>
            <a:r>
              <a:rPr lang="en-US" sz="1400" dirty="0">
                <a:solidFill>
                  <a:schemeClr val="bg1"/>
                </a:solidFill>
                <a:latin typeface="Rockwell" pitchFamily="18" charset="0"/>
              </a:rPr>
              <a:t> </a:t>
            </a:r>
            <a:r>
              <a:rPr lang="en-US" sz="1400" dirty="0" err="1">
                <a:solidFill>
                  <a:schemeClr val="bg1"/>
                </a:solidFill>
                <a:latin typeface="Rockwell" pitchFamily="18" charset="0"/>
              </a:rPr>
              <a:t>kinderen</a:t>
            </a:r>
            <a:endParaRPr lang="en-US" sz="1400" dirty="0">
              <a:solidFill>
                <a:schemeClr val="bg1"/>
              </a:solidFill>
              <a:latin typeface="Rockwell" pitchFamily="18" charset="0"/>
            </a:endParaRPr>
          </a:p>
        </p:txBody>
      </p:sp>
      <p:pic>
        <p:nvPicPr>
          <p:cNvPr id="524295" name="Picture 2" descr="C:\Users\suus\Desktop\Picture1.png">
            <a:extLst>
              <a:ext uri="{FF2B5EF4-FFF2-40B4-BE49-F238E27FC236}">
                <a16:creationId xmlns:a16="http://schemas.microsoft.com/office/drawing/2014/main" id="{122A77C4-5AB3-433E-ADF5-356B01ED7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788" y="1711325"/>
            <a:ext cx="8597900"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6" name="Rechthoek 5">
            <a:extLst>
              <a:ext uri="{FF2B5EF4-FFF2-40B4-BE49-F238E27FC236}">
                <a16:creationId xmlns:a16="http://schemas.microsoft.com/office/drawing/2014/main" id="{B592F0A3-A0F6-44A6-A4E9-C99D3D25F777}"/>
              </a:ext>
            </a:extLst>
          </p:cNvPr>
          <p:cNvSpPr>
            <a:spLocks noChangeArrowheads="1"/>
          </p:cNvSpPr>
          <p:nvPr/>
        </p:nvSpPr>
        <p:spPr bwMode="auto">
          <a:xfrm>
            <a:off x="2176464" y="2052639"/>
            <a:ext cx="80089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nl-NL" altLang="nl-NL" sz="2400" b="1" i="1">
                <a:solidFill>
                  <a:srgbClr val="001285"/>
                </a:solidFill>
                <a:latin typeface="Calibri" panose="020F0502020204030204" pitchFamily="34" charset="0"/>
              </a:rPr>
              <a:t>Oplossingsgerichte vragen</a:t>
            </a:r>
          </a:p>
          <a:p>
            <a:pPr algn="ctr" eaLnBrk="1" hangingPunct="1"/>
            <a:endParaRPr lang="nl-NL" altLang="nl-NL" sz="2400" b="1" i="1">
              <a:solidFill>
                <a:srgbClr val="001285"/>
              </a:solidFill>
              <a:latin typeface="Calibri" panose="020F0502020204030204" pitchFamily="34" charset="0"/>
            </a:endParaRPr>
          </a:p>
          <a:p>
            <a:pPr eaLnBrk="1" hangingPunct="1"/>
            <a:r>
              <a:rPr lang="nl-NL" altLang="nl-NL" sz="2400">
                <a:solidFill>
                  <a:srgbClr val="001285"/>
                </a:solidFill>
                <a:latin typeface="Calibri" panose="020F0502020204030204" pitchFamily="34" charset="0"/>
              </a:rPr>
              <a:t>Hoe kun jij ervoor zorgen dat je…. (</a:t>
            </a:r>
            <a:r>
              <a:rPr lang="nl-NL" altLang="nl-NL" i="1">
                <a:solidFill>
                  <a:srgbClr val="001285"/>
                </a:solidFill>
                <a:latin typeface="Calibri" panose="020F0502020204030204" pitchFamily="34" charset="0"/>
              </a:rPr>
              <a:t>dat wat je verwacht</a:t>
            </a:r>
            <a:r>
              <a:rPr lang="nl-NL" altLang="nl-NL" sz="2400">
                <a:solidFill>
                  <a:srgbClr val="001285"/>
                </a:solidFill>
                <a:latin typeface="Calibri" panose="020F0502020204030204" pitchFamily="34" charset="0"/>
              </a:rPr>
              <a:t>) zodat …..</a:t>
            </a:r>
          </a:p>
          <a:p>
            <a:pPr eaLnBrk="1" hangingPunct="1"/>
            <a:r>
              <a:rPr lang="nl-NL" altLang="nl-NL" sz="2400">
                <a:solidFill>
                  <a:srgbClr val="001285"/>
                </a:solidFill>
                <a:latin typeface="Calibri" panose="020F0502020204030204" pitchFamily="34" charset="0"/>
              </a:rPr>
              <a:t>(</a:t>
            </a:r>
            <a:r>
              <a:rPr lang="nl-NL" altLang="nl-NL" i="1">
                <a:solidFill>
                  <a:srgbClr val="001285"/>
                </a:solidFill>
                <a:latin typeface="Calibri" panose="020F0502020204030204" pitchFamily="34" charset="0"/>
              </a:rPr>
              <a:t>je positief geformuleerde reden om dit te vragen</a:t>
            </a:r>
            <a:r>
              <a:rPr lang="nl-NL" altLang="nl-NL" sz="2400">
                <a:solidFill>
                  <a:srgbClr val="001285"/>
                </a:solidFill>
                <a:latin typeface="Calibri" panose="020F0502020204030204" pitchFamily="34" charset="0"/>
              </a:rPr>
              <a:t>)</a:t>
            </a:r>
          </a:p>
          <a:p>
            <a:pPr eaLnBrk="1" hangingPunct="1"/>
            <a:endParaRPr lang="nl-NL" altLang="nl-NL" sz="2400">
              <a:solidFill>
                <a:srgbClr val="001285"/>
              </a:solidFill>
              <a:latin typeface="Calibri" panose="020F0502020204030204" pitchFamily="34" charset="0"/>
            </a:endParaRPr>
          </a:p>
          <a:p>
            <a:pPr eaLnBrk="1" hangingPunct="1"/>
            <a:r>
              <a:rPr lang="nl-NL" altLang="nl-NL" sz="2400">
                <a:solidFill>
                  <a:srgbClr val="001285"/>
                </a:solidFill>
                <a:latin typeface="Calibri" panose="020F0502020204030204" pitchFamily="34" charset="0"/>
              </a:rPr>
              <a:t>Ik zou graag eens met je praten over hoe jij… (</a:t>
            </a:r>
            <a:r>
              <a:rPr lang="nl-NL" altLang="nl-NL" i="1">
                <a:solidFill>
                  <a:srgbClr val="001285"/>
                </a:solidFill>
                <a:latin typeface="Calibri" panose="020F0502020204030204" pitchFamily="34" charset="0"/>
              </a:rPr>
              <a:t>dat wat je verwacht</a:t>
            </a:r>
            <a:r>
              <a:rPr lang="nl-NL" altLang="nl-NL" sz="2400">
                <a:solidFill>
                  <a:srgbClr val="001285"/>
                </a:solidFill>
                <a:latin typeface="Calibri" panose="020F0502020204030204" pitchFamily="34" charset="0"/>
              </a:rPr>
              <a:t>) zodat ….. (</a:t>
            </a:r>
            <a:r>
              <a:rPr lang="nl-NL" altLang="nl-NL" i="1">
                <a:solidFill>
                  <a:srgbClr val="001285"/>
                </a:solidFill>
                <a:latin typeface="Calibri" panose="020F0502020204030204" pitchFamily="34" charset="0"/>
              </a:rPr>
              <a:t>je positief  geformuleerde reden</a:t>
            </a:r>
            <a:r>
              <a:rPr lang="nl-NL" altLang="nl-NL" sz="2400">
                <a:solidFill>
                  <a:srgbClr val="001285"/>
                </a:solidFill>
                <a:latin typeface="Calibri" panose="020F0502020204030204" pitchFamily="34" charset="0"/>
              </a:rPr>
              <a:t>). Zou je daar eens vast over na willen denken, dan kunnen we het er binnenkort eens over hebben en dan kan ik horen welke oplossingen jij hebt   bedacht.</a:t>
            </a:r>
          </a:p>
        </p:txBody>
      </p:sp>
    </p:spTree>
    <p:extLst>
      <p:ext uri="{BB962C8B-B14F-4D97-AF65-F5344CB8AC3E}">
        <p14:creationId xmlns:p14="http://schemas.microsoft.com/office/powerpoint/2010/main" val="1186621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a:extLst>
              <a:ext uri="{FF2B5EF4-FFF2-40B4-BE49-F238E27FC236}">
                <a16:creationId xmlns:a16="http://schemas.microsoft.com/office/drawing/2014/main" id="{34EDC6EC-9A1B-4A52-8507-AAEC034A91C9}"/>
              </a:ext>
            </a:extLst>
          </p:cNvPr>
          <p:cNvSpPr>
            <a:spLocks noGrp="1" noChangeArrowheads="1"/>
          </p:cNvSpPr>
          <p:nvPr>
            <p:ph type="title"/>
          </p:nvPr>
        </p:nvSpPr>
        <p:spPr/>
        <p:txBody>
          <a:bodyPr/>
          <a:lstStyle/>
          <a:p>
            <a:r>
              <a:rPr lang="nl-NL" altLang="nl-NL" sz="4000"/>
              <a:t>Acties</a:t>
            </a:r>
            <a:br>
              <a:rPr lang="nl-NL" altLang="nl-NL" sz="4000"/>
            </a:br>
            <a:endParaRPr lang="nl-NL" altLang="nl-NL" sz="4000"/>
          </a:p>
        </p:txBody>
      </p:sp>
      <p:sp>
        <p:nvSpPr>
          <p:cNvPr id="510979" name="Rectangle 3">
            <a:extLst>
              <a:ext uri="{FF2B5EF4-FFF2-40B4-BE49-F238E27FC236}">
                <a16:creationId xmlns:a16="http://schemas.microsoft.com/office/drawing/2014/main" id="{52D785CB-D7EA-4F58-B4F2-9BE66A64DC96}"/>
              </a:ext>
            </a:extLst>
          </p:cNvPr>
          <p:cNvSpPr>
            <a:spLocks noGrp="1" noChangeArrowheads="1"/>
          </p:cNvSpPr>
          <p:nvPr>
            <p:ph type="body" idx="1"/>
          </p:nvPr>
        </p:nvSpPr>
        <p:spPr/>
        <p:txBody>
          <a:bodyPr/>
          <a:lstStyle/>
          <a:p>
            <a:r>
              <a:rPr lang="nl-NL" altLang="nl-NL"/>
              <a:t>Jaarplan kinderparticipatie</a:t>
            </a:r>
          </a:p>
          <a:p>
            <a:endParaRPr lang="nl-NL" altLang="nl-NL"/>
          </a:p>
        </p:txBody>
      </p:sp>
    </p:spTree>
    <p:extLst>
      <p:ext uri="{BB962C8B-B14F-4D97-AF65-F5344CB8AC3E}">
        <p14:creationId xmlns:p14="http://schemas.microsoft.com/office/powerpoint/2010/main" val="314576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a:t>
            </a:r>
            <a:r>
              <a:rPr lang="nl-NL"/>
              <a:t>de schoenen van…</a:t>
            </a:r>
          </a:p>
        </p:txBody>
      </p:sp>
      <p:sp>
        <p:nvSpPr>
          <p:cNvPr id="3" name="Tijdelijke aanduiding voor inhoud 2"/>
          <p:cNvSpPr>
            <a:spLocks noGrp="1"/>
          </p:cNvSpPr>
          <p:nvPr>
            <p:ph idx="1"/>
          </p:nvPr>
        </p:nvSpPr>
        <p:spPr/>
        <p:txBody>
          <a:bodyPr>
            <a:normAutofit fontScale="70000" lnSpcReduction="20000"/>
          </a:bodyPr>
          <a:lstStyle/>
          <a:p>
            <a:pPr>
              <a:spcBef>
                <a:spcPct val="0"/>
              </a:spcBef>
              <a:buNone/>
            </a:pPr>
            <a:r>
              <a:rPr lang="nl-NL" altLang="nl-NL" i="1" dirty="0">
                <a:solidFill>
                  <a:srgbClr val="001285"/>
                </a:solidFill>
                <a:latin typeface="Calibri" panose="020F0502020204030204" pitchFamily="34" charset="0"/>
              </a:rPr>
              <a:t>Stap 1</a:t>
            </a:r>
            <a:r>
              <a:rPr lang="nl-NL" altLang="nl-NL" dirty="0">
                <a:solidFill>
                  <a:srgbClr val="001285"/>
                </a:solidFill>
                <a:latin typeface="Calibri" panose="020F0502020204030204" pitchFamily="34" charset="0"/>
              </a:rPr>
              <a:t>: Vraag formuleren, wat wil je weten over het kind.</a:t>
            </a:r>
          </a:p>
          <a:p>
            <a:pPr>
              <a:spcBef>
                <a:spcPct val="0"/>
              </a:spcBef>
              <a:buNone/>
            </a:pPr>
            <a:endParaRPr lang="nl-NL" altLang="nl-NL" dirty="0">
              <a:solidFill>
                <a:srgbClr val="001285"/>
              </a:solidFill>
              <a:latin typeface="Calibri" panose="020F0502020204030204" pitchFamily="34" charset="0"/>
            </a:endParaRPr>
          </a:p>
          <a:p>
            <a:pPr>
              <a:spcBef>
                <a:spcPct val="0"/>
              </a:spcBef>
              <a:buNone/>
            </a:pPr>
            <a:r>
              <a:rPr lang="nl-NL" altLang="nl-NL" i="1" dirty="0">
                <a:solidFill>
                  <a:srgbClr val="001285"/>
                </a:solidFill>
                <a:latin typeface="Calibri" panose="020F0502020204030204" pitchFamily="34" charset="0"/>
              </a:rPr>
              <a:t>Stap 2</a:t>
            </a:r>
            <a:r>
              <a:rPr lang="nl-NL" altLang="nl-NL" dirty="0">
                <a:solidFill>
                  <a:srgbClr val="001285"/>
                </a:solidFill>
                <a:latin typeface="Calibri" panose="020F0502020204030204" pitchFamily="34" charset="0"/>
              </a:rPr>
              <a:t>: Gegevens vertellen, vertel hardop wat je allemaal weet over het kind, van school, thuis, enz. de helper mag vragen stellen, maar geen commentaar of advies geven.</a:t>
            </a:r>
          </a:p>
          <a:p>
            <a:pPr>
              <a:spcBef>
                <a:spcPct val="0"/>
              </a:spcBef>
              <a:buNone/>
            </a:pPr>
            <a:endParaRPr lang="nl-NL" altLang="nl-NL" dirty="0">
              <a:solidFill>
                <a:srgbClr val="001285"/>
              </a:solidFill>
              <a:latin typeface="Calibri" panose="020F0502020204030204" pitchFamily="34" charset="0"/>
            </a:endParaRPr>
          </a:p>
          <a:p>
            <a:pPr>
              <a:spcBef>
                <a:spcPct val="0"/>
              </a:spcBef>
              <a:buNone/>
            </a:pPr>
            <a:r>
              <a:rPr lang="nl-NL" altLang="nl-NL" i="1" dirty="0">
                <a:solidFill>
                  <a:srgbClr val="001285"/>
                </a:solidFill>
                <a:latin typeface="Calibri" panose="020F0502020204030204" pitchFamily="34" charset="0"/>
              </a:rPr>
              <a:t>Stap 3 </a:t>
            </a:r>
            <a:r>
              <a:rPr lang="nl-NL" altLang="nl-NL" dirty="0">
                <a:solidFill>
                  <a:srgbClr val="001285"/>
                </a:solidFill>
                <a:latin typeface="Calibri" panose="020F0502020204030204" pitchFamily="34" charset="0"/>
              </a:rPr>
              <a:t>: Ga op de stoel van het kind zitten en leef je in, in het kind.</a:t>
            </a:r>
          </a:p>
          <a:p>
            <a:pPr>
              <a:spcBef>
                <a:spcPct val="0"/>
              </a:spcBef>
              <a:buNone/>
            </a:pPr>
            <a:endParaRPr lang="nl-NL" altLang="nl-NL" dirty="0">
              <a:solidFill>
                <a:srgbClr val="001285"/>
              </a:solidFill>
              <a:latin typeface="Calibri" panose="020F0502020204030204" pitchFamily="34" charset="0"/>
            </a:endParaRPr>
          </a:p>
          <a:p>
            <a:pPr>
              <a:spcBef>
                <a:spcPct val="0"/>
              </a:spcBef>
              <a:buNone/>
            </a:pPr>
            <a:r>
              <a:rPr lang="nl-NL" altLang="nl-NL" i="1" dirty="0">
                <a:solidFill>
                  <a:srgbClr val="001285"/>
                </a:solidFill>
                <a:latin typeface="Calibri" panose="020F0502020204030204" pitchFamily="34" charset="0"/>
              </a:rPr>
              <a:t>Stap 4 </a:t>
            </a:r>
            <a:r>
              <a:rPr lang="nl-NL" altLang="nl-NL" dirty="0">
                <a:solidFill>
                  <a:srgbClr val="001285"/>
                </a:solidFill>
                <a:latin typeface="Calibri" panose="020F0502020204030204" pitchFamily="34" charset="0"/>
              </a:rPr>
              <a:t>: Je bent het kind, de helper gaat jou aanspreken met de naam van het kind en gaat alles vertellen over het kind, de helper vertelt vooral gevoel, wensen en verlangens vooral uit eigen fantasie.</a:t>
            </a:r>
          </a:p>
          <a:p>
            <a:pPr>
              <a:spcBef>
                <a:spcPct val="0"/>
              </a:spcBef>
              <a:buNone/>
            </a:pPr>
            <a:endParaRPr lang="nl-NL" altLang="nl-NL" dirty="0">
              <a:solidFill>
                <a:srgbClr val="001285"/>
              </a:solidFill>
              <a:latin typeface="Calibri" panose="020F0502020204030204" pitchFamily="34" charset="0"/>
            </a:endParaRPr>
          </a:p>
          <a:p>
            <a:pPr>
              <a:spcBef>
                <a:spcPct val="0"/>
              </a:spcBef>
              <a:buNone/>
            </a:pPr>
            <a:r>
              <a:rPr lang="nl-NL" altLang="nl-NL" i="1" dirty="0">
                <a:solidFill>
                  <a:srgbClr val="001285"/>
                </a:solidFill>
                <a:latin typeface="Calibri" panose="020F0502020204030204" pitchFamily="34" charset="0"/>
              </a:rPr>
              <a:t>Stap 5</a:t>
            </a:r>
            <a:r>
              <a:rPr lang="nl-NL" altLang="nl-NL" dirty="0">
                <a:solidFill>
                  <a:srgbClr val="001285"/>
                </a:solidFill>
                <a:latin typeface="Calibri" panose="020F0502020204030204" pitchFamily="34" charset="0"/>
              </a:rPr>
              <a:t>: Behoefte van het kind, de helper stelt een vraag namens het kind. Vraag wat de leerkracht voor jou (als kind) kan doen. </a:t>
            </a:r>
          </a:p>
          <a:p>
            <a:pPr>
              <a:spcBef>
                <a:spcPct val="0"/>
              </a:spcBef>
              <a:buNone/>
            </a:pPr>
            <a:endParaRPr lang="nl-NL" altLang="nl-NL" dirty="0">
              <a:solidFill>
                <a:srgbClr val="001285"/>
              </a:solidFill>
              <a:latin typeface="Calibri" panose="020F0502020204030204" pitchFamily="34" charset="0"/>
            </a:endParaRPr>
          </a:p>
          <a:p>
            <a:pPr>
              <a:spcBef>
                <a:spcPct val="0"/>
              </a:spcBef>
              <a:buNone/>
            </a:pPr>
            <a:r>
              <a:rPr lang="nl-NL" altLang="nl-NL" i="1" dirty="0">
                <a:solidFill>
                  <a:srgbClr val="001285"/>
                </a:solidFill>
                <a:latin typeface="Calibri" panose="020F0502020204030204" pitchFamily="34" charset="0"/>
              </a:rPr>
              <a:t>Stap 6</a:t>
            </a:r>
            <a:r>
              <a:rPr lang="nl-NL" altLang="nl-NL" dirty="0">
                <a:solidFill>
                  <a:srgbClr val="001285"/>
                </a:solidFill>
                <a:latin typeface="Calibri" panose="020F0502020204030204" pitchFamily="34" charset="0"/>
              </a:rPr>
              <a:t>: Terug in jezelf, je helper vraagt jou om je ogen weer open te doen en je gaat op je eigen stoel zitten</a:t>
            </a:r>
          </a:p>
          <a:p>
            <a:pPr>
              <a:spcBef>
                <a:spcPct val="0"/>
              </a:spcBef>
              <a:buNone/>
            </a:pPr>
            <a:endParaRPr lang="nl-NL" altLang="nl-NL" dirty="0">
              <a:solidFill>
                <a:srgbClr val="001285"/>
              </a:solidFill>
              <a:latin typeface="Calibri" panose="020F0502020204030204" pitchFamily="34" charset="0"/>
            </a:endParaRPr>
          </a:p>
          <a:p>
            <a:pPr>
              <a:spcBef>
                <a:spcPct val="0"/>
              </a:spcBef>
              <a:buNone/>
            </a:pPr>
            <a:r>
              <a:rPr lang="nl-NL" altLang="nl-NL" i="1" dirty="0">
                <a:solidFill>
                  <a:srgbClr val="001285"/>
                </a:solidFill>
                <a:latin typeface="Calibri" panose="020F0502020204030204" pitchFamily="34" charset="0"/>
              </a:rPr>
              <a:t>Stap 7</a:t>
            </a:r>
            <a:r>
              <a:rPr lang="nl-NL" altLang="nl-NL" dirty="0">
                <a:solidFill>
                  <a:srgbClr val="001285"/>
                </a:solidFill>
                <a:latin typeface="Calibri" panose="020F0502020204030204" pitchFamily="34" charset="0"/>
              </a:rPr>
              <a:t>: Antwoord op de vraag. Vertel de helper wat jij hebt ontdekt. Wat weet je nu? Hoe ga jij het anders doen?</a:t>
            </a:r>
            <a:endParaRPr lang="nl-NL" dirty="0"/>
          </a:p>
        </p:txBody>
      </p:sp>
    </p:spTree>
    <p:extLst>
      <p:ext uri="{BB962C8B-B14F-4D97-AF65-F5344CB8AC3E}">
        <p14:creationId xmlns:p14="http://schemas.microsoft.com/office/powerpoint/2010/main" val="433140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ebsite.thiememeulenhoff.nl/onderwijsjongekind/binaries/content/gallery/standaardsites/onderwijsjongekind/psychologische-basisbehoeften.jpg">
            <a:extLst>
              <a:ext uri="{FF2B5EF4-FFF2-40B4-BE49-F238E27FC236}">
                <a16:creationId xmlns:a16="http://schemas.microsoft.com/office/drawing/2014/main" id="{BC31DDAD-4F7A-42C0-8E6C-4DCE96D7C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772"/>
            <a:ext cx="11791665" cy="749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4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AE3D54-B28B-44DB-B5D5-3C8A6824F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03083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0BC0BBD4-3D04-4146-8266-C441826D9121}"/>
              </a:ext>
            </a:extLst>
          </p:cNvPr>
          <p:cNvSpPr>
            <a:spLocks noGrp="1"/>
          </p:cNvSpPr>
          <p:nvPr>
            <p:ph type="title"/>
          </p:nvPr>
        </p:nvSpPr>
        <p:spPr/>
        <p:txBody>
          <a:bodyPr/>
          <a:lstStyle/>
          <a:p>
            <a:pPr eaLnBrk="1" hangingPunct="1"/>
            <a:r>
              <a:rPr lang="nl-NL" altLang="nl-NL"/>
              <a:t>Respect voor autonomie</a:t>
            </a:r>
          </a:p>
        </p:txBody>
      </p:sp>
      <p:sp>
        <p:nvSpPr>
          <p:cNvPr id="3" name="Tijdelijke aanduiding voor inhoud 2">
            <a:extLst>
              <a:ext uri="{FF2B5EF4-FFF2-40B4-BE49-F238E27FC236}">
                <a16:creationId xmlns:a16="http://schemas.microsoft.com/office/drawing/2014/main" id="{33F4ECF6-15E0-47B3-80C9-C3DBD547EA19}"/>
              </a:ext>
            </a:extLst>
          </p:cNvPr>
          <p:cNvSpPr>
            <a:spLocks noGrp="1"/>
          </p:cNvSpPr>
          <p:nvPr>
            <p:ph idx="1"/>
          </p:nvPr>
        </p:nvSpPr>
        <p:spPr/>
        <p:txBody>
          <a:bodyPr rtlCol="0">
            <a:normAutofit lnSpcReduction="10000"/>
          </a:bodyPr>
          <a:lstStyle/>
          <a:p>
            <a:pPr marL="0" indent="0">
              <a:buNone/>
              <a:defRPr/>
            </a:pPr>
            <a:r>
              <a:rPr lang="nl-NL" dirty="0"/>
              <a:t>Het bieden van gelegenheid aan het kind om eigen oplossingen en ideeën in te brengen en dingen zelf te doen.</a:t>
            </a:r>
          </a:p>
          <a:p>
            <a:pPr marL="0" indent="0">
              <a:buNone/>
              <a:defRPr/>
            </a:pPr>
            <a:endParaRPr lang="nl-NL" dirty="0"/>
          </a:p>
          <a:p>
            <a:pPr marL="0" indent="0">
              <a:buNone/>
              <a:defRPr/>
            </a:pPr>
            <a:r>
              <a:rPr lang="nl-NL" dirty="0"/>
              <a:t>Zodat een kind…</a:t>
            </a:r>
          </a:p>
          <a:p>
            <a:pPr>
              <a:defRPr/>
            </a:pPr>
            <a:r>
              <a:rPr lang="nl-NL" dirty="0">
                <a:solidFill>
                  <a:prstClr val="black"/>
                </a:solidFill>
              </a:rPr>
              <a:t>zelf initiatieven kan ontplooien.</a:t>
            </a:r>
          </a:p>
          <a:p>
            <a:pPr>
              <a:defRPr/>
            </a:pPr>
            <a:r>
              <a:rPr lang="nl-NL" dirty="0">
                <a:solidFill>
                  <a:prstClr val="black"/>
                </a:solidFill>
              </a:rPr>
              <a:t>zelf dingen kan uitproberen.</a:t>
            </a:r>
          </a:p>
          <a:p>
            <a:pPr>
              <a:defRPr/>
            </a:pPr>
            <a:r>
              <a:rPr lang="nl-NL" dirty="0">
                <a:solidFill>
                  <a:prstClr val="black"/>
                </a:solidFill>
              </a:rPr>
              <a:t>de wereld kan ontdekken.</a:t>
            </a:r>
          </a:p>
          <a:p>
            <a:pPr>
              <a:defRPr/>
            </a:pPr>
            <a:r>
              <a:rPr lang="nl-NL" dirty="0">
                <a:solidFill>
                  <a:prstClr val="black"/>
                </a:solidFill>
              </a:rPr>
              <a:t>zelf eigen mogelijkheden en beperkingen kan ontdekken.</a:t>
            </a:r>
          </a:p>
          <a:p>
            <a:pPr>
              <a:defRPr/>
            </a:pPr>
            <a:r>
              <a:rPr lang="nl-NL" dirty="0">
                <a:solidFill>
                  <a:prstClr val="black"/>
                </a:solidFill>
              </a:rPr>
              <a:t>zelf oplossingen kan bedenken.</a:t>
            </a:r>
          </a:p>
          <a:p>
            <a:pPr marL="0" indent="0">
              <a:buNone/>
              <a:defRPr/>
            </a:pPr>
            <a:endParaRPr lang="nl-NL" dirty="0"/>
          </a:p>
          <a:p>
            <a:pPr marL="0" indent="0">
              <a:buNone/>
              <a:defRPr/>
            </a:pPr>
            <a:endParaRPr lang="nl-NL" dirty="0"/>
          </a:p>
          <a:p>
            <a:pPr marL="0" indent="0">
              <a:buNone/>
              <a:defRPr/>
            </a:pPr>
            <a:endParaRPr lang="nl-NL" dirty="0"/>
          </a:p>
        </p:txBody>
      </p:sp>
      <p:sp>
        <p:nvSpPr>
          <p:cNvPr id="31748" name="Tijdelijke aanduiding voor dianummer 3">
            <a:extLst>
              <a:ext uri="{FF2B5EF4-FFF2-40B4-BE49-F238E27FC236}">
                <a16:creationId xmlns:a16="http://schemas.microsoft.com/office/drawing/2014/main" id="{0F769C2E-837B-41B9-AEC5-ED45BA0F25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750274-6A12-478C-8450-A6425BE2527A}" type="slidenum">
              <a:rPr lang="nl-NL" altLang="nl-NL" sz="1200">
                <a:solidFill>
                  <a:srgbClr val="898989"/>
                </a:solidFill>
              </a:rPr>
              <a:pPr>
                <a:spcBef>
                  <a:spcPct val="0"/>
                </a:spcBef>
                <a:buFontTx/>
                <a:buNone/>
              </a:pPr>
              <a:t>6</a:t>
            </a:fld>
            <a:endParaRPr lang="nl-NL" altLang="nl-NL" sz="1200">
              <a:solidFill>
                <a:srgbClr val="898989"/>
              </a:solidFill>
            </a:endParaRPr>
          </a:p>
        </p:txBody>
      </p:sp>
    </p:spTree>
    <p:extLst>
      <p:ext uri="{BB962C8B-B14F-4D97-AF65-F5344CB8AC3E}">
        <p14:creationId xmlns:p14="http://schemas.microsoft.com/office/powerpoint/2010/main" val="2184274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Afbeelding 5">
            <a:extLst>
              <a:ext uri="{FF2B5EF4-FFF2-40B4-BE49-F238E27FC236}">
                <a16:creationId xmlns:a16="http://schemas.microsoft.com/office/drawing/2014/main" id="{C5636CE8-5F33-4721-A6C4-7D3F86FE4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6051" y="71438"/>
            <a:ext cx="77755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3">
            <a:extLst>
              <a:ext uri="{FF2B5EF4-FFF2-40B4-BE49-F238E27FC236}">
                <a16:creationId xmlns:a16="http://schemas.microsoft.com/office/drawing/2014/main" id="{13A21DA4-F597-4E66-974D-241F93D4402A}"/>
              </a:ext>
            </a:extLst>
          </p:cNvPr>
          <p:cNvSpPr/>
          <p:nvPr/>
        </p:nvSpPr>
        <p:spPr>
          <a:xfrm>
            <a:off x="2693988" y="3186114"/>
            <a:ext cx="1924050" cy="485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endParaRPr>
          </a:p>
        </p:txBody>
      </p:sp>
      <p:sp>
        <p:nvSpPr>
          <p:cNvPr id="33796" name="Tekstvak 6">
            <a:extLst>
              <a:ext uri="{FF2B5EF4-FFF2-40B4-BE49-F238E27FC236}">
                <a16:creationId xmlns:a16="http://schemas.microsoft.com/office/drawing/2014/main" id="{5AFDC639-70CA-49FB-AD87-72E0F6B36F7C}"/>
              </a:ext>
            </a:extLst>
          </p:cNvPr>
          <p:cNvSpPr txBox="1">
            <a:spLocks noChangeArrowheads="1"/>
          </p:cNvSpPr>
          <p:nvPr/>
        </p:nvSpPr>
        <p:spPr bwMode="auto">
          <a:xfrm>
            <a:off x="2732088" y="3284538"/>
            <a:ext cx="192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a:solidFill>
                  <a:srgbClr val="FFFFFF"/>
                </a:solidFill>
              </a:rPr>
              <a:t>afhankelijkheid</a:t>
            </a:r>
          </a:p>
        </p:txBody>
      </p:sp>
      <p:sp>
        <p:nvSpPr>
          <p:cNvPr id="8" name="Rechthoek 7">
            <a:extLst>
              <a:ext uri="{FF2B5EF4-FFF2-40B4-BE49-F238E27FC236}">
                <a16:creationId xmlns:a16="http://schemas.microsoft.com/office/drawing/2014/main" id="{5680A8B0-70E8-492E-BF3B-92F12B374FBF}"/>
              </a:ext>
            </a:extLst>
          </p:cNvPr>
          <p:cNvSpPr/>
          <p:nvPr/>
        </p:nvSpPr>
        <p:spPr>
          <a:xfrm>
            <a:off x="6049964" y="3230564"/>
            <a:ext cx="2041525" cy="485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endParaRPr>
          </a:p>
        </p:txBody>
      </p:sp>
      <p:sp>
        <p:nvSpPr>
          <p:cNvPr id="33798" name="Tekstvak 8">
            <a:extLst>
              <a:ext uri="{FF2B5EF4-FFF2-40B4-BE49-F238E27FC236}">
                <a16:creationId xmlns:a16="http://schemas.microsoft.com/office/drawing/2014/main" id="{90AF25DA-94E2-473C-83BE-93A779F244D2}"/>
              </a:ext>
            </a:extLst>
          </p:cNvPr>
          <p:cNvSpPr txBox="1">
            <a:spLocks noChangeArrowheads="1"/>
          </p:cNvSpPr>
          <p:nvPr/>
        </p:nvSpPr>
        <p:spPr bwMode="auto">
          <a:xfrm>
            <a:off x="6049963" y="3316288"/>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a:solidFill>
                  <a:srgbClr val="FFFFFF"/>
                </a:solidFill>
              </a:rPr>
              <a:t>onafhankelijkheid</a:t>
            </a:r>
          </a:p>
        </p:txBody>
      </p:sp>
      <p:sp>
        <p:nvSpPr>
          <p:cNvPr id="33799" name="Tijdelijke aanduiding voor dianummer 9">
            <a:extLst>
              <a:ext uri="{FF2B5EF4-FFF2-40B4-BE49-F238E27FC236}">
                <a16:creationId xmlns:a16="http://schemas.microsoft.com/office/drawing/2014/main" id="{A36FE4B5-4429-44DF-B5FC-37E7046596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18061FF-028F-4EC8-B091-0055872AFE49}" type="slidenum">
              <a:rPr lang="nl-NL" altLang="nl-NL" sz="1200">
                <a:solidFill>
                  <a:srgbClr val="898989"/>
                </a:solidFill>
              </a:rPr>
              <a:pPr>
                <a:spcBef>
                  <a:spcPct val="0"/>
                </a:spcBef>
                <a:buFontTx/>
                <a:buNone/>
              </a:pPr>
              <a:t>7</a:t>
            </a:fld>
            <a:endParaRPr lang="nl-NL" altLang="nl-NL" sz="1200">
              <a:solidFill>
                <a:srgbClr val="898989"/>
              </a:solidFill>
            </a:endParaRPr>
          </a:p>
        </p:txBody>
      </p:sp>
      <p:sp>
        <p:nvSpPr>
          <p:cNvPr id="33800" name="Tijdelijke aanduiding voor voettekst 10">
            <a:extLst>
              <a:ext uri="{FF2B5EF4-FFF2-40B4-BE49-F238E27FC236}">
                <a16:creationId xmlns:a16="http://schemas.microsoft.com/office/drawing/2014/main" id="{00D8E191-A08D-4A4F-BC18-B5927FE436E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nl-NL" altLang="nl-NL" sz="1200" dirty="0">
              <a:solidFill>
                <a:srgbClr val="898989"/>
              </a:solidFill>
            </a:endParaRPr>
          </a:p>
        </p:txBody>
      </p:sp>
    </p:spTree>
    <p:extLst>
      <p:ext uri="{BB962C8B-B14F-4D97-AF65-F5344CB8AC3E}">
        <p14:creationId xmlns:p14="http://schemas.microsoft.com/office/powerpoint/2010/main" val="424111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37CD8A44-7B13-4C1B-8EB3-88139EB1D6C2}"/>
              </a:ext>
            </a:extLst>
          </p:cNvPr>
          <p:cNvSpPr>
            <a:spLocks noGrp="1"/>
          </p:cNvSpPr>
          <p:nvPr>
            <p:ph type="title"/>
          </p:nvPr>
        </p:nvSpPr>
        <p:spPr/>
        <p:txBody>
          <a:bodyPr/>
          <a:lstStyle/>
          <a:p>
            <a:pPr eaLnBrk="1" hangingPunct="1"/>
            <a:r>
              <a:rPr lang="nl-NL" altLang="nl-NL"/>
              <a:t>Hoe?</a:t>
            </a:r>
          </a:p>
        </p:txBody>
      </p:sp>
      <p:sp>
        <p:nvSpPr>
          <p:cNvPr id="35843" name="Tijdelijke aanduiding voor inhoud 2">
            <a:extLst>
              <a:ext uri="{FF2B5EF4-FFF2-40B4-BE49-F238E27FC236}">
                <a16:creationId xmlns:a16="http://schemas.microsoft.com/office/drawing/2014/main" id="{31DD2568-187D-4A81-A3B2-AD86C9C8DD53}"/>
              </a:ext>
            </a:extLst>
          </p:cNvPr>
          <p:cNvSpPr>
            <a:spLocks noGrp="1"/>
          </p:cNvSpPr>
          <p:nvPr>
            <p:ph idx="1"/>
          </p:nvPr>
        </p:nvSpPr>
        <p:spPr/>
        <p:txBody>
          <a:bodyPr/>
          <a:lstStyle/>
          <a:p>
            <a:pPr eaLnBrk="1" hangingPunct="1"/>
            <a:r>
              <a:rPr lang="nl-NL" altLang="nl-NL">
                <a:solidFill>
                  <a:srgbClr val="000000"/>
                </a:solidFill>
              </a:rPr>
              <a:t>De gedachtelijn van het kind volgen</a:t>
            </a:r>
          </a:p>
          <a:p>
            <a:pPr eaLnBrk="1" hangingPunct="1"/>
            <a:r>
              <a:rPr lang="nl-NL" altLang="nl-NL">
                <a:solidFill>
                  <a:srgbClr val="000000"/>
                </a:solidFill>
              </a:rPr>
              <a:t>Eigen initiatief aanmoedigen</a:t>
            </a:r>
          </a:p>
          <a:p>
            <a:pPr eaLnBrk="1" hangingPunct="1"/>
            <a:r>
              <a:rPr lang="nl-NL" altLang="nl-NL">
                <a:solidFill>
                  <a:srgbClr val="000000"/>
                </a:solidFill>
              </a:rPr>
              <a:t>Kijk van het kind accepteren</a:t>
            </a:r>
          </a:p>
          <a:p>
            <a:pPr eaLnBrk="1" hangingPunct="1"/>
            <a:r>
              <a:rPr lang="nl-NL" altLang="nl-NL">
                <a:solidFill>
                  <a:srgbClr val="000000"/>
                </a:solidFill>
              </a:rPr>
              <a:t>Geduld tonen</a:t>
            </a:r>
          </a:p>
          <a:p>
            <a:pPr eaLnBrk="1" hangingPunct="1"/>
            <a:r>
              <a:rPr lang="nl-NL" altLang="nl-NL">
                <a:solidFill>
                  <a:srgbClr val="000000"/>
                </a:solidFill>
              </a:rPr>
              <a:t>Complimenten uitdelen</a:t>
            </a:r>
          </a:p>
          <a:p>
            <a:pPr eaLnBrk="1" hangingPunct="1"/>
            <a:r>
              <a:rPr lang="nl-NL" altLang="nl-NL">
                <a:solidFill>
                  <a:srgbClr val="000000"/>
                </a:solidFill>
              </a:rPr>
              <a:t>Niet abrupt het spel van het kind afbreken</a:t>
            </a:r>
          </a:p>
          <a:p>
            <a:pPr eaLnBrk="1" hangingPunct="1"/>
            <a:r>
              <a:rPr lang="nl-NL" altLang="nl-NL">
                <a:solidFill>
                  <a:srgbClr val="000000"/>
                </a:solidFill>
              </a:rPr>
              <a:t>De situatie aan het kind aanpassen</a:t>
            </a:r>
          </a:p>
          <a:p>
            <a:pPr eaLnBrk="1" hangingPunct="1"/>
            <a:endParaRPr lang="nl-NL" altLang="nl-NL"/>
          </a:p>
        </p:txBody>
      </p:sp>
      <p:sp>
        <p:nvSpPr>
          <p:cNvPr id="35844" name="Tijdelijke aanduiding voor dianummer 3">
            <a:extLst>
              <a:ext uri="{FF2B5EF4-FFF2-40B4-BE49-F238E27FC236}">
                <a16:creationId xmlns:a16="http://schemas.microsoft.com/office/drawing/2014/main" id="{A9D5B925-E020-47EC-8C37-79082933BF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EAFA4A-F878-4AE4-86D4-545BCF39E86A}" type="slidenum">
              <a:rPr lang="nl-NL" altLang="nl-NL" sz="1200">
                <a:solidFill>
                  <a:srgbClr val="898989"/>
                </a:solidFill>
              </a:rPr>
              <a:pPr>
                <a:spcBef>
                  <a:spcPct val="0"/>
                </a:spcBef>
                <a:buFontTx/>
                <a:buNone/>
              </a:pPr>
              <a:t>8</a:t>
            </a:fld>
            <a:endParaRPr lang="nl-NL" altLang="nl-NL" sz="1200">
              <a:solidFill>
                <a:srgbClr val="898989"/>
              </a:solidFill>
            </a:endParaRPr>
          </a:p>
        </p:txBody>
      </p:sp>
    </p:spTree>
    <p:extLst>
      <p:ext uri="{BB962C8B-B14F-4D97-AF65-F5344CB8AC3E}">
        <p14:creationId xmlns:p14="http://schemas.microsoft.com/office/powerpoint/2010/main" val="400353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D8B3C83E-ADC4-4565-9602-49CFA56317EA}"/>
              </a:ext>
            </a:extLst>
          </p:cNvPr>
          <p:cNvSpPr>
            <a:spLocks noGrp="1"/>
          </p:cNvSpPr>
          <p:nvPr>
            <p:ph type="title"/>
          </p:nvPr>
        </p:nvSpPr>
        <p:spPr/>
        <p:txBody>
          <a:bodyPr/>
          <a:lstStyle/>
          <a:p>
            <a:pPr eaLnBrk="1" hangingPunct="1"/>
            <a:r>
              <a:rPr lang="nl-NL" altLang="nl-NL"/>
              <a:t>Passende activiteiten</a:t>
            </a:r>
          </a:p>
        </p:txBody>
      </p:sp>
      <p:sp>
        <p:nvSpPr>
          <p:cNvPr id="36867" name="Tijdelijke aanduiding voor inhoud 2">
            <a:extLst>
              <a:ext uri="{FF2B5EF4-FFF2-40B4-BE49-F238E27FC236}">
                <a16:creationId xmlns:a16="http://schemas.microsoft.com/office/drawing/2014/main" id="{F06170FC-D268-4AEC-B7F4-6AF7D05312A5}"/>
              </a:ext>
            </a:extLst>
          </p:cNvPr>
          <p:cNvSpPr>
            <a:spLocks noGrp="1"/>
          </p:cNvSpPr>
          <p:nvPr>
            <p:ph idx="1"/>
          </p:nvPr>
        </p:nvSpPr>
        <p:spPr/>
        <p:txBody>
          <a:bodyPr/>
          <a:lstStyle/>
          <a:p>
            <a:pPr eaLnBrk="1" hangingPunct="1"/>
            <a:r>
              <a:rPr lang="nl-NL" altLang="nl-NL"/>
              <a:t>Spontane leersituaties waarin een </a:t>
            </a:r>
            <a:r>
              <a:rPr lang="nl-NL" altLang="nl-NL" b="1"/>
              <a:t>direct belang </a:t>
            </a:r>
            <a:r>
              <a:rPr lang="nl-NL" altLang="nl-NL"/>
              <a:t>voor het kind is of een </a:t>
            </a:r>
            <a:r>
              <a:rPr lang="nl-NL" altLang="nl-NL" b="1"/>
              <a:t>noodzaak</a:t>
            </a:r>
          </a:p>
          <a:p>
            <a:pPr eaLnBrk="1" hangingPunct="1"/>
            <a:endParaRPr lang="nl-NL" altLang="nl-NL"/>
          </a:p>
          <a:p>
            <a:pPr eaLnBrk="1" hangingPunct="1"/>
            <a:endParaRPr lang="nl-NL" altLang="nl-NL"/>
          </a:p>
        </p:txBody>
      </p:sp>
      <p:pic>
        <p:nvPicPr>
          <p:cNvPr id="36868" name="Picture 2">
            <a:extLst>
              <a:ext uri="{FF2B5EF4-FFF2-40B4-BE49-F238E27FC236}">
                <a16:creationId xmlns:a16="http://schemas.microsoft.com/office/drawing/2014/main" id="{8936FDDB-8E04-4F11-9137-E7C2E5C27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2781301"/>
            <a:ext cx="44672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ijdelijke aanduiding voor dianummer 4">
            <a:extLst>
              <a:ext uri="{FF2B5EF4-FFF2-40B4-BE49-F238E27FC236}">
                <a16:creationId xmlns:a16="http://schemas.microsoft.com/office/drawing/2014/main" id="{39A62596-A28A-4DFF-9070-378EA46090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2F187BD-0D50-4BE3-91F7-97AD4398BE7F}" type="slidenum">
              <a:rPr lang="nl-NL" altLang="nl-NL" sz="1200">
                <a:solidFill>
                  <a:srgbClr val="898989"/>
                </a:solidFill>
              </a:rPr>
              <a:pPr>
                <a:spcBef>
                  <a:spcPct val="0"/>
                </a:spcBef>
                <a:buFontTx/>
                <a:buNone/>
              </a:pPr>
              <a:t>9</a:t>
            </a:fld>
            <a:endParaRPr lang="nl-NL" altLang="nl-NL" sz="1200">
              <a:solidFill>
                <a:srgbClr val="898989"/>
              </a:solidFill>
            </a:endParaRPr>
          </a:p>
        </p:txBody>
      </p:sp>
    </p:spTree>
    <p:extLst>
      <p:ext uri="{BB962C8B-B14F-4D97-AF65-F5344CB8AC3E}">
        <p14:creationId xmlns:p14="http://schemas.microsoft.com/office/powerpoint/2010/main" val="103895447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E6EAFB7E375B4FA8D2FF7FD64788B7" ma:contentTypeVersion="21" ma:contentTypeDescription="Een nieuw document maken." ma:contentTypeScope="" ma:versionID="dd6d70fbcf914dfd157a353a90e9a373">
  <xsd:schema xmlns:xsd="http://www.w3.org/2001/XMLSchema" xmlns:xs="http://www.w3.org/2001/XMLSchema" xmlns:p="http://schemas.microsoft.com/office/2006/metadata/properties" xmlns:ns3="169eb86d-0fb8-4364-bb17-d27f6b2029d0" xmlns:ns4="0bfbde32-856c-4dfd-bc38-4322d606c322" targetNamespace="http://schemas.microsoft.com/office/2006/metadata/properties" ma:root="true" ma:fieldsID="7465ee42dc2d15594daf995ac71c5b2b" ns3:_="" ns4:_="">
    <xsd:import namespace="169eb86d-0fb8-4364-bb17-d27f6b2029d0"/>
    <xsd:import namespace="0bfbde32-856c-4dfd-bc38-4322d606c322"/>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9eb86d-0fb8-4364-bb17-d27f6b2029d0"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MediaServiceMetadata" ma:index="22" nillable="true" ma:displayName="MediaServiceMetadata" ma:description="" ma:hidden="true" ma:internalName="MediaServiceMetadata" ma:readOnly="true">
      <xsd:simpleType>
        <xsd:restriction base="dms:Note"/>
      </xsd:simpleType>
    </xsd:element>
    <xsd:element name="MediaServiceFastMetadata" ma:index="23" nillable="true" ma:displayName="MediaServiceFastMetadata" ma:description="" ma:hidden="true" ma:internalName="MediaServiceFastMetadata" ma:readOnly="true">
      <xsd:simpleType>
        <xsd:restriction base="dms:Note"/>
      </xsd:simpleType>
    </xsd:element>
    <xsd:element name="MediaServiceDateTaken" ma:index="24" nillable="true" ma:displayName="MediaServiceDateTaken" ma:hidden="true" ma:internalName="MediaServiceDateTaken" ma:readOnly="true">
      <xsd:simpleType>
        <xsd:restriction base="dms:Text"/>
      </xsd:simpleType>
    </xsd:element>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bde32-856c-4dfd-bc38-4322d606c322" elementFormDefault="qualified">
    <xsd:import namespace="http://schemas.microsoft.com/office/2006/documentManagement/types"/>
    <xsd:import namespace="http://schemas.microsoft.com/office/infopath/2007/PartnerControls"/>
    <xsd:element name="SharedWithUsers" ma:index="19"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description="" ma:internalName="SharedWithDetails" ma:readOnly="true">
      <xsd:simpleType>
        <xsd:restriction base="dms:Note">
          <xsd:maxLength value="255"/>
        </xsd:restriction>
      </xsd:simpleType>
    </xsd:element>
    <xsd:element name="SharingHintHash" ma:index="21" nillable="true" ma:displayName="Hint-hash delen"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lf_Registration_Enabled xmlns="169eb86d-0fb8-4364-bb17-d27f6b2029d0" xsi:nil="true"/>
    <NotebookType xmlns="169eb86d-0fb8-4364-bb17-d27f6b2029d0" xsi:nil="true"/>
    <FolderType xmlns="169eb86d-0fb8-4364-bb17-d27f6b2029d0" xsi:nil="true"/>
    <Owner xmlns="169eb86d-0fb8-4364-bb17-d27f6b2029d0">
      <UserInfo>
        <DisplayName/>
        <AccountId xsi:nil="true"/>
        <AccountType/>
      </UserInfo>
    </Owner>
    <Student_Groups xmlns="169eb86d-0fb8-4364-bb17-d27f6b2029d0">
      <UserInfo>
        <DisplayName/>
        <AccountId xsi:nil="true"/>
        <AccountType/>
      </UserInfo>
    </Student_Groups>
    <Students xmlns="169eb86d-0fb8-4364-bb17-d27f6b2029d0">
      <UserInfo>
        <DisplayName/>
        <AccountId xsi:nil="true"/>
        <AccountType/>
      </UserInfo>
    </Students>
    <AppVersion xmlns="169eb86d-0fb8-4364-bb17-d27f6b2029d0" xsi:nil="true"/>
    <Invited_Students xmlns="169eb86d-0fb8-4364-bb17-d27f6b2029d0" xsi:nil="true"/>
    <Teachers xmlns="169eb86d-0fb8-4364-bb17-d27f6b2029d0">
      <UserInfo>
        <DisplayName/>
        <AccountId xsi:nil="true"/>
        <AccountType/>
      </UserInfo>
    </Teachers>
    <Invited_Teachers xmlns="169eb86d-0fb8-4364-bb17-d27f6b2029d0" xsi:nil="true"/>
    <DefaultSectionNames xmlns="169eb86d-0fb8-4364-bb17-d27f6b2029d0" xsi:nil="true"/>
  </documentManagement>
</p:properties>
</file>

<file path=customXml/itemProps1.xml><?xml version="1.0" encoding="utf-8"?>
<ds:datastoreItem xmlns:ds="http://schemas.openxmlformats.org/officeDocument/2006/customXml" ds:itemID="{63C2639D-39B9-42D2-9BBF-8B831CB5D6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9eb86d-0fb8-4364-bb17-d27f6b2029d0"/>
    <ds:schemaRef ds:uri="0bfbde32-856c-4dfd-bc38-4322d606c3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C917E5-E9BF-4B17-82EF-2DC90A64C91A}">
  <ds:schemaRefs>
    <ds:schemaRef ds:uri="http://schemas.microsoft.com/sharepoint/v3/contenttype/forms"/>
  </ds:schemaRefs>
</ds:datastoreItem>
</file>

<file path=customXml/itemProps3.xml><?xml version="1.0" encoding="utf-8"?>
<ds:datastoreItem xmlns:ds="http://schemas.openxmlformats.org/officeDocument/2006/customXml" ds:itemID="{F582B488-5E2B-4E29-BB91-77F2660E85F9}">
  <ds:schemaRefs>
    <ds:schemaRef ds:uri="http://www.w3.org/XML/1998/namespace"/>
    <ds:schemaRef ds:uri="http://schemas.microsoft.com/office/infopath/2007/PartnerControls"/>
    <ds:schemaRef ds:uri="http://purl.org/dc/terms/"/>
    <ds:schemaRef ds:uri="http://purl.org/dc/elements/1.1/"/>
    <ds:schemaRef ds:uri="http://schemas.microsoft.com/office/2006/metadata/properties"/>
    <ds:schemaRef ds:uri="http://schemas.microsoft.com/office/2006/documentManagement/types"/>
    <ds:schemaRef ds:uri="http://purl.org/dc/dcmitype/"/>
    <ds:schemaRef ds:uri="169eb86d-0fb8-4364-bb17-d27f6b2029d0"/>
    <ds:schemaRef ds:uri="http://schemas.openxmlformats.org/package/2006/metadata/core-properties"/>
    <ds:schemaRef ds:uri="0bfbde32-856c-4dfd-bc38-4322d606c322"/>
  </ds:schemaRefs>
</ds:datastoreItem>
</file>

<file path=docProps/app.xml><?xml version="1.0" encoding="utf-8"?>
<Properties xmlns="http://schemas.openxmlformats.org/officeDocument/2006/extended-properties" xmlns:vt="http://schemas.openxmlformats.org/officeDocument/2006/docPropsVTypes">
  <TotalTime>1975</TotalTime>
  <Words>1181</Words>
  <Application>Microsoft Office PowerPoint</Application>
  <PresentationFormat>Breedbeeld</PresentationFormat>
  <Paragraphs>234</Paragraphs>
  <Slides>37</Slides>
  <Notes>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37</vt:i4>
      </vt:variant>
    </vt:vector>
  </HeadingPairs>
  <TitlesOfParts>
    <vt:vector size="44" baseType="lpstr">
      <vt:lpstr>Arial</vt:lpstr>
      <vt:lpstr>Calibri</vt:lpstr>
      <vt:lpstr>Calibri Light</vt:lpstr>
      <vt:lpstr>Rockwell</vt:lpstr>
      <vt:lpstr>Trebuchet MS</vt:lpstr>
      <vt:lpstr>Verdana</vt:lpstr>
      <vt:lpstr>Kantoorthema</vt:lpstr>
      <vt:lpstr>PowerPoint-presentatie</vt:lpstr>
      <vt:lpstr>Respect voor autonomie   </vt:lpstr>
      <vt:lpstr>PowerPoint-presentatie</vt:lpstr>
      <vt:lpstr>PowerPoint-presentatie</vt:lpstr>
      <vt:lpstr>PowerPoint-presentatie</vt:lpstr>
      <vt:lpstr>Respect voor autonomie</vt:lpstr>
      <vt:lpstr>PowerPoint-presentatie</vt:lpstr>
      <vt:lpstr>Hoe?</vt:lpstr>
      <vt:lpstr>Passende activiteiten</vt:lpstr>
      <vt:lpstr>Autonomie benadrukken</vt:lpstr>
      <vt:lpstr>Help een kind door:</vt:lpstr>
      <vt:lpstr>Verdieping</vt:lpstr>
      <vt:lpstr>Autonomie binnen het team?</vt:lpstr>
      <vt:lpstr>PowerPoint-presentatie</vt:lpstr>
      <vt:lpstr>Verdiepingsvragen</vt:lpstr>
      <vt:lpstr>kinderparticipatie</vt:lpstr>
      <vt:lpstr>Niveaus </vt:lpstr>
      <vt:lpstr>Respect voor autonomie</vt:lpstr>
      <vt:lpstr> Kinderparticipatie is een mentaliteit, geen activiteit </vt:lpstr>
      <vt:lpstr>HS</vt:lpstr>
      <vt:lpstr>PowerPoint-presentatie</vt:lpstr>
      <vt:lpstr>Autonomie benadrukken</vt:lpstr>
      <vt:lpstr>PowerPoint-presentatie</vt:lpstr>
      <vt:lpstr>Alle tranen zijn zout. Wie dat begrijpt kan kinderen grootbrengen</vt:lpstr>
      <vt:lpstr>PowerPoint-presentatie</vt:lpstr>
      <vt:lpstr>PowerPoint-presentatie</vt:lpstr>
      <vt:lpstr>kinderraad</vt:lpstr>
      <vt:lpstr>vergadertechnieken</vt:lpstr>
      <vt:lpstr>vormen</vt:lpstr>
      <vt:lpstr>Actief luisteren</vt:lpstr>
      <vt:lpstr>luisterregels</vt:lpstr>
      <vt:lpstr>Goede vragen</vt:lpstr>
      <vt:lpstr>Open vragen: vanuit nieuwsgierigheid!</vt:lpstr>
      <vt:lpstr>PowerPoint-presentatie</vt:lpstr>
      <vt:lpstr>PowerPoint-presentatie</vt:lpstr>
      <vt:lpstr>Acties </vt:lpstr>
      <vt:lpstr>In de schoenen van…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Natasja de Kroon</dc:creator>
  <cp:lastModifiedBy>Geertje Klip - van der Veen</cp:lastModifiedBy>
  <cp:revision>12</cp:revision>
  <dcterms:created xsi:type="dcterms:W3CDTF">2016-03-15T12:04:04Z</dcterms:created>
  <dcterms:modified xsi:type="dcterms:W3CDTF">2019-10-30T18:05:06Z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0x010100B7E6EAFB7E375B4FA8D2FF7FD64788B7</vt:lpwstr>
  </property>
</Properties>
</file>