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7" r:id="rId4"/>
    <p:sldId id="272" r:id="rId5"/>
    <p:sldId id="268" r:id="rId6"/>
    <p:sldId id="269" r:id="rId7"/>
    <p:sldId id="270" r:id="rId8"/>
    <p:sldId id="273" r:id="rId9"/>
    <p:sldId id="274" r:id="rId10"/>
    <p:sldId id="277" r:id="rId11"/>
    <p:sldId id="278" r:id="rId12"/>
    <p:sldId id="275" r:id="rId13"/>
    <p:sldId id="27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  <a:srgbClr val="00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8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041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77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9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Newton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"/>
            <a:ext cx="9144000" cy="684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1008063"/>
            <a:ext cx="5241925" cy="540000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7979" y="592736"/>
            <a:ext cx="4974015" cy="2496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spc="0">
                <a:latin typeface="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Sub titel • havo • samenvatting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8781" y="218425"/>
            <a:ext cx="725723" cy="565235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1AF8-E86D-4B4D-A36B-70D9806E455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71994" y="1008063"/>
            <a:ext cx="2221184" cy="5397500"/>
          </a:xfrm>
          <a:solidFill>
            <a:schemeClr val="bg2">
              <a:alpha val="20000"/>
            </a:schemeClr>
          </a:solidFill>
          <a:ln w="6350">
            <a:solidFill>
              <a:schemeClr val="bg2"/>
            </a:solidFill>
          </a:ln>
        </p:spPr>
        <p:txBody>
          <a:bodyPr lIns="72000" tIns="54000" rIns="72000" bIns="54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2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97979" y="218425"/>
            <a:ext cx="7088820" cy="43602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/>
            </a:lvl1pPr>
          </a:lstStyle>
          <a:p>
            <a:r>
              <a:rPr lang="nl-NL" dirty="0"/>
              <a:t>Hoofdstuk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1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09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01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768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98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04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7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40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64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423B-AA4E-4821-B4CB-4C6896EA8C5F}" type="datetimeFigureOut">
              <a:rPr lang="nl-NL" smtClean="0"/>
              <a:pPr/>
              <a:t>30-10-2019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63B3-6BD3-42AA-B02D-2A14331FC7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3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H_PP_havo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25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8" y="1008063"/>
            <a:ext cx="4487913" cy="3108052"/>
          </a:xfrm>
        </p:spPr>
        <p:txBody>
          <a:bodyPr>
            <a:noAutofit/>
          </a:bodyPr>
          <a:lstStyle/>
          <a:p>
            <a:pPr lvl="1">
              <a:spcAft>
                <a:spcPts val="1600"/>
              </a:spcAft>
            </a:pPr>
            <a:r>
              <a:rPr lang="nl-NL" sz="1800" dirty="0">
                <a:solidFill>
                  <a:srgbClr val="548DD4"/>
                </a:solidFill>
                <a:latin typeface="Arial" pitchFamily="34" charset="0"/>
                <a:cs typeface="Arial" pitchFamily="34" charset="0"/>
                <a:sym typeface="Euclid Extra"/>
              </a:rPr>
              <a:t>Evenwicht van krachten in de afdaling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tabLst>
                <a:tab pos="1612900" algn="l"/>
              </a:tabLst>
            </a:pPr>
            <a:r>
              <a:rPr lang="nl-NL" sz="1800" b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Bij </a:t>
            </a: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constante snelheid is er evenwicht van </a:t>
            </a:r>
            <a:r>
              <a:rPr lang="en-US" sz="1800" b="0" i="1" dirty="0">
                <a:solidFill>
                  <a:prstClr val="black"/>
                </a:solidFill>
                <a:latin typeface="Cambria" pitchFamily="18" charset="0"/>
              </a:rPr>
              <a:t>F</a:t>
            </a:r>
            <a:r>
              <a:rPr lang="en-US" sz="1800" b="0" baseline="-25000" dirty="0">
                <a:solidFill>
                  <a:prstClr val="black"/>
                </a:solidFill>
                <a:latin typeface="Cambria" pitchFamily="18" charset="0"/>
              </a:rPr>
              <a:t>z,x</a:t>
            </a:r>
            <a:r>
              <a:rPr lang="en-US" baseline="-25000" dirty="0">
                <a:solidFill>
                  <a:srgbClr val="1F497D"/>
                </a:solidFill>
                <a:latin typeface="Cambria" pitchFamily="18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Cambria" pitchFamily="18" charset="0"/>
              </a:rPr>
              <a:t>F</a:t>
            </a:r>
            <a:r>
              <a:rPr lang="en-US" sz="1800" b="0" baseline="-25000" dirty="0">
                <a:solidFill>
                  <a:prstClr val="black"/>
                </a:solidFill>
                <a:latin typeface="Cambria" pitchFamily="18" charset="0"/>
              </a:rPr>
              <a:t>w,lucht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solidFill>
                  <a:prstClr val="black"/>
                </a:solidFill>
                <a:latin typeface="Cambria" pitchFamily="18" charset="0"/>
              </a:rPr>
              <a:t>F</a:t>
            </a:r>
            <a:r>
              <a:rPr lang="en-US" sz="1800" b="0" baseline="-25000">
                <a:solidFill>
                  <a:prstClr val="black"/>
                </a:solidFill>
                <a:latin typeface="Cambria" pitchFamily="18" charset="0"/>
              </a:rPr>
              <a:t>w,glij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sp>
        <p:nvSpPr>
          <p:cNvPr id="2" name="Rechthoek 1"/>
          <p:cNvSpPr/>
          <p:nvPr/>
        </p:nvSpPr>
        <p:spPr>
          <a:xfrm>
            <a:off x="971600" y="3789038"/>
            <a:ext cx="7128928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nl-NL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088091" y="573325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16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Afbeelding 9" descr="Newt4-04-sv-figuur 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064" y="2452966"/>
            <a:ext cx="2929050" cy="40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012321"/>
            <a:ext cx="2327673" cy="455643"/>
          </a:xfrm>
        </p:spPr>
        <p:txBody>
          <a:bodyPr>
            <a:noAutofit/>
          </a:bodyPr>
          <a:lstStyle/>
          <a:p>
            <a:pPr lvl="1">
              <a:spcAft>
                <a:spcPts val="1600"/>
              </a:spcAft>
            </a:pPr>
            <a:r>
              <a:rPr lang="nl-NL" sz="180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Euclid Extra"/>
              </a:rPr>
              <a:t>Hefbomen</a:t>
            </a:r>
            <a:endParaRPr lang="nl-NL" sz="1800" dirty="0">
              <a:solidFill>
                <a:srgbClr val="548DD4"/>
              </a:solidFill>
              <a:latin typeface="Arial" pitchFamily="34" charset="0"/>
              <a:ea typeface="Verdana" pitchFamily="34" charset="0"/>
              <a:cs typeface="Arial" pitchFamily="34" charset="0"/>
              <a:sym typeface="Euclid Extr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sp>
        <p:nvSpPr>
          <p:cNvPr id="2" name="Rechthoek 1"/>
          <p:cNvSpPr/>
          <p:nvPr/>
        </p:nvSpPr>
        <p:spPr>
          <a:xfrm>
            <a:off x="971600" y="3789038"/>
            <a:ext cx="7128928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nl-NL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92372" y="1696625"/>
            <a:ext cx="4577160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Een voorwerp dat kan draaien om een vast draaipunt heet een hefboom. 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 een hefboom kun je een kracht vergroten of verkleinen.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22061" y="3004396"/>
            <a:ext cx="46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   voorbeeld:</a:t>
            </a:r>
            <a:r>
              <a:rPr lang="el-GR" sz="1400" dirty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nl-NL" sz="1400" dirty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 met een handlier kun je veel harder aan                    </a:t>
            </a:r>
            <a:br>
              <a:rPr lang="nl-NL" sz="1400" dirty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</a:br>
            <a:r>
              <a:rPr lang="nl-NL" sz="1400" dirty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rPr>
              <a:t>                      een touw trekken dan zonder handlier</a:t>
            </a:r>
            <a:endParaRPr lang="nl-NL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/>
              <p:cNvSpPr txBox="1"/>
              <p:nvPr/>
            </p:nvSpPr>
            <p:spPr>
              <a:xfrm>
                <a:off x="1012104" y="4405814"/>
                <a:ext cx="4433144" cy="194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De arm </a:t>
                </a:r>
                <a:r>
                  <a:rPr lang="nl-NL" i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van een kracht is de lood-rechte afstand tussen het draaipunt D en de richting van de kracht.</a:t>
                </a:r>
              </a:p>
              <a:p>
                <a:pPr marL="285750" lvl="0" indent="-28575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nl-NL" dirty="0">
                    <a:latin typeface="Arial" pitchFamily="34" charset="0"/>
                    <a:cs typeface="Arial" pitchFamily="34" charset="0"/>
                  </a:rPr>
                  <a:t>Voor een hefboom in evenwicht geldt de hefboomwet:</a:t>
                </a:r>
              </a:p>
              <a:p>
                <a:pPr lvl="0">
                  <a:spcBef>
                    <a:spcPct val="20000"/>
                  </a:spcBef>
                  <a:tabLst>
                    <a:tab pos="266700" algn="l"/>
                  </a:tabLst>
                </a:pPr>
                <a:r>
                  <a:rPr lang="nl-NL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nl-NL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nl-NL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nl-NL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nl-NL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kstvak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04" y="4405814"/>
                <a:ext cx="4433144" cy="1942070"/>
              </a:xfrm>
              <a:prstGeom prst="rect">
                <a:avLst/>
              </a:prstGeom>
              <a:blipFill rotWithShape="1">
                <a:blip r:embed="rId2"/>
                <a:stretch>
                  <a:fillRect l="-825" t="-15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/>
          <p:cNvSpPr txBox="1"/>
          <p:nvPr/>
        </p:nvSpPr>
        <p:spPr>
          <a:xfrm>
            <a:off x="6742681" y="316246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17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137736" y="6231255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18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Afbeelding 17" descr="Newt4-04-sv-figuur 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149" y="1636048"/>
            <a:ext cx="3083598" cy="1629958"/>
          </a:xfrm>
          <a:prstGeom prst="rect">
            <a:avLst/>
          </a:prstGeom>
        </p:spPr>
      </p:pic>
      <p:pic>
        <p:nvPicPr>
          <p:cNvPr id="19" name="Afbeelding 18" descr="Newt4-04-sv-figuur 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0241" y="3952576"/>
            <a:ext cx="2877161" cy="23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4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9" y="1008063"/>
                <a:ext cx="6864177" cy="1484833"/>
              </a:xfrm>
            </p:spPr>
            <p:txBody>
              <a:bodyPr>
                <a:noAutofit/>
              </a:bodyPr>
              <a:lstStyle/>
              <a:p>
                <a:pPr lvl="1">
                  <a:spcAft>
                    <a:spcPts val="1600"/>
                  </a:spcAft>
                </a:pPr>
                <a:r>
                  <a:rPr lang="nl-NL" sz="1800" dirty="0">
                    <a:solidFill>
                      <a:srgbClr val="548DD4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  <a:sym typeface="Euclid Extra"/>
                  </a:rPr>
                  <a:t>Kruien </a:t>
                </a:r>
              </a:p>
              <a:p>
                <a:pPr lvl="1">
                  <a:spcAft>
                    <a:spcPts val="1600"/>
                  </a:spcAft>
                </a:pPr>
                <a:r>
                  <a:rPr lang="nl-NL" sz="18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Voor een hefboom in evenwicht geldt de hefboomwet:</a:t>
                </a:r>
                <a:endParaRPr lang="nl-NL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tabLst>
                    <a:tab pos="355600" algn="l"/>
                  </a:tabLst>
                </a:pPr>
                <a:r>
                  <a:rPr lang="nl-NL" sz="18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nl-NL" sz="18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nl-NL" sz="1800" b="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9" y="1008063"/>
                <a:ext cx="6864177" cy="1484833"/>
              </a:xfrm>
              <a:blipFill>
                <a:blip r:embed="rId2"/>
                <a:stretch>
                  <a:fillRect l="-2043" t="-32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043608" y="3297854"/>
                <a:ext cx="3744416" cy="154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Voorbeeld van een vergroting van kracht: </a:t>
                </a:r>
              </a:p>
              <a:p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de benodigde tilkracht van de man met de kruiwagen is veel kleiner dan de zwaarte </a:t>
                </a:r>
                <a:br>
                  <a:rPr lang="nl-NL" sz="1400" dirty="0">
                    <a:latin typeface="Arial" pitchFamily="34" charset="0"/>
                    <a:cs typeface="Arial" pitchFamily="34" charset="0"/>
                  </a:rPr>
                </a:br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van de last</a:t>
                </a:r>
                <a:r>
                  <a:rPr lang="nl-NL" sz="16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1600" b="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nl-NL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600" b="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6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last</m:t>
                        </m:r>
                      </m:sub>
                    </m:sSub>
                    <m:r>
                      <a:rPr lang="nl-NL" sz="16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600" b="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6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last</m:t>
                        </m:r>
                      </m:sub>
                    </m:sSub>
                    <m:r>
                      <a:rPr lang="nl-NL" sz="16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600" b="0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600" b="0" i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man</m:t>
                        </m:r>
                      </m:sub>
                    </m:sSub>
                    <m:r>
                      <a:rPr lang="nl-NL" sz="16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600" b="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600" b="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man</m:t>
                        </m:r>
                      </m:sub>
                    </m:sSub>
                  </m:oMath>
                </a14:m>
                <a:endParaRPr lang="nl-NL" sz="1600" dirty="0">
                  <a:solidFill>
                    <a:srgbClr val="0000FF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endParaRPr lang="nl-NL" sz="800" dirty="0">
                  <a:solidFill>
                    <a:srgbClr val="0000FF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dus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4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4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last</m:t>
                        </m:r>
                      </m:sub>
                    </m:sSub>
                  </m:oMath>
                </a14:m>
                <a:r>
                  <a:rPr lang="nl-NL" sz="14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1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nl-NL" sz="14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400" b="0" i="0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man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1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nl-NL" sz="14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1400" b="0" i="0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last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1400" dirty="0">
                    <a:solidFill>
                      <a:srgbClr val="7030A0"/>
                    </a:solidFill>
                    <a:latin typeface="Cambria Math"/>
                    <a:ea typeface="Cambria Math"/>
                    <a:cs typeface="Arial" pitchFamily="34" charset="0"/>
                  </a:rPr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400" b="0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1400" b="0" i="0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man</m:t>
                        </m:r>
                      </m:sub>
                    </m:sSub>
                  </m:oMath>
                </a14:m>
                <a:endParaRPr lang="nl-NL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297854"/>
                <a:ext cx="3744416" cy="1543756"/>
              </a:xfrm>
              <a:prstGeom prst="rect">
                <a:avLst/>
              </a:prstGeom>
              <a:blipFill rotWithShape="1">
                <a:blip r:embed="rId3"/>
                <a:stretch>
                  <a:fillRect l="-326" t="-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/>
          <p:cNvSpPr txBox="1"/>
          <p:nvPr/>
        </p:nvSpPr>
        <p:spPr>
          <a:xfrm>
            <a:off x="4084986" y="5908175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19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Afbeelding 11" descr="Newt4-04-sv-figuur 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2389" y="2658589"/>
            <a:ext cx="2433828" cy="32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7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008063"/>
            <a:ext cx="7656265" cy="52292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Eigenschappen van een kracht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Een kracht heeft:</a:t>
            </a:r>
          </a:p>
          <a:p>
            <a:pPr marL="723900" lvl="1" indent="-266700">
              <a:lnSpc>
                <a:spcPct val="100000"/>
              </a:lnSpc>
              <a:spcAft>
                <a:spcPts val="600"/>
              </a:spcAft>
              <a:tabLst>
                <a:tab pos="7239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	een grootte (in newton)</a:t>
            </a:r>
          </a:p>
          <a:p>
            <a:pPr marL="717550" lvl="1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een richting                            	 </a:t>
            </a:r>
            <a:r>
              <a:rPr lang="nl-NL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Figuur 1</a:t>
            </a:r>
          </a:p>
          <a:p>
            <a:pPr marL="723900" lvl="1" indent="-2667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een aangrijpingspunt</a:t>
            </a:r>
          </a:p>
          <a:p>
            <a:pPr marL="723900" lvl="1" indent="-2667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een werklijn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Een kracht teken je (zie figuur 1):</a:t>
            </a:r>
          </a:p>
          <a:p>
            <a:pPr marL="723900" lvl="1" indent="-266700">
              <a:lnSpc>
                <a:spcPct val="100000"/>
              </a:lnSpc>
              <a:spcAft>
                <a:spcPts val="600"/>
              </a:spcAft>
              <a:tabLst>
                <a:tab pos="7239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	als een rode pijl </a:t>
            </a:r>
          </a:p>
          <a:p>
            <a:pPr marL="717550" lvl="1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 een beginbolletje in het aangrijpingspunt</a:t>
            </a:r>
          </a:p>
          <a:p>
            <a:pPr marL="717550" lvl="1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 de punt in de richting van de kracht		</a:t>
            </a:r>
            <a:endParaRPr lang="nl-NL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Bij het tekenen gebruik je een krachtenschaal, bijv. </a:t>
            </a:r>
            <a:r>
              <a:rPr lang="nl-NL" sz="1800" b="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1 cm </a:t>
            </a:r>
            <a:r>
              <a:rPr lang="nl-NL" sz="1800" b="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" pitchFamily="34" charset="0"/>
                <a:sym typeface="Euclid Extra"/>
              </a:rPr>
              <a:t>≙ 100 N.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ea typeface="Cambria Math" pitchFamily="18" charset="0"/>
                <a:cs typeface="Arial" pitchFamily="34" charset="0"/>
                <a:sym typeface="Euclid Extra"/>
              </a:rPr>
              <a:t/>
            </a:r>
            <a:br>
              <a:rPr lang="nl-NL" sz="1800" b="0" dirty="0">
                <a:solidFill>
                  <a:schemeClr val="tx1"/>
                </a:solidFill>
                <a:latin typeface="Arial" pitchFamily="34" charset="0"/>
                <a:ea typeface="Cambria Math" pitchFamily="18" charset="0"/>
                <a:cs typeface="Arial" pitchFamily="34" charset="0"/>
                <a:sym typeface="Euclid Extra"/>
              </a:rPr>
            </a:b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nl-NL" sz="1800" dirty="0">
              <a:solidFill>
                <a:schemeClr val="tx1"/>
              </a:solidFill>
              <a:latin typeface="Arial" pitchFamily="34" charset="0"/>
              <a:ea typeface="Cambria Math" pitchFamily="18" charset="0"/>
              <a:cs typeface="Arial" pitchFamily="34" charset="0"/>
              <a:sym typeface="Euclid Extr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pic>
        <p:nvPicPr>
          <p:cNvPr id="11" name="Afbeelding 10" descr="Newt4-04-sv-figuur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2700000" cy="7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Soorten krachte</a:t>
            </a:r>
            <a:r>
              <a:rPr lang="en-US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</a:p>
          <a:p>
            <a:pPr marL="182563" indent="-182563" defTabSz="557213">
              <a:spcAft>
                <a:spcPts val="600"/>
              </a:spcAft>
              <a:buFont typeface="Arial" pitchFamily="34" charset="0"/>
              <a:buChar char="•"/>
              <a:tabLst>
                <a:tab pos="2149475" algn="l"/>
                <a:tab pos="3683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Zwaartekracht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i="1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z 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= m</a:t>
            </a:r>
            <a:r>
              <a:rPr lang="nl-NL" sz="1800" i="1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· g</a:t>
            </a:r>
            <a:r>
              <a:rPr lang="nl-NL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valversnelling</a:t>
            </a:r>
            <a:r>
              <a:rPr lang="nl-NL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l-NL" sz="1800" b="0" i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g</a:t>
            </a:r>
            <a:r>
              <a:rPr lang="nl-NL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9,81</a:t>
            </a:r>
            <a:r>
              <a:rPr lang="nl-NL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m/s</a:t>
            </a:r>
            <a:r>
              <a:rPr lang="nl-NL" sz="1800" b="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9,81</a:t>
            </a:r>
            <a:r>
              <a:rPr lang="nl-NL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N/kg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tabLst>
                <a:tab pos="2149475" algn="l"/>
                <a:tab pos="3683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Veerkracht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v</a:t>
            </a:r>
            <a:r>
              <a:rPr lang="nl-NL" sz="18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= 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C </a:t>
            </a:r>
            <a:r>
              <a:rPr lang="nl-NL" sz="18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· 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u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veerconstante  </a:t>
            </a:r>
            <a:r>
              <a:rPr lang="nl-NL" sz="1800" b="0" i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C</a:t>
            </a:r>
            <a:r>
              <a:rPr lang="nl-NL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(in N/m) geeft de 			stugheid van de veer weer.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tabLst>
                <a:tab pos="2149475" algn="l"/>
                <a:tab pos="3683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Spankracht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s</a:t>
            </a:r>
            <a:r>
              <a:rPr lang="nl-NL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ook een soort veerkracht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tabLst>
                <a:tab pos="2149475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Spierkracht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spier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tabLst>
                <a:tab pos="2149475" algn="l"/>
                <a:tab pos="305435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Normaalkracht</a:t>
            </a:r>
            <a:r>
              <a:rPr lang="nl-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nl-NL" sz="1800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nl-NL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loodrechte (veer)kracht van de ondergrond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tabLst>
                <a:tab pos="2149475" algn="l"/>
                <a:tab pos="305435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Gewicht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i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i="1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g</a:t>
            </a:r>
            <a:r>
              <a:rPr lang="nl-NL" i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kracht op de ondergrond</a:t>
            </a:r>
            <a:endParaRPr lang="nl-NL" sz="1800" b="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  <a:tabLst>
                <a:tab pos="2159000" algn="l"/>
                <a:tab pos="3683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Wrijvingskracht</a:t>
            </a:r>
            <a:r>
              <a: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nl-NL" dirty="0">
                <a:latin typeface="Arial" pitchFamily="34" charset="0"/>
                <a:cs typeface="Arial" pitchFamily="34" charset="0"/>
              </a:rPr>
              <a:t> 		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hangt af van: </a:t>
            </a:r>
          </a:p>
          <a:p>
            <a:pPr marL="182563" lvl="1">
              <a:lnSpc>
                <a:spcPct val="100000"/>
              </a:lnSpc>
              <a:spcBef>
                <a:spcPct val="20000"/>
              </a:spcBef>
              <a:tabLst>
                <a:tab pos="2159000" algn="l"/>
                <a:tab pos="3683000" algn="l"/>
              </a:tabLs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Luchtweerstand</a:t>
            </a:r>
            <a:r>
              <a:rPr lang="nl-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i="1" dirty="0" err="1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 err="1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w,l</a:t>
            </a:r>
            <a:r>
              <a:rPr lang="nl-NL" sz="1800" baseline="-250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nl-NL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snelheid, stroomlijn, frontale oppervlakte,</a:t>
            </a:r>
            <a:r>
              <a:rPr lang="nl-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nl-NL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dichtheid lucht</a:t>
            </a:r>
          </a:p>
          <a:p>
            <a:pPr marL="182563" lvl="1">
              <a:lnSpc>
                <a:spcPct val="100000"/>
              </a:lnSpc>
              <a:spcBef>
                <a:spcPct val="20000"/>
              </a:spcBef>
              <a:tabLst>
                <a:tab pos="2159000" algn="l"/>
                <a:tab pos="3683000" algn="l"/>
              </a:tabLs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Rolweerstand</a:t>
            </a:r>
            <a:r>
              <a:rPr lang="nl-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i="1" dirty="0" err="1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 err="1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w,r</a:t>
            </a:r>
            <a:r>
              <a:rPr lang="nl-NL" sz="1800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nl-NL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gewicht en vervorming oppervlak</a:t>
            </a:r>
          </a:p>
          <a:p>
            <a:pPr marL="357188" lvl="1" indent="-174625">
              <a:lnSpc>
                <a:spcPct val="100000"/>
              </a:lnSpc>
              <a:spcBef>
                <a:spcPct val="20000"/>
              </a:spcBef>
              <a:tabLst>
                <a:tab pos="2159000" algn="l"/>
                <a:tab pos="3683000" algn="l"/>
              </a:tabLst>
            </a:pPr>
            <a:endParaRPr lang="nl-N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563" lvl="1">
              <a:lnSpc>
                <a:spcPct val="100000"/>
              </a:lnSpc>
              <a:spcBef>
                <a:spcPct val="20000"/>
              </a:spcBef>
              <a:tabLst>
                <a:tab pos="2159000" algn="l"/>
                <a:tab pos="3683000" algn="l"/>
              </a:tabLs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Schuifwrijving</a:t>
            </a:r>
            <a:r>
              <a:rPr lang="nl-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nl-NL" sz="1800" i="1" dirty="0" err="1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nl-NL" sz="1800" baseline="-25000" dirty="0" err="1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w,s</a:t>
            </a:r>
            <a:r>
              <a:rPr lang="nl-NL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gewicht en ruwheid oppervlakken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</p:spTree>
    <p:extLst>
      <p:ext uri="{BB962C8B-B14F-4D97-AF65-F5344CB8AC3E}">
        <p14:creationId xmlns:p14="http://schemas.microsoft.com/office/powerpoint/2010/main" val="130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9" y="1008063"/>
                <a:ext cx="7728273" cy="540000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800" dirty="0">
                    <a:solidFill>
                      <a:srgbClr val="548DD4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Effecten van krachten</a:t>
                </a:r>
              </a:p>
              <a:p>
                <a:pPr marL="285750" indent="-285750"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Bij krachtenevenwicht is de nettokracht nul en blijft het voorwerp stil staan of beweegt met constante snelheid rechtdoor.</a:t>
                </a:r>
              </a:p>
              <a:p>
                <a:pPr marL="285750" indent="-285750"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Is de nettokracht ongelijk aan nul, dan verandert de snelheid van het voorwerp.</a:t>
                </a:r>
              </a:p>
              <a:p>
                <a:pPr marL="285750" indent="-285750"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 tweede wet van Newton</a:t>
                </a:r>
                <a:r>
                  <a:rPr lang="nl-NL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nl-NL" sz="18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nl-NL" sz="1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𝐧𝐞𝐭𝐭𝐨</m:t>
                        </m:r>
                      </m:sub>
                    </m:sSub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𝒎</m:t>
                    </m:r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nl-NL" sz="1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nl-NL" sz="18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nl-NL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geeft de relatie weer tussen de nettokracht, de massa en de versnelling van een voorwerp.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Bij een hefboom is er evenwicht </a:t>
                </a:r>
                <a:b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als de hefboomwet geldt:</a:t>
                </a:r>
                <a:br>
                  <a:rPr lang="nl-NL" sz="18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nl-NL" sz="18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nl-NL" sz="1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nl-NL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nl-NL" sz="1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7030A0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800" dirty="0">
                    <a:solidFill>
                      <a:srgbClr val="7030A0"/>
                    </a:solidFill>
                  </a:rPr>
                  <a:t>			       </a:t>
                </a:r>
                <a:r>
                  <a:rPr lang="en-US" sz="1200" b="0" dirty="0" err="1">
                    <a:solidFill>
                      <a:schemeClr val="tx1"/>
                    </a:solidFill>
                  </a:rPr>
                  <a:t>Figuur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9" y="1008063"/>
                <a:ext cx="7728273" cy="5400000"/>
              </a:xfrm>
              <a:blipFill>
                <a:blip r:embed="rId2"/>
                <a:stretch>
                  <a:fillRect l="-1814" t="-9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pic>
        <p:nvPicPr>
          <p:cNvPr id="10" name="Afbeelding 9" descr="Newt4-04-sv-figuur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0695" y="4149080"/>
            <a:ext cx="4536104" cy="19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052736"/>
                <a:ext cx="7584257" cy="540000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600"/>
                  </a:spcAft>
                </a:pPr>
                <a:r>
                  <a:rPr lang="nl-NL" sz="1800" dirty="0">
                    <a:solidFill>
                      <a:srgbClr val="548DD4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  <a:sym typeface="Euclid Extra"/>
                  </a:rPr>
                  <a:t>Samenstellen van krachten</a:t>
                </a:r>
              </a:p>
              <a:p>
                <a:pPr marL="285750" lvl="1" indent="-28575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nl-NL" sz="18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>Als er twee krachten op een voorwerp werken, kun je de nettokracht of resulterende kracht bepalen door:</a:t>
                </a:r>
              </a:p>
              <a:p>
                <a:pPr lvl="1">
                  <a:spcAft>
                    <a:spcPts val="1200"/>
                  </a:spcAft>
                  <a:tabLst>
                    <a:tab pos="355600" algn="l"/>
                  </a:tabLst>
                </a:pPr>
                <a:r>
                  <a:rPr lang="nl-NL" sz="18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>	-  optellen of aftrekken (figuur 3)</a:t>
                </a:r>
              </a:p>
              <a:p>
                <a:pPr lvl="1">
                  <a:spcAft>
                    <a:spcPts val="1200"/>
                  </a:spcAft>
                  <a:tabLst>
                    <a:tab pos="355600" algn="l"/>
                  </a:tabLst>
                </a:pPr>
                <a:r>
                  <a:rPr lang="nl-NL" sz="18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>	-  berekenen met de stelling van Pythagoras:</a:t>
                </a:r>
                <a:r>
                  <a:rPr lang="nl-NL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/>
                </a:r>
                <a:br>
                  <a:rPr lang="nl-NL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</a:br>
                <a:r>
                  <a:rPr lang="nl-NL" sz="16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Euclid Extra"/>
                          </a:rPr>
                        </m:ctrlPr>
                      </m:sSubPr>
                      <m:e>
                        <m:r>
                          <a:rPr lang="nl-NL" sz="1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  <a:sym typeface="Euclid Extra"/>
                          </a:rPr>
                          <m:t>𝑭</m:t>
                        </m:r>
                      </m:e>
                      <m:sub>
                        <m:r>
                          <a:rPr lang="nl-NL" sz="1800" b="1" i="0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  <a:sym typeface="Euclid Extra"/>
                          </a:rPr>
                          <m:t>𝐬𝐨𝐦</m:t>
                        </m:r>
                      </m:sub>
                    </m:sSub>
                    <m:r>
                      <a:rPr lang="nl-NL" sz="1800" b="1" i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  <a:sym typeface="Euclid Extr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Euclid Extra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nl-NL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Euclid Extra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NL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Euclid Extra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nl-NL" sz="1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  <a:sym typeface="Euclid Extra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Arial" pitchFamily="34" charset="0"/>
                                        <a:sym typeface="Euclid Extra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l-NL" sz="1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Arial" pitchFamily="34" charset="0"/>
                                        <a:sym typeface="Euclid Extra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sub/>
                              <m:sup>
                                <m:r>
                                  <a:rPr lang="nl-NL" sz="1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itchFamily="34" charset="0"/>
                                    <a:sym typeface="Euclid Extra"/>
                                  </a:rPr>
                                  <m:t> </m:t>
                                </m:r>
                                <m:r>
                                  <a:rPr lang="nl-NL" sz="1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itchFamily="34" charset="0"/>
                                    <a:sym typeface="Euclid Extra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nl-NL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  <a:sym typeface="Euclid Extra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nl-NL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Euclid Extra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nl-NL" sz="1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  <a:sym typeface="Euclid Extra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Arial" pitchFamily="34" charset="0"/>
                                        <a:sym typeface="Euclid Extra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l-NL" sz="1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Arial" pitchFamily="34" charset="0"/>
                                        <a:sym typeface="Euclid Extra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sub/>
                              <m:sup>
                                <m:r>
                                  <a:rPr lang="nl-NL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itchFamily="34" charset="0"/>
                                    <a:sym typeface="Euclid Extra"/>
                                  </a:rPr>
                                  <m:t> </m:t>
                                </m:r>
                                <m:r>
                                  <a:rPr lang="nl-NL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itchFamily="34" charset="0"/>
                                    <a:sym typeface="Euclid Extra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</m:rad>
                  </m:oMath>
                </a14:m>
                <a:r>
                  <a:rPr lang="nl-NL" sz="1800" dirty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  <a:sym typeface="Euclid Extra"/>
                  </a:rPr>
                  <a:t>    </a:t>
                </a:r>
                <a:r>
                  <a:rPr lang="nl-NL" sz="18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>(figuur 4)              of </a:t>
                </a:r>
              </a:p>
              <a:p>
                <a:pPr lvl="1">
                  <a:spcAft>
                    <a:spcPts val="1200"/>
                  </a:spcAft>
                  <a:tabLst>
                    <a:tab pos="355600" algn="l"/>
                  </a:tabLst>
                </a:pPr>
                <a:r>
                  <a:rPr lang="nl-NL" sz="1800" b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Euclid Extra"/>
                  </a:rPr>
                  <a:t>	-  een parallellogramconstructie (figuur 5).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052736"/>
                <a:ext cx="7584257" cy="5400000"/>
              </a:xfrm>
              <a:blipFill rotWithShape="0">
                <a:blip r:embed="rId2"/>
                <a:stretch>
                  <a:fillRect l="-1849" t="-903" r="-6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2583280" y="5850378"/>
            <a:ext cx="4399144" cy="295729"/>
            <a:chOff x="2511272" y="4563698"/>
            <a:chExt cx="4399144" cy="295729"/>
          </a:xfrm>
        </p:grpSpPr>
        <p:sp>
          <p:nvSpPr>
            <p:cNvPr id="27" name="Rechthoek 26"/>
            <p:cNvSpPr/>
            <p:nvPr/>
          </p:nvSpPr>
          <p:spPr>
            <a:xfrm>
              <a:off x="2511272" y="4582428"/>
              <a:ext cx="7473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>
                  <a:latin typeface="Arial" pitchFamily="34" charset="0"/>
                  <a:cs typeface="Arial" pitchFamily="34" charset="0"/>
                </a:rPr>
                <a:t>Figuur </a:t>
              </a:r>
              <a:r>
                <a:rPr lang="nl-NL" sz="1200" dirty="0">
                  <a:latin typeface="Arial" pitchFamily="34" charset="0"/>
                  <a:cs typeface="Arial" pitchFamily="34" charset="0"/>
                </a:rPr>
                <a:t>4</a:t>
              </a:r>
              <a:endParaRPr lang="nl-NL" sz="1200" dirty="0"/>
            </a:p>
          </p:txBody>
        </p:sp>
        <p:sp>
          <p:nvSpPr>
            <p:cNvPr id="28" name="Rechthoek 27"/>
            <p:cNvSpPr/>
            <p:nvPr/>
          </p:nvSpPr>
          <p:spPr>
            <a:xfrm>
              <a:off x="6163096" y="4563698"/>
              <a:ext cx="7473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>
                  <a:latin typeface="Arial" pitchFamily="34" charset="0"/>
                  <a:cs typeface="Arial" pitchFamily="34" charset="0"/>
                </a:rPr>
                <a:t>Figuur </a:t>
              </a:r>
              <a:r>
                <a:rPr lang="nl-NL" sz="1200" dirty="0">
                  <a:latin typeface="Arial" pitchFamily="34" charset="0"/>
                  <a:cs typeface="Arial" pitchFamily="34" charset="0"/>
                </a:rPr>
                <a:t>5</a:t>
              </a:r>
              <a:endParaRPr lang="nl-NL" sz="1200" dirty="0"/>
            </a:p>
          </p:txBody>
        </p:sp>
      </p:grpSp>
      <p:pic>
        <p:nvPicPr>
          <p:cNvPr id="13" name="Afbeelding 12" descr="Newt4-04-sv-figuur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1784" y="1884829"/>
            <a:ext cx="3221279" cy="735404"/>
          </a:xfrm>
          <a:prstGeom prst="rect">
            <a:avLst/>
          </a:prstGeom>
        </p:spPr>
      </p:pic>
      <p:pic>
        <p:nvPicPr>
          <p:cNvPr id="14" name="Afbeelding 13" descr="Newt4-04-sv-figuur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426507"/>
            <a:ext cx="2723455" cy="1445206"/>
          </a:xfrm>
          <a:prstGeom prst="rect">
            <a:avLst/>
          </a:prstGeom>
        </p:spPr>
      </p:pic>
      <p:pic>
        <p:nvPicPr>
          <p:cNvPr id="15" name="Afbeelding 14" descr="Newt4-04-sv-figuur 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271843"/>
            <a:ext cx="2819772" cy="1582358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5824674" y="2407585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</a:t>
            </a:r>
            <a:r>
              <a:rPr lang="nl-NL" sz="1200" dirty="0">
                <a:latin typeface="Arial" pitchFamily="34" charset="0"/>
                <a:cs typeface="Arial" pitchFamily="34" charset="0"/>
              </a:rPr>
              <a:t>3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687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008063"/>
            <a:ext cx="7080201" cy="2564953"/>
          </a:xfrm>
        </p:spPr>
        <p:txBody>
          <a:bodyPr/>
          <a:lstStyle/>
          <a:p>
            <a:pPr lvl="1">
              <a:spcAft>
                <a:spcPts val="1600"/>
              </a:spcAft>
            </a:pPr>
            <a:r>
              <a:rPr lang="nl-NL" sz="1800" dirty="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Euclid Extra"/>
              </a:rPr>
              <a:t>Samenstellen van krachten</a:t>
            </a:r>
          </a:p>
          <a:p>
            <a:pPr marL="2857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Als er drie krachten op een voorwerp werken, bepaal je eerst de somkracht van twee krachten en dan de nettokracht van die somkracht en de derde kracht (zie figuur 6):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2197367" y="5590944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6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Afbeelding 28" descr="Newt4-04-sv-figuur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27" y="2792796"/>
            <a:ext cx="4557841" cy="31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4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008064"/>
            <a:ext cx="4055865" cy="2415420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Euclid Extra"/>
              </a:rPr>
              <a:t>Samenstellen van krachten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Als de krachten op een voorwerp niet in hetzelfde punt aangrijpen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verschuif je elke kracht  langs de eigen werklijn tot ze in hetzelfde punt aangrijpen. Het effect van een kracht blijft dan hetzelfde.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sp>
        <p:nvSpPr>
          <p:cNvPr id="2" name="Rechthoek 1"/>
          <p:cNvSpPr/>
          <p:nvPr/>
        </p:nvSpPr>
        <p:spPr>
          <a:xfrm>
            <a:off x="988360" y="3561983"/>
            <a:ext cx="7128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Als wel de somkracht bekend is en wel de richtingen van de samenstellende krachten maar niet hun groottes, dan kun je die vinden met de omgekeerde parallellogramconstructie. </a:t>
            </a:r>
            <a:r>
              <a:rPr lang="nl-N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nl-N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nl-NL" sz="1400" dirty="0">
                <a:latin typeface="Arial" pitchFamily="34" charset="0"/>
                <a:cs typeface="Arial" pitchFamily="34" charset="0"/>
              </a:rPr>
              <a:t>voorbeeld:</a:t>
            </a:r>
            <a:r>
              <a:rPr lang="nl-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nl-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hanglamp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95796" y="602128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8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627834" y="589966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9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211695" y="3284984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7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Afbeelding 12" descr="Newt4-04-sv-figuur 10=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0359" y="210192"/>
            <a:ext cx="2736440" cy="3484372"/>
          </a:xfrm>
          <a:prstGeom prst="rect">
            <a:avLst/>
          </a:prstGeom>
        </p:spPr>
      </p:pic>
      <p:pic>
        <p:nvPicPr>
          <p:cNvPr id="14" name="Afbeelding 13" descr="Newt4-04-sv-figuur 11=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111" y="4630439"/>
            <a:ext cx="2764479" cy="2018070"/>
          </a:xfrm>
          <a:prstGeom prst="rect">
            <a:avLst/>
          </a:prstGeom>
        </p:spPr>
      </p:pic>
      <p:pic>
        <p:nvPicPr>
          <p:cNvPr id="15" name="Afbeelding 14" descr="Newt4-04-sv-figuur 12=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0359" y="4589918"/>
            <a:ext cx="2764479" cy="20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008063"/>
            <a:ext cx="5455870" cy="2204913"/>
          </a:xfrm>
        </p:spPr>
        <p:txBody>
          <a:bodyPr>
            <a:noAutofit/>
          </a:bodyPr>
          <a:lstStyle/>
          <a:p>
            <a:pPr lvl="1">
              <a:spcAft>
                <a:spcPts val="1600"/>
              </a:spcAft>
            </a:pPr>
            <a:r>
              <a:rPr lang="nl-NL" sz="1800" dirty="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Euclid Extra"/>
              </a:rPr>
              <a:t>Ontbinden van krachten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tabLst>
                <a:tab pos="1435100" algn="l"/>
              </a:tabLs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Als een kracht niet in de bewegingsrichting </a:t>
            </a:r>
            <a:b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</a:b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werkt, kun je hem ontbinden in twee aparte krachten:	- één in de bewegingsrichting </a:t>
            </a:r>
            <a:b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</a:b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	- één loodrecht daarop</a:t>
            </a: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Het effect blijft hetzelfde.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sp>
        <p:nvSpPr>
          <p:cNvPr id="2" name="Rechthoek 1"/>
          <p:cNvSpPr/>
          <p:nvPr/>
        </p:nvSpPr>
        <p:spPr>
          <a:xfrm>
            <a:off x="971600" y="3789038"/>
            <a:ext cx="7128928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nl-NL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827584" y="3358985"/>
                <a:ext cx="7992888" cy="53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1612900" algn="l"/>
                  </a:tabLst>
                </a:pPr>
                <a:r>
                  <a:rPr lang="nl-NL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De 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verhouding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i="1" dirty="0">
                            <a:solidFill>
                              <a:srgbClr val="7030A0"/>
                            </a:solidFill>
                            <a:latin typeface="Cambria" pitchFamily="18" charset="0"/>
                            <a:ea typeface="Cambria Math" pitchFamily="18" charset="0"/>
                            <a:cs typeface="Arial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l-NL" baseline="-25000" dirty="0">
                            <a:solidFill>
                              <a:srgbClr val="7030A0"/>
                            </a:solidFill>
                            <a:latin typeface="Cambria" pitchFamily="18" charset="0"/>
                            <a:ea typeface="Cambria Math" pitchFamily="18" charset="0"/>
                            <a:cs typeface="Arial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nl-NL" baseline="-25000" dirty="0">
                            <a:solidFill>
                              <a:srgbClr val="7030A0"/>
                            </a:solidFill>
                            <a:latin typeface="Cambria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NL" baseline="-25000" dirty="0">
                            <a:solidFill>
                              <a:srgbClr val="7030A0"/>
                            </a:solidFill>
                            <a:latin typeface="Cambria" pitchFamily="18" charset="0"/>
                            <a:ea typeface="Cambria Math" pitchFamily="18" charset="0"/>
                            <a:cs typeface="Arial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i="1">
                            <a:solidFill>
                              <a:srgbClr val="7030A0"/>
                            </a:solidFill>
                            <a:latin typeface="Cambria" pitchFamily="18" charset="0"/>
                            <a:ea typeface="Cambria Math" pitchFamily="18" charset="0"/>
                            <a:cs typeface="Arial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l-NL" baseline="-25000">
                            <a:solidFill>
                              <a:srgbClr val="7030A0"/>
                            </a:solidFill>
                            <a:latin typeface="Cambria" pitchFamily="18" charset="0"/>
                            <a:ea typeface="Cambria Math" pitchFamily="18" charset="0"/>
                            <a:cs typeface="Arial" pitchFamily="34" charset="0"/>
                          </a:rPr>
                          <m:t>z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  </a:t>
                </a:r>
                <a:r>
                  <a:rPr lang="nl-NL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is even 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groot als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sin</m:t>
                        </m:r>
                      </m:fName>
                      <m:e>
                        <m:r>
                          <a:rPr lang="nl-NL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nl-NL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𝛼</m:t>
                        </m:r>
                        <m:r>
                          <a:rPr lang="nl-NL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nl-NL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met</a:t>
                </a:r>
                <a:r>
                  <a:rPr lang="nl-NL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α</a:t>
                </a:r>
                <a:r>
                  <a:rPr lang="nl-NL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=</a:t>
                </a:r>
                <a:r>
                  <a:rPr lang="nl-NL" sz="1600" b="1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hellingshoek</a:t>
                </a:r>
                <a:endParaRPr lang="nl-NL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8985"/>
                <a:ext cx="7992888" cy="531299"/>
              </a:xfrm>
              <a:prstGeom prst="rect">
                <a:avLst/>
              </a:prstGeom>
              <a:blipFill rotWithShape="0">
                <a:blip r:embed="rId2"/>
                <a:stretch>
                  <a:fillRect l="-534" b="-57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1330382" y="4546168"/>
                <a:ext cx="3201738" cy="150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voorbeeld:</a:t>
                </a:r>
                <a:r>
                  <a:rPr lang="el-GR" sz="1400" b="1" dirty="0"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endParaRPr lang="nl-NL" sz="1400" b="1" dirty="0">
                  <a:latin typeface="Cambria Math"/>
                  <a:ea typeface="Cambria Math"/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Bij een hellingshoek  </a:t>
                </a:r>
                <a:r>
                  <a:rPr lang="el-GR" sz="1400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α</a:t>
                </a:r>
                <a:r>
                  <a:rPr lang="nl-NL" sz="1400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13</a:t>
                </a:r>
                <a:r>
                  <a:rPr lang="nl-NL" sz="1400" baseline="300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o </a:t>
                </a: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</a:t>
                </a:r>
              </a:p>
              <a:p>
                <a:pPr>
                  <a:spcAft>
                    <a:spcPts val="600"/>
                  </a:spcAft>
                </a:pP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hoort: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nl-NL" sz="1600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160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sin</m:t>
                        </m:r>
                      </m:fName>
                      <m:e>
                        <m:r>
                          <a:rPr lang="nl-NL" sz="16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nl-NL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𝛼</m:t>
                        </m:r>
                        <m:r>
                          <a:rPr lang="nl-NL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 = 0,22 </a:t>
                </a:r>
              </a:p>
              <a:p>
                <a:pPr>
                  <a:spcAft>
                    <a:spcPts val="600"/>
                  </a:spcAft>
                </a:pPr>
                <a:r>
                  <a:rPr lang="nl-NL" sz="1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Dan </a:t>
                </a: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kun je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1400" i="1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x</m:t>
                    </m:r>
                  </m:oMath>
                </a14:m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berekenen met </a:t>
                </a:r>
                <a14:m>
                  <m:oMath xmlns:m="http://schemas.openxmlformats.org/officeDocument/2006/math">
                    <m:r>
                      <a:rPr lang="nl-NL" sz="1400" b="0" i="0" dirty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:</m:t>
                    </m:r>
                  </m:oMath>
                </a14:m>
                <a:endParaRPr lang="nl-NL" sz="1400" b="0" i="0" dirty="0">
                  <a:solidFill>
                    <a:prstClr val="black"/>
                  </a:solidFill>
                  <a:latin typeface="Cambria Math"/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1400" i="1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x</m:t>
                    </m:r>
                  </m:oMath>
                </a14:m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 = 0,22 </a:t>
                </a:r>
                <a:r>
                  <a:rPr lang="nl-NL" sz="1400" dirty="0">
                    <a:latin typeface="Cambria Math"/>
                    <a:ea typeface="Cambria Math"/>
                    <a:cs typeface="Arial" pitchFamily="34" charset="0"/>
                  </a:rPr>
                  <a:t>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1400" i="1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nl-NL" sz="1400" baseline="-2500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m:t>z</m:t>
                    </m:r>
                  </m:oMath>
                </a14:m>
                <a:r>
                  <a:rPr lang="nl-NL" sz="1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82" y="4546168"/>
                <a:ext cx="3201738" cy="1502463"/>
              </a:xfrm>
              <a:prstGeom prst="rect">
                <a:avLst/>
              </a:prstGeom>
              <a:blipFill rotWithShape="0">
                <a:blip r:embed="rId3"/>
                <a:stretch>
                  <a:fillRect l="-571" t="-813" b="-32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/>
          <p:cNvSpPr txBox="1"/>
          <p:nvPr/>
        </p:nvSpPr>
        <p:spPr>
          <a:xfrm>
            <a:off x="5764837" y="2592664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10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272307" y="2870482"/>
            <a:ext cx="82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11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540657" y="5690538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12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Afbeelding 16" descr="Newt4-04-sv-figuur 13.png"/>
          <p:cNvPicPr>
            <a:picLocks noChangeAspect="1"/>
          </p:cNvPicPr>
          <p:nvPr/>
        </p:nvPicPr>
        <p:blipFill rotWithShape="1">
          <a:blip r:embed="rId4" cstate="print"/>
          <a:srcRect l="13227" t="15208"/>
          <a:stretch/>
        </p:blipFill>
        <p:spPr>
          <a:xfrm>
            <a:off x="5339746" y="482188"/>
            <a:ext cx="1932561" cy="2044163"/>
          </a:xfrm>
          <a:prstGeom prst="rect">
            <a:avLst/>
          </a:prstGeom>
        </p:spPr>
      </p:pic>
      <p:pic>
        <p:nvPicPr>
          <p:cNvPr id="18" name="Afbeelding 17" descr="Newt4-04-sv-figuur 14.png"/>
          <p:cNvPicPr>
            <a:picLocks noChangeAspect="1"/>
          </p:cNvPicPr>
          <p:nvPr/>
        </p:nvPicPr>
        <p:blipFill rotWithShape="1">
          <a:blip r:embed="rId5" cstate="print"/>
          <a:srcRect l="18039" t="14142"/>
          <a:stretch/>
        </p:blipFill>
        <p:spPr>
          <a:xfrm>
            <a:off x="7321354" y="828285"/>
            <a:ext cx="1822646" cy="2173936"/>
          </a:xfrm>
          <a:prstGeom prst="rect">
            <a:avLst/>
          </a:prstGeom>
        </p:spPr>
      </p:pic>
      <p:pic>
        <p:nvPicPr>
          <p:cNvPr id="20" name="Afbeelding 19" descr="Newt4-04-sv-figuur 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2499" y="4309448"/>
            <a:ext cx="2509230" cy="20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008063"/>
            <a:ext cx="4703938" cy="1988889"/>
          </a:xfrm>
        </p:spPr>
        <p:txBody>
          <a:bodyPr>
            <a:noAutofit/>
          </a:bodyPr>
          <a:lstStyle/>
          <a:p>
            <a:pPr lvl="1">
              <a:spcAft>
                <a:spcPts val="1600"/>
              </a:spcAft>
            </a:pPr>
            <a:r>
              <a:rPr lang="nl-NL" sz="1800" dirty="0">
                <a:solidFill>
                  <a:srgbClr val="548DD4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Euclid Extra"/>
              </a:rPr>
              <a:t>Ontbinden van krachten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tabLst>
                <a:tab pos="1612900" algn="l"/>
              </a:tabLs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Euclid Extra"/>
              </a:rPr>
              <a:t>De normaalkracht staat altijd loodrecht op de ondergrond en is op een schuine helling even groot als de loodrechte component van de zwaartekracht.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>
                <a:solidFill>
                  <a:prstClr val="black"/>
                </a:solidFill>
              </a:rPr>
              <a:t>Krachten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Samenvatting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verkeer</a:t>
            </a:r>
          </a:p>
        </p:txBody>
      </p:sp>
      <p:sp>
        <p:nvSpPr>
          <p:cNvPr id="2" name="Rechthoek 1"/>
          <p:cNvSpPr/>
          <p:nvPr/>
        </p:nvSpPr>
        <p:spPr>
          <a:xfrm>
            <a:off x="971600" y="3789038"/>
            <a:ext cx="7128928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nl-NL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1115616" y="3287150"/>
                <a:ext cx="7992888" cy="53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1612900" algn="l"/>
                  </a:tabLst>
                </a:pP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De verhouding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i="1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l-NL" baseline="-2500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nl-NL" baseline="-25000" dirty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nl-NL" b="0" i="1" baseline="-25000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i="1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l-NL" baseline="-2500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z</m:t>
                        </m:r>
                      </m:den>
                    </m:f>
                  </m:oMath>
                </a14:m>
                <a:r>
                  <a:rPr lang="nl-NL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is even groot als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sin</m:t>
                        </m:r>
                      </m:fName>
                      <m:e>
                        <m:r>
                          <a:rPr lang="nl-NL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nl-NL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𝛼</m:t>
                        </m:r>
                        <m:r>
                          <a:rPr lang="nl-NL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nl-NL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nl-NL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met</a:t>
                </a:r>
                <a:r>
                  <a:rPr lang="nl-NL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α</a:t>
                </a:r>
                <a:r>
                  <a:rPr lang="nl-NL" sz="1600" b="1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= </a:t>
                </a:r>
                <a:r>
                  <a:rPr lang="nl-NL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hellingshoek</a:t>
                </a:r>
                <a:endParaRPr lang="nl-NL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87150"/>
                <a:ext cx="7992888" cy="532775"/>
              </a:xfrm>
              <a:prstGeom prst="rect">
                <a:avLst/>
              </a:prstGeom>
              <a:blipFill rotWithShape="1">
                <a:blip r:embed="rId2"/>
                <a:stretch>
                  <a:fillRect l="-458" b="-45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/>
          <p:cNvSpPr txBox="1"/>
          <p:nvPr/>
        </p:nvSpPr>
        <p:spPr>
          <a:xfrm>
            <a:off x="5613937" y="259374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13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753191" y="302722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14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415531" y="612005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Figuur 15</a:t>
            </a:r>
            <a:endParaRPr lang="nl-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Afbeelding 15" descr="Newt4-04-sv-figuur 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149" y="404664"/>
            <a:ext cx="1929303" cy="2091770"/>
          </a:xfrm>
          <a:prstGeom prst="rect">
            <a:avLst/>
          </a:prstGeom>
        </p:spPr>
      </p:pic>
      <p:pic>
        <p:nvPicPr>
          <p:cNvPr id="17" name="Afbeelding 16" descr="Newt4-04-sv-figuur 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135" y="764701"/>
            <a:ext cx="1872208" cy="2401025"/>
          </a:xfrm>
          <a:prstGeom prst="rect">
            <a:avLst/>
          </a:prstGeom>
        </p:spPr>
      </p:pic>
      <p:pic>
        <p:nvPicPr>
          <p:cNvPr id="18" name="Afbeelding 17" descr="Newt4-04-sv-figuur 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9491" y="3730909"/>
            <a:ext cx="2965053" cy="2866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1547664" y="4451818"/>
                <a:ext cx="2880320" cy="1502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</a:pP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voorbeeld:</a:t>
                </a:r>
                <a:r>
                  <a:rPr lang="el-GR" sz="1400" b="1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endParaRPr lang="nl-NL" sz="1400" b="1" dirty="0">
                  <a:solidFill>
                    <a:prstClr val="black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Bij een hellingshoek  </a:t>
                </a:r>
                <a:r>
                  <a:rPr lang="el-GR" sz="1400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α</a:t>
                </a:r>
                <a:r>
                  <a:rPr lang="nl-NL" sz="1400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 25</a:t>
                </a:r>
                <a:r>
                  <a:rPr lang="nl-NL" sz="1400" baseline="300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o </a:t>
                </a: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</a:t>
                </a:r>
              </a:p>
              <a:p>
                <a:pPr lvl="0">
                  <a:spcAft>
                    <a:spcPts val="600"/>
                  </a:spcAft>
                </a:pP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hoort: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nl-NL" sz="160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1600" b="0" i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sin</m:t>
                        </m:r>
                      </m:fName>
                      <m:e>
                        <m:r>
                          <a:rPr lang="nl-NL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nl-NL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𝛼</m:t>
                        </m:r>
                        <m:r>
                          <a:rPr lang="nl-NL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0,42 </a:t>
                </a:r>
              </a:p>
              <a:p>
                <a:pPr lvl="0">
                  <a:spcAft>
                    <a:spcPts val="600"/>
                  </a:spcAft>
                </a:pPr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Dan kun je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1400" i="1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nl-NL" sz="1400" b="0" i="0" baseline="-25000" dirty="0" smtClean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x</m:t>
                    </m:r>
                  </m:oMath>
                </a14:m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berekenen met </a:t>
                </a:r>
                <a14:m>
                  <m:oMath xmlns:m="http://schemas.openxmlformats.org/officeDocument/2006/math">
                    <m:r>
                      <a:rPr lang="nl-NL" sz="1400" dirty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:</m:t>
                    </m:r>
                  </m:oMath>
                </a14:m>
                <a:endParaRPr lang="nl-NL" sz="1400" dirty="0">
                  <a:solidFill>
                    <a:prstClr val="black"/>
                  </a:solidFill>
                  <a:latin typeface="Cambria Math"/>
                  <a:cs typeface="Arial" pitchFamily="34" charset="0"/>
                </a:endParaRPr>
              </a:p>
              <a:p>
                <a:pPr lvl="0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1400" dirty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1400" i="1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nl-NL" sz="1400" baseline="-25000" dirty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nl-NL" sz="1400" b="0" i="0" baseline="-25000" dirty="0" smtClean="0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x</m:t>
                    </m:r>
                  </m:oMath>
                </a14:m>
                <a:r>
                  <a:rPr lang="nl-NL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0,42 </a:t>
                </a:r>
                <a:r>
                  <a:rPr lang="nl-NL" sz="1400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1400" i="1">
                        <a:solidFill>
                          <a:prstClr val="black"/>
                        </a:solidFill>
                        <a:latin typeface="Cambria" pitchFamily="18" charset="0"/>
                        <a:cs typeface="Arial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nl-NL" sz="1400" baseline="-2500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m:t>z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451818"/>
                <a:ext cx="2880320" cy="1502463"/>
              </a:xfrm>
              <a:prstGeom prst="rect">
                <a:avLst/>
              </a:prstGeom>
              <a:blipFill rotWithShape="1">
                <a:blip r:embed="rId6"/>
                <a:stretch>
                  <a:fillRect l="-636" t="-405" b="-28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0194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MH 4h H4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498</Words>
  <Application>Microsoft Office PowerPoint</Application>
  <PresentationFormat>Diavoorstelling (4:3)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Euclid Extra</vt:lpstr>
      <vt:lpstr>Verdana</vt:lpstr>
      <vt:lpstr>Kantoorthema</vt:lpstr>
      <vt:lpstr>TMH 4h H4 opening</vt:lpstr>
      <vt:lpstr>PowerPoint-presentatie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Aart en Jan</dc:creator>
  <cp:lastModifiedBy>Eric van den Bogaart</cp:lastModifiedBy>
  <cp:revision>113</cp:revision>
  <dcterms:created xsi:type="dcterms:W3CDTF">2012-12-12T14:51:52Z</dcterms:created>
  <dcterms:modified xsi:type="dcterms:W3CDTF">2019-10-30T14:31:27Z</dcterms:modified>
</cp:coreProperties>
</file>