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  <p:sldMasterId id="2147483693" r:id="rId2"/>
    <p:sldMasterId id="2147483682" r:id="rId3"/>
    <p:sldMasterId id="2147483684" r:id="rId4"/>
    <p:sldMasterId id="2147483686" r:id="rId5"/>
    <p:sldMasterId id="2147483688" r:id="rId6"/>
  </p:sldMasterIdLst>
  <p:sldIdLst>
    <p:sldId id="257" r:id="rId7"/>
    <p:sldId id="262" r:id="rId8"/>
    <p:sldId id="263" r:id="rId9"/>
    <p:sldId id="267" r:id="rId10"/>
    <p:sldId id="264" r:id="rId11"/>
    <p:sldId id="268" r:id="rId12"/>
    <p:sldId id="269" r:id="rId13"/>
    <p:sldId id="270" r:id="rId14"/>
    <p:sldId id="272" r:id="rId15"/>
    <p:sldId id="266" r:id="rId16"/>
    <p:sldId id="265" r:id="rId17"/>
    <p:sldId id="271" r:id="rId18"/>
  </p:sldIdLst>
  <p:sldSz cx="9144000" cy="6858000" type="screen4x3"/>
  <p:notesSz cx="6864350" cy="9996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" initials="j" lastIdx="6" clrIdx="0"/>
  <p:cmAuthor id="1" name="Hoevenaars, Nicole" initials="HN" lastIdx="1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D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8"/>
  </p:normalViewPr>
  <p:slideViewPr>
    <p:cSldViewPr snapToGrid="0" snapToObjects="1" showGuides="1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510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 Newton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1"/>
            <a:ext cx="9144000" cy="68453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199" y="1008063"/>
            <a:ext cx="5241925" cy="5400000"/>
          </a:xfr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None/>
              <a:defRPr sz="1600" b="1">
                <a:solidFill>
                  <a:schemeClr val="tx2"/>
                </a:solidFill>
                <a:latin typeface="Arial"/>
                <a:cs typeface="Arial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500" b="1" i="0">
                <a:solidFill>
                  <a:schemeClr val="bg2"/>
                </a:solidFill>
                <a:latin typeface="Arial"/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400" spc="60">
                <a:latin typeface="Arial"/>
              </a:defRPr>
            </a:lvl3pPr>
            <a:lvl4pPr marL="0" indent="-14400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 sz="1400">
                <a:latin typeface=""/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597979" y="592736"/>
            <a:ext cx="4974015" cy="24963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200" spc="0">
                <a:latin typeface="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Sub titel • havo • samenvatting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68781" y="218425"/>
            <a:ext cx="725723" cy="565235"/>
          </a:xfrm>
        </p:spPr>
        <p:txBody>
          <a:bodyPr/>
          <a:lstStyle>
            <a:lvl1pPr>
              <a:defRPr sz="4800" b="1" i="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dirty="0"/>
              <a:t>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1AF8-E86D-4B4D-A36B-70D9806E455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571994" y="1008063"/>
            <a:ext cx="2221184" cy="5397500"/>
          </a:xfrm>
          <a:solidFill>
            <a:schemeClr val="bg2">
              <a:alpha val="20000"/>
            </a:schemeClr>
          </a:solidFill>
          <a:ln w="6350">
            <a:solidFill>
              <a:schemeClr val="bg2"/>
            </a:solidFill>
          </a:ln>
        </p:spPr>
        <p:txBody>
          <a:bodyPr lIns="72000" tIns="54000" rIns="72000" bIns="54000"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None/>
              <a:defRPr sz="1600" b="1">
                <a:solidFill>
                  <a:schemeClr val="tx2"/>
                </a:solidFill>
                <a:latin typeface="Arial"/>
                <a:cs typeface="Arial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300" b="1" i="0">
                <a:solidFill>
                  <a:schemeClr val="bg2"/>
                </a:solidFill>
                <a:latin typeface="Arial"/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200" spc="60">
                <a:latin typeface="Arial"/>
              </a:defRPr>
            </a:lvl3pPr>
            <a:lvl4pPr marL="0" indent="-14400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 sz="1200">
                <a:latin typeface=""/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597979" y="218425"/>
            <a:ext cx="7088820" cy="43602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1" i="0"/>
            </a:lvl1pPr>
          </a:lstStyle>
          <a:p>
            <a:r>
              <a:rPr lang="nl-NL" dirty="0"/>
              <a:t>Hoofdstuk 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8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24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91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83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0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MH_PP_havo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H_PP_havo-basi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0274" y="923925"/>
            <a:ext cx="5403851" cy="5410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F1AF8-E86D-4B4D-A36B-70D9806E455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6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MH_PP_havo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7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MH_PP_havo4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4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MH_PP_havo5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2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MH_PP_havo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2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www.techna.nl/Begrippen/Isaac%20Newton/veer%20en%20appel%20vallen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889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92199" y="1294672"/>
            <a:ext cx="6213476" cy="496965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nl-NL" sz="1800" dirty="0">
                <a:solidFill>
                  <a:srgbClr val="548DD4"/>
                </a:solidFill>
                <a:latin typeface="+mj-lt"/>
                <a:cs typeface="Arial" pitchFamily="34" charset="0"/>
              </a:rPr>
              <a:t>Valbeweging</a:t>
            </a:r>
          </a:p>
          <a:p>
            <a:pPr>
              <a:spcAft>
                <a:spcPts val="1200"/>
              </a:spcAft>
            </a:pPr>
            <a:r>
              <a:rPr lang="nl-NL" sz="1800" b="0" dirty="0">
                <a:latin typeface="+mj-lt"/>
                <a:cs typeface="Arial" pitchFamily="34" charset="0"/>
              </a:rPr>
              <a:t>Een </a:t>
            </a:r>
            <a:r>
              <a:rPr lang="nl-NL" sz="1800" b="0" dirty="0">
                <a:latin typeface="Arial" pitchFamily="34" charset="0"/>
                <a:cs typeface="Arial" pitchFamily="34" charset="0"/>
              </a:rPr>
              <a:t>vrije</a:t>
            </a:r>
            <a:r>
              <a:rPr lang="nl-NL" sz="1800" b="0" dirty="0">
                <a:latin typeface="+mj-lt"/>
                <a:cs typeface="Arial" pitchFamily="34" charset="0"/>
              </a:rPr>
              <a:t> val </a:t>
            </a:r>
            <a:r>
              <a:rPr lang="nl-NL" sz="1800" b="0" dirty="0">
                <a:latin typeface="Arial" pitchFamily="34" charset="0"/>
                <a:cs typeface="Arial" pitchFamily="34" charset="0"/>
              </a:rPr>
              <a:t>is</a:t>
            </a:r>
            <a:r>
              <a:rPr lang="nl-NL" sz="1800" b="0" dirty="0">
                <a:latin typeface="+mj-lt"/>
                <a:cs typeface="Arial" pitchFamily="34" charset="0"/>
              </a:rPr>
              <a:t> een valbeweging waarbij de luchtweerstand te verwaarlozen is (zie figuur 13).</a:t>
            </a:r>
          </a:p>
          <a:p>
            <a:pPr marL="266700" indent="-266700">
              <a:spcAft>
                <a:spcPts val="1200"/>
              </a:spcAft>
            </a:pPr>
            <a:r>
              <a:rPr lang="nl-NL" sz="1800" b="0" dirty="0">
                <a:latin typeface="+mj-lt"/>
                <a:cs typeface="Arial" pitchFamily="34" charset="0"/>
              </a:rPr>
              <a:t>●	De enige kracht op het voorwerp is de zwaartekracht.</a:t>
            </a:r>
            <a:endParaRPr lang="nl-NL" sz="1800" b="0" baseline="-25000" dirty="0">
              <a:latin typeface="+mj-lt"/>
              <a:cs typeface="Arial" pitchFamily="34" charset="0"/>
            </a:endParaRPr>
          </a:p>
          <a:p>
            <a:pPr marL="266700" indent="-266700">
              <a:spcAft>
                <a:spcPts val="1200"/>
              </a:spcAft>
            </a:pPr>
            <a:r>
              <a:rPr lang="nl-NL" sz="1800" b="0" dirty="0">
                <a:latin typeface="+mj-lt"/>
                <a:cs typeface="Arial" pitchFamily="34" charset="0"/>
              </a:rPr>
              <a:t>●	De valversnelling op aarde is voor </a:t>
            </a:r>
            <a:r>
              <a:rPr lang="nl-NL" sz="1800" b="0" dirty="0">
                <a:latin typeface="Arial" pitchFamily="34" charset="0"/>
                <a:cs typeface="Arial" pitchFamily="34" charset="0"/>
              </a:rPr>
              <a:t>elk</a:t>
            </a:r>
            <a:r>
              <a:rPr lang="nl-NL" sz="1800" b="0" dirty="0">
                <a:latin typeface="+mj-lt"/>
                <a:cs typeface="Arial" pitchFamily="34" charset="0"/>
              </a:rPr>
              <a:t> voorwerp gelijk:  </a:t>
            </a:r>
          </a:p>
          <a:p>
            <a:pPr marL="266700" indent="-266700">
              <a:spcAft>
                <a:spcPts val="1200"/>
              </a:spcAft>
            </a:pPr>
            <a:r>
              <a:rPr lang="nl-NL" sz="1800" b="0" i="1" dirty="0">
                <a:latin typeface="+mj-lt"/>
                <a:cs typeface="Arial" pitchFamily="34" charset="0"/>
              </a:rPr>
              <a:t>	g </a:t>
            </a:r>
            <a:r>
              <a:rPr lang="nl-NL" sz="1800" b="0" dirty="0">
                <a:latin typeface="+mj-lt"/>
                <a:cs typeface="Arial" pitchFamily="34" charset="0"/>
              </a:rPr>
              <a:t>= 9,81 m/s</a:t>
            </a:r>
            <a:r>
              <a:rPr lang="nl-NL" sz="1800" b="0" dirty="0">
                <a:latin typeface="+mj-lt"/>
                <a:cs typeface="Calibri"/>
              </a:rPr>
              <a:t>².</a:t>
            </a:r>
            <a:endParaRPr lang="nl-NL" sz="1800" b="0" dirty="0">
              <a:latin typeface="+mj-lt"/>
              <a:cs typeface="Arial" pitchFamily="34" charset="0"/>
            </a:endParaRPr>
          </a:p>
          <a:p>
            <a:pPr marL="266700" indent="-266700">
              <a:spcAft>
                <a:spcPts val="1200"/>
              </a:spcAft>
            </a:pPr>
            <a:r>
              <a:rPr lang="nl-NL" sz="1800" b="0" dirty="0">
                <a:latin typeface="+mj-lt"/>
                <a:cs typeface="Arial" pitchFamily="34" charset="0"/>
              </a:rPr>
              <a:t>●	De grafiek in het </a:t>
            </a:r>
            <a:r>
              <a:rPr lang="nl-NL" sz="1800" b="0" i="1" dirty="0" err="1">
                <a:latin typeface="+mj-lt"/>
                <a:cs typeface="Arial" pitchFamily="34" charset="0"/>
              </a:rPr>
              <a:t>v,t</a:t>
            </a:r>
            <a:r>
              <a:rPr lang="nl-NL" sz="1800" b="0" i="1" dirty="0">
                <a:latin typeface="+mj-lt"/>
                <a:cs typeface="Arial" pitchFamily="34" charset="0"/>
              </a:rPr>
              <a:t>-</a:t>
            </a:r>
            <a:r>
              <a:rPr lang="nl-NL" sz="1800" b="0" dirty="0">
                <a:latin typeface="+mj-lt"/>
                <a:cs typeface="Arial" pitchFamily="34" charset="0"/>
              </a:rPr>
              <a:t>diagram is een rechte lijn, met een helling van 9,81 m/s</a:t>
            </a:r>
            <a:r>
              <a:rPr lang="nl-NL" sz="1800" b="0" dirty="0">
                <a:latin typeface="+mj-lt"/>
                <a:cs typeface="Calibri"/>
              </a:rPr>
              <a:t>².</a:t>
            </a:r>
            <a:endParaRPr lang="nl-NL" sz="1800" b="0" dirty="0">
              <a:latin typeface="+mj-lt"/>
              <a:cs typeface="Arial" pitchFamily="34" charset="0"/>
            </a:endParaRPr>
          </a:p>
          <a:p>
            <a:pPr marL="266700" indent="-266700">
              <a:spcAft>
                <a:spcPts val="1200"/>
              </a:spcAft>
            </a:pPr>
            <a:r>
              <a:rPr lang="nl-NL" sz="1800" b="0" dirty="0">
                <a:latin typeface="+mj-lt"/>
                <a:cs typeface="Arial" pitchFamily="34" charset="0"/>
              </a:rPr>
              <a:t>●	De grafiek in het </a:t>
            </a:r>
            <a:r>
              <a:rPr lang="nl-NL" sz="1800" b="0" i="1" dirty="0" err="1">
                <a:latin typeface="+mj-lt"/>
                <a:cs typeface="Arial" pitchFamily="34" charset="0"/>
              </a:rPr>
              <a:t>x,t</a:t>
            </a:r>
            <a:r>
              <a:rPr lang="nl-NL" sz="1800" b="0" i="1" dirty="0">
                <a:latin typeface="+mj-lt"/>
                <a:cs typeface="Arial" pitchFamily="34" charset="0"/>
              </a:rPr>
              <a:t>-</a:t>
            </a:r>
            <a:r>
              <a:rPr lang="nl-NL" sz="1800" b="0" dirty="0">
                <a:latin typeface="+mj-lt"/>
                <a:cs typeface="Arial" pitchFamily="34" charset="0"/>
              </a:rPr>
              <a:t>diagram is een toenemende holle kromme lijn (halve parabool).</a:t>
            </a:r>
          </a:p>
          <a:p>
            <a:pPr marL="266700" indent="-266700">
              <a:spcAft>
                <a:spcPts val="1200"/>
              </a:spcAft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Bewegingen</a:t>
            </a:r>
            <a:r>
              <a:rPr lang="en-US" dirty="0"/>
              <a:t>  |  </a:t>
            </a:r>
            <a:r>
              <a:rPr lang="en-US" dirty="0" err="1"/>
              <a:t>havo</a:t>
            </a:r>
            <a:r>
              <a:rPr lang="en-US" dirty="0"/>
              <a:t> | </a:t>
            </a:r>
            <a:r>
              <a:rPr lang="en-US" dirty="0" err="1"/>
              <a:t>Samenvatting</a:t>
            </a:r>
            <a:r>
              <a:rPr lang="en-US" dirty="0"/>
              <a:t>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 en </a:t>
            </a:r>
            <a:r>
              <a:rPr lang="en-US" dirty="0" err="1"/>
              <a:t>verkeer</a:t>
            </a:r>
            <a:endParaRPr lang="en-US" dirty="0"/>
          </a:p>
        </p:txBody>
      </p:sp>
      <p:pic>
        <p:nvPicPr>
          <p:cNvPr id="6" name="il_fi" descr="Beschrijving: http://www.techna.nl/Begrippen/Isaac%20Newton/veer%20en%20appel%20vallen.jpg"/>
          <p:cNvPicPr>
            <a:picLocks noChangeAspect="1"/>
          </p:cNvPicPr>
          <p:nvPr/>
        </p:nvPicPr>
        <p:blipFill>
          <a:blip r:embed="rId2" r:link="rId3"/>
          <a:srcRect l="8710" r="21445"/>
          <a:stretch>
            <a:fillRect/>
          </a:stretch>
        </p:blipFill>
        <p:spPr bwMode="auto">
          <a:xfrm>
            <a:off x="7387573" y="2547664"/>
            <a:ext cx="1404000" cy="315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vak 9"/>
          <p:cNvSpPr txBox="1"/>
          <p:nvPr/>
        </p:nvSpPr>
        <p:spPr>
          <a:xfrm>
            <a:off x="7387573" y="5854853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latin typeface="Arial" pitchFamily="34" charset="0"/>
                <a:cs typeface="Arial" pitchFamily="34" charset="0"/>
              </a:rPr>
              <a:t>Figuur 13</a:t>
            </a:r>
          </a:p>
        </p:txBody>
      </p:sp>
    </p:spTree>
    <p:extLst>
      <p:ext uri="{BB962C8B-B14F-4D97-AF65-F5344CB8AC3E}">
        <p14:creationId xmlns:p14="http://schemas.microsoft.com/office/powerpoint/2010/main" val="1118884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1092199" y="1294672"/>
                <a:ext cx="4876801" cy="4969656"/>
              </a:xfrm>
            </p:spPr>
            <p:txBody>
              <a:bodyPr>
                <a:normAutofit fontScale="47500" lnSpcReduction="20000"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nl-NL" sz="3800" dirty="0">
                    <a:solidFill>
                      <a:srgbClr val="548DD4"/>
                    </a:solidFill>
                    <a:latin typeface="+mj-lt"/>
                    <a:cs typeface="Arial" pitchFamily="34" charset="0"/>
                  </a:rPr>
                  <a:t>Beweging waarbij de nettokracht niet constant is</a:t>
                </a:r>
              </a:p>
              <a:p>
                <a:pPr>
                  <a:spcAft>
                    <a:spcPts val="1200"/>
                  </a:spcAft>
                </a:pPr>
                <a:r>
                  <a:rPr lang="nl-NL" sz="3800" b="0" dirty="0">
                    <a:latin typeface="Arial" pitchFamily="34" charset="0"/>
                    <a:cs typeface="Arial" pitchFamily="34" charset="0"/>
                  </a:rPr>
                  <a:t>Voorbeeld: valbeweging met luchtweerstand.</a:t>
                </a:r>
              </a:p>
              <a:p>
                <a:pPr marL="266700" indent="-266700">
                  <a:spcAft>
                    <a:spcPts val="1200"/>
                  </a:spcAft>
                </a:pPr>
                <a:r>
                  <a:rPr lang="nl-NL" sz="3800" b="0" dirty="0">
                    <a:latin typeface="Arial" pitchFamily="34" charset="0"/>
                    <a:cs typeface="Arial" pitchFamily="34" charset="0"/>
                  </a:rPr>
                  <a:t>●	De grafiek in het </a:t>
                </a:r>
                <a:r>
                  <a:rPr lang="nl-NL" sz="3800" b="0" i="1" dirty="0" err="1">
                    <a:latin typeface="Arial" pitchFamily="34" charset="0"/>
                    <a:cs typeface="Arial" pitchFamily="34" charset="0"/>
                  </a:rPr>
                  <a:t>v,t</a:t>
                </a:r>
                <a:r>
                  <a:rPr lang="nl-NL" sz="3800" b="0" i="1" dirty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nl-NL" sz="3800" b="0" dirty="0">
                    <a:latin typeface="Arial" pitchFamily="34" charset="0"/>
                    <a:cs typeface="Arial" pitchFamily="34" charset="0"/>
                  </a:rPr>
                  <a:t>diagram is een stijgende kromme lijn (zie figuur 14).</a:t>
                </a:r>
              </a:p>
              <a:p>
                <a:pPr marL="266700" indent="-266700">
                  <a:spcAft>
                    <a:spcPts val="1200"/>
                  </a:spcAft>
                </a:pPr>
                <a:r>
                  <a:rPr lang="nl-NL" sz="3800" b="0" dirty="0">
                    <a:latin typeface="Arial" pitchFamily="34" charset="0"/>
                    <a:cs typeface="Arial" pitchFamily="34" charset="0"/>
                  </a:rPr>
                  <a:t>●	De valafstand is gelijk aan de oppervlakte onder de grafiek in het </a:t>
                </a:r>
                <a:r>
                  <a:rPr lang="nl-NL" sz="3800" b="0" i="1" dirty="0" err="1">
                    <a:latin typeface="Arial" pitchFamily="34" charset="0"/>
                    <a:cs typeface="Arial" pitchFamily="34" charset="0"/>
                  </a:rPr>
                  <a:t>v,t</a:t>
                </a:r>
                <a:r>
                  <a:rPr lang="nl-NL" sz="3800" b="0" i="1" dirty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nl-NL" sz="3800" b="0" dirty="0">
                    <a:latin typeface="Arial" pitchFamily="34" charset="0"/>
                    <a:cs typeface="Arial" pitchFamily="34" charset="0"/>
                  </a:rPr>
                  <a:t>diagram (de gerasterde oppervlakte in figuur 14).</a:t>
                </a:r>
              </a:p>
              <a:p>
                <a:pPr marL="266700" indent="-266700">
                  <a:spcAft>
                    <a:spcPts val="1200"/>
                  </a:spcAft>
                </a:pPr>
                <a:r>
                  <a:rPr lang="nl-NL" sz="3800" b="0" dirty="0">
                    <a:latin typeface="Arial" pitchFamily="34" charset="0"/>
                    <a:cs typeface="Arial" pitchFamily="34" charset="0"/>
                  </a:rPr>
                  <a:t>●	De helling van de raaklijn aan de grafiek in het </a:t>
                </a:r>
                <a:r>
                  <a:rPr lang="nl-NL" sz="3800" b="0" i="1" dirty="0">
                    <a:latin typeface="Arial" pitchFamily="34" charset="0"/>
                    <a:cs typeface="Arial" pitchFamily="34" charset="0"/>
                  </a:rPr>
                  <a:t>v,t-</a:t>
                </a:r>
                <a:r>
                  <a:rPr lang="nl-NL" sz="3800" b="0" dirty="0">
                    <a:latin typeface="Arial" pitchFamily="34" charset="0"/>
                    <a:cs typeface="Arial" pitchFamily="34" charset="0"/>
                  </a:rPr>
                  <a:t>diagram is gelijk aan de versnelling (zie figuur 15):</a:t>
                </a:r>
              </a:p>
              <a:p>
                <a:pPr marL="266700" indent="-26670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4200" i="1">
                          <a:solidFill>
                            <a:srgbClr val="7030A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𝒂</m:t>
                      </m:r>
                      <m:r>
                        <a:rPr lang="nl-NL" sz="4200" i="1">
                          <a:solidFill>
                            <a:srgbClr val="7030A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sz="4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nl-NL" sz="4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l-NL" sz="4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4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∆</m:t>
                                  </m:r>
                                  <m:r>
                                    <a:rPr lang="nl-NL" sz="4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𝒗</m:t>
                                  </m:r>
                                </m:num>
                                <m:den>
                                  <m:r>
                                    <a:rPr lang="nl-NL" sz="4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∆</m:t>
                                  </m:r>
                                  <m:r>
                                    <a:rPr lang="nl-NL" sz="4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𝒕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nl-NL" sz="4200">
                              <a:solidFill>
                                <a:srgbClr val="7030A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𝐫𝐚𝐚𝐤𝐥𝐢𝐣𝐧</m:t>
                          </m:r>
                        </m:sub>
                      </m:sSub>
                    </m:oMath>
                  </m:oMathPara>
                </a14:m>
                <a:endParaRPr lang="nl-NL" sz="4200" dirty="0">
                  <a:solidFill>
                    <a:srgbClr val="7030A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marL="266700" indent="-266700">
                  <a:spcAft>
                    <a:spcPts val="1200"/>
                  </a:spcAft>
                </a:pPr>
                <a:endParaRPr lang="nl-NL" sz="1800" b="0" dirty="0">
                  <a:latin typeface="Arial" pitchFamily="34" charset="0"/>
                  <a:cs typeface="Arial" pitchFamily="34" charset="0"/>
                </a:endParaRPr>
              </a:p>
              <a:p>
                <a:pPr marL="266700" indent="-266700">
                  <a:spcAft>
                    <a:spcPts val="1200"/>
                  </a:spcAft>
                </a:pPr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2199" y="1294672"/>
                <a:ext cx="4876801" cy="4969656"/>
              </a:xfrm>
              <a:blipFill>
                <a:blip r:embed="rId2"/>
                <a:stretch>
                  <a:fillRect l="-2875" t="-1593" r="-212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Bewegingen</a:t>
            </a:r>
            <a:r>
              <a:rPr lang="en-US" dirty="0"/>
              <a:t>  |  </a:t>
            </a:r>
            <a:r>
              <a:rPr lang="en-US" dirty="0" err="1"/>
              <a:t>havo</a:t>
            </a:r>
            <a:r>
              <a:rPr lang="en-US" dirty="0"/>
              <a:t> | </a:t>
            </a:r>
            <a:r>
              <a:rPr lang="en-US" dirty="0" err="1"/>
              <a:t>Samenvatting</a:t>
            </a:r>
            <a:r>
              <a:rPr lang="en-US" dirty="0"/>
              <a:t>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 en </a:t>
            </a:r>
            <a:r>
              <a:rPr lang="en-US" dirty="0" err="1"/>
              <a:t>verkeer</a:t>
            </a:r>
            <a:endParaRPr lang="en-US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93" y="4195480"/>
            <a:ext cx="2159812" cy="2068848"/>
          </a:xfrm>
          <a:prstGeom prst="rect">
            <a:avLst/>
          </a:prstGeom>
          <a:ln>
            <a:noFill/>
          </a:ln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93" y="1537831"/>
            <a:ext cx="2159812" cy="2068848"/>
          </a:xfrm>
          <a:prstGeom prst="rect">
            <a:avLst/>
          </a:prstGeom>
          <a:ln>
            <a:noFill/>
          </a:ln>
        </p:spPr>
      </p:pic>
      <p:sp>
        <p:nvSpPr>
          <p:cNvPr id="20" name="Tekstvak 19"/>
          <p:cNvSpPr txBox="1"/>
          <p:nvPr/>
        </p:nvSpPr>
        <p:spPr>
          <a:xfrm>
            <a:off x="6971433" y="3692678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latin typeface="Arial" pitchFamily="34" charset="0"/>
                <a:cs typeface="Arial" pitchFamily="34" charset="0"/>
              </a:rPr>
              <a:t>Figuur 14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7112084" y="6264328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latin typeface="Arial" pitchFamily="34" charset="0"/>
                <a:cs typeface="Arial" pitchFamily="34" charset="0"/>
              </a:rPr>
              <a:t>Figuur 15</a:t>
            </a:r>
          </a:p>
        </p:txBody>
      </p:sp>
    </p:spTree>
    <p:extLst>
      <p:ext uri="{BB962C8B-B14F-4D97-AF65-F5344CB8AC3E}">
        <p14:creationId xmlns:p14="http://schemas.microsoft.com/office/powerpoint/2010/main" val="1118884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1092199" y="1294672"/>
                <a:ext cx="7023101" cy="4969656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nl-NL" sz="1800" dirty="0">
                    <a:solidFill>
                      <a:srgbClr val="548DD4"/>
                    </a:solidFill>
                    <a:latin typeface="+mj-lt"/>
                    <a:cs typeface="Arial" pitchFamily="34" charset="0"/>
                  </a:rPr>
                  <a:t>Beweging waarbij de nettokracht niet constant is</a:t>
                </a:r>
              </a:p>
              <a:p>
                <a:pPr>
                  <a:spcAft>
                    <a:spcPts val="1200"/>
                  </a:spcAft>
                </a:pPr>
                <a:r>
                  <a:rPr lang="nl-NL" sz="1800" b="0" dirty="0">
                    <a:latin typeface="Arial" pitchFamily="34" charset="0"/>
                    <a:cs typeface="Arial" pitchFamily="34" charset="0"/>
                  </a:rPr>
                  <a:t>Voorbeeld: valbeweging met luchtweerstand.</a:t>
                </a:r>
              </a:p>
              <a:p>
                <a:pPr marL="266700" indent="-266700">
                  <a:spcAft>
                    <a:spcPts val="1200"/>
                  </a:spcAft>
                </a:pPr>
                <a:r>
                  <a:rPr lang="nl-NL" sz="1800" b="0" dirty="0">
                    <a:latin typeface="Arial" pitchFamily="34" charset="0"/>
                    <a:cs typeface="Arial" pitchFamily="34" charset="0"/>
                  </a:rPr>
                  <a:t>●	Er werken twee krachten: de zwaartekracht en de luchtweerstand</a:t>
                </a:r>
              </a:p>
              <a:p>
                <a:pPr marL="266700" indent="-26670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nl-NL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  <a:cs typeface="Arial" pitchFamily="34" charset="0"/>
                            </a:rPr>
                            <m:t>𝑭</m:t>
                          </m:r>
                        </m:e>
                        <m:sub>
                          <m:r>
                            <a:rPr lang="nl-NL" sz="2000">
                              <a:solidFill>
                                <a:srgbClr val="7030A0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m:t>𝐳</m:t>
                          </m:r>
                        </m:sub>
                      </m:sSub>
                      <m:r>
                        <a:rPr lang="nl-NL" sz="2000" i="1">
                          <a:solidFill>
                            <a:srgbClr val="7030A0"/>
                          </a:solidFill>
                          <a:latin typeface="Cambria Math" pitchFamily="18" charset="0"/>
                          <a:ea typeface="Cambria Math" pitchFamily="18" charset="0"/>
                          <a:cs typeface="Arial" pitchFamily="34" charset="0"/>
                        </a:rPr>
                        <m:t>=</m:t>
                      </m:r>
                      <m:r>
                        <a:rPr lang="nl-NL" sz="2000" i="1">
                          <a:solidFill>
                            <a:srgbClr val="7030A0"/>
                          </a:solidFill>
                          <a:latin typeface="Cambria Math" pitchFamily="18" charset="0"/>
                          <a:ea typeface="Cambria Math" pitchFamily="18" charset="0"/>
                          <a:cs typeface="Arial" pitchFamily="34" charset="0"/>
                        </a:rPr>
                        <m:t>𝒎</m:t>
                      </m:r>
                      <m:r>
                        <a:rPr lang="nl-NL" sz="2000" i="1">
                          <a:solidFill>
                            <a:srgbClr val="7030A0"/>
                          </a:solidFill>
                          <a:latin typeface="Cambria Math" pitchFamily="18" charset="0"/>
                          <a:ea typeface="Cambria Math" pitchFamily="18" charset="0"/>
                          <a:cs typeface="Arial" pitchFamily="34" charset="0"/>
                        </a:rPr>
                        <m:t>∙</m:t>
                      </m:r>
                      <m:r>
                        <a:rPr lang="nl-NL" sz="2000" i="1">
                          <a:solidFill>
                            <a:srgbClr val="7030A0"/>
                          </a:solidFill>
                          <a:latin typeface="Cambria Math" pitchFamily="18" charset="0"/>
                          <a:ea typeface="Cambria Math" pitchFamily="18" charset="0"/>
                          <a:cs typeface="Arial" pitchFamily="34" charset="0"/>
                        </a:rPr>
                        <m:t>𝒈</m:t>
                      </m:r>
                    </m:oMath>
                  </m:oMathPara>
                </a14:m>
                <a:endParaRPr lang="nl-NL" sz="2000" dirty="0">
                  <a:latin typeface="Arial" pitchFamily="34" charset="0"/>
                  <a:cs typeface="Arial" pitchFamily="34" charset="0"/>
                </a:endParaRPr>
              </a:p>
              <a:p>
                <a:pPr marL="266700" indent="-266700">
                  <a:spcAft>
                    <a:spcPts val="1200"/>
                  </a:spcAft>
                </a:pPr>
                <a:r>
                  <a:rPr lang="nl-NL" sz="1800" b="0" dirty="0">
                    <a:latin typeface="Arial" pitchFamily="34" charset="0"/>
                    <a:cs typeface="Arial" pitchFamily="34" charset="0"/>
                  </a:rPr>
                  <a:t>●	De luchtweerstand neemt toe met de snelheid.</a:t>
                </a:r>
                <a:endParaRPr lang="nl-NL" sz="1800" dirty="0">
                  <a:latin typeface="Arial" pitchFamily="34" charset="0"/>
                  <a:cs typeface="Arial" pitchFamily="34" charset="0"/>
                </a:endParaRPr>
              </a:p>
              <a:p>
                <a:pPr marL="266700" indent="-266700">
                  <a:spcAft>
                    <a:spcPts val="1200"/>
                  </a:spcAft>
                </a:pPr>
                <a:r>
                  <a:rPr lang="nl-NL" dirty="0">
                    <a:latin typeface="Arial" pitchFamily="34" charset="0"/>
                    <a:cs typeface="Arial" pitchFamily="34" charset="0"/>
                  </a:rPr>
                  <a:t>●	</a:t>
                </a:r>
                <a:r>
                  <a:rPr lang="nl-NL" sz="1800" b="0" dirty="0">
                    <a:latin typeface="Arial" pitchFamily="34" charset="0"/>
                    <a:cs typeface="Arial" pitchFamily="34" charset="0"/>
                  </a:rPr>
                  <a:t>De valsnelheid neemt toe totdat de nettokracht nul is.</a:t>
                </a:r>
              </a:p>
              <a:p>
                <a:pPr marL="266700" indent="-266700">
                  <a:spcAft>
                    <a:spcPts val="1200"/>
                  </a:spcAft>
                </a:pPr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2199" y="1294672"/>
                <a:ext cx="7023101" cy="4969656"/>
              </a:xfrm>
              <a:blipFill>
                <a:blip r:embed="rId2"/>
                <a:stretch>
                  <a:fillRect l="-1997" t="-980" r="-26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Bewegingen</a:t>
            </a:r>
            <a:r>
              <a:rPr lang="en-US" dirty="0"/>
              <a:t>  |  </a:t>
            </a:r>
            <a:r>
              <a:rPr lang="en-US" dirty="0" err="1"/>
              <a:t>havo</a:t>
            </a:r>
            <a:r>
              <a:rPr lang="en-US" dirty="0"/>
              <a:t> | </a:t>
            </a:r>
            <a:r>
              <a:rPr lang="en-US" dirty="0" err="1"/>
              <a:t>Samenvatting</a:t>
            </a:r>
            <a:r>
              <a:rPr lang="en-US" dirty="0"/>
              <a:t>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 en </a:t>
            </a:r>
            <a:r>
              <a:rPr lang="en-US" dirty="0" err="1"/>
              <a:t>verkeer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884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92199" y="1294672"/>
            <a:ext cx="7032626" cy="496965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nl-NL" sz="1800" dirty="0">
                <a:solidFill>
                  <a:srgbClr val="548DD4"/>
                </a:solidFill>
                <a:latin typeface="+mj-lt"/>
                <a:cs typeface="Arial" pitchFamily="34" charset="0"/>
              </a:rPr>
              <a:t>Kracht en beweging</a:t>
            </a:r>
          </a:p>
          <a:p>
            <a:pPr>
              <a:spcAft>
                <a:spcPts val="1200"/>
              </a:spcAft>
            </a:pPr>
            <a:r>
              <a:rPr lang="nl-NL" sz="1800" b="0" dirty="0">
                <a:latin typeface="Arial" pitchFamily="34" charset="0"/>
                <a:cs typeface="Arial" pitchFamily="34" charset="0"/>
              </a:rPr>
              <a:t>De nettokracht of resulterende kracht </a:t>
            </a:r>
            <a:r>
              <a:rPr lang="nl-NL" sz="1800" b="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nl-NL" sz="1800" b="0" baseline="-25000" dirty="0" err="1">
                <a:latin typeface="Arial" pitchFamily="34" charset="0"/>
                <a:cs typeface="Arial" pitchFamily="34" charset="0"/>
              </a:rPr>
              <a:t>res</a:t>
            </a:r>
            <a:r>
              <a:rPr lang="nl-NL" sz="1800" b="0" dirty="0">
                <a:latin typeface="Arial" pitchFamily="34" charset="0"/>
                <a:cs typeface="Arial" pitchFamily="34" charset="0"/>
              </a:rPr>
              <a:t> heeft invloed op de snelheid waarmee het voorwerp beweegt:</a:t>
            </a:r>
          </a:p>
          <a:p>
            <a:pPr marL="266700" indent="-266700">
              <a:spcAft>
                <a:spcPts val="1200"/>
              </a:spcAft>
            </a:pPr>
            <a:r>
              <a:rPr lang="nl-NL" sz="1800" b="0" dirty="0">
                <a:latin typeface="Arial" pitchFamily="34" charset="0"/>
                <a:cs typeface="Arial" pitchFamily="34" charset="0"/>
              </a:rPr>
              <a:t>●	Als de nettokracht nul is, blijft de snelheid constant, of het voorwerp blijft stilstaan (1</a:t>
            </a:r>
            <a:r>
              <a:rPr lang="nl-NL" sz="1800" b="0" baseline="30000" dirty="0">
                <a:latin typeface="Arial" pitchFamily="34" charset="0"/>
                <a:cs typeface="Arial" pitchFamily="34" charset="0"/>
              </a:rPr>
              <a:t>ste</a:t>
            </a:r>
            <a:r>
              <a:rPr lang="nl-NL" sz="1800" b="0" dirty="0">
                <a:latin typeface="Arial" pitchFamily="34" charset="0"/>
                <a:cs typeface="Arial" pitchFamily="34" charset="0"/>
              </a:rPr>
              <a:t> wet van Newton). Dit heet een eenparige beweging.</a:t>
            </a:r>
            <a:endParaRPr lang="nl-NL" sz="1800" b="0" baseline="-25000" dirty="0">
              <a:latin typeface="Arial" pitchFamily="34" charset="0"/>
              <a:cs typeface="Arial" pitchFamily="34" charset="0"/>
            </a:endParaRPr>
          </a:p>
          <a:p>
            <a:pPr marL="266700" indent="-266700">
              <a:spcAft>
                <a:spcPts val="1200"/>
              </a:spcAft>
            </a:pPr>
            <a:r>
              <a:rPr lang="nl-NL" sz="1800" b="0" dirty="0">
                <a:latin typeface="Arial" pitchFamily="34" charset="0"/>
                <a:cs typeface="Arial" pitchFamily="34" charset="0"/>
              </a:rPr>
              <a:t>●	Is de nettokracht naar voren gericht, dan zorgt de nettokracht voor een versnelling.</a:t>
            </a:r>
          </a:p>
          <a:p>
            <a:pPr marL="266700" indent="-266700">
              <a:spcAft>
                <a:spcPts val="1200"/>
              </a:spcAft>
            </a:pPr>
            <a:r>
              <a:rPr lang="nl-NL" sz="1800" b="0" dirty="0">
                <a:latin typeface="Arial" pitchFamily="34" charset="0"/>
                <a:cs typeface="Arial" pitchFamily="34" charset="0"/>
              </a:rPr>
              <a:t>●	Is de nettokracht naar achteren gericht, dan zorgt de nettokracht voor een vertraging.</a:t>
            </a:r>
          </a:p>
          <a:p>
            <a:pPr marL="266700" indent="-266700"/>
            <a:r>
              <a:rPr lang="nl-NL" sz="1800" b="0" dirty="0">
                <a:latin typeface="Arial" pitchFamily="34" charset="0"/>
                <a:cs typeface="Arial" pitchFamily="34" charset="0"/>
              </a:rPr>
              <a:t>●	Is de </a:t>
            </a:r>
            <a:r>
              <a:rPr lang="nl-NL" sz="1800" b="0" dirty="0" err="1">
                <a:latin typeface="Arial" pitchFamily="34" charset="0"/>
                <a:cs typeface="Arial" pitchFamily="34" charset="0"/>
              </a:rPr>
              <a:t>nettokracht</a:t>
            </a:r>
            <a:r>
              <a:rPr lang="nl-NL" sz="1800" b="0" dirty="0">
                <a:latin typeface="Arial" pitchFamily="34" charset="0"/>
                <a:cs typeface="Arial" pitchFamily="34" charset="0"/>
              </a:rPr>
              <a:t> constant, dan is de versnelling constant, een eenparig versnelde beweging.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Bewegingen</a:t>
            </a:r>
            <a:r>
              <a:rPr lang="en-US" dirty="0"/>
              <a:t>  |  </a:t>
            </a:r>
            <a:r>
              <a:rPr lang="en-US" dirty="0" err="1"/>
              <a:t>havo</a:t>
            </a:r>
            <a:r>
              <a:rPr lang="en-US" dirty="0"/>
              <a:t> | </a:t>
            </a:r>
            <a:r>
              <a:rPr lang="en-US" dirty="0" err="1"/>
              <a:t>Samenvatting</a:t>
            </a:r>
            <a:r>
              <a:rPr lang="en-US" dirty="0"/>
              <a:t>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 en </a:t>
            </a:r>
            <a:r>
              <a:rPr lang="en-US" dirty="0" err="1"/>
              <a:t>verkeer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884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1092198" y="1294672"/>
                <a:ext cx="6464301" cy="4969656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nl-NL" sz="1800" dirty="0">
                    <a:solidFill>
                      <a:srgbClr val="548DD4"/>
                    </a:solidFill>
                    <a:latin typeface="+mj-lt"/>
                    <a:cs typeface="Arial" pitchFamily="34" charset="0"/>
                  </a:rPr>
                  <a:t>Eenparige beweging</a:t>
                </a:r>
              </a:p>
              <a:p>
                <a:pPr>
                  <a:spcAft>
                    <a:spcPts val="1200"/>
                  </a:spcAft>
                </a:pPr>
                <a:r>
                  <a:rPr lang="nl-NL" sz="1800" b="0" dirty="0">
                    <a:latin typeface="Arial" pitchFamily="34" charset="0"/>
                    <a:cs typeface="Arial" pitchFamily="34" charset="0"/>
                  </a:rPr>
                  <a:t>Een eenparige beweging is een beweging waarbij de snelheid constant is.</a:t>
                </a:r>
              </a:p>
              <a:p>
                <a:pPr marL="266700" indent="-266700">
                  <a:spcAft>
                    <a:spcPts val="1200"/>
                  </a:spcAft>
                </a:pPr>
                <a:r>
                  <a:rPr lang="nl-NL" sz="1800" b="0" dirty="0">
                    <a:latin typeface="Arial" pitchFamily="34" charset="0"/>
                    <a:cs typeface="Arial" pitchFamily="34" charset="0"/>
                  </a:rPr>
                  <a:t>●	De krachten op het voorwerp zijn dan in evenwicht:  </a:t>
                </a:r>
                <a:r>
                  <a:rPr lang="nl-NL" sz="1800" i="1" dirty="0" err="1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nl-NL" sz="1800" baseline="-25000" dirty="0" err="1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res</a:t>
                </a:r>
                <a:r>
                  <a:rPr lang="nl-NL" sz="1800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= 0</a:t>
                </a:r>
                <a:endParaRPr lang="nl-NL" sz="1800" baseline="-250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266700" indent="-266700">
                  <a:spcAft>
                    <a:spcPts val="1200"/>
                  </a:spcAft>
                </a:pPr>
                <a:r>
                  <a:rPr lang="nl-NL" sz="1800" b="0" dirty="0">
                    <a:latin typeface="Arial" pitchFamily="34" charset="0"/>
                    <a:cs typeface="Arial" pitchFamily="34" charset="0"/>
                  </a:rPr>
                  <a:t>●	Het voorwerp legt elke seconde een even grote afstand af, dat zie je aan een stroboscoopopname (zie figuur 1).</a:t>
                </a:r>
              </a:p>
              <a:p>
                <a:pPr marL="266700" indent="-266700">
                  <a:spcAft>
                    <a:spcPts val="1200"/>
                  </a:spcAft>
                </a:pPr>
                <a:r>
                  <a:rPr lang="nl-NL" sz="1800" b="0" dirty="0">
                    <a:latin typeface="Arial" pitchFamily="34" charset="0"/>
                    <a:cs typeface="Arial" pitchFamily="34" charset="0"/>
                  </a:rPr>
                  <a:t>●	Voor het verband tussen afstand, snelheid en tijd geldt:</a:t>
                </a:r>
              </a:p>
              <a:p>
                <a:pPr marL="266700" indent="-26670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000" i="1">
                          <a:solidFill>
                            <a:srgbClr val="7030A0"/>
                          </a:solidFill>
                          <a:latin typeface="Cambria Math" pitchFamily="18" charset="0"/>
                          <a:ea typeface="Cambria Math" pitchFamily="18" charset="0"/>
                          <a:cs typeface="Arial" pitchFamily="34" charset="0"/>
                        </a:rPr>
                        <m:t>𝒔</m:t>
                      </m:r>
                      <m:r>
                        <a:rPr lang="nl-NL" sz="2000" i="1">
                          <a:solidFill>
                            <a:srgbClr val="7030A0"/>
                          </a:solidFill>
                          <a:latin typeface="Cambria Math" pitchFamily="18" charset="0"/>
                          <a:ea typeface="Cambria Math" pitchFamily="18" charset="0"/>
                          <a:cs typeface="Arial" pitchFamily="34" charset="0"/>
                        </a:rPr>
                        <m:t>=</m:t>
                      </m:r>
                      <m:r>
                        <a:rPr lang="nl-NL" sz="2000" i="1">
                          <a:solidFill>
                            <a:srgbClr val="7030A0"/>
                          </a:solidFill>
                          <a:latin typeface="Cambria Math" pitchFamily="18" charset="0"/>
                          <a:ea typeface="Cambria Math" pitchFamily="18" charset="0"/>
                          <a:cs typeface="Arial" pitchFamily="34" charset="0"/>
                        </a:rPr>
                        <m:t>𝒗</m:t>
                      </m:r>
                      <m:r>
                        <a:rPr lang="nl-NL" sz="2000" i="1">
                          <a:solidFill>
                            <a:srgbClr val="7030A0"/>
                          </a:solidFill>
                          <a:latin typeface="Cambria Math" pitchFamily="18" charset="0"/>
                          <a:ea typeface="Cambria Math" pitchFamily="18" charset="0"/>
                          <a:cs typeface="Arial" pitchFamily="34" charset="0"/>
                        </a:rPr>
                        <m:t>∙</m:t>
                      </m:r>
                      <m:r>
                        <a:rPr lang="nl-NL" sz="2000" i="1">
                          <a:solidFill>
                            <a:srgbClr val="7030A0"/>
                          </a:solidFill>
                          <a:latin typeface="Cambria Math" pitchFamily="18" charset="0"/>
                          <a:ea typeface="Cambria Math" pitchFamily="18" charset="0"/>
                          <a:cs typeface="Arial" pitchFamily="34" charset="0"/>
                        </a:rPr>
                        <m:t>𝒕</m:t>
                      </m:r>
                    </m:oMath>
                  </m:oMathPara>
                </a14:m>
                <a:endParaRPr lang="nl-NL" sz="2000" dirty="0">
                  <a:solidFill>
                    <a:srgbClr val="7030A0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  <a:p>
                <a:pPr marL="266700" indent="-266700">
                  <a:spcAft>
                    <a:spcPts val="1200"/>
                  </a:spcAft>
                </a:pPr>
                <a:endParaRPr lang="nl-NL" dirty="0">
                  <a:latin typeface="Arial" pitchFamily="34" charset="0"/>
                  <a:cs typeface="Arial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2198" y="1294672"/>
                <a:ext cx="6464301" cy="4969656"/>
              </a:xfrm>
              <a:blipFill>
                <a:blip r:embed="rId2"/>
                <a:stretch>
                  <a:fillRect l="-2168" t="-980" r="-9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Bewegingen</a:t>
            </a:r>
            <a:r>
              <a:rPr lang="en-US" dirty="0"/>
              <a:t>  |  </a:t>
            </a:r>
            <a:r>
              <a:rPr lang="en-US" dirty="0" err="1"/>
              <a:t>havo</a:t>
            </a:r>
            <a:r>
              <a:rPr lang="en-US" dirty="0"/>
              <a:t> | </a:t>
            </a:r>
            <a:r>
              <a:rPr lang="en-US" dirty="0" err="1"/>
              <a:t>Samenvatting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11594" y="218425"/>
            <a:ext cx="7088820" cy="436028"/>
          </a:xfrm>
        </p:spPr>
        <p:txBody>
          <a:bodyPr/>
          <a:lstStyle/>
          <a:p>
            <a:r>
              <a:rPr lang="en-US" dirty="0"/>
              <a:t>Sport en </a:t>
            </a:r>
            <a:r>
              <a:rPr lang="en-US" dirty="0" err="1"/>
              <a:t>verkeer</a:t>
            </a:r>
            <a:endParaRPr lang="en-US" dirty="0"/>
          </a:p>
        </p:txBody>
      </p:sp>
      <p:grpSp>
        <p:nvGrpSpPr>
          <p:cNvPr id="10" name="Groep 9"/>
          <p:cNvGrpSpPr/>
          <p:nvPr/>
        </p:nvGrpSpPr>
        <p:grpSpPr>
          <a:xfrm>
            <a:off x="1260249" y="4959401"/>
            <a:ext cx="5311744" cy="1077218"/>
            <a:chOff x="684212" y="5516563"/>
            <a:chExt cx="5311744" cy="1077218"/>
          </a:xfrm>
        </p:grpSpPr>
        <p:grpSp>
          <p:nvGrpSpPr>
            <p:cNvPr id="11" name="Groep 35"/>
            <p:cNvGrpSpPr/>
            <p:nvPr/>
          </p:nvGrpSpPr>
          <p:grpSpPr>
            <a:xfrm>
              <a:off x="684212" y="5516563"/>
              <a:ext cx="5311744" cy="1077218"/>
              <a:chOff x="684212" y="5516563"/>
              <a:chExt cx="5311744" cy="1077218"/>
            </a:xfrm>
          </p:grpSpPr>
          <p:sp>
            <p:nvSpPr>
              <p:cNvPr id="25" name="Text Box 57"/>
              <p:cNvSpPr txBox="1">
                <a:spLocks noChangeArrowheads="1"/>
              </p:cNvSpPr>
              <p:nvPr/>
            </p:nvSpPr>
            <p:spPr bwMode="auto">
              <a:xfrm>
                <a:off x="684212" y="5516563"/>
                <a:ext cx="634743" cy="1077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sz="1600" i="1" dirty="0"/>
                  <a:t>s </a:t>
                </a:r>
                <a:r>
                  <a:rPr lang="nl-NL" sz="1600" dirty="0"/>
                  <a:t>= 0</a:t>
                </a:r>
              </a:p>
              <a:p>
                <a:pPr>
                  <a:spcBef>
                    <a:spcPct val="50000"/>
                  </a:spcBef>
                </a:pPr>
                <a:endParaRPr lang="nl-NL" sz="1600" dirty="0"/>
              </a:p>
              <a:p>
                <a:pPr>
                  <a:spcBef>
                    <a:spcPct val="50000"/>
                  </a:spcBef>
                </a:pPr>
                <a:r>
                  <a:rPr lang="nl-NL" sz="1600" i="1" dirty="0"/>
                  <a:t>t </a:t>
                </a:r>
                <a:r>
                  <a:rPr lang="nl-NL" sz="1600" dirty="0"/>
                  <a:t>= 0</a:t>
                </a:r>
                <a:endParaRPr lang="nl-BE" sz="1600" dirty="0"/>
              </a:p>
            </p:txBody>
          </p:sp>
          <p:sp>
            <p:nvSpPr>
              <p:cNvPr id="26" name="Text Box 58"/>
              <p:cNvSpPr txBox="1">
                <a:spLocks noChangeArrowheads="1"/>
              </p:cNvSpPr>
              <p:nvPr/>
            </p:nvSpPr>
            <p:spPr bwMode="auto">
              <a:xfrm>
                <a:off x="1763712" y="5516563"/>
                <a:ext cx="992155" cy="1077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sz="1600" i="1" dirty="0"/>
                  <a:t>s </a:t>
                </a:r>
                <a:r>
                  <a:rPr lang="nl-NL" sz="1600" dirty="0"/>
                  <a:t>= 1,5 m</a:t>
                </a:r>
              </a:p>
              <a:p>
                <a:pPr>
                  <a:spcBef>
                    <a:spcPct val="50000"/>
                  </a:spcBef>
                </a:pPr>
                <a:endParaRPr lang="nl-NL" sz="1600" dirty="0"/>
              </a:p>
              <a:p>
                <a:pPr>
                  <a:spcBef>
                    <a:spcPct val="50000"/>
                  </a:spcBef>
                </a:pPr>
                <a:r>
                  <a:rPr lang="nl-NL" sz="1600" i="1" dirty="0"/>
                  <a:t>t </a:t>
                </a:r>
                <a:r>
                  <a:rPr lang="nl-NL" sz="1600" dirty="0"/>
                  <a:t>= 1,0 s</a:t>
                </a:r>
                <a:endParaRPr lang="nl-BE" sz="1600" dirty="0"/>
              </a:p>
            </p:txBody>
          </p:sp>
          <p:sp>
            <p:nvSpPr>
              <p:cNvPr id="27" name="Text Box 59"/>
              <p:cNvSpPr txBox="1">
                <a:spLocks noChangeArrowheads="1"/>
              </p:cNvSpPr>
              <p:nvPr/>
            </p:nvSpPr>
            <p:spPr bwMode="auto">
              <a:xfrm>
                <a:off x="2843212" y="5516563"/>
                <a:ext cx="992153" cy="1077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sz="1600" i="1" dirty="0"/>
                  <a:t>s </a:t>
                </a:r>
                <a:r>
                  <a:rPr lang="nl-NL" sz="1600" dirty="0"/>
                  <a:t>= 3,0 m</a:t>
                </a:r>
              </a:p>
              <a:p>
                <a:pPr>
                  <a:spcBef>
                    <a:spcPct val="50000"/>
                  </a:spcBef>
                </a:pPr>
                <a:endParaRPr lang="nl-NL" sz="1600" dirty="0"/>
              </a:p>
              <a:p>
                <a:pPr>
                  <a:spcBef>
                    <a:spcPct val="50000"/>
                  </a:spcBef>
                </a:pPr>
                <a:r>
                  <a:rPr lang="nl-NL" sz="1600" i="1" dirty="0"/>
                  <a:t>t </a:t>
                </a:r>
                <a:r>
                  <a:rPr lang="nl-NL" sz="1600" dirty="0"/>
                  <a:t>= 2,0 s</a:t>
                </a:r>
                <a:endParaRPr lang="nl-BE" sz="1600" dirty="0"/>
              </a:p>
            </p:txBody>
          </p:sp>
          <p:sp>
            <p:nvSpPr>
              <p:cNvPr id="28" name="Text Box 60"/>
              <p:cNvSpPr txBox="1">
                <a:spLocks noChangeArrowheads="1"/>
              </p:cNvSpPr>
              <p:nvPr/>
            </p:nvSpPr>
            <p:spPr bwMode="auto">
              <a:xfrm>
                <a:off x="3924300" y="5516563"/>
                <a:ext cx="935035" cy="1069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sz="1600" i="1" dirty="0"/>
                  <a:t>s </a:t>
                </a:r>
                <a:r>
                  <a:rPr lang="nl-NL" sz="1600" dirty="0"/>
                  <a:t>= 4,5 s</a:t>
                </a:r>
              </a:p>
              <a:p>
                <a:pPr>
                  <a:spcBef>
                    <a:spcPct val="50000"/>
                  </a:spcBef>
                </a:pPr>
                <a:endParaRPr lang="nl-NL" sz="1600" dirty="0"/>
              </a:p>
              <a:p>
                <a:pPr>
                  <a:spcBef>
                    <a:spcPct val="50000"/>
                  </a:spcBef>
                </a:pPr>
                <a:r>
                  <a:rPr lang="nl-NL" sz="1600" i="1" dirty="0"/>
                  <a:t>t </a:t>
                </a:r>
                <a:r>
                  <a:rPr lang="nl-NL" sz="1600" dirty="0"/>
                  <a:t>= 3,0 s</a:t>
                </a:r>
                <a:endParaRPr lang="nl-BE" sz="1600" dirty="0"/>
              </a:p>
            </p:txBody>
          </p:sp>
          <p:sp>
            <p:nvSpPr>
              <p:cNvPr id="29" name="Text Box 61"/>
              <p:cNvSpPr txBox="1">
                <a:spLocks noChangeArrowheads="1"/>
              </p:cNvSpPr>
              <p:nvPr/>
            </p:nvSpPr>
            <p:spPr bwMode="auto">
              <a:xfrm>
                <a:off x="5003799" y="5516563"/>
                <a:ext cx="992157" cy="1077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sz="1600" i="1" dirty="0"/>
                  <a:t>s </a:t>
                </a:r>
                <a:r>
                  <a:rPr lang="nl-NL" sz="1600" dirty="0"/>
                  <a:t>= 6,0 m</a:t>
                </a:r>
              </a:p>
              <a:p>
                <a:pPr>
                  <a:spcBef>
                    <a:spcPct val="50000"/>
                  </a:spcBef>
                </a:pPr>
                <a:endParaRPr lang="nl-NL" sz="1600" dirty="0"/>
              </a:p>
              <a:p>
                <a:pPr>
                  <a:spcBef>
                    <a:spcPct val="50000"/>
                  </a:spcBef>
                </a:pPr>
                <a:r>
                  <a:rPr lang="nl-NL" sz="1600" i="1" dirty="0"/>
                  <a:t>t </a:t>
                </a:r>
                <a:r>
                  <a:rPr lang="nl-NL" sz="1600" dirty="0"/>
                  <a:t>= 4,0 s</a:t>
                </a:r>
                <a:endParaRPr lang="nl-BE" sz="1600" dirty="0"/>
              </a:p>
            </p:txBody>
          </p:sp>
        </p:grpSp>
        <p:grpSp>
          <p:nvGrpSpPr>
            <p:cNvPr id="12" name="Groep 36"/>
            <p:cNvGrpSpPr/>
            <p:nvPr/>
          </p:nvGrpSpPr>
          <p:grpSpPr>
            <a:xfrm>
              <a:off x="900113" y="5876925"/>
              <a:ext cx="4608512" cy="215900"/>
              <a:chOff x="900113" y="5876925"/>
              <a:chExt cx="4608512" cy="215900"/>
            </a:xfrm>
          </p:grpSpPr>
          <p:sp>
            <p:nvSpPr>
              <p:cNvPr id="13" name="Line 45"/>
              <p:cNvSpPr>
                <a:spLocks noChangeShapeType="1"/>
              </p:cNvSpPr>
              <p:nvPr/>
            </p:nvSpPr>
            <p:spPr bwMode="auto">
              <a:xfrm>
                <a:off x="971550" y="6021388"/>
                <a:ext cx="453707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" name="Line 46"/>
              <p:cNvSpPr>
                <a:spLocks noChangeShapeType="1"/>
              </p:cNvSpPr>
              <p:nvPr/>
            </p:nvSpPr>
            <p:spPr bwMode="auto">
              <a:xfrm>
                <a:off x="971550" y="5949950"/>
                <a:ext cx="0" cy="1428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" name="Line 47"/>
              <p:cNvSpPr>
                <a:spLocks noChangeShapeType="1"/>
              </p:cNvSpPr>
              <p:nvPr/>
            </p:nvSpPr>
            <p:spPr bwMode="auto">
              <a:xfrm>
                <a:off x="1692275" y="5949950"/>
                <a:ext cx="0" cy="1428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" name="Line 48"/>
              <p:cNvSpPr>
                <a:spLocks noChangeShapeType="1"/>
              </p:cNvSpPr>
              <p:nvPr/>
            </p:nvSpPr>
            <p:spPr bwMode="auto">
              <a:xfrm>
                <a:off x="2411413" y="5949950"/>
                <a:ext cx="0" cy="1428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" name="Line 49"/>
              <p:cNvSpPr>
                <a:spLocks noChangeShapeType="1"/>
              </p:cNvSpPr>
              <p:nvPr/>
            </p:nvSpPr>
            <p:spPr bwMode="auto">
              <a:xfrm>
                <a:off x="3132138" y="5949950"/>
                <a:ext cx="0" cy="1428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" name="Line 50"/>
              <p:cNvSpPr>
                <a:spLocks noChangeShapeType="1"/>
              </p:cNvSpPr>
              <p:nvPr/>
            </p:nvSpPr>
            <p:spPr bwMode="auto">
              <a:xfrm>
                <a:off x="3851275" y="5949950"/>
                <a:ext cx="0" cy="1428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9" name="Line 51"/>
              <p:cNvSpPr>
                <a:spLocks noChangeShapeType="1"/>
              </p:cNvSpPr>
              <p:nvPr/>
            </p:nvSpPr>
            <p:spPr bwMode="auto">
              <a:xfrm>
                <a:off x="4572000" y="5949950"/>
                <a:ext cx="0" cy="1428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" name="Oval 52"/>
              <p:cNvSpPr>
                <a:spLocks noChangeArrowheads="1"/>
              </p:cNvSpPr>
              <p:nvPr/>
            </p:nvSpPr>
            <p:spPr bwMode="auto">
              <a:xfrm>
                <a:off x="900113" y="5876925"/>
                <a:ext cx="144462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1" name="Oval 53"/>
              <p:cNvSpPr>
                <a:spLocks noChangeArrowheads="1"/>
              </p:cNvSpPr>
              <p:nvPr/>
            </p:nvSpPr>
            <p:spPr bwMode="auto">
              <a:xfrm>
                <a:off x="1979613" y="5876925"/>
                <a:ext cx="144462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2" name="Oval 54"/>
              <p:cNvSpPr>
                <a:spLocks noChangeArrowheads="1"/>
              </p:cNvSpPr>
              <p:nvPr/>
            </p:nvSpPr>
            <p:spPr bwMode="auto">
              <a:xfrm>
                <a:off x="3059113" y="5876925"/>
                <a:ext cx="144462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3" name="Oval 55"/>
              <p:cNvSpPr>
                <a:spLocks noChangeArrowheads="1"/>
              </p:cNvSpPr>
              <p:nvPr/>
            </p:nvSpPr>
            <p:spPr bwMode="auto">
              <a:xfrm>
                <a:off x="4140200" y="5876925"/>
                <a:ext cx="144463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" name="Oval 56"/>
              <p:cNvSpPr>
                <a:spLocks noChangeArrowheads="1"/>
              </p:cNvSpPr>
              <p:nvPr/>
            </p:nvSpPr>
            <p:spPr bwMode="auto">
              <a:xfrm>
                <a:off x="5219700" y="5876925"/>
                <a:ext cx="144463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</p:grpSp>
      <p:sp>
        <p:nvSpPr>
          <p:cNvPr id="30" name="Tekstvak 29"/>
          <p:cNvSpPr txBox="1"/>
          <p:nvPr/>
        </p:nvSpPr>
        <p:spPr>
          <a:xfrm>
            <a:off x="344878" y="5752377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latin typeface="Arial" pitchFamily="34" charset="0"/>
                <a:cs typeface="Arial" pitchFamily="34" charset="0"/>
              </a:rPr>
              <a:t>Figuur 1</a:t>
            </a:r>
          </a:p>
        </p:txBody>
      </p:sp>
    </p:spTree>
    <p:extLst>
      <p:ext uri="{BB962C8B-B14F-4D97-AF65-F5344CB8AC3E}">
        <p14:creationId xmlns:p14="http://schemas.microsoft.com/office/powerpoint/2010/main" val="1118884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92199" y="1294672"/>
            <a:ext cx="4634297" cy="496965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nl-NL" sz="1800" dirty="0">
                <a:solidFill>
                  <a:srgbClr val="548DD4"/>
                </a:solidFill>
                <a:latin typeface="+mj-lt"/>
                <a:cs typeface="Arial" pitchFamily="34" charset="0"/>
              </a:rPr>
              <a:t>Eenparige beweging</a:t>
            </a:r>
          </a:p>
          <a:p>
            <a:pPr>
              <a:spcAft>
                <a:spcPts val="1200"/>
              </a:spcAft>
            </a:pPr>
            <a:r>
              <a:rPr lang="nl-NL" sz="1800" b="0" dirty="0">
                <a:latin typeface="Arial" pitchFamily="34" charset="0"/>
                <a:cs typeface="Arial" pitchFamily="34" charset="0"/>
              </a:rPr>
              <a:t>Een eenparige beweging is een beweging waarbij de snelheid constant is.</a:t>
            </a:r>
          </a:p>
          <a:p>
            <a:pPr marL="266700" indent="-266700">
              <a:spcAft>
                <a:spcPts val="1200"/>
              </a:spcAft>
            </a:pPr>
            <a:r>
              <a:rPr lang="nl-NL" sz="1800" b="0" dirty="0">
                <a:latin typeface="Arial" pitchFamily="34" charset="0"/>
                <a:cs typeface="Arial" pitchFamily="34" charset="0"/>
              </a:rPr>
              <a:t>●	De grafiek in het </a:t>
            </a:r>
            <a:r>
              <a:rPr lang="nl-NL" sz="1800" b="0" i="1" dirty="0">
                <a:latin typeface="Arial" pitchFamily="34" charset="0"/>
                <a:cs typeface="Arial" pitchFamily="34" charset="0"/>
              </a:rPr>
              <a:t>v,t-</a:t>
            </a:r>
            <a:r>
              <a:rPr lang="nl-NL" sz="1800" b="0" dirty="0">
                <a:latin typeface="Arial" pitchFamily="34" charset="0"/>
                <a:cs typeface="Arial" pitchFamily="34" charset="0"/>
              </a:rPr>
              <a:t>diagram is een horizontale rechte lijn (zie figuur 2).</a:t>
            </a:r>
          </a:p>
          <a:p>
            <a:pPr marL="266700" indent="-266700">
              <a:spcAft>
                <a:spcPts val="1200"/>
              </a:spcAft>
            </a:pPr>
            <a:r>
              <a:rPr lang="nl-NL" sz="1800" b="0" dirty="0">
                <a:latin typeface="Arial" pitchFamily="34" charset="0"/>
                <a:cs typeface="Arial" pitchFamily="34" charset="0"/>
              </a:rPr>
              <a:t>●	De grafiek in het </a:t>
            </a:r>
            <a:r>
              <a:rPr lang="nl-NL" sz="1800" b="0" i="1" dirty="0" err="1">
                <a:latin typeface="Arial" pitchFamily="34" charset="0"/>
                <a:cs typeface="Arial" pitchFamily="34" charset="0"/>
              </a:rPr>
              <a:t>x,t</a:t>
            </a:r>
            <a:r>
              <a:rPr lang="nl-NL" sz="1800" b="0" i="1" dirty="0">
                <a:latin typeface="Arial" pitchFamily="34" charset="0"/>
                <a:cs typeface="Arial" pitchFamily="34" charset="0"/>
              </a:rPr>
              <a:t>-</a:t>
            </a:r>
            <a:r>
              <a:rPr lang="nl-NL" sz="1800" b="0" dirty="0">
                <a:latin typeface="Arial" pitchFamily="34" charset="0"/>
                <a:cs typeface="Arial" pitchFamily="34" charset="0"/>
              </a:rPr>
              <a:t>diagram is een rechte lijn (zie figuur 3).</a:t>
            </a:r>
          </a:p>
          <a:p>
            <a:pPr marL="266700" indent="-266700">
              <a:spcAft>
                <a:spcPts val="1200"/>
              </a:spcAft>
            </a:pPr>
            <a:r>
              <a:rPr lang="nl-NL" sz="1800" b="0" dirty="0">
                <a:latin typeface="Arial" pitchFamily="34" charset="0"/>
                <a:cs typeface="Arial" pitchFamily="34" charset="0"/>
              </a:rPr>
              <a:t>●	De helling van de grafiek in het </a:t>
            </a:r>
            <a:r>
              <a:rPr lang="nl-NL" sz="1800" b="0" i="1" dirty="0" err="1">
                <a:latin typeface="Arial" pitchFamily="34" charset="0"/>
                <a:cs typeface="Arial" pitchFamily="34" charset="0"/>
              </a:rPr>
              <a:t>x,t</a:t>
            </a:r>
            <a:r>
              <a:rPr lang="nl-NL" sz="1800" b="0" i="1" dirty="0">
                <a:latin typeface="Arial" pitchFamily="34" charset="0"/>
                <a:cs typeface="Arial" pitchFamily="34" charset="0"/>
              </a:rPr>
              <a:t>-</a:t>
            </a:r>
            <a:r>
              <a:rPr lang="nl-NL" sz="1800" b="0" dirty="0">
                <a:latin typeface="Arial" pitchFamily="34" charset="0"/>
                <a:cs typeface="Arial" pitchFamily="34" charset="0"/>
              </a:rPr>
              <a:t>diagram is gelijk aan de snelheid.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Bewegingen</a:t>
            </a:r>
            <a:r>
              <a:rPr lang="en-US" dirty="0"/>
              <a:t>  |  </a:t>
            </a:r>
            <a:r>
              <a:rPr lang="en-US" dirty="0" err="1"/>
              <a:t>havo</a:t>
            </a:r>
            <a:r>
              <a:rPr lang="en-US" dirty="0"/>
              <a:t> | </a:t>
            </a:r>
            <a:r>
              <a:rPr lang="en-US" dirty="0" err="1"/>
              <a:t>Samenvatting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 en </a:t>
            </a:r>
            <a:r>
              <a:rPr lang="en-US" dirty="0" err="1"/>
              <a:t>verkeer</a:t>
            </a:r>
            <a:endParaRPr lang="en-US" dirty="0"/>
          </a:p>
        </p:txBody>
      </p:sp>
      <p:pic>
        <p:nvPicPr>
          <p:cNvPr id="21" name="Afbeelding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70" y="3885334"/>
            <a:ext cx="2158051" cy="2067162"/>
          </a:xfrm>
          <a:prstGeom prst="rect">
            <a:avLst/>
          </a:prstGeom>
          <a:ln>
            <a:noFill/>
          </a:ln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314" y="1495425"/>
            <a:ext cx="2146363" cy="2055966"/>
          </a:xfrm>
          <a:prstGeom prst="rect">
            <a:avLst/>
          </a:prstGeom>
          <a:ln>
            <a:noFill/>
          </a:ln>
        </p:spPr>
      </p:pic>
      <p:sp>
        <p:nvSpPr>
          <p:cNvPr id="10" name="Tekstvak 9"/>
          <p:cNvSpPr txBox="1"/>
          <p:nvPr/>
        </p:nvSpPr>
        <p:spPr>
          <a:xfrm>
            <a:off x="6908471" y="3608335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latin typeface="Arial" pitchFamily="34" charset="0"/>
                <a:cs typeface="Arial" pitchFamily="34" charset="0"/>
              </a:rPr>
              <a:t>Figuur 2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08471" y="5987329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latin typeface="Arial" pitchFamily="34" charset="0"/>
                <a:cs typeface="Arial" pitchFamily="34" charset="0"/>
              </a:rPr>
              <a:t>Figuur 3</a:t>
            </a:r>
          </a:p>
        </p:txBody>
      </p:sp>
    </p:spTree>
    <p:extLst>
      <p:ext uri="{BB962C8B-B14F-4D97-AF65-F5344CB8AC3E}">
        <p14:creationId xmlns:p14="http://schemas.microsoft.com/office/powerpoint/2010/main" val="1118884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99436" y="1151578"/>
            <a:ext cx="7329489" cy="520166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nl-NL" sz="1800" dirty="0">
                <a:solidFill>
                  <a:srgbClr val="548DD4"/>
                </a:solidFill>
                <a:latin typeface="+mj-lt"/>
                <a:cs typeface="Arial" pitchFamily="34" charset="0"/>
              </a:rPr>
              <a:t>Eenparig versnelde beweging</a:t>
            </a:r>
          </a:p>
          <a:p>
            <a:pPr>
              <a:spcAft>
                <a:spcPts val="1200"/>
              </a:spcAft>
            </a:pPr>
            <a:r>
              <a:rPr lang="nl-NL" sz="1800" b="0" dirty="0">
                <a:latin typeface="Arial" pitchFamily="34" charset="0"/>
                <a:cs typeface="Arial" pitchFamily="34" charset="0"/>
              </a:rPr>
              <a:t>Een eenparig versnelde beweging is een beweging waarbij de versnelling constant is.</a:t>
            </a:r>
          </a:p>
          <a:p>
            <a:pPr marL="266700" indent="-266700">
              <a:spcAft>
                <a:spcPts val="1200"/>
              </a:spcAft>
            </a:pPr>
            <a:r>
              <a:rPr lang="nl-NL" sz="1800" b="0" dirty="0">
                <a:latin typeface="Arial" pitchFamily="34" charset="0"/>
                <a:cs typeface="Arial" pitchFamily="34" charset="0"/>
              </a:rPr>
              <a:t>●	De nettokracht op het voorwerp is constant.</a:t>
            </a:r>
            <a:endParaRPr lang="nl-NL" sz="1800" b="0" baseline="-25000" dirty="0">
              <a:latin typeface="Arial" pitchFamily="34" charset="0"/>
              <a:cs typeface="Arial" pitchFamily="34" charset="0"/>
            </a:endParaRPr>
          </a:p>
          <a:p>
            <a:pPr marL="266700" indent="-266700">
              <a:spcAft>
                <a:spcPts val="1200"/>
              </a:spcAft>
            </a:pPr>
            <a:r>
              <a:rPr lang="nl-NL" sz="1800" b="0" dirty="0">
                <a:latin typeface="Arial" pitchFamily="34" charset="0"/>
                <a:cs typeface="Arial" pitchFamily="34" charset="0"/>
              </a:rPr>
              <a:t>●	De snelheid neemt gelijkmatig toe of af.</a:t>
            </a:r>
          </a:p>
          <a:p>
            <a:pPr marL="266700" indent="-266700">
              <a:spcAft>
                <a:spcPts val="1200"/>
              </a:spcAft>
            </a:pPr>
            <a:r>
              <a:rPr lang="nl-NL" sz="1800" b="0" dirty="0">
                <a:latin typeface="Arial" pitchFamily="34" charset="0"/>
                <a:cs typeface="Arial" pitchFamily="34" charset="0"/>
              </a:rPr>
              <a:t>●	De afstanden in een stroboscoopopname worden gelijkmatig groter of kleiner (zie figuur 4 en 5).</a:t>
            </a:r>
          </a:p>
          <a:p>
            <a:pPr marL="266700" indent="-266700">
              <a:spcAft>
                <a:spcPts val="1200"/>
              </a:spcAft>
            </a:pPr>
            <a:r>
              <a:rPr lang="nl-NL" sz="1800" b="0" dirty="0">
                <a:latin typeface="Arial" pitchFamily="34" charset="0"/>
                <a:cs typeface="Arial" pitchFamily="34" charset="0"/>
              </a:rPr>
              <a:t>●	De gemiddelde snelheid is het gemiddelde van de begin- en eindsnelheid.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Bewegingen</a:t>
            </a:r>
            <a:r>
              <a:rPr lang="en-US" dirty="0"/>
              <a:t>  |  </a:t>
            </a:r>
            <a:r>
              <a:rPr lang="en-US" dirty="0" err="1"/>
              <a:t>havo</a:t>
            </a:r>
            <a:r>
              <a:rPr lang="en-US" dirty="0"/>
              <a:t> | </a:t>
            </a:r>
            <a:r>
              <a:rPr lang="en-US" dirty="0" err="1"/>
              <a:t>Samenvatting</a:t>
            </a:r>
            <a:r>
              <a:rPr lang="en-US" dirty="0"/>
              <a:t>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 en </a:t>
            </a:r>
            <a:r>
              <a:rPr lang="en-US" dirty="0" err="1"/>
              <a:t>verkeer</a:t>
            </a:r>
            <a:endParaRPr lang="en-US" dirty="0"/>
          </a:p>
        </p:txBody>
      </p:sp>
      <p:grpSp>
        <p:nvGrpSpPr>
          <p:cNvPr id="6" name="Groep 5"/>
          <p:cNvGrpSpPr/>
          <p:nvPr/>
        </p:nvGrpSpPr>
        <p:grpSpPr>
          <a:xfrm>
            <a:off x="536575" y="4834513"/>
            <a:ext cx="7885113" cy="861774"/>
            <a:chOff x="0" y="5805488"/>
            <a:chExt cx="7885113" cy="861774"/>
          </a:xfrm>
        </p:grpSpPr>
        <p:grpSp>
          <p:nvGrpSpPr>
            <p:cNvPr id="10" name="Groep 38"/>
            <p:cNvGrpSpPr/>
            <p:nvPr/>
          </p:nvGrpSpPr>
          <p:grpSpPr>
            <a:xfrm>
              <a:off x="0" y="5805488"/>
              <a:ext cx="7729890" cy="861774"/>
              <a:chOff x="0" y="5805488"/>
              <a:chExt cx="7729890" cy="861774"/>
            </a:xfrm>
          </p:grpSpPr>
          <p:sp>
            <p:nvSpPr>
              <p:cNvPr id="24" name="Text Box 26"/>
              <p:cNvSpPr txBox="1">
                <a:spLocks noChangeArrowheads="1"/>
              </p:cNvSpPr>
              <p:nvPr/>
            </p:nvSpPr>
            <p:spPr bwMode="auto">
              <a:xfrm>
                <a:off x="1763713" y="5805488"/>
                <a:ext cx="919862" cy="861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sz="1200" i="1" dirty="0"/>
                  <a:t>s </a:t>
                </a:r>
                <a:r>
                  <a:rPr lang="nl-NL" sz="1200" dirty="0"/>
                  <a:t>= 4,0 m</a:t>
                </a:r>
              </a:p>
              <a:p>
                <a:pPr>
                  <a:spcBef>
                    <a:spcPct val="50000"/>
                  </a:spcBef>
                </a:pPr>
                <a:endParaRPr lang="nl-NL" sz="1200" dirty="0"/>
              </a:p>
              <a:p>
                <a:pPr>
                  <a:spcBef>
                    <a:spcPct val="50000"/>
                  </a:spcBef>
                </a:pPr>
                <a:r>
                  <a:rPr lang="nl-NL" sz="1200" i="1" dirty="0"/>
                  <a:t>t </a:t>
                </a:r>
                <a:r>
                  <a:rPr lang="nl-NL" sz="1200" dirty="0"/>
                  <a:t>= 2,0 s</a:t>
                </a:r>
                <a:endParaRPr lang="nl-BE" sz="1200" dirty="0"/>
              </a:p>
            </p:txBody>
          </p:sp>
          <p:sp>
            <p:nvSpPr>
              <p:cNvPr id="25" name="Text Box 27"/>
              <p:cNvSpPr txBox="1">
                <a:spLocks noChangeArrowheads="1"/>
              </p:cNvSpPr>
              <p:nvPr/>
            </p:nvSpPr>
            <p:spPr bwMode="auto">
              <a:xfrm>
                <a:off x="3924300" y="5805488"/>
                <a:ext cx="860426" cy="861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sz="1200" i="1" dirty="0"/>
                  <a:t>s </a:t>
                </a:r>
                <a:r>
                  <a:rPr lang="nl-NL" sz="1200" dirty="0"/>
                  <a:t>= 9,0 m</a:t>
                </a:r>
              </a:p>
              <a:p>
                <a:pPr>
                  <a:spcBef>
                    <a:spcPct val="50000"/>
                  </a:spcBef>
                </a:pPr>
                <a:endParaRPr lang="nl-NL" sz="1200" dirty="0"/>
              </a:p>
              <a:p>
                <a:pPr>
                  <a:spcBef>
                    <a:spcPct val="50000"/>
                  </a:spcBef>
                </a:pPr>
                <a:r>
                  <a:rPr lang="nl-NL" sz="1200" i="1" dirty="0"/>
                  <a:t>t </a:t>
                </a:r>
                <a:r>
                  <a:rPr lang="nl-NL" sz="1200" dirty="0"/>
                  <a:t>= 3,0 s</a:t>
                </a:r>
                <a:endParaRPr lang="nl-BE" sz="1200" dirty="0"/>
              </a:p>
            </p:txBody>
          </p:sp>
          <p:sp>
            <p:nvSpPr>
              <p:cNvPr id="26" name="Text Box 28"/>
              <p:cNvSpPr txBox="1">
                <a:spLocks noChangeArrowheads="1"/>
              </p:cNvSpPr>
              <p:nvPr/>
            </p:nvSpPr>
            <p:spPr bwMode="auto">
              <a:xfrm>
                <a:off x="6877050" y="5805488"/>
                <a:ext cx="852840" cy="861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sz="1200" i="1" dirty="0"/>
                  <a:t>s </a:t>
                </a:r>
                <a:r>
                  <a:rPr lang="nl-NL" sz="1200" dirty="0"/>
                  <a:t>= 16 m</a:t>
                </a:r>
              </a:p>
              <a:p>
                <a:pPr>
                  <a:spcBef>
                    <a:spcPct val="50000"/>
                  </a:spcBef>
                </a:pPr>
                <a:endParaRPr lang="nl-NL" sz="1200" dirty="0"/>
              </a:p>
              <a:p>
                <a:pPr>
                  <a:spcBef>
                    <a:spcPct val="50000"/>
                  </a:spcBef>
                </a:pPr>
                <a:r>
                  <a:rPr lang="nl-NL" sz="1200" i="1" dirty="0"/>
                  <a:t>t </a:t>
                </a:r>
                <a:r>
                  <a:rPr lang="nl-NL" sz="1200" dirty="0"/>
                  <a:t>= 4,0 s</a:t>
                </a:r>
                <a:endParaRPr lang="nl-BE" sz="1200" dirty="0"/>
              </a:p>
            </p:txBody>
          </p:sp>
          <p:sp>
            <p:nvSpPr>
              <p:cNvPr id="27" name="Text Box 56"/>
              <p:cNvSpPr txBox="1">
                <a:spLocks noChangeArrowheads="1"/>
              </p:cNvSpPr>
              <p:nvPr/>
            </p:nvSpPr>
            <p:spPr bwMode="auto">
              <a:xfrm>
                <a:off x="0" y="5805488"/>
                <a:ext cx="684213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sz="1200" i="1" dirty="0"/>
                  <a:t>s </a:t>
                </a:r>
                <a:r>
                  <a:rPr lang="nl-NL" sz="1200" dirty="0"/>
                  <a:t>= 0</a:t>
                </a:r>
              </a:p>
              <a:p>
                <a:pPr>
                  <a:spcBef>
                    <a:spcPct val="50000"/>
                  </a:spcBef>
                </a:pPr>
                <a:endParaRPr lang="nl-NL" sz="1200" dirty="0"/>
              </a:p>
              <a:p>
                <a:pPr>
                  <a:spcBef>
                    <a:spcPct val="50000"/>
                  </a:spcBef>
                </a:pPr>
                <a:r>
                  <a:rPr lang="nl-NL" sz="1200" i="1" dirty="0"/>
                  <a:t>t </a:t>
                </a:r>
                <a:r>
                  <a:rPr lang="nl-NL" sz="1200" dirty="0"/>
                  <a:t>= 0</a:t>
                </a:r>
                <a:endParaRPr lang="nl-BE" sz="1200" dirty="0"/>
              </a:p>
            </p:txBody>
          </p:sp>
          <p:sp>
            <p:nvSpPr>
              <p:cNvPr id="28" name="Text Box 57"/>
              <p:cNvSpPr txBox="1">
                <a:spLocks noChangeArrowheads="1"/>
              </p:cNvSpPr>
              <p:nvPr/>
            </p:nvSpPr>
            <p:spPr bwMode="auto">
              <a:xfrm>
                <a:off x="539749" y="5805488"/>
                <a:ext cx="887411" cy="861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sz="1200" i="1" dirty="0"/>
                  <a:t>s </a:t>
                </a:r>
                <a:r>
                  <a:rPr lang="nl-NL" sz="1200" dirty="0"/>
                  <a:t>= 1,0 m</a:t>
                </a:r>
              </a:p>
              <a:p>
                <a:pPr>
                  <a:spcBef>
                    <a:spcPct val="50000"/>
                  </a:spcBef>
                </a:pPr>
                <a:endParaRPr lang="nl-NL" sz="1200" dirty="0"/>
              </a:p>
              <a:p>
                <a:pPr>
                  <a:spcBef>
                    <a:spcPct val="50000"/>
                  </a:spcBef>
                </a:pPr>
                <a:r>
                  <a:rPr lang="nl-NL" sz="1200" i="1" dirty="0"/>
                  <a:t>t </a:t>
                </a:r>
                <a:r>
                  <a:rPr lang="nl-NL" sz="1200" dirty="0"/>
                  <a:t>= 1,0 s</a:t>
                </a:r>
                <a:endParaRPr lang="nl-BE" sz="1200" dirty="0"/>
              </a:p>
            </p:txBody>
          </p:sp>
        </p:grpSp>
        <p:grpSp>
          <p:nvGrpSpPr>
            <p:cNvPr id="11" name="Groep 40"/>
            <p:cNvGrpSpPr/>
            <p:nvPr/>
          </p:nvGrpSpPr>
          <p:grpSpPr>
            <a:xfrm>
              <a:off x="179388" y="6165850"/>
              <a:ext cx="7705725" cy="215900"/>
              <a:chOff x="179388" y="6165850"/>
              <a:chExt cx="7705725" cy="215900"/>
            </a:xfrm>
          </p:grpSpPr>
          <p:grpSp>
            <p:nvGrpSpPr>
              <p:cNvPr id="12" name="Groep 39"/>
              <p:cNvGrpSpPr/>
              <p:nvPr/>
            </p:nvGrpSpPr>
            <p:grpSpPr>
              <a:xfrm>
                <a:off x="179388" y="6165850"/>
                <a:ext cx="7705725" cy="144463"/>
                <a:chOff x="179388" y="6165850"/>
                <a:chExt cx="7705725" cy="144463"/>
              </a:xfrm>
            </p:grpSpPr>
            <p:sp>
              <p:nvSpPr>
                <p:cNvPr id="18" name="Oval 31"/>
                <p:cNvSpPr>
                  <a:spLocks noChangeArrowheads="1"/>
                </p:cNvSpPr>
                <p:nvPr/>
              </p:nvSpPr>
              <p:spPr bwMode="auto">
                <a:xfrm>
                  <a:off x="1908175" y="6165850"/>
                  <a:ext cx="144463" cy="14446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19" name="Oval 32"/>
                <p:cNvSpPr>
                  <a:spLocks noChangeArrowheads="1"/>
                </p:cNvSpPr>
                <p:nvPr/>
              </p:nvSpPr>
              <p:spPr bwMode="auto">
                <a:xfrm>
                  <a:off x="4067175" y="6165850"/>
                  <a:ext cx="144463" cy="14446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0" name="Oval 33"/>
                <p:cNvSpPr>
                  <a:spLocks noChangeArrowheads="1"/>
                </p:cNvSpPr>
                <p:nvPr/>
              </p:nvSpPr>
              <p:spPr bwMode="auto">
                <a:xfrm>
                  <a:off x="7092950" y="6165850"/>
                  <a:ext cx="144463" cy="14446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1" name="Oval 51"/>
                <p:cNvSpPr>
                  <a:spLocks noChangeArrowheads="1"/>
                </p:cNvSpPr>
                <p:nvPr/>
              </p:nvSpPr>
              <p:spPr bwMode="auto">
                <a:xfrm>
                  <a:off x="611188" y="6165850"/>
                  <a:ext cx="144462" cy="14446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2" name="Oval 52"/>
                <p:cNvSpPr>
                  <a:spLocks noChangeArrowheads="1"/>
                </p:cNvSpPr>
                <p:nvPr/>
              </p:nvSpPr>
              <p:spPr bwMode="auto">
                <a:xfrm>
                  <a:off x="179388" y="6165850"/>
                  <a:ext cx="144462" cy="14446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3" name="Line 53"/>
                <p:cNvSpPr>
                  <a:spLocks noChangeShapeType="1"/>
                </p:cNvSpPr>
                <p:nvPr/>
              </p:nvSpPr>
              <p:spPr bwMode="auto">
                <a:xfrm>
                  <a:off x="250825" y="6308725"/>
                  <a:ext cx="7634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>
                <a:off x="1979613" y="6237288"/>
                <a:ext cx="0" cy="1444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>
                <a:off x="4140200" y="6237288"/>
                <a:ext cx="0" cy="1444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7164388" y="6237288"/>
                <a:ext cx="0" cy="1444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" name="Line 54"/>
              <p:cNvSpPr>
                <a:spLocks noChangeShapeType="1"/>
              </p:cNvSpPr>
              <p:nvPr/>
            </p:nvSpPr>
            <p:spPr bwMode="auto">
              <a:xfrm>
                <a:off x="684213" y="6237288"/>
                <a:ext cx="0" cy="1444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" name="Line 55"/>
              <p:cNvSpPr>
                <a:spLocks noChangeShapeType="1"/>
              </p:cNvSpPr>
              <p:nvPr/>
            </p:nvSpPr>
            <p:spPr bwMode="auto">
              <a:xfrm>
                <a:off x="250825" y="6237288"/>
                <a:ext cx="0" cy="1444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grpSp>
        <p:nvGrpSpPr>
          <p:cNvPr id="51" name="Groep 50"/>
          <p:cNvGrpSpPr/>
          <p:nvPr/>
        </p:nvGrpSpPr>
        <p:grpSpPr>
          <a:xfrm>
            <a:off x="546100" y="5420519"/>
            <a:ext cx="7882825" cy="1138773"/>
            <a:chOff x="431800" y="5534819"/>
            <a:chExt cx="7882825" cy="1138773"/>
          </a:xfrm>
        </p:grpSpPr>
        <p:sp>
          <p:nvSpPr>
            <p:cNvPr id="52" name="Line 30"/>
            <p:cNvSpPr>
              <a:spLocks noChangeShapeType="1"/>
            </p:cNvSpPr>
            <p:nvPr/>
          </p:nvSpPr>
          <p:spPr bwMode="auto">
            <a:xfrm>
              <a:off x="682625" y="6398419"/>
              <a:ext cx="7632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grpSp>
          <p:nvGrpSpPr>
            <p:cNvPr id="53" name="Groep 48"/>
            <p:cNvGrpSpPr/>
            <p:nvPr/>
          </p:nvGrpSpPr>
          <p:grpSpPr>
            <a:xfrm>
              <a:off x="431800" y="5534819"/>
              <a:ext cx="7859741" cy="1138773"/>
              <a:chOff x="431800" y="5534819"/>
              <a:chExt cx="7859741" cy="1138773"/>
            </a:xfrm>
          </p:grpSpPr>
          <p:sp>
            <p:nvSpPr>
              <p:cNvPr id="65" name="Text Box 36"/>
              <p:cNvSpPr txBox="1">
                <a:spLocks noChangeArrowheads="1"/>
              </p:cNvSpPr>
              <p:nvPr/>
            </p:nvSpPr>
            <p:spPr bwMode="auto">
              <a:xfrm>
                <a:off x="431800" y="5534819"/>
                <a:ext cx="684212" cy="11387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nl-NL" sz="1400" i="1" dirty="0"/>
              </a:p>
              <a:p>
                <a:pPr>
                  <a:spcBef>
                    <a:spcPct val="50000"/>
                  </a:spcBef>
                </a:pPr>
                <a:r>
                  <a:rPr lang="nl-NL" sz="1200" i="1" dirty="0"/>
                  <a:t>s </a:t>
                </a:r>
                <a:r>
                  <a:rPr lang="nl-NL" sz="1200" dirty="0"/>
                  <a:t>= 0</a:t>
                </a:r>
              </a:p>
              <a:p>
                <a:pPr>
                  <a:spcBef>
                    <a:spcPct val="50000"/>
                  </a:spcBef>
                </a:pPr>
                <a:endParaRPr lang="nl-NL" sz="1200" dirty="0"/>
              </a:p>
              <a:p>
                <a:pPr>
                  <a:spcBef>
                    <a:spcPct val="50000"/>
                  </a:spcBef>
                </a:pPr>
                <a:r>
                  <a:rPr lang="nl-NL" sz="1200" i="1" dirty="0"/>
                  <a:t>t </a:t>
                </a:r>
                <a:r>
                  <a:rPr lang="nl-NL" sz="1200" dirty="0"/>
                  <a:t>= 0</a:t>
                </a:r>
                <a:endParaRPr lang="nl-BE" sz="1200" dirty="0"/>
              </a:p>
            </p:txBody>
          </p:sp>
          <p:sp>
            <p:nvSpPr>
              <p:cNvPr id="66" name="Text Box 38"/>
              <p:cNvSpPr txBox="1">
                <a:spLocks noChangeArrowheads="1"/>
              </p:cNvSpPr>
              <p:nvPr/>
            </p:nvSpPr>
            <p:spPr bwMode="auto">
              <a:xfrm>
                <a:off x="3436937" y="5534819"/>
                <a:ext cx="919862" cy="11387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nl-NL" sz="1400" i="1" dirty="0"/>
              </a:p>
              <a:p>
                <a:pPr>
                  <a:spcBef>
                    <a:spcPct val="50000"/>
                  </a:spcBef>
                </a:pPr>
                <a:r>
                  <a:rPr lang="nl-NL" sz="1200" i="1" dirty="0"/>
                  <a:t>s </a:t>
                </a:r>
                <a:r>
                  <a:rPr lang="nl-NL" sz="1200" dirty="0"/>
                  <a:t>= 7,0 m</a:t>
                </a:r>
              </a:p>
              <a:p>
                <a:pPr>
                  <a:spcBef>
                    <a:spcPct val="50000"/>
                  </a:spcBef>
                </a:pPr>
                <a:endParaRPr lang="nl-NL" sz="1200" dirty="0"/>
              </a:p>
              <a:p>
                <a:pPr>
                  <a:spcBef>
                    <a:spcPct val="50000"/>
                  </a:spcBef>
                </a:pPr>
                <a:r>
                  <a:rPr lang="nl-NL" sz="1200" i="1" dirty="0"/>
                  <a:t>t </a:t>
                </a:r>
                <a:r>
                  <a:rPr lang="nl-NL" sz="1200" dirty="0"/>
                  <a:t>= 1,0 s</a:t>
                </a:r>
                <a:endParaRPr lang="nl-BE" sz="1200" dirty="0"/>
              </a:p>
            </p:txBody>
          </p:sp>
          <p:sp>
            <p:nvSpPr>
              <p:cNvPr id="67" name="Text Box 39"/>
              <p:cNvSpPr txBox="1">
                <a:spLocks noChangeArrowheads="1"/>
              </p:cNvSpPr>
              <p:nvPr/>
            </p:nvSpPr>
            <p:spPr bwMode="auto">
              <a:xfrm>
                <a:off x="5603874" y="5534819"/>
                <a:ext cx="884937" cy="11387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nl-NL" sz="1400" i="1" dirty="0"/>
              </a:p>
              <a:p>
                <a:pPr>
                  <a:spcBef>
                    <a:spcPct val="50000"/>
                  </a:spcBef>
                </a:pPr>
                <a:r>
                  <a:rPr lang="nl-NL" sz="1200" i="1" dirty="0"/>
                  <a:t>s </a:t>
                </a:r>
                <a:r>
                  <a:rPr lang="nl-NL" sz="1200" dirty="0"/>
                  <a:t>= 12 m</a:t>
                </a:r>
              </a:p>
              <a:p>
                <a:pPr>
                  <a:spcBef>
                    <a:spcPct val="50000"/>
                  </a:spcBef>
                </a:pPr>
                <a:endParaRPr lang="nl-NL" sz="1200" dirty="0"/>
              </a:p>
              <a:p>
                <a:pPr>
                  <a:spcBef>
                    <a:spcPct val="50000"/>
                  </a:spcBef>
                </a:pPr>
                <a:r>
                  <a:rPr lang="nl-NL" sz="1200" i="1" dirty="0"/>
                  <a:t>t </a:t>
                </a:r>
                <a:r>
                  <a:rPr lang="nl-NL" sz="1200" dirty="0"/>
                  <a:t>= 2,0 s</a:t>
                </a:r>
                <a:endParaRPr lang="nl-BE" sz="1200" dirty="0"/>
              </a:p>
            </p:txBody>
          </p:sp>
          <p:sp>
            <p:nvSpPr>
              <p:cNvPr id="68" name="Text Box 40"/>
              <p:cNvSpPr txBox="1">
                <a:spLocks noChangeArrowheads="1"/>
              </p:cNvSpPr>
              <p:nvPr/>
            </p:nvSpPr>
            <p:spPr bwMode="auto">
              <a:xfrm>
                <a:off x="6769099" y="5534819"/>
                <a:ext cx="848275" cy="11387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nl-NL" sz="1400" i="1" dirty="0"/>
              </a:p>
              <a:p>
                <a:pPr>
                  <a:spcBef>
                    <a:spcPct val="50000"/>
                  </a:spcBef>
                </a:pPr>
                <a:r>
                  <a:rPr lang="nl-NL" sz="1200" i="1" dirty="0"/>
                  <a:t>s </a:t>
                </a:r>
                <a:r>
                  <a:rPr lang="nl-NL" sz="1200" dirty="0"/>
                  <a:t>= 15 m</a:t>
                </a:r>
              </a:p>
              <a:p>
                <a:pPr>
                  <a:spcBef>
                    <a:spcPct val="50000"/>
                  </a:spcBef>
                </a:pPr>
                <a:endParaRPr lang="nl-NL" sz="1200" dirty="0"/>
              </a:p>
              <a:p>
                <a:pPr>
                  <a:spcBef>
                    <a:spcPct val="50000"/>
                  </a:spcBef>
                </a:pPr>
                <a:r>
                  <a:rPr lang="nl-NL" sz="1200" i="1" dirty="0"/>
                  <a:t>t </a:t>
                </a:r>
                <a:r>
                  <a:rPr lang="nl-NL" sz="1200" dirty="0"/>
                  <a:t>= 3,0 s</a:t>
                </a:r>
                <a:endParaRPr lang="nl-BE" sz="1200" dirty="0"/>
              </a:p>
            </p:txBody>
          </p:sp>
          <p:sp>
            <p:nvSpPr>
              <p:cNvPr id="69" name="Text Box 41"/>
              <p:cNvSpPr txBox="1">
                <a:spLocks noChangeArrowheads="1"/>
              </p:cNvSpPr>
              <p:nvPr/>
            </p:nvSpPr>
            <p:spPr bwMode="auto">
              <a:xfrm>
                <a:off x="7443268" y="5534819"/>
                <a:ext cx="848273" cy="11387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sz="1400" i="1" dirty="0"/>
                  <a:t> </a:t>
                </a:r>
              </a:p>
              <a:p>
                <a:pPr>
                  <a:spcBef>
                    <a:spcPct val="50000"/>
                  </a:spcBef>
                </a:pPr>
                <a:r>
                  <a:rPr lang="nl-NL" sz="1200" i="1" dirty="0"/>
                  <a:t>s </a:t>
                </a:r>
                <a:r>
                  <a:rPr lang="nl-NL" sz="1200" dirty="0"/>
                  <a:t>=16 m</a:t>
                </a:r>
              </a:p>
              <a:p>
                <a:pPr>
                  <a:spcBef>
                    <a:spcPct val="50000"/>
                  </a:spcBef>
                </a:pPr>
                <a:endParaRPr lang="nl-NL" sz="1200" dirty="0"/>
              </a:p>
              <a:p>
                <a:pPr>
                  <a:spcBef>
                    <a:spcPct val="50000"/>
                  </a:spcBef>
                </a:pPr>
                <a:r>
                  <a:rPr lang="nl-NL" sz="1200" i="1" dirty="0"/>
                  <a:t>t </a:t>
                </a:r>
                <a:r>
                  <a:rPr lang="nl-NL" sz="1200" dirty="0"/>
                  <a:t>= 4,0 s</a:t>
                </a:r>
                <a:endParaRPr lang="nl-BE" sz="1200" dirty="0"/>
              </a:p>
            </p:txBody>
          </p:sp>
        </p:grpSp>
        <p:grpSp>
          <p:nvGrpSpPr>
            <p:cNvPr id="54" name="Groep 47"/>
            <p:cNvGrpSpPr/>
            <p:nvPr/>
          </p:nvGrpSpPr>
          <p:grpSpPr>
            <a:xfrm>
              <a:off x="620713" y="6233318"/>
              <a:ext cx="7062467" cy="215900"/>
              <a:chOff x="620713" y="5547518"/>
              <a:chExt cx="7062467" cy="215900"/>
            </a:xfrm>
          </p:grpSpPr>
          <p:sp>
            <p:nvSpPr>
              <p:cNvPr id="55" name="Oval 37"/>
              <p:cNvSpPr>
                <a:spLocks noChangeArrowheads="1"/>
              </p:cNvSpPr>
              <p:nvPr/>
            </p:nvSpPr>
            <p:spPr bwMode="auto">
              <a:xfrm>
                <a:off x="620713" y="5547518"/>
                <a:ext cx="144000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6" name="Oval 42"/>
              <p:cNvSpPr>
                <a:spLocks noChangeArrowheads="1"/>
              </p:cNvSpPr>
              <p:nvPr/>
            </p:nvSpPr>
            <p:spPr bwMode="auto">
              <a:xfrm>
                <a:off x="3647065" y="5547518"/>
                <a:ext cx="144000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7" name="Oval 43"/>
              <p:cNvSpPr>
                <a:spLocks noChangeArrowheads="1"/>
              </p:cNvSpPr>
              <p:nvPr/>
            </p:nvSpPr>
            <p:spPr bwMode="auto">
              <a:xfrm>
                <a:off x="5809563" y="5547518"/>
                <a:ext cx="144000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8" name="Oval 44"/>
              <p:cNvSpPr>
                <a:spLocks noChangeArrowheads="1"/>
              </p:cNvSpPr>
              <p:nvPr/>
            </p:nvSpPr>
            <p:spPr bwMode="auto">
              <a:xfrm>
                <a:off x="7020486" y="5547518"/>
                <a:ext cx="144000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9" name="Oval 45"/>
              <p:cNvSpPr>
                <a:spLocks noChangeArrowheads="1"/>
              </p:cNvSpPr>
              <p:nvPr/>
            </p:nvSpPr>
            <p:spPr bwMode="auto">
              <a:xfrm>
                <a:off x="7539180" y="5547518"/>
                <a:ext cx="144000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60" name="Line 31"/>
              <p:cNvSpPr>
                <a:spLocks noChangeShapeType="1"/>
              </p:cNvSpPr>
              <p:nvPr/>
            </p:nvSpPr>
            <p:spPr bwMode="auto">
              <a:xfrm flipV="1">
                <a:off x="697001" y="5620543"/>
                <a:ext cx="0" cy="1428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" name="Line 32"/>
              <p:cNvSpPr>
                <a:spLocks noChangeShapeType="1"/>
              </p:cNvSpPr>
              <p:nvPr/>
            </p:nvSpPr>
            <p:spPr bwMode="auto">
              <a:xfrm flipV="1">
                <a:off x="7617375" y="5620543"/>
                <a:ext cx="0" cy="1428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" name="Line 33"/>
              <p:cNvSpPr>
                <a:spLocks noChangeShapeType="1"/>
              </p:cNvSpPr>
              <p:nvPr/>
            </p:nvSpPr>
            <p:spPr bwMode="auto">
              <a:xfrm flipV="1">
                <a:off x="3725260" y="5620543"/>
                <a:ext cx="0" cy="1428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3" name="Line 34"/>
              <p:cNvSpPr>
                <a:spLocks noChangeShapeType="1"/>
              </p:cNvSpPr>
              <p:nvPr/>
            </p:nvSpPr>
            <p:spPr bwMode="auto">
              <a:xfrm flipV="1">
                <a:off x="5887758" y="5620543"/>
                <a:ext cx="0" cy="1428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4" name="Line 35"/>
              <p:cNvSpPr>
                <a:spLocks noChangeShapeType="1"/>
              </p:cNvSpPr>
              <p:nvPr/>
            </p:nvSpPr>
            <p:spPr bwMode="auto">
              <a:xfrm flipV="1">
                <a:off x="7098681" y="5620543"/>
                <a:ext cx="0" cy="1428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46" name="Tekstvak 45"/>
          <p:cNvSpPr txBox="1"/>
          <p:nvPr/>
        </p:nvSpPr>
        <p:spPr>
          <a:xfrm>
            <a:off x="8377528" y="5174387"/>
            <a:ext cx="747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latin typeface="Arial" pitchFamily="34" charset="0"/>
                <a:cs typeface="Arial" pitchFamily="34" charset="0"/>
              </a:rPr>
              <a:t>Figuur 4</a:t>
            </a:r>
          </a:p>
        </p:txBody>
      </p:sp>
      <p:sp>
        <p:nvSpPr>
          <p:cNvPr id="47" name="Tekstvak 46"/>
          <p:cNvSpPr txBox="1"/>
          <p:nvPr/>
        </p:nvSpPr>
        <p:spPr>
          <a:xfrm>
            <a:off x="8391706" y="6123238"/>
            <a:ext cx="7024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>
                <a:latin typeface="Arial" pitchFamily="34" charset="0"/>
                <a:cs typeface="Arial" pitchFamily="34" charset="0"/>
              </a:rPr>
              <a:t>Figuur 5</a:t>
            </a:r>
          </a:p>
        </p:txBody>
      </p:sp>
    </p:spTree>
    <p:extLst>
      <p:ext uri="{BB962C8B-B14F-4D97-AF65-F5344CB8AC3E}">
        <p14:creationId xmlns:p14="http://schemas.microsoft.com/office/powerpoint/2010/main" val="1118884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1092198" y="1294672"/>
                <a:ext cx="5006055" cy="5201662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nl-NL" sz="2600" dirty="0">
                    <a:solidFill>
                      <a:srgbClr val="548DD4"/>
                    </a:solidFill>
                    <a:latin typeface="+mj-lt"/>
                    <a:cs typeface="Arial" pitchFamily="34" charset="0"/>
                  </a:rPr>
                  <a:t>Eenparig versnelde beweging</a:t>
                </a:r>
              </a:p>
              <a:p>
                <a:pPr>
                  <a:spcAft>
                    <a:spcPts val="1200"/>
                  </a:spcAft>
                </a:pPr>
                <a:r>
                  <a:rPr lang="nl-NL" sz="2600" b="0" dirty="0">
                    <a:latin typeface="Arial" pitchFamily="34" charset="0"/>
                    <a:cs typeface="Arial" pitchFamily="34" charset="0"/>
                  </a:rPr>
                  <a:t>Een eenparig versnelde beweging is een beweging waarbij de versnelling constant is.</a:t>
                </a:r>
              </a:p>
              <a:p>
                <a:pPr marL="266700" indent="-266700">
                  <a:spcAft>
                    <a:spcPts val="1200"/>
                  </a:spcAft>
                </a:pPr>
                <a:r>
                  <a:rPr lang="nl-NL" sz="2600" b="0" dirty="0">
                    <a:latin typeface="Arial" pitchFamily="34" charset="0"/>
                    <a:cs typeface="Arial" pitchFamily="34" charset="0"/>
                  </a:rPr>
                  <a:t>●	De grafiek in het </a:t>
                </a:r>
                <a:r>
                  <a:rPr lang="nl-NL" sz="2600" b="0" i="1" dirty="0">
                    <a:latin typeface="Arial" pitchFamily="34" charset="0"/>
                    <a:cs typeface="Arial" pitchFamily="34" charset="0"/>
                  </a:rPr>
                  <a:t>v,t-</a:t>
                </a:r>
                <a:r>
                  <a:rPr lang="nl-NL" sz="2600" b="0" dirty="0">
                    <a:latin typeface="Arial" pitchFamily="34" charset="0"/>
                    <a:cs typeface="Arial" pitchFamily="34" charset="0"/>
                  </a:rPr>
                  <a:t>diagram is een rechte lijn (zie figuur 6 en 7).</a:t>
                </a:r>
              </a:p>
              <a:p>
                <a:pPr marL="266700" indent="-266700">
                  <a:spcAft>
                    <a:spcPts val="1200"/>
                  </a:spcAft>
                </a:pPr>
                <a:r>
                  <a:rPr lang="nl-NL" sz="2600" b="0" dirty="0">
                    <a:latin typeface="Arial" pitchFamily="34" charset="0"/>
                    <a:cs typeface="Arial" pitchFamily="34" charset="0"/>
                  </a:rPr>
                  <a:t>●	De helling van de grafiek in het </a:t>
                </a:r>
                <a:r>
                  <a:rPr lang="nl-NL" sz="2600" b="0" i="1" dirty="0">
                    <a:latin typeface="Arial" pitchFamily="34" charset="0"/>
                    <a:cs typeface="Arial" pitchFamily="34" charset="0"/>
                  </a:rPr>
                  <a:t>v,t-</a:t>
                </a:r>
                <a:r>
                  <a:rPr lang="nl-NL" sz="2600" b="0" dirty="0">
                    <a:latin typeface="Arial" pitchFamily="34" charset="0"/>
                    <a:cs typeface="Arial" pitchFamily="34" charset="0"/>
                  </a:rPr>
                  <a:t>diagram is gelijk aan de versnelling:</a:t>
                </a:r>
              </a:p>
              <a:p>
                <a:pPr marL="266700" indent="-26670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9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nl-NL" sz="2900" i="1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nl-NL" sz="290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𝐠𝐞𝐦</m:t>
                          </m:r>
                        </m:sub>
                      </m:sSub>
                      <m:r>
                        <a:rPr lang="nl-NL" sz="29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nl-NL" sz="29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nl-NL" sz="29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∆</m:t>
                          </m:r>
                          <m:r>
                            <a:rPr lang="nl-NL" sz="29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𝒗</m:t>
                          </m:r>
                        </m:num>
                        <m:den>
                          <m:r>
                            <a:rPr lang="nl-NL" sz="29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∆</m:t>
                          </m:r>
                          <m:r>
                            <a:rPr lang="nl-NL" sz="29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nl-NL" sz="2900" b="0" dirty="0">
                  <a:latin typeface="Arial" pitchFamily="34" charset="0"/>
                  <a:cs typeface="Arial" pitchFamily="34" charset="0"/>
                </a:endParaRPr>
              </a:p>
              <a:p>
                <a:pPr marL="266700" indent="-266700">
                  <a:spcAft>
                    <a:spcPts val="1200"/>
                  </a:spcAft>
                </a:pPr>
                <a:endParaRPr lang="nl-NL" sz="1800" b="0" dirty="0">
                  <a:latin typeface="Arial" pitchFamily="34" charset="0"/>
                  <a:cs typeface="Arial" pitchFamily="34" charset="0"/>
                </a:endParaRPr>
              </a:p>
              <a:p>
                <a:pPr marL="266700" indent="-266700">
                  <a:spcAft>
                    <a:spcPts val="1200"/>
                  </a:spcAft>
                </a:pPr>
                <a:r>
                  <a:rPr lang="nl-NL" sz="1800" b="0" dirty="0">
                    <a:latin typeface="Arial" pitchFamily="34" charset="0"/>
                    <a:cs typeface="Arial" pitchFamily="34" charset="0"/>
                  </a:rPr>
                  <a:t>●	</a:t>
                </a:r>
                <a:r>
                  <a:rPr lang="nl-NL" sz="2600" b="0" dirty="0">
                    <a:latin typeface="Arial" pitchFamily="34" charset="0"/>
                    <a:cs typeface="Arial" pitchFamily="34" charset="0"/>
                  </a:rPr>
                  <a:t>Het verband tussen massa, </a:t>
                </a:r>
                <a:r>
                  <a:rPr lang="nl-NL" sz="2600" b="0" dirty="0" err="1">
                    <a:latin typeface="Arial" pitchFamily="34" charset="0"/>
                    <a:cs typeface="Arial" pitchFamily="34" charset="0"/>
                  </a:rPr>
                  <a:t>nettokracht</a:t>
                </a:r>
                <a:r>
                  <a:rPr lang="nl-NL" sz="2600" b="0" dirty="0">
                    <a:latin typeface="Arial" pitchFamily="34" charset="0"/>
                    <a:cs typeface="Arial" pitchFamily="34" charset="0"/>
                  </a:rPr>
                  <a:t> en versnelling is (2</a:t>
                </a:r>
                <a:r>
                  <a:rPr lang="nl-NL" sz="2600" b="0" baseline="30000" dirty="0">
                    <a:latin typeface="Arial" pitchFamily="34" charset="0"/>
                    <a:cs typeface="Arial" pitchFamily="34" charset="0"/>
                  </a:rPr>
                  <a:t>de</a:t>
                </a:r>
                <a:r>
                  <a:rPr lang="nl-NL" sz="2600" b="0" dirty="0">
                    <a:latin typeface="Arial" pitchFamily="34" charset="0"/>
                    <a:cs typeface="Arial" pitchFamily="34" charset="0"/>
                  </a:rPr>
                  <a:t> wet van Newton):</a:t>
                </a:r>
              </a:p>
              <a:p>
                <a:pPr marL="266700" indent="-26670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9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nl-NL" sz="29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nl-NL" sz="2900">
                              <a:solidFill>
                                <a:srgbClr val="7030A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𝐫𝐞𝐬</m:t>
                          </m:r>
                        </m:sub>
                      </m:sSub>
                      <m:r>
                        <a:rPr lang="nl-NL" sz="2900" i="1">
                          <a:solidFill>
                            <a:srgbClr val="7030A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nl-NL" sz="2900" i="1">
                          <a:solidFill>
                            <a:srgbClr val="7030A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𝒎</m:t>
                      </m:r>
                      <m:r>
                        <a:rPr lang="nl-NL" sz="2900" i="1">
                          <a:solidFill>
                            <a:srgbClr val="7030A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∙</m:t>
                      </m:r>
                      <m:r>
                        <a:rPr lang="nl-NL" sz="2900" i="1">
                          <a:solidFill>
                            <a:srgbClr val="7030A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𝒂</m:t>
                      </m:r>
                    </m:oMath>
                  </m:oMathPara>
                </a14:m>
                <a:endParaRPr lang="nl-NL" sz="2900" dirty="0">
                  <a:solidFill>
                    <a:srgbClr val="7030A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marL="266700" indent="-266700">
                  <a:spcAft>
                    <a:spcPts val="1200"/>
                  </a:spcAft>
                </a:pPr>
                <a:endParaRPr lang="nl-NL" sz="1800" b="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2198" y="1294672"/>
                <a:ext cx="5006055" cy="5201662"/>
              </a:xfrm>
              <a:blipFill>
                <a:blip r:embed="rId2"/>
                <a:stretch>
                  <a:fillRect l="-2801" t="-1522" r="-85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Bewegingen</a:t>
            </a:r>
            <a:r>
              <a:rPr lang="en-US" dirty="0"/>
              <a:t>  |  </a:t>
            </a:r>
            <a:r>
              <a:rPr lang="en-US" dirty="0" err="1"/>
              <a:t>havo</a:t>
            </a:r>
            <a:r>
              <a:rPr lang="en-US" dirty="0"/>
              <a:t> | </a:t>
            </a:r>
            <a:r>
              <a:rPr lang="en-US" dirty="0" err="1"/>
              <a:t>Samenvatting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 en </a:t>
            </a:r>
            <a:r>
              <a:rPr lang="en-US" dirty="0" err="1"/>
              <a:t>verkeer</a:t>
            </a:r>
            <a:endParaRPr lang="en-US" dirty="0"/>
          </a:p>
        </p:txBody>
      </p:sp>
      <p:pic>
        <p:nvPicPr>
          <p:cNvPr id="32" name="Afbeelding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558" y="1543052"/>
            <a:ext cx="2156182" cy="2065371"/>
          </a:xfrm>
          <a:prstGeom prst="rect">
            <a:avLst/>
          </a:prstGeom>
        </p:spPr>
      </p:pic>
      <p:pic>
        <p:nvPicPr>
          <p:cNvPr id="33" name="Afbeelding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402" y="4018460"/>
            <a:ext cx="2153106" cy="2062425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6891337" y="3528117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latin typeface="Arial" pitchFamily="34" charset="0"/>
                <a:cs typeface="Arial" pitchFamily="34" charset="0"/>
              </a:rPr>
              <a:t>Figuur 6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7005637" y="6133285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latin typeface="Arial" pitchFamily="34" charset="0"/>
                <a:cs typeface="Arial" pitchFamily="34" charset="0"/>
              </a:rPr>
              <a:t>Figuur 7</a:t>
            </a:r>
          </a:p>
        </p:txBody>
      </p:sp>
    </p:spTree>
    <p:extLst>
      <p:ext uri="{BB962C8B-B14F-4D97-AF65-F5344CB8AC3E}">
        <p14:creationId xmlns:p14="http://schemas.microsoft.com/office/powerpoint/2010/main" val="1118884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992605" y="1322519"/>
                <a:ext cx="4708283" cy="5201662"/>
              </a:xfrm>
            </p:spPr>
            <p:txBody>
              <a:bodyPr>
                <a:normAutofit fontScale="25000" lnSpcReduction="20000"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nl-NL" sz="7200" dirty="0">
                    <a:solidFill>
                      <a:srgbClr val="548DD4"/>
                    </a:solidFill>
                    <a:latin typeface="+mj-lt"/>
                    <a:ea typeface="Cambria Math" pitchFamily="18" charset="0"/>
                    <a:cs typeface="Arial" pitchFamily="34" charset="0"/>
                  </a:rPr>
                  <a:t>Eenparig versnelde beweging</a:t>
                </a:r>
              </a:p>
              <a:p>
                <a:pPr>
                  <a:spcAft>
                    <a:spcPts val="1200"/>
                  </a:spcAft>
                </a:pPr>
                <a:r>
                  <a:rPr lang="nl-NL" sz="7200" b="0" dirty="0">
                    <a:latin typeface="Arial" pitchFamily="34" charset="0"/>
                    <a:cs typeface="Arial" pitchFamily="34" charset="0"/>
                  </a:rPr>
                  <a:t>Een eenparig versnelde beweging is een beweging waarbij de versnelling constant is.</a:t>
                </a:r>
              </a:p>
              <a:p>
                <a:pPr marL="266700" indent="-266700">
                  <a:spcAft>
                    <a:spcPts val="1200"/>
                  </a:spcAft>
                </a:pPr>
                <a:r>
                  <a:rPr lang="nl-NL" sz="7200" b="0" dirty="0">
                    <a:latin typeface="Arial" pitchFamily="34" charset="0"/>
                    <a:cs typeface="Arial" pitchFamily="34" charset="0"/>
                  </a:rPr>
                  <a:t>●	De grafiek in het </a:t>
                </a:r>
                <a:r>
                  <a:rPr lang="nl-NL" sz="7200" b="0" i="1" dirty="0">
                    <a:latin typeface="Arial" pitchFamily="34" charset="0"/>
                    <a:cs typeface="Arial" pitchFamily="34" charset="0"/>
                  </a:rPr>
                  <a:t>v,t-</a:t>
                </a:r>
                <a:r>
                  <a:rPr lang="nl-NL" sz="7200" b="0" dirty="0">
                    <a:latin typeface="Arial" pitchFamily="34" charset="0"/>
                    <a:cs typeface="Arial" pitchFamily="34" charset="0"/>
                  </a:rPr>
                  <a:t>diagram is een rechte lijn (zie figuur 8).</a:t>
                </a:r>
              </a:p>
              <a:p>
                <a:pPr marL="266700" indent="-266700">
                  <a:spcAft>
                    <a:spcPts val="1200"/>
                  </a:spcAft>
                </a:pPr>
                <a:r>
                  <a:rPr lang="nl-NL" sz="7200" b="0" dirty="0">
                    <a:latin typeface="Arial" pitchFamily="34" charset="0"/>
                    <a:cs typeface="Arial" pitchFamily="34" charset="0"/>
                  </a:rPr>
                  <a:t>●	De afstand bereken je in het </a:t>
                </a:r>
                <a:r>
                  <a:rPr lang="nl-NL" sz="7200" b="0" i="1" dirty="0" err="1">
                    <a:latin typeface="Arial" pitchFamily="34" charset="0"/>
                    <a:cs typeface="Arial" pitchFamily="34" charset="0"/>
                  </a:rPr>
                  <a:t>v,t</a:t>
                </a:r>
                <a:r>
                  <a:rPr lang="nl-NL" sz="7200" b="0" i="1" dirty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nl-NL" sz="7200" b="0" dirty="0">
                    <a:latin typeface="Arial" pitchFamily="34" charset="0"/>
                    <a:cs typeface="Arial" pitchFamily="34" charset="0"/>
                  </a:rPr>
                  <a:t>diagram met de oppervlaktemethode of met de gemiddelde snelheid (zie figuur 9):</a:t>
                </a:r>
              </a:p>
              <a:p>
                <a:pPr marL="266700" indent="-26670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8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nl-NL" sz="8000" i="1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𝒗</m:t>
                          </m:r>
                        </m:e>
                        <m:sub>
                          <m:r>
                            <a:rPr lang="nl-NL" sz="800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𝐠𝐞𝐦</m:t>
                          </m:r>
                        </m:sub>
                      </m:sSub>
                      <m:r>
                        <a:rPr lang="nl-NL" sz="8000" i="1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nl-NL" sz="8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nl-NL" sz="8000" i="1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𝒔</m:t>
                          </m:r>
                        </m:num>
                        <m:den>
                          <m:r>
                            <a:rPr lang="nl-NL" sz="8000" i="1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nl-NL" sz="8000" b="0" dirty="0">
                  <a:latin typeface="Arial" pitchFamily="34" charset="0"/>
                  <a:cs typeface="Arial" pitchFamily="34" charset="0"/>
                </a:endParaRPr>
              </a:p>
              <a:p>
                <a:pPr marL="266700" indent="-26670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8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nl-NL" sz="8000" i="1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𝒗</m:t>
                          </m:r>
                        </m:e>
                        <m:sub>
                          <m:r>
                            <a:rPr lang="nl-NL" sz="800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𝐠𝐞𝐦</m:t>
                          </m:r>
                        </m:sub>
                      </m:sSub>
                      <m:r>
                        <a:rPr lang="nl-NL" sz="80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nl-NL" sz="8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sz="8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nl-NL" sz="80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nl-NL" sz="800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𝐛</m:t>
                              </m:r>
                            </m:sub>
                          </m:sSub>
                          <m:r>
                            <a:rPr lang="nl-NL" sz="80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l-NL" sz="8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nl-NL" sz="80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nl-NL" sz="800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𝐞</m:t>
                              </m:r>
                            </m:sub>
                          </m:sSub>
                        </m:num>
                        <m:den>
                          <m:r>
                            <a:rPr lang="nl-NL" sz="80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nl-NL" sz="8000" b="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2605" y="1322519"/>
                <a:ext cx="4708283" cy="5201662"/>
              </a:xfrm>
              <a:blipFill>
                <a:blip r:embed="rId2"/>
                <a:stretch>
                  <a:fillRect l="-3109" t="-152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Bewegingen</a:t>
            </a:r>
            <a:r>
              <a:rPr lang="en-US" dirty="0"/>
              <a:t>  |  </a:t>
            </a:r>
            <a:r>
              <a:rPr lang="en-US" dirty="0" err="1"/>
              <a:t>havo</a:t>
            </a:r>
            <a:r>
              <a:rPr lang="en-US" dirty="0"/>
              <a:t> | </a:t>
            </a:r>
            <a:r>
              <a:rPr lang="en-US" dirty="0" err="1"/>
              <a:t>Samenvatting</a:t>
            </a:r>
            <a:r>
              <a:rPr lang="en-US" dirty="0"/>
              <a:t>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 en </a:t>
            </a:r>
            <a:r>
              <a:rPr lang="en-US" dirty="0" err="1"/>
              <a:t>verkeer</a:t>
            </a:r>
            <a:endParaRPr lang="en-US" dirty="0"/>
          </a:p>
        </p:txBody>
      </p:sp>
      <p:pic>
        <p:nvPicPr>
          <p:cNvPr id="25" name="Afbeelding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964" y="1533526"/>
            <a:ext cx="2156182" cy="2065371"/>
          </a:xfrm>
          <a:prstGeom prst="rect">
            <a:avLst/>
          </a:prstGeom>
          <a:ln>
            <a:noFill/>
          </a:ln>
        </p:spPr>
      </p:pic>
      <p:pic>
        <p:nvPicPr>
          <p:cNvPr id="32" name="Afbeelding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02" y="3932361"/>
            <a:ext cx="2153106" cy="2062425"/>
          </a:xfrm>
          <a:prstGeom prst="rect">
            <a:avLst/>
          </a:prstGeom>
          <a:ln>
            <a:noFill/>
          </a:ln>
        </p:spPr>
      </p:pic>
      <p:sp>
        <p:nvSpPr>
          <p:cNvPr id="15" name="Tekstvak 14"/>
          <p:cNvSpPr txBox="1"/>
          <p:nvPr/>
        </p:nvSpPr>
        <p:spPr>
          <a:xfrm>
            <a:off x="6736043" y="3598897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latin typeface="Arial" pitchFamily="34" charset="0"/>
                <a:cs typeface="Arial" pitchFamily="34" charset="0"/>
              </a:rPr>
              <a:t>Figuur 8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6802718" y="5994786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latin typeface="Arial" pitchFamily="34" charset="0"/>
                <a:cs typeface="Arial" pitchFamily="34" charset="0"/>
              </a:rPr>
              <a:t>Figuur 9</a:t>
            </a:r>
          </a:p>
        </p:txBody>
      </p:sp>
    </p:spTree>
    <p:extLst>
      <p:ext uri="{BB962C8B-B14F-4D97-AF65-F5344CB8AC3E}">
        <p14:creationId xmlns:p14="http://schemas.microsoft.com/office/powerpoint/2010/main" val="1118884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754" y="3994183"/>
            <a:ext cx="2151887" cy="2061257"/>
          </a:xfrm>
          <a:prstGeom prst="rect">
            <a:avLst/>
          </a:prstGeom>
          <a:ln>
            <a:noFill/>
          </a:ln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957" y="1456108"/>
            <a:ext cx="2161684" cy="2070642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1092198" y="1294671"/>
                <a:ext cx="4965701" cy="5028827"/>
              </a:xfrm>
            </p:spPr>
            <p:txBody>
              <a:bodyPr>
                <a:normAutofit fontScale="25000" lnSpcReduction="20000"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nl-NL" sz="7200" dirty="0">
                    <a:solidFill>
                      <a:srgbClr val="548DD4"/>
                    </a:solidFill>
                    <a:latin typeface="+mj-lt"/>
                    <a:cs typeface="Arial" pitchFamily="34" charset="0"/>
                  </a:rPr>
                  <a:t>Eenparig versnelde beweging</a:t>
                </a:r>
              </a:p>
              <a:p>
                <a:pPr>
                  <a:spcAft>
                    <a:spcPts val="1200"/>
                  </a:spcAft>
                </a:pPr>
                <a:r>
                  <a:rPr lang="nl-NL" sz="7200" b="0" dirty="0">
                    <a:latin typeface="Arial" pitchFamily="34" charset="0"/>
                    <a:cs typeface="Arial" pitchFamily="34" charset="0"/>
                  </a:rPr>
                  <a:t>Een eenparig versnelde beweging is een beweging waarbij de versnelling constant is.</a:t>
                </a:r>
              </a:p>
              <a:p>
                <a:pPr marL="266700" indent="-266700">
                  <a:spcAft>
                    <a:spcPts val="1200"/>
                  </a:spcAft>
                </a:pPr>
                <a:r>
                  <a:rPr lang="nl-NL" sz="7200" b="0" dirty="0">
                    <a:latin typeface="Arial" pitchFamily="34" charset="0"/>
                    <a:cs typeface="Arial" pitchFamily="34" charset="0"/>
                  </a:rPr>
                  <a:t>●	De grafiek in het </a:t>
                </a:r>
                <a:r>
                  <a:rPr lang="nl-NL" sz="7200" b="0" i="1" dirty="0" err="1">
                    <a:latin typeface="Arial" pitchFamily="34" charset="0"/>
                    <a:cs typeface="Arial" pitchFamily="34" charset="0"/>
                  </a:rPr>
                  <a:t>x,t</a:t>
                </a:r>
                <a:r>
                  <a:rPr lang="nl-NL" sz="7200" b="0" i="1" dirty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nl-NL" sz="7200" b="0" dirty="0">
                    <a:latin typeface="Arial" pitchFamily="34" charset="0"/>
                    <a:cs typeface="Arial" pitchFamily="34" charset="0"/>
                  </a:rPr>
                  <a:t>diagram is een stijgende kromme lijn (zie figuur 10).</a:t>
                </a:r>
              </a:p>
              <a:p>
                <a:pPr marL="266700" indent="-266700">
                  <a:spcAft>
                    <a:spcPts val="1200"/>
                  </a:spcAft>
                </a:pPr>
                <a:r>
                  <a:rPr lang="nl-NL" sz="7200" b="0" dirty="0">
                    <a:latin typeface="Arial" pitchFamily="34" charset="0"/>
                    <a:cs typeface="Arial" pitchFamily="34" charset="0"/>
                  </a:rPr>
                  <a:t>●	Bij een versnelde beweging wordt de grafiek steeds steiler, bij een vertraagde beweging steeds minder steil.</a:t>
                </a:r>
              </a:p>
              <a:p>
                <a:pPr marL="266700" indent="-266700">
                  <a:spcAft>
                    <a:spcPts val="1200"/>
                  </a:spcAft>
                </a:pPr>
                <a:r>
                  <a:rPr lang="nl-NL" sz="7200" b="0" dirty="0">
                    <a:latin typeface="Arial" pitchFamily="34" charset="0"/>
                    <a:cs typeface="Arial" pitchFamily="34" charset="0"/>
                  </a:rPr>
                  <a:t>●	De helling van de raaklijn aan de grafiek van het </a:t>
                </a:r>
                <a:r>
                  <a:rPr lang="nl-NL" sz="7200" b="0" i="1" dirty="0" err="1">
                    <a:latin typeface="Arial" pitchFamily="34" charset="0"/>
                    <a:cs typeface="Arial" pitchFamily="34" charset="0"/>
                  </a:rPr>
                  <a:t>x,t</a:t>
                </a:r>
                <a:r>
                  <a:rPr lang="nl-NL" sz="7200" b="0" i="1" dirty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nl-NL" sz="7200" b="0" dirty="0">
                    <a:latin typeface="Arial" pitchFamily="34" charset="0"/>
                    <a:cs typeface="Arial" pitchFamily="34" charset="0"/>
                  </a:rPr>
                  <a:t>diagram is gelijk aan de snelheid (zie figuur 11).</a:t>
                </a:r>
              </a:p>
              <a:p>
                <a:pPr marL="266700" indent="-26670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8000" i="1">
                          <a:solidFill>
                            <a:srgbClr val="7030A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𝒗</m:t>
                      </m:r>
                      <m:r>
                        <a:rPr lang="nl-NL" sz="8000" i="1">
                          <a:solidFill>
                            <a:srgbClr val="7030A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sz="8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nl-NL" sz="8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l-NL" sz="8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8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∆</m:t>
                                  </m:r>
                                  <m:r>
                                    <a:rPr lang="nl-NL" sz="8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𝒔</m:t>
                                  </m:r>
                                </m:num>
                                <m:den>
                                  <m:r>
                                    <a:rPr lang="nl-NL" sz="8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∆</m:t>
                                  </m:r>
                                  <m:r>
                                    <a:rPr lang="nl-NL" sz="8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𝒕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nl-NL" sz="8000">
                              <a:solidFill>
                                <a:srgbClr val="7030A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𝐫𝐚𝐚𝐤𝐥𝐢𝐣𝐧</m:t>
                          </m:r>
                        </m:sub>
                      </m:sSub>
                    </m:oMath>
                  </m:oMathPara>
                </a14:m>
                <a:endParaRPr lang="nl-NL" sz="8000" dirty="0">
                  <a:solidFill>
                    <a:srgbClr val="7030A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marL="266700" indent="-266700">
                  <a:spcAft>
                    <a:spcPts val="1200"/>
                  </a:spcAft>
                </a:pPr>
                <a:endParaRPr lang="nl-NL" sz="1800" b="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2198" y="1294671"/>
                <a:ext cx="4965701" cy="5028827"/>
              </a:xfrm>
              <a:blipFill>
                <a:blip r:embed="rId4"/>
                <a:stretch>
                  <a:fillRect l="-2822" t="-1576" r="-61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Bewegingen</a:t>
            </a:r>
            <a:r>
              <a:rPr lang="en-US" dirty="0"/>
              <a:t>  |  </a:t>
            </a:r>
            <a:r>
              <a:rPr lang="en-US" dirty="0" err="1"/>
              <a:t>havo</a:t>
            </a:r>
            <a:r>
              <a:rPr lang="en-US" dirty="0"/>
              <a:t> | </a:t>
            </a:r>
            <a:r>
              <a:rPr lang="en-US" dirty="0" err="1"/>
              <a:t>Samenvatting</a:t>
            </a:r>
            <a:r>
              <a:rPr lang="en-US" dirty="0"/>
              <a:t>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 en </a:t>
            </a:r>
            <a:r>
              <a:rPr lang="en-US" dirty="0" err="1"/>
              <a:t>verkeer</a:t>
            </a:r>
            <a:endParaRPr lang="en-US" dirty="0"/>
          </a:p>
        </p:txBody>
      </p:sp>
      <p:sp>
        <p:nvSpPr>
          <p:cNvPr id="12" name="Tekstvak 11"/>
          <p:cNvSpPr txBox="1"/>
          <p:nvPr/>
        </p:nvSpPr>
        <p:spPr>
          <a:xfrm>
            <a:off x="6898787" y="3544247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latin typeface="Arial" pitchFamily="34" charset="0"/>
                <a:cs typeface="Arial" pitchFamily="34" charset="0"/>
              </a:rPr>
              <a:t>Figuur 10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10200" y="6046499"/>
            <a:ext cx="82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latin typeface="Arial" pitchFamily="34" charset="0"/>
                <a:cs typeface="Arial" pitchFamily="34" charset="0"/>
              </a:rPr>
              <a:t>Figuur 11</a:t>
            </a:r>
          </a:p>
        </p:txBody>
      </p:sp>
    </p:spTree>
    <p:extLst>
      <p:ext uri="{BB962C8B-B14F-4D97-AF65-F5344CB8AC3E}">
        <p14:creationId xmlns:p14="http://schemas.microsoft.com/office/powerpoint/2010/main" val="1118884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92198" y="1294672"/>
            <a:ext cx="5080002" cy="520166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nl-NL" sz="1800" dirty="0">
                <a:solidFill>
                  <a:srgbClr val="548DD4"/>
                </a:solidFill>
                <a:latin typeface="+mj-lt"/>
                <a:ea typeface="Cambria Math" pitchFamily="18" charset="0"/>
                <a:cs typeface="Arial" pitchFamily="34" charset="0"/>
              </a:rPr>
              <a:t>Toepassing: remweg en stopafstand</a:t>
            </a:r>
          </a:p>
          <a:p>
            <a:pPr>
              <a:spcAft>
                <a:spcPts val="1200"/>
              </a:spcAft>
            </a:pPr>
            <a:r>
              <a:rPr lang="nl-NL" sz="1800" b="0" dirty="0">
                <a:latin typeface="Arial" pitchFamily="34" charset="0"/>
                <a:cs typeface="Arial" pitchFamily="34" charset="0"/>
              </a:rPr>
              <a:t>Het </a:t>
            </a:r>
            <a:r>
              <a:rPr lang="nl-NL" sz="1800" b="0" i="1" dirty="0">
                <a:latin typeface="Arial" pitchFamily="34" charset="0"/>
                <a:cs typeface="Arial" pitchFamily="34" charset="0"/>
              </a:rPr>
              <a:t>v,t-</a:t>
            </a:r>
            <a:r>
              <a:rPr lang="nl-NL" sz="1800" b="0" dirty="0">
                <a:latin typeface="Arial" pitchFamily="34" charset="0"/>
                <a:cs typeface="Arial" pitchFamily="34" charset="0"/>
              </a:rPr>
              <a:t>diagram van een remmende auto is vaak een combinatie van een eenparige beweging en een eenparig vertraagde beweging (zie figuur 12).</a:t>
            </a:r>
          </a:p>
          <a:p>
            <a:pPr marL="266700" indent="-266700">
              <a:spcAft>
                <a:spcPts val="1200"/>
              </a:spcAft>
            </a:pPr>
            <a:r>
              <a:rPr lang="nl-NL" sz="1800" b="0" dirty="0">
                <a:latin typeface="Arial" pitchFamily="34" charset="0"/>
                <a:cs typeface="Arial" pitchFamily="34" charset="0"/>
              </a:rPr>
              <a:t>●	De remtijd hangt af van de beginsnelheid en </a:t>
            </a:r>
            <a:br>
              <a:rPr lang="nl-NL" sz="1800" b="0" dirty="0">
                <a:latin typeface="Arial" pitchFamily="34" charset="0"/>
                <a:cs typeface="Arial" pitchFamily="34" charset="0"/>
              </a:rPr>
            </a:br>
            <a:r>
              <a:rPr lang="nl-NL" sz="1800" b="0" dirty="0">
                <a:latin typeface="Arial" pitchFamily="34" charset="0"/>
                <a:cs typeface="Arial" pitchFamily="34" charset="0"/>
              </a:rPr>
              <a:t>de remvertraging.</a:t>
            </a:r>
          </a:p>
          <a:p>
            <a:pPr marL="266700" indent="-266700">
              <a:spcAft>
                <a:spcPts val="1200"/>
              </a:spcAft>
            </a:pPr>
            <a:r>
              <a:rPr lang="nl-NL" sz="1800" b="0" dirty="0">
                <a:latin typeface="Arial" pitchFamily="34" charset="0"/>
                <a:cs typeface="Arial" pitchFamily="34" charset="0"/>
              </a:rPr>
              <a:t>●	De remvertraging bepaal je met de helling van de grafiek.</a:t>
            </a:r>
          </a:p>
          <a:p>
            <a:pPr marL="266700" indent="-266700">
              <a:spcAft>
                <a:spcPts val="1200"/>
              </a:spcAft>
            </a:pPr>
            <a:r>
              <a:rPr lang="nl-NL" sz="1800" b="0" dirty="0">
                <a:latin typeface="Arial" pitchFamily="34" charset="0"/>
                <a:cs typeface="Arial" pitchFamily="34" charset="0"/>
              </a:rPr>
              <a:t>●	De afstand bepaal je met de oppervlakte-methode of de gemiddelde snelheid.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Bewegingen</a:t>
            </a:r>
            <a:r>
              <a:rPr lang="en-US" dirty="0"/>
              <a:t>  |  </a:t>
            </a:r>
            <a:r>
              <a:rPr lang="en-US" dirty="0" err="1"/>
              <a:t>havo</a:t>
            </a:r>
            <a:r>
              <a:rPr lang="en-US" dirty="0"/>
              <a:t> | </a:t>
            </a:r>
            <a:r>
              <a:rPr lang="en-US" dirty="0" err="1"/>
              <a:t>Samenvatting</a:t>
            </a:r>
            <a:r>
              <a:rPr lang="en-US" dirty="0"/>
              <a:t>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 en </a:t>
            </a:r>
            <a:r>
              <a:rPr lang="en-US" dirty="0" err="1"/>
              <a:t>verkeer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926" y="3762375"/>
            <a:ext cx="2166846" cy="207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vak 9"/>
          <p:cNvSpPr txBox="1"/>
          <p:nvPr/>
        </p:nvSpPr>
        <p:spPr>
          <a:xfrm>
            <a:off x="7040209" y="5915972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latin typeface="Arial" pitchFamily="34" charset="0"/>
                <a:cs typeface="Arial" pitchFamily="34" charset="0"/>
              </a:rPr>
              <a:t>Figuur 12</a:t>
            </a:r>
          </a:p>
        </p:txBody>
      </p:sp>
    </p:spTree>
    <p:extLst>
      <p:ext uri="{BB962C8B-B14F-4D97-AF65-F5344CB8AC3E}">
        <p14:creationId xmlns:p14="http://schemas.microsoft.com/office/powerpoint/2010/main" val="1118884717"/>
      </p:ext>
    </p:extLst>
  </p:cSld>
  <p:clrMapOvr>
    <a:masterClrMapping/>
  </p:clrMapOvr>
</p:sld>
</file>

<file path=ppt/theme/theme1.xml><?xml version="1.0" encoding="utf-8"?>
<a:theme xmlns:a="http://schemas.openxmlformats.org/drawingml/2006/main" name="TMH 4h H2 ope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MH 4h lopende pagina's">
  <a:themeElements>
    <a:clrScheme name="Aangepast 2">
      <a:dk1>
        <a:sysClr val="windowText" lastClr="000000"/>
      </a:dk1>
      <a:lt1>
        <a:sysClr val="window" lastClr="FFFFFF"/>
      </a:lt1>
      <a:dk2>
        <a:srgbClr val="000000"/>
      </a:dk2>
      <a:lt2>
        <a:srgbClr val="792872"/>
      </a:lt2>
      <a:accent1>
        <a:srgbClr val="EBBD1A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MH 4h H3 ope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MH 4h H4 ope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MH 4h H5 ope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MH 4h H6 ope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TMH_NW4h_samenvatting.thmx</Template>
  <TotalTime>692</TotalTime>
  <Words>439</Words>
  <Application>Microsoft Office PowerPoint</Application>
  <PresentationFormat>Diavoorstelling (4:3)</PresentationFormat>
  <Paragraphs>165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6</vt:i4>
      </vt:variant>
      <vt:variant>
        <vt:lpstr>Diatitels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Cambria Math</vt:lpstr>
      <vt:lpstr>Times New Roman</vt:lpstr>
      <vt:lpstr>TMH 4h H2 opening</vt:lpstr>
      <vt:lpstr>TMH 4h lopende pagina's</vt:lpstr>
      <vt:lpstr>TMH 4h H3 opening</vt:lpstr>
      <vt:lpstr>TMH 4h H4 opening</vt:lpstr>
      <vt:lpstr>TMH 4h H5 opening</vt:lpstr>
      <vt:lpstr>TMH 4h H6 opening</vt:lpstr>
      <vt:lpstr>PowerPoint-presentatie</vt:lpstr>
      <vt:lpstr>Sport en verkeer</vt:lpstr>
      <vt:lpstr>Sport en verkeer</vt:lpstr>
      <vt:lpstr>Sport en verkeer</vt:lpstr>
      <vt:lpstr>Sport en verkeer</vt:lpstr>
      <vt:lpstr>Sport en verkeer</vt:lpstr>
      <vt:lpstr>Sport en verkeer</vt:lpstr>
      <vt:lpstr>Sport en verkeer</vt:lpstr>
      <vt:lpstr>Sport en verkeer</vt:lpstr>
      <vt:lpstr>Sport en verkeer</vt:lpstr>
      <vt:lpstr>Sport en verkeer</vt:lpstr>
      <vt:lpstr>Sport en verkeer</vt:lpstr>
    </vt:vector>
  </TitlesOfParts>
  <Company>michelangela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michiel trooster</dc:creator>
  <cp:lastModifiedBy>Eric van den Bogaart</cp:lastModifiedBy>
  <cp:revision>61</cp:revision>
  <cp:lastPrinted>2017-12-01T11:14:05Z</cp:lastPrinted>
  <dcterms:created xsi:type="dcterms:W3CDTF">2012-12-10T11:51:25Z</dcterms:created>
  <dcterms:modified xsi:type="dcterms:W3CDTF">2019-10-30T14:18:23Z</dcterms:modified>
</cp:coreProperties>
</file>