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3" r:id="rId4"/>
    <p:sldId id="283" r:id="rId5"/>
    <p:sldId id="276" r:id="rId6"/>
    <p:sldId id="275" r:id="rId7"/>
    <p:sldId id="277" r:id="rId8"/>
    <p:sldId id="278" r:id="rId9"/>
    <p:sldId id="280" r:id="rId10"/>
    <p:sldId id="279" r:id="rId11"/>
    <p:sldId id="281" r:id="rId12"/>
    <p:sldId id="28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es Hooyman" initials="KH" lastIdx="14" clrIdx="0"/>
  <p:cmAuthor id="1" name="Pieter Lukey" initials="PL" lastIdx="0" clrIdx="1"/>
  <p:cmAuthor id="2" name="A. Groenewold" initials="AG" lastIdx="13" clrIdx="2">
    <p:extLst/>
  </p:cmAuthor>
  <p:cmAuthor id="3" name="J.H. Flokstra" initials="JF" lastIdx="5" clrIdx="3"/>
  <p:cmAuthor id="4" name="jan" initials="j" lastIdx="2" clrIdx="4"/>
  <p:cmAuthor id="5" name="Hoevenaars, Nicole" initials="HN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48D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8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6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N4H_05 voorkennis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BD28-C302-4385-B6C4-0785F06AD1D5}" type="datetimeFigureOut">
              <a:rPr lang="nl-NL" smtClean="0"/>
              <a:pPr/>
              <a:t>30-10-2019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BEA2-C7DE-4F4C-9732-8C0C95911B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32953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N4H_05 voorkennis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0939-6B1D-48AF-8E05-0E04F865BD94}" type="datetimeFigureOut">
              <a:rPr lang="nl-NL" smtClean="0"/>
              <a:pPr/>
              <a:t>30-10-2019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96301-7D83-4263-A27B-E64434A6BB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6102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96301-7D83-4263-A27B-E64434A6BB0B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N4H_05 voorkennis</a:t>
            </a:r>
          </a:p>
        </p:txBody>
      </p:sp>
    </p:spTree>
    <p:extLst>
      <p:ext uri="{BB962C8B-B14F-4D97-AF65-F5344CB8AC3E}">
        <p14:creationId xmlns:p14="http://schemas.microsoft.com/office/powerpoint/2010/main" val="381555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3D8-6BBA-4890-9D03-E45E92779A67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20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ECC-E358-4FA1-8B54-EF413834D4AA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4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275-3FD8-46E4-9078-BABCFB78EE93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Newton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"/>
            <a:ext cx="9144000" cy="684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1008063"/>
            <a:ext cx="5241925" cy="540000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7979" y="592736"/>
            <a:ext cx="4974015" cy="2496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spc="0">
                <a:latin typeface="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Sub titel • havo • samenvatting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8781" y="218425"/>
            <a:ext cx="725723" cy="565235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1AF8-E86D-4B4D-A36B-70D9806E455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71994" y="1008063"/>
            <a:ext cx="2221184" cy="5397500"/>
          </a:xfrm>
          <a:solidFill>
            <a:schemeClr val="bg2">
              <a:alpha val="20000"/>
            </a:schemeClr>
          </a:solidFill>
          <a:ln w="6350">
            <a:solidFill>
              <a:schemeClr val="bg2"/>
            </a:solidFill>
          </a:ln>
        </p:spPr>
        <p:txBody>
          <a:bodyPr lIns="72000" tIns="54000" rIns="72000" bIns="54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2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97979" y="218425"/>
            <a:ext cx="7088820" cy="43602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/>
            </a:lvl1pPr>
          </a:lstStyle>
          <a:p>
            <a:r>
              <a:rPr lang="nl-NL" dirty="0"/>
              <a:t>Hoofdstuk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3D8-6BBA-4890-9D03-E45E92779A6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5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F11A-80C0-404B-81BC-8AAE528484B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ACE-18AD-4340-90C0-A551F0B414F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3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472-0AFD-4932-ADE2-DE773BF4520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3FE7-C4D3-4F5A-9506-97930AC57E6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6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EAB-4FD0-4503-B8AA-2512F59C63F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2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EC2C-E68C-4B67-B236-CA6C456226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3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F11A-80C0-404B-81BC-8AAE528484BA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82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599B-887D-41B5-85A2-795B95911B4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48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29-8B4A-46AA-93B3-E42439104EE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2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ECC-E358-4FA1-8B54-EF413834D4A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6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275-3FD8-46E4-9078-BABCFB78EE9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9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Newton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"/>
            <a:ext cx="9144000" cy="684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1008063"/>
            <a:ext cx="5241925" cy="540000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7979" y="592736"/>
            <a:ext cx="4974015" cy="2496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spc="0">
                <a:latin typeface="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Sub titel • havo • samenvatting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8781" y="218425"/>
            <a:ext cx="725723" cy="565235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1AF8-E86D-4B4D-A36B-70D9806E45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71994" y="1008063"/>
            <a:ext cx="2221184" cy="5397500"/>
          </a:xfrm>
          <a:solidFill>
            <a:schemeClr val="bg2">
              <a:alpha val="20000"/>
            </a:schemeClr>
          </a:solidFill>
          <a:ln w="6350">
            <a:solidFill>
              <a:schemeClr val="bg2"/>
            </a:solidFill>
          </a:ln>
        </p:spPr>
        <p:txBody>
          <a:bodyPr lIns="72000" tIns="54000" rIns="72000" bIns="54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2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97979" y="218425"/>
            <a:ext cx="7088820" cy="43602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/>
            </a:lvl1pPr>
          </a:lstStyle>
          <a:p>
            <a:r>
              <a:rPr lang="nl-NL" dirty="0"/>
              <a:t>Hoofdstuk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ACE-18AD-4340-90C0-A551F0B414FA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0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472-0AFD-4932-ADE2-DE773BF45209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3FE7-C4D3-4F5A-9506-97930AC57E64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3EAB-4FD0-4503-B8AA-2512F59C63FE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30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EC2C-E68C-4B67-B236-CA6C456226B2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9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599B-887D-41B5-85A2-795B95911B45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1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29-8B4A-46AA-93B3-E42439104EED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03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DF34-7E81-40A0-BF81-C946B515CF79}" type="datetime1">
              <a:rPr lang="nl-NL" smtClean="0"/>
              <a:pPr/>
              <a:t>30-10-2019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D0AB-73C8-4409-9863-E2FC39DA19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5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DF34-7E81-40A0-BF81-C946B515CF7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D0AB-73C8-4409-9863-E2FC39DA198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/>
          <a:srcRect l="1" r="16444" b="507"/>
          <a:stretch/>
        </p:blipFill>
        <p:spPr>
          <a:xfrm>
            <a:off x="-153622" y="-115217"/>
            <a:ext cx="9440218" cy="7080164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8206680" cy="4104456"/>
          </a:xfrm>
        </p:spPr>
        <p:txBody>
          <a:bodyPr anchor="t" anchorCtr="0">
            <a:normAutofit/>
          </a:bodyPr>
          <a:lstStyle/>
          <a:p>
            <a:pPr algn="l">
              <a:tabLst>
                <a:tab pos="540000" algn="l"/>
              </a:tabLst>
            </a:pP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Newton</a:t>
            </a:r>
            <a:r>
              <a:rPr lang="nl-N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nl-N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	Elektriciteit</a:t>
            </a:r>
            <a:b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Elektrische schakelingen en energiegebruik | havo</a:t>
            </a:r>
            <a:b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Samenvatting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22" y="-115217"/>
            <a:ext cx="9440218" cy="708016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69125" y="1385455"/>
            <a:ext cx="397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charset="0"/>
                <a:ea typeface="Arial" charset="0"/>
                <a:cs typeface="Arial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1697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704850" y="942975"/>
            <a:ext cx="8096386" cy="51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82751" y="1138872"/>
            <a:ext cx="3850105" cy="51958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Combinatieschakelingen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Eerst weerstand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baseline="-25000" dirty="0">
                <a:latin typeface="Arial" pitchFamily="34" charset="0"/>
                <a:cs typeface="Arial" pitchFamily="34" charset="0"/>
              </a:rPr>
              <a:t>1,2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van in serie geschakelde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 R</a:t>
            </a:r>
            <a:r>
              <a:rPr lang="nl-NL" sz="1800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en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berekenen.</a:t>
            </a:r>
            <a:endParaRPr lang="nl-NL" sz="1800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800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800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Dan totale geleidbaarheid berekenen van parallel geschakelde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baseline="-25000" dirty="0">
                <a:latin typeface="Arial" pitchFamily="34" charset="0"/>
                <a:cs typeface="Arial" pitchFamily="34" charset="0"/>
              </a:rPr>
              <a:t>1,2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en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-25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-25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56719" y="1076735"/>
            <a:ext cx="3989863" cy="5232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Eerst geleidbaarheid </a:t>
            </a:r>
            <a:r>
              <a:rPr lang="nl-NL" sz="1900" i="1" dirty="0">
                <a:latin typeface="Arial" pitchFamily="34" charset="0"/>
                <a:cs typeface="Arial" pitchFamily="34" charset="0"/>
              </a:rPr>
              <a:t>G</a:t>
            </a:r>
            <a:r>
              <a:rPr lang="nl-NL" sz="1900" baseline="-25000" dirty="0">
                <a:latin typeface="Arial" pitchFamily="34" charset="0"/>
                <a:cs typeface="Arial" pitchFamily="34" charset="0"/>
              </a:rPr>
              <a:t>1,2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 en weerstand </a:t>
            </a:r>
            <a:r>
              <a:rPr lang="nl-NL" sz="19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900" baseline="-25000" dirty="0">
                <a:latin typeface="Arial" pitchFamily="34" charset="0"/>
                <a:cs typeface="Arial" pitchFamily="34" charset="0"/>
              </a:rPr>
              <a:t>1,2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 van parallel geschakelde </a:t>
            </a:r>
            <a:r>
              <a:rPr lang="nl-NL" sz="19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9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 en </a:t>
            </a:r>
            <a:r>
              <a:rPr lang="nl-NL" sz="19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9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 berekenen.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Dan totale weerstand berekenen van in serie geschakelde </a:t>
            </a:r>
            <a:r>
              <a:rPr lang="nl-NL" sz="19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900" baseline="-25000" dirty="0">
                <a:latin typeface="Arial" pitchFamily="34" charset="0"/>
                <a:cs typeface="Arial" pitchFamily="34" charset="0"/>
              </a:rPr>
              <a:t>1,2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 en </a:t>
            </a:r>
            <a:r>
              <a:rPr lang="nl-NL" sz="19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9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-25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32919" y="4058784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10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915058" y="3938173"/>
            <a:ext cx="82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1" y="1461245"/>
            <a:ext cx="2497496" cy="247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19" y="1474881"/>
            <a:ext cx="2636297" cy="24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9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704850" y="942975"/>
            <a:ext cx="8096386" cy="51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85160" y="1216681"/>
            <a:ext cx="7295894" cy="5265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23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Huisinstallatie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Apparaten parallel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Netspanning</a:t>
            </a:r>
            <a:r>
              <a:rPr lang="nl-NL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300" dirty="0">
                <a:latin typeface="Arial" pitchFamily="34" charset="0"/>
                <a:cs typeface="Arial" pitchFamily="34" charset="0"/>
              </a:rPr>
              <a:t>230 V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9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Zekering: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tegen brand door overbelasting of kortsluiting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9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endParaRPr lang="nl-NL" sz="1900" b="1" dirty="0">
              <a:latin typeface="Arial" pitchFamily="34" charset="0"/>
              <a:cs typeface="Arial" pitchFamily="34" charset="0"/>
            </a:endParaRPr>
          </a:p>
          <a:p>
            <a:pPr marL="2695575" indent="-26955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nl-NL" sz="1900" b="1" dirty="0">
                <a:latin typeface="Arial" pitchFamily="34" charset="0"/>
                <a:cs typeface="Arial" pitchFamily="34" charset="0"/>
              </a:rPr>
              <a:t>                                                    			        	    </a:t>
            </a:r>
            <a:r>
              <a:rPr lang="nl-NL" sz="2300" dirty="0">
                <a:latin typeface="Arial" pitchFamily="34" charset="0"/>
                <a:cs typeface="Arial" pitchFamily="34" charset="0"/>
              </a:rPr>
              <a:t>Aardlekschakelaar:</a:t>
            </a:r>
          </a:p>
          <a:p>
            <a:pPr marL="2695575" indent="-26955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2300" dirty="0">
                <a:latin typeface="Arial" pitchFamily="34" charset="0"/>
                <a:cs typeface="Arial" pitchFamily="34" charset="0"/>
              </a:rPr>
              <a:t>		tegen stroom door je lichaam             (= een schok)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		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-25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-25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baseline="-25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2891" y="1838324"/>
            <a:ext cx="1727200" cy="12319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221" y="3869686"/>
            <a:ext cx="1959142" cy="2388392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4571369" y="2315774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12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19797" y="478688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</a:t>
            </a:r>
            <a:r>
              <a:rPr lang="nl-NL" sz="1200">
                <a:latin typeface="Arial" pitchFamily="34" charset="0"/>
                <a:cs typeface="Arial" pitchFamily="34" charset="0"/>
              </a:rPr>
              <a:t>iguur </a:t>
            </a:r>
            <a:r>
              <a:rPr lang="nl-NL" sz="1200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1006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7284" y="1200194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Lading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nl-NL" sz="1800" dirty="0">
              <a:solidFill>
                <a:srgbClr val="548DD4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342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Atoom: positief geladen kern en negatief geladen elektronen</a:t>
            </a: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endParaRPr lang="nl-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tabLst>
                <a:tab pos="342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Neutraal voorwerp: positieve lading en negatieve lading even groot</a:t>
            </a:r>
          </a:p>
          <a:p>
            <a:pPr>
              <a:spcAft>
                <a:spcPts val="300"/>
              </a:spcAft>
              <a:tabLst>
                <a:tab pos="342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Voorwerpen met dezelfde soort lading stoten elkaar af</a:t>
            </a:r>
          </a:p>
          <a:p>
            <a:pPr>
              <a:spcAft>
                <a:spcPts val="300"/>
              </a:spcAft>
              <a:tabLst>
                <a:tab pos="342000" algn="l"/>
              </a:tabLst>
            </a:pPr>
            <a:r>
              <a:rPr lang="nl-NL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Voorwerpen met tegengestelde lading trekken elkaar aan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620546" y="311026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70" y="2167470"/>
            <a:ext cx="3468890" cy="238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2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Energie en vermogen</a:t>
            </a:r>
          </a:p>
          <a:p>
            <a:pPr>
              <a:spcAft>
                <a:spcPts val="300"/>
              </a:spcAf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vwo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832048" y="1196752"/>
            <a:ext cx="796918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nl-NL" sz="18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"/>
              <p:cNvSpPr txBox="1">
                <a:spLocks noChangeArrowheads="1"/>
              </p:cNvSpPr>
              <p:nvPr/>
            </p:nvSpPr>
            <p:spPr>
              <a:xfrm>
                <a:off x="716060" y="1295400"/>
                <a:ext cx="8201161" cy="50761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</a:pPr>
                <a:r>
                  <a:rPr lang="nl-NL" sz="1800" b="1" dirty="0">
                    <a:solidFill>
                      <a:srgbClr val="548DD4"/>
                    </a:solidFill>
                    <a:latin typeface="Verdana" pitchFamily="34" charset="0"/>
                    <a:cs typeface="Arial" pitchFamily="34" charset="0"/>
                  </a:rPr>
                  <a:t> </a:t>
                </a: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nl-NL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Apparaten zetten elektrische energie om in andere vormen van energie, waaronder warmte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Vermogen: elektrische energie die per seconde wordt omgezet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14:m>
                  <m:oMath xmlns:m="http://schemas.openxmlformats.org/officeDocument/2006/math"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𝑬</m:t>
                    </m:r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𝑷</m:t>
                    </m:r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·</m:t>
                    </m:r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</m:t>
                    </m:r>
                  </m:oMath>
                </a14:m>
                <a:r>
                  <a:rPr lang="nl-NL" sz="2000" b="1" dirty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endParaRPr lang="nl-NL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r>
                  <a:rPr lang="nl-NL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joule, watt, seconde       of  	 kilowattuur, kilowatt, uur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Rendement: deel van de elektrische energie dat wordt omgezet in  nuttige energie 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14:m>
                  <m:oMath xmlns:m="http://schemas.openxmlformats.org/officeDocument/2006/math"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𝜼</m:t>
                    </m:r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nl-NL" sz="2000" b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𝐧𝐮𝐭𝐭𝐢𝐠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nl-NL" sz="2000" b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𝐢𝐧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NL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nl-NL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𝐧𝐮𝐭𝐭𝐢𝐠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nl-NL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nl-NL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𝐢𝐧</m:t>
                            </m:r>
                          </m:sub>
                        </m:sSub>
                      </m:den>
                    </m:f>
                  </m:oMath>
                </a14:m>
                <a:endParaRPr lang="nl-NL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Font typeface="Arial" pitchFamily="34" charset="0"/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0" y="1295400"/>
                <a:ext cx="8201161" cy="5076156"/>
              </a:xfrm>
              <a:prstGeom prst="rect">
                <a:avLst/>
              </a:prstGeom>
              <a:blipFill>
                <a:blip r:embed="rId2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Afbeelding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467" y="2378654"/>
            <a:ext cx="4545041" cy="1058788"/>
          </a:xfrm>
          <a:prstGeom prst="rect">
            <a:avLst/>
          </a:prstGeom>
        </p:spPr>
      </p:pic>
      <p:sp>
        <p:nvSpPr>
          <p:cNvPr id="40" name="Tekstvak 39"/>
          <p:cNvSpPr txBox="1"/>
          <p:nvPr/>
        </p:nvSpPr>
        <p:spPr>
          <a:xfrm>
            <a:off x="7602922" y="316044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nl-NL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iguur </a:t>
            </a:r>
            <a:r>
              <a:rPr lang="nl-NL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503504" y="2707993"/>
            <a:ext cx="17819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elektrische energie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66849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 </a:t>
            </a:r>
          </a:p>
          <a:p>
            <a:pPr>
              <a:spcAft>
                <a:spcPts val="300"/>
              </a:spcAf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835421" y="1196752"/>
            <a:ext cx="7969188" cy="5318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9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Opwekking van elektrische energie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Elektriciteitscentrale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Ook kerncentrales, waterkrachtcentrales en windmolens produceren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elektrische energie met behulp van een generator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Duurzame energiebronnen: waterkracht, windenergie, zonne-energie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0825" y="2050528"/>
            <a:ext cx="3811337" cy="2892707"/>
          </a:xfrm>
          <a:prstGeom prst="rect">
            <a:avLst/>
          </a:prstGeom>
        </p:spPr>
      </p:pic>
      <p:grpSp>
        <p:nvGrpSpPr>
          <p:cNvPr id="11" name="Groeperen 7"/>
          <p:cNvGrpSpPr/>
          <p:nvPr/>
        </p:nvGrpSpPr>
        <p:grpSpPr>
          <a:xfrm>
            <a:off x="5626949" y="1912706"/>
            <a:ext cx="2744859" cy="2817604"/>
            <a:chOff x="3634927" y="2348880"/>
            <a:chExt cx="2744859" cy="2817604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4716016" y="3573016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eperen 2"/>
            <p:cNvGrpSpPr/>
            <p:nvPr/>
          </p:nvGrpSpPr>
          <p:grpSpPr>
            <a:xfrm>
              <a:off x="3634927" y="2348880"/>
              <a:ext cx="2121093" cy="720080"/>
              <a:chOff x="3634927" y="2348880"/>
              <a:chExt cx="2121093" cy="720080"/>
            </a:xfrm>
          </p:grpSpPr>
          <p:cxnSp>
            <p:nvCxnSpPr>
              <p:cNvPr id="21" name="Rechte verbindingslijn met pijl 20"/>
              <p:cNvCxnSpPr/>
              <p:nvPr/>
            </p:nvCxnSpPr>
            <p:spPr>
              <a:xfrm>
                <a:off x="4716016" y="2780928"/>
                <a:ext cx="0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kstvak 21"/>
              <p:cNvSpPr txBox="1"/>
              <p:nvPr/>
            </p:nvSpPr>
            <p:spPr>
              <a:xfrm>
                <a:off x="3634927" y="2348880"/>
                <a:ext cx="2121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nl-NL" dirty="0">
                    <a:latin typeface="Arial"/>
                    <a:cs typeface="Arial"/>
                  </a:rPr>
                  <a:t>chemische energie</a:t>
                </a:r>
              </a:p>
            </p:txBody>
          </p:sp>
        </p:grpSp>
        <p:sp>
          <p:nvSpPr>
            <p:cNvPr id="14" name="Tekstvak 13"/>
            <p:cNvSpPr txBox="1"/>
            <p:nvPr/>
          </p:nvSpPr>
          <p:spPr>
            <a:xfrm>
              <a:off x="4205718" y="314096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nl-NL" dirty="0">
                  <a:latin typeface="Arial"/>
                  <a:cs typeface="Arial"/>
                </a:rPr>
                <a:t>warmte</a:t>
              </a:r>
              <a:r>
                <a:rPr lang="nl-NL" b="1" dirty="0"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707904" y="3933056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/>
                  <a:cs typeface="Arial"/>
                </a:rPr>
                <a:t>bewegingsenergie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3635896" y="4797152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/>
                  <a:cs typeface="Arial"/>
                </a:rPr>
                <a:t>elektrische energie</a:t>
              </a:r>
            </a:p>
          </p:txBody>
        </p:sp>
        <p:cxnSp>
          <p:nvCxnSpPr>
            <p:cNvPr id="17" name="Rechte verbindingslijn met pijl 16"/>
            <p:cNvCxnSpPr/>
            <p:nvPr/>
          </p:nvCxnSpPr>
          <p:spPr>
            <a:xfrm>
              <a:off x="4716016" y="4437112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17"/>
            <p:cNvSpPr txBox="1"/>
            <p:nvPr/>
          </p:nvSpPr>
          <p:spPr>
            <a:xfrm>
              <a:off x="4861422" y="270892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nl-NL" dirty="0">
                  <a:latin typeface="Arial"/>
                  <a:cs typeface="Arial"/>
                </a:rPr>
                <a:t>verbranding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861422" y="3491716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/>
                  <a:cs typeface="Arial"/>
                </a:rPr>
                <a:t>stoomturbine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861422" y="4333746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/>
                  <a:cs typeface="Arial"/>
                </a:rPr>
                <a:t>generator</a:t>
              </a:r>
            </a:p>
          </p:txBody>
        </p:sp>
      </p:grpSp>
      <p:sp>
        <p:nvSpPr>
          <p:cNvPr id="23" name="Tekstvak 22"/>
          <p:cNvSpPr txBox="1"/>
          <p:nvPr/>
        </p:nvSpPr>
        <p:spPr>
          <a:xfrm>
            <a:off x="907741" y="446080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3</a:t>
            </a:r>
          </a:p>
        </p:txBody>
      </p:sp>
    </p:spTree>
    <p:extLst>
      <p:ext uri="{BB962C8B-B14F-4D97-AF65-F5344CB8AC3E}">
        <p14:creationId xmlns:p14="http://schemas.microsoft.com/office/powerpoint/2010/main" val="389322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878465" y="1250151"/>
            <a:ext cx="8096386" cy="51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Energiedichtheid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Energiedichtheid: energie van energiebron per kilogram</a:t>
            </a: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59632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lage energiedichtheid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2411760" y="3501008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331640" y="4437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hoge energiedichtheid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632259" y="299695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nl-NL" dirty="0">
                <a:latin typeface="Arial"/>
                <a:cs typeface="Arial"/>
              </a:rPr>
              <a:t>batterij, accu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574288" y="34290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 benzine      (verbrandingswarmte)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660471" y="393305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nl-NL" dirty="0">
                <a:latin typeface="Arial"/>
                <a:cs typeface="Arial"/>
              </a:rPr>
              <a:t>waterstof voor waterstofcel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580744" y="443711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nl-NL" dirty="0">
                <a:latin typeface="Arial"/>
                <a:cs typeface="Arial"/>
              </a:rPr>
              <a:t> uranium</a:t>
            </a:r>
          </a:p>
        </p:txBody>
      </p:sp>
    </p:spTree>
    <p:extLst>
      <p:ext uri="{BB962C8B-B14F-4D97-AF65-F5344CB8AC3E}">
        <p14:creationId xmlns:p14="http://schemas.microsoft.com/office/powerpoint/2010/main" val="372399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832048" y="1196752"/>
            <a:ext cx="796918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2048" y="1196752"/>
            <a:ext cx="1825427" cy="1698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9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Geleider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metaal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vloeistof</a:t>
            </a:r>
            <a:endParaRPr lang="nl-NL" sz="1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93492" y="1145952"/>
            <a:ext cx="3882008" cy="1800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Wat beweegt?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900">
                <a:latin typeface="Arial" pitchFamily="34" charset="0"/>
                <a:cs typeface="Arial" pitchFamily="34" charset="0"/>
              </a:rPr>
              <a:t>(negatief geladen) </a:t>
            </a:r>
            <a:r>
              <a:rPr lang="nl-NL" sz="1900" dirty="0">
                <a:latin typeface="Arial" pitchFamily="34" charset="0"/>
                <a:cs typeface="Arial" pitchFamily="34" charset="0"/>
              </a:rPr>
              <a:t>vrije elektronen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900" dirty="0">
                <a:latin typeface="Arial" pitchFamily="34" charset="0"/>
                <a:cs typeface="Arial" pitchFamily="34" charset="0"/>
              </a:rPr>
              <a:t>positief of negatief geladen ionen</a:t>
            </a:r>
            <a:endParaRPr lang="nl-NL" sz="1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827584" y="2717800"/>
                <a:ext cx="7560840" cy="360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Gesloten stroomkring nodig voor stroom 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door apparaat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Spanningsbron: accu, batterij, netspanning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Stroomsterkte: doorgestroomde lading per seconde 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𝑰</m:t>
                      </m:r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𝑸</m:t>
                          </m:r>
                        </m:num>
                        <m:den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nl-NL" sz="20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Vermogen evenredig met spanning en evenredig met stroomsterkte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𝑷</m:t>
                      </m:r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𝑼</m:t>
                      </m:r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·</m:t>
                      </m:r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𝑰</m:t>
                      </m:r>
                    </m:oMath>
                  </m:oMathPara>
                </a14:m>
                <a:endParaRPr lang="nl-NL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Transformator: wisselspanning verhogen of verlagen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17800"/>
                <a:ext cx="7560840" cy="3606800"/>
              </a:xfrm>
              <a:prstGeom prst="rect">
                <a:avLst/>
              </a:prstGeom>
              <a:blipFill>
                <a:blip r:embed="rId2"/>
                <a:stretch>
                  <a:fillRect l="-726" t="-10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585002"/>
            <a:ext cx="1574800" cy="140287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7939479" y="403715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</a:t>
            </a:r>
            <a:r>
              <a:rPr lang="nl-NL" sz="1200">
                <a:latin typeface="Arial" pitchFamily="34" charset="0"/>
                <a:cs typeface="Arial" pitchFamily="34" charset="0"/>
              </a:rPr>
              <a:t>iguur </a:t>
            </a:r>
            <a:r>
              <a:rPr lang="nl-NL" sz="12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733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r>
              <a:rPr lang="nl-NL" sz="18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>
              <a:xfrm>
                <a:off x="798403" y="1152158"/>
                <a:ext cx="8096386" cy="54578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4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nl-NL" sz="1800" b="1" dirty="0">
                    <a:solidFill>
                      <a:srgbClr val="548DD4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NL" sz="2100" b="1" dirty="0">
                    <a:solidFill>
                      <a:srgbClr val="548DD4"/>
                    </a:solidFill>
                    <a:latin typeface="Verdana" pitchFamily="34" charset="0"/>
                    <a:cs typeface="Arial" pitchFamily="34" charset="0"/>
                  </a:rPr>
                  <a:t>Geleidbaarheid en weerstand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nl-NL" sz="1900" b="1" dirty="0">
                  <a:solidFill>
                    <a:srgbClr val="548DD4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Geleidbaarheid bepaalt stroomsterkte bij constante spanning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2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𝑮</m:t>
                      </m:r>
                      <m:r>
                        <a:rPr lang="nl-NL" sz="22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nl-NL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𝑰</m:t>
                          </m:r>
                        </m:num>
                        <m:den>
                          <m:r>
                            <a:rPr lang="nl-NL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𝑼</m:t>
                          </m:r>
                        </m:den>
                      </m:f>
                    </m:oMath>
                  </m:oMathPara>
                </a14:m>
                <a:endParaRPr lang="nl-NL" sz="22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18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Weerstand is omgekeerde van geleidbaarheid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1800" b="1" dirty="0">
                    <a:latin typeface="Arial" pitchFamily="34" charset="0"/>
                    <a:cs typeface="Arial" pitchFamily="34" charset="0"/>
                  </a:rPr>
                  <a:t>	</a:t>
                </a:r>
                <a:endParaRPr lang="nl-NL" sz="2200" b="0" i="1" dirty="0">
                  <a:solidFill>
                    <a:srgbClr val="7030A0"/>
                  </a:solidFill>
                  <a:latin typeface="Cambria Math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14:m>
                  <m:oMath xmlns:m="http://schemas.openxmlformats.org/officeDocument/2006/math"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nl-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nl-NL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𝑮</m:t>
                        </m:r>
                      </m:den>
                    </m:f>
                    <m:r>
                      <a:rPr lang="nl-NL" sz="24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nl-NL" sz="1900" dirty="0">
                    <a:latin typeface="Arial" pitchFamily="34" charset="0"/>
                    <a:cs typeface="Arial" pitchFamily="34" charset="0"/>
                  </a:rPr>
                  <a:t>en  </a:t>
                </a:r>
                <a14:m>
                  <m:oMath xmlns:m="http://schemas.openxmlformats.org/officeDocument/2006/math">
                    <m:r>
                      <a:rPr lang="nl-NL" sz="24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nl-NL" sz="24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nl-NL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nl-NL" sz="24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num>
                      <m:den>
                        <m:r>
                          <a:rPr lang="nl-NL" sz="24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nl-NL" sz="1800" b="1" dirty="0">
                    <a:latin typeface="Arial" pitchFamily="34" charset="0"/>
                    <a:cs typeface="Arial" pitchFamily="34" charset="0"/>
                  </a:rPr>
                  <a:t>	  	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1800" b="1" dirty="0">
                    <a:latin typeface="Arial" pitchFamily="34" charset="0"/>
                    <a:cs typeface="Arial" pitchFamily="34" charset="0"/>
                  </a:rPr>
                  <a:t>	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2100" dirty="0" err="1">
                    <a:latin typeface="Arial" pitchFamily="34" charset="0"/>
                    <a:cs typeface="Arial" pitchFamily="34" charset="0"/>
                  </a:rPr>
                  <a:t>Ohmse</a:t>
                </a: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 weerstand: </a:t>
                </a:r>
                <a:r>
                  <a:rPr lang="nl-NL" sz="2100" i="1" dirty="0"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evenredig met </a:t>
                </a:r>
                <a:r>
                  <a:rPr lang="nl-NL" sz="2100" i="1" dirty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nl-NL" sz="2100" b="1" dirty="0">
                    <a:solidFill>
                      <a:srgbClr val="7030A0"/>
                    </a:solidFill>
                    <a:cs typeface="Arial" pitchFamily="34" charset="0"/>
                  </a:rPr>
                  <a:t> </a:t>
                </a:r>
                <a:endParaRPr lang="nl-NL" sz="21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dus </a:t>
                </a:r>
                <a:r>
                  <a:rPr lang="nl-NL" sz="2100" i="1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 is constant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2100" dirty="0">
                    <a:latin typeface="Arial" pitchFamily="34" charset="0"/>
                    <a:cs typeface="Arial" pitchFamily="34" charset="0"/>
                  </a:rPr>
                  <a:t>Draadweerstand</a:t>
                </a:r>
                <a:r>
                  <a:rPr lang="nl-NL" sz="2100" b="1" dirty="0"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2100" b="1" i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nl-NL" sz="21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nl-NL" sz="21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nl-NL" sz="21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𝝆</m:t>
                    </m:r>
                    <m:r>
                      <a:rPr lang="nl-NL" sz="21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·</m:t>
                    </m:r>
                    <m:f>
                      <m:fPr>
                        <m:ctrlPr>
                          <a:rPr lang="nl-NL" sz="21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nl-NL" sz="21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𝒍</m:t>
                        </m:r>
                      </m:num>
                      <m:den>
                        <m:r>
                          <a:rPr lang="nl-NL" sz="21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𝑨</m:t>
                        </m:r>
                      </m:den>
                    </m:f>
                  </m:oMath>
                </a14:m>
                <a:endParaRPr lang="nl-NL" sz="21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548DD4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r>
                  <a:rPr lang="nl-NL" sz="1800" b="1" dirty="0">
                    <a:latin typeface="Arial" pitchFamily="34" charset="0"/>
                    <a:cs typeface="Arial" pitchFamily="34" charset="0"/>
                  </a:rPr>
                  <a:t>	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3" y="1152158"/>
                <a:ext cx="8096386" cy="5457825"/>
              </a:xfrm>
              <a:prstGeom prst="rect">
                <a:avLst/>
              </a:prstGeom>
              <a:blipFill>
                <a:blip r:embed="rId2"/>
                <a:stretch>
                  <a:fillRect l="-678" t="-1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/>
          <p:cNvSpPr txBox="1"/>
          <p:nvPr/>
        </p:nvSpPr>
        <p:spPr>
          <a:xfrm>
            <a:off x="5252601" y="447669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295471" y="582117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6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88" y="2229814"/>
            <a:ext cx="2639163" cy="26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5" y="5259066"/>
            <a:ext cx="6031267" cy="11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9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704850" y="942975"/>
            <a:ext cx="8096386" cy="51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2048" y="1196752"/>
            <a:ext cx="388396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Componenten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nl-NL" sz="1800" b="1" dirty="0">
              <a:solidFill>
                <a:srgbClr val="548DD4"/>
              </a:solidFill>
              <a:latin typeface="Verdan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tabLst>
                <a:tab pos="342000" algn="l"/>
              </a:tabLst>
            </a:pPr>
            <a:r>
              <a:rPr lang="nl-NL" sz="1800">
                <a:latin typeface="Arial" pitchFamily="34" charset="0"/>
                <a:cs typeface="Arial" pitchFamily="34" charset="0"/>
              </a:rPr>
              <a:t>Diode  </a:t>
            </a: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437602" y="1242328"/>
            <a:ext cx="437325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tabLst>
                <a:tab pos="342000" algn="l"/>
              </a:tabLs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    LDR: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daalt als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lichtintensiteit stijgt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tabLst>
                <a:tab pos="342000" algn="l"/>
              </a:tabLs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    NTC: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daalt als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T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stijgt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tabLst>
                <a:tab pos="342000" algn="l"/>
              </a:tabLst>
            </a:pPr>
            <a:r>
              <a:rPr lang="nl-NL" sz="1800" dirty="0">
                <a:latin typeface="Arial" pitchFamily="34" charset="0"/>
                <a:cs typeface="Arial" pitchFamily="34" charset="0"/>
              </a:rPr>
              <a:t>     PTC: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stijgt als </a:t>
            </a:r>
            <a:r>
              <a:rPr lang="nl-NL" sz="1800" i="1" dirty="0">
                <a:latin typeface="Arial" pitchFamily="34" charset="0"/>
                <a:cs typeface="Arial" pitchFamily="34" charset="0"/>
              </a:rPr>
              <a:t>T</a:t>
            </a:r>
            <a:r>
              <a:rPr lang="nl-NL" sz="1800" dirty="0">
                <a:latin typeface="Arial" pitchFamily="34" charset="0"/>
                <a:cs typeface="Arial" pitchFamily="34" charset="0"/>
              </a:rPr>
              <a:t> stijgt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703990" y="2077469"/>
            <a:ext cx="3318731" cy="4149671"/>
            <a:chOff x="703990" y="2077469"/>
            <a:chExt cx="3318731" cy="4149671"/>
          </a:xfrm>
        </p:grpSpPr>
        <p:grpSp>
          <p:nvGrpSpPr>
            <p:cNvPr id="2" name="Groep 1"/>
            <p:cNvGrpSpPr/>
            <p:nvPr/>
          </p:nvGrpSpPr>
          <p:grpSpPr>
            <a:xfrm>
              <a:off x="703990" y="2077469"/>
              <a:ext cx="3318731" cy="3568364"/>
              <a:chOff x="704850" y="2271317"/>
              <a:chExt cx="3318731" cy="3568364"/>
            </a:xfrm>
          </p:grpSpPr>
          <p:sp>
            <p:nvSpPr>
              <p:cNvPr id="13" name="Tekstvak 12"/>
              <p:cNvSpPr txBox="1"/>
              <p:nvPr/>
            </p:nvSpPr>
            <p:spPr>
              <a:xfrm>
                <a:off x="832908" y="5562682"/>
                <a:ext cx="7473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>
                    <a:latin typeface="Arial" pitchFamily="34" charset="0"/>
                    <a:cs typeface="Arial" pitchFamily="34" charset="0"/>
                  </a:rPr>
                  <a:t>Figuur 7</a:t>
                </a: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850" y="2271317"/>
                <a:ext cx="3318731" cy="3213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4901" y="5496242"/>
              <a:ext cx="2091375" cy="73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5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980728"/>
            <a:ext cx="8064896" cy="54000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nl-NL" sz="1800" dirty="0">
                <a:solidFill>
                  <a:srgbClr val="548DD4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nl-N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548DD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defTabSz="557213">
              <a:spcAft>
                <a:spcPts val="600"/>
              </a:spcAft>
              <a:tabLst>
                <a:tab pos="2871788" algn="l"/>
                <a:tab pos="3409950" algn="l"/>
              </a:tabLst>
            </a:pPr>
            <a:endParaRPr lang="nl-NL" sz="1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457200"/>
            <a:r>
              <a:rPr lang="en-US" dirty="0" err="1">
                <a:solidFill>
                  <a:prstClr val="black"/>
                </a:solidFill>
              </a:rPr>
              <a:t>Elektrische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schakelingen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energiegebruik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havo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Samenvatting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869007" cy="56523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Elektriciteit</a:t>
            </a:r>
            <a:r>
              <a:rPr lang="en-US" dirty="0"/>
              <a:t> 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704850" y="942975"/>
            <a:ext cx="8096386" cy="51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l-NL" sz="1800" b="1" dirty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nl-NL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342000" algn="l"/>
              </a:tabLst>
            </a:pPr>
            <a:endParaRPr lang="nl-NL" sz="1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831294" y="1196751"/>
                <a:ext cx="3850105" cy="4536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nl-NL" sz="1800" b="1" dirty="0">
                    <a:solidFill>
                      <a:srgbClr val="548DD4"/>
                    </a:solidFill>
                    <a:latin typeface="Verdana" pitchFamily="34" charset="0"/>
                    <a:cs typeface="Arial" pitchFamily="34" charset="0"/>
                  </a:rPr>
                  <a:t>Parallelschakeling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Stroomdeling: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nl-NL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𝐭𝐨𝐭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nl-NL" sz="20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Spanning is gelijk: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e>
                      <m:sub>
                        <m:r>
                          <a:rPr lang="nl-NL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𝐭𝐨𝐭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nl-NL" sz="20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                    </m:t>
                          </m:r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         </m:t>
                          </m:r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nl-NL" sz="2000" b="1" i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                      </m:t>
                          </m:r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          </m:t>
                          </m:r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·</m:t>
                      </m:r>
                      <m:sSub>
                        <m:sSubPr>
                          <m:ctrlP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𝑼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</m:oMath>
                  </m:oMathPara>
                </a14:m>
                <a:endParaRPr lang="nl-NL" sz="2000" b="1" i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baseline="30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baseline="-25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baseline="-25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94" y="1196751"/>
                <a:ext cx="3850105" cy="4536504"/>
              </a:xfrm>
              <a:prstGeom prst="rect">
                <a:avLst/>
              </a:prstGeom>
              <a:blipFill>
                <a:blip r:embed="rId2"/>
                <a:stretch>
                  <a:fillRect l="-1266" t="-6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860031" y="1196752"/>
                <a:ext cx="3989863" cy="4680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nl-NL" sz="1800" b="1" dirty="0">
                    <a:solidFill>
                      <a:srgbClr val="548DD4"/>
                    </a:solidFill>
                    <a:latin typeface="Verdana" pitchFamily="34" charset="0"/>
                    <a:cs typeface="Arial" pitchFamily="34" charset="0"/>
                  </a:rPr>
                  <a:t>Serieschakeling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nl-NL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Spanningsdeling: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e>
                      <m:sub>
                        <m:r>
                          <a:rPr lang="nl-NL" sz="2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𝐭𝐨𝐭</m:t>
                        </m:r>
                      </m:sub>
                    </m:sSub>
                    <m:r>
                      <a:rPr lang="nl-NL" sz="20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e>
                      <m:sub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20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𝑼</m:t>
                        </m:r>
                      </m:e>
                      <m:sub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nl-NL" sz="20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1800" dirty="0">
                    <a:latin typeface="Arial" pitchFamily="34" charset="0"/>
                    <a:cs typeface="Arial" pitchFamily="34" charset="0"/>
                  </a:rPr>
                  <a:t>Stroom is gelijk: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nl-NL" sz="2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𝐭𝐨𝐭</m:t>
                        </m:r>
                      </m:sub>
                    </m:sSub>
                    <m:r>
                      <a:rPr lang="nl-NL" sz="20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20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nl-NL" sz="20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:r>
                  <a:rPr lang="nl-NL" sz="2000" b="1" dirty="0">
                    <a:solidFill>
                      <a:srgbClr val="7030A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                </m:t>
                        </m:r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        </m:t>
                        </m:r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       </m:t>
                        </m:r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nl-NL" sz="2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𝐭𝐨𝐭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nl-NL" sz="20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nl-NL" sz="20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nl-NL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nl-NL" sz="2000" b="1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nl-NL" sz="2000" b="1" baseline="-25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342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                   </m:t>
                          </m:r>
                          <m: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      </m:t>
                          </m:r>
                          <m: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  </m:t>
                          </m:r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𝑼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nl-NL" sz="20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  <m:r>
                        <a:rPr lang="nl-NL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·</m:t>
                      </m:r>
                      <m:sSub>
                        <m:sSubPr>
                          <m:ctrlPr>
                            <a:rPr lang="nl-NL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nl-NL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𝐭𝐨𝐭</m:t>
                          </m:r>
                        </m:sub>
                      </m:sSub>
                    </m:oMath>
                  </m:oMathPara>
                </a14:m>
                <a:endParaRPr lang="nl-NL" sz="2000" b="1" i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  <a:tabLst>
                    <a:tab pos="342000" algn="l"/>
                  </a:tabLst>
                </a:pPr>
                <a:endParaRPr lang="nl-NL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1196752"/>
                <a:ext cx="3989863" cy="4680520"/>
              </a:xfrm>
              <a:prstGeom prst="rect">
                <a:avLst/>
              </a:prstGeom>
              <a:blipFill>
                <a:blip r:embed="rId3"/>
                <a:stretch>
                  <a:fillRect l="-1221" t="-6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/>
          <p:cNvSpPr txBox="1"/>
          <p:nvPr/>
        </p:nvSpPr>
        <p:spPr>
          <a:xfrm>
            <a:off x="567791" y="332650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8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236016" y="336976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9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15" y="1628800"/>
            <a:ext cx="191187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8" y="1628800"/>
            <a:ext cx="195812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613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>
          <a:spcBef>
            <a:spcPts val="0"/>
          </a:spcBef>
          <a:spcAft>
            <a:spcPts val="300"/>
          </a:spcAft>
          <a:buNone/>
          <a:defRPr sz="1800" b="1" dirty="0" smtClean="0">
            <a:solidFill>
              <a:srgbClr val="548DD4"/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419</Words>
  <Application>Microsoft Office PowerPoint</Application>
  <PresentationFormat>Diavoorstelling (4:3)</PresentationFormat>
  <Paragraphs>399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Verdana</vt:lpstr>
      <vt:lpstr>Kantoorthema</vt:lpstr>
      <vt:lpstr>1_Kantoorthema</vt:lpstr>
      <vt:lpstr> Newton  1 Elektriciteit  Elektrische schakelingen en energiegebruik | havo    Samenvatting</vt:lpstr>
      <vt:lpstr>Elektriciteit  </vt:lpstr>
      <vt:lpstr>Elektriciteit  </vt:lpstr>
      <vt:lpstr>Elektriciteit  </vt:lpstr>
      <vt:lpstr>Elektriciteit  </vt:lpstr>
      <vt:lpstr>Elektriciteit  </vt:lpstr>
      <vt:lpstr>Elektriciteit  </vt:lpstr>
      <vt:lpstr>Elektriciteit  </vt:lpstr>
      <vt:lpstr>Elektriciteit  </vt:lpstr>
      <vt:lpstr>Elektriciteit  </vt:lpstr>
      <vt:lpstr>Elektriciteit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</dc:creator>
  <cp:lastModifiedBy>Eric van den Bogaart</cp:lastModifiedBy>
  <cp:revision>172</cp:revision>
  <dcterms:created xsi:type="dcterms:W3CDTF">2011-12-31T13:16:20Z</dcterms:created>
  <dcterms:modified xsi:type="dcterms:W3CDTF">2019-10-30T14:16:31Z</dcterms:modified>
</cp:coreProperties>
</file>