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8" r:id="rId6"/>
    <p:sldId id="269" r:id="rId7"/>
    <p:sldId id="270" r:id="rId8"/>
    <p:sldId id="271" r:id="rId9"/>
    <p:sldId id="257" r:id="rId10"/>
    <p:sldId id="258" r:id="rId11"/>
    <p:sldId id="259" r:id="rId12"/>
    <p:sldId id="266" r:id="rId13"/>
    <p:sldId id="260" r:id="rId14"/>
    <p:sldId id="272" r:id="rId15"/>
    <p:sldId id="261" r:id="rId16"/>
    <p:sldId id="262" r:id="rId17"/>
    <p:sldId id="264" r:id="rId18"/>
    <p:sldId id="265" r:id="rId19"/>
    <p:sldId id="267" r:id="rId20"/>
    <p:sldId id="263"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E2272-F342-4486-9537-0DD6E475D89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02F35D5-E955-45A3-9B09-29D9D4C90E00}">
      <dgm:prSet/>
      <dgm:spPr/>
      <dgm:t>
        <a:bodyPr/>
        <a:lstStyle/>
        <a:p>
          <a:pPr algn="l"/>
          <a:r>
            <a:rPr lang="nl-NL" dirty="0"/>
            <a:t>Stikstofoxiden (verbinding van stikstof met zuurstof </a:t>
          </a:r>
          <a:r>
            <a:rPr lang="nl-NL" b="0" i="0" baseline="0" dirty="0"/>
            <a:t>NO</a:t>
          </a:r>
          <a:r>
            <a:rPr lang="nl-NL" b="0" i="0" baseline="-25000" dirty="0"/>
            <a:t>2</a:t>
          </a:r>
          <a:r>
            <a:rPr lang="nl-NL" b="0" i="0" baseline="0" dirty="0"/>
            <a:t> en NO) </a:t>
          </a:r>
          <a:br>
            <a:rPr lang="nl-NL" b="0" i="0" baseline="0" dirty="0"/>
          </a:br>
          <a:r>
            <a:rPr lang="nl-NL" dirty="0"/>
            <a:t>Deze worden </a:t>
          </a:r>
          <a:r>
            <a:rPr lang="nl-NL" b="0" i="0" baseline="0" dirty="0"/>
            <a:t>voornamelijk uitgestoten door verkeer en industrie als bijproduct van </a:t>
          </a:r>
          <a:r>
            <a:rPr lang="nl-NL" b="0" i="0" baseline="0" dirty="0" err="1"/>
            <a:t>verbrandingprocessen</a:t>
          </a:r>
          <a:r>
            <a:rPr lang="nl-NL" b="0" i="0" baseline="0" dirty="0"/>
            <a:t>. </a:t>
          </a:r>
          <a:endParaRPr lang="en-US" dirty="0"/>
        </a:p>
      </dgm:t>
    </dgm:pt>
    <dgm:pt modelId="{4B08972B-423C-4AAA-A32F-C0954E53AFAA}" type="parTrans" cxnId="{F555BAB0-DE24-4635-9C66-BDA2D90A64A5}">
      <dgm:prSet/>
      <dgm:spPr/>
      <dgm:t>
        <a:bodyPr/>
        <a:lstStyle/>
        <a:p>
          <a:endParaRPr lang="en-US"/>
        </a:p>
      </dgm:t>
    </dgm:pt>
    <dgm:pt modelId="{3556653C-D230-497A-BF4A-BE14DAEB0ACB}" type="sibTrans" cxnId="{F555BAB0-DE24-4635-9C66-BDA2D90A64A5}">
      <dgm:prSet/>
      <dgm:spPr/>
      <dgm:t>
        <a:bodyPr/>
        <a:lstStyle/>
        <a:p>
          <a:endParaRPr lang="en-US"/>
        </a:p>
      </dgm:t>
    </dgm:pt>
    <dgm:pt modelId="{E60DFC1E-0F25-4606-A669-E263CCE144D9}">
      <dgm:prSet/>
      <dgm:spPr/>
      <dgm:t>
        <a:bodyPr/>
        <a:lstStyle/>
        <a:p>
          <a:pPr algn="l"/>
          <a:r>
            <a:rPr lang="nl-NL" b="0" i="0" baseline="0" dirty="0"/>
            <a:t>Ammoniak (</a:t>
          </a:r>
          <a:r>
            <a:rPr lang="nl-NL" dirty="0"/>
            <a:t>NH</a:t>
          </a:r>
          <a:r>
            <a:rPr lang="nl-NL" baseline="-25000" dirty="0"/>
            <a:t>3</a:t>
          </a:r>
          <a:r>
            <a:rPr lang="nl-NL" dirty="0"/>
            <a:t>)</a:t>
          </a:r>
          <a:r>
            <a:rPr lang="nl-NL" b="0" i="0" baseline="0" dirty="0"/>
            <a:t> </a:t>
          </a:r>
          <a:br>
            <a:rPr lang="nl-NL" b="0" i="0" baseline="0" dirty="0"/>
          </a:br>
          <a:r>
            <a:rPr lang="nl-NL" b="0" i="0" baseline="0" dirty="0"/>
            <a:t>komt voornamelijk vrij bij landbouwactiviteiten door verdamping uit dierlijke mest en kunstmest. </a:t>
          </a:r>
          <a:endParaRPr lang="en-US" dirty="0"/>
        </a:p>
      </dgm:t>
    </dgm:pt>
    <dgm:pt modelId="{FC8AF04C-36A9-4550-A1BA-45795A965108}" type="parTrans" cxnId="{500C6550-D728-41EE-8081-A85E9654D37E}">
      <dgm:prSet/>
      <dgm:spPr/>
      <dgm:t>
        <a:bodyPr/>
        <a:lstStyle/>
        <a:p>
          <a:endParaRPr lang="en-US"/>
        </a:p>
      </dgm:t>
    </dgm:pt>
    <dgm:pt modelId="{DF9B29E4-7138-4EF2-A8B3-3B45D3276823}" type="sibTrans" cxnId="{500C6550-D728-41EE-8081-A85E9654D37E}">
      <dgm:prSet/>
      <dgm:spPr/>
      <dgm:t>
        <a:bodyPr/>
        <a:lstStyle/>
        <a:p>
          <a:endParaRPr lang="en-US"/>
        </a:p>
      </dgm:t>
    </dgm:pt>
    <dgm:pt modelId="{4FEA943E-DA44-4236-9EBC-6C06B273B5BD}" type="pres">
      <dgm:prSet presAssocID="{0F8E2272-F342-4486-9537-0DD6E475D899}" presName="hierChild1" presStyleCnt="0">
        <dgm:presLayoutVars>
          <dgm:chPref val="1"/>
          <dgm:dir/>
          <dgm:animOne val="branch"/>
          <dgm:animLvl val="lvl"/>
          <dgm:resizeHandles/>
        </dgm:presLayoutVars>
      </dgm:prSet>
      <dgm:spPr/>
    </dgm:pt>
    <dgm:pt modelId="{4038A28A-3A44-4B52-891C-EE147C28EC50}" type="pres">
      <dgm:prSet presAssocID="{602F35D5-E955-45A3-9B09-29D9D4C90E00}" presName="hierRoot1" presStyleCnt="0"/>
      <dgm:spPr/>
    </dgm:pt>
    <dgm:pt modelId="{0065317A-886A-48F7-AA49-D4A7CC4C3A51}" type="pres">
      <dgm:prSet presAssocID="{602F35D5-E955-45A3-9B09-29D9D4C90E00}" presName="composite" presStyleCnt="0"/>
      <dgm:spPr/>
    </dgm:pt>
    <dgm:pt modelId="{030181F2-B97F-4B52-9381-6D98B486201D}" type="pres">
      <dgm:prSet presAssocID="{602F35D5-E955-45A3-9B09-29D9D4C90E00}" presName="background" presStyleLbl="node0" presStyleIdx="0" presStyleCnt="2"/>
      <dgm:spPr/>
    </dgm:pt>
    <dgm:pt modelId="{E1B590DA-B58E-4B14-9A44-09B136AFE824}" type="pres">
      <dgm:prSet presAssocID="{602F35D5-E955-45A3-9B09-29D9D4C90E00}" presName="text" presStyleLbl="fgAcc0" presStyleIdx="0" presStyleCnt="2" custScaleX="106411">
        <dgm:presLayoutVars>
          <dgm:chPref val="3"/>
        </dgm:presLayoutVars>
      </dgm:prSet>
      <dgm:spPr/>
    </dgm:pt>
    <dgm:pt modelId="{E9FA4505-77E8-459D-82B8-815C9F131EE9}" type="pres">
      <dgm:prSet presAssocID="{602F35D5-E955-45A3-9B09-29D9D4C90E00}" presName="hierChild2" presStyleCnt="0"/>
      <dgm:spPr/>
    </dgm:pt>
    <dgm:pt modelId="{B73E899B-F65C-4760-BB5E-1E9CCEE1D660}" type="pres">
      <dgm:prSet presAssocID="{E60DFC1E-0F25-4606-A669-E263CCE144D9}" presName="hierRoot1" presStyleCnt="0"/>
      <dgm:spPr/>
    </dgm:pt>
    <dgm:pt modelId="{DE9A6D19-AB24-43A0-B965-BA2904393638}" type="pres">
      <dgm:prSet presAssocID="{E60DFC1E-0F25-4606-A669-E263CCE144D9}" presName="composite" presStyleCnt="0"/>
      <dgm:spPr/>
    </dgm:pt>
    <dgm:pt modelId="{98827B1E-2BAF-4B8B-BBCE-FA76E517BDC7}" type="pres">
      <dgm:prSet presAssocID="{E60DFC1E-0F25-4606-A669-E263CCE144D9}" presName="background" presStyleLbl="node0" presStyleIdx="1" presStyleCnt="2"/>
      <dgm:spPr/>
    </dgm:pt>
    <dgm:pt modelId="{4A9D2F32-4AF7-4DCD-A843-FEDC11226FFB}" type="pres">
      <dgm:prSet presAssocID="{E60DFC1E-0F25-4606-A669-E263CCE144D9}" presName="text" presStyleLbl="fgAcc0" presStyleIdx="1" presStyleCnt="2">
        <dgm:presLayoutVars>
          <dgm:chPref val="3"/>
        </dgm:presLayoutVars>
      </dgm:prSet>
      <dgm:spPr/>
    </dgm:pt>
    <dgm:pt modelId="{E917A967-9BAC-416A-A129-A7B89C072A16}" type="pres">
      <dgm:prSet presAssocID="{E60DFC1E-0F25-4606-A669-E263CCE144D9}" presName="hierChild2" presStyleCnt="0"/>
      <dgm:spPr/>
    </dgm:pt>
  </dgm:ptLst>
  <dgm:cxnLst>
    <dgm:cxn modelId="{500C6550-D728-41EE-8081-A85E9654D37E}" srcId="{0F8E2272-F342-4486-9537-0DD6E475D899}" destId="{E60DFC1E-0F25-4606-A669-E263CCE144D9}" srcOrd="1" destOrd="0" parTransId="{FC8AF04C-36A9-4550-A1BA-45795A965108}" sibTransId="{DF9B29E4-7138-4EF2-A8B3-3B45D3276823}"/>
    <dgm:cxn modelId="{925EFD81-E5D7-46AA-8280-0C85619ED3C6}" type="presOf" srcId="{0F8E2272-F342-4486-9537-0DD6E475D899}" destId="{4FEA943E-DA44-4236-9EBC-6C06B273B5BD}" srcOrd="0" destOrd="0" presId="urn:microsoft.com/office/officeart/2005/8/layout/hierarchy1"/>
    <dgm:cxn modelId="{B4AAA9A2-8A48-472C-B6D6-6BEB20037397}" type="presOf" srcId="{602F35D5-E955-45A3-9B09-29D9D4C90E00}" destId="{E1B590DA-B58E-4B14-9A44-09B136AFE824}" srcOrd="0" destOrd="0" presId="urn:microsoft.com/office/officeart/2005/8/layout/hierarchy1"/>
    <dgm:cxn modelId="{F555BAB0-DE24-4635-9C66-BDA2D90A64A5}" srcId="{0F8E2272-F342-4486-9537-0DD6E475D899}" destId="{602F35D5-E955-45A3-9B09-29D9D4C90E00}" srcOrd="0" destOrd="0" parTransId="{4B08972B-423C-4AAA-A32F-C0954E53AFAA}" sibTransId="{3556653C-D230-497A-BF4A-BE14DAEB0ACB}"/>
    <dgm:cxn modelId="{7BE09DB1-5EEE-41B6-AC3A-221C88097427}" type="presOf" srcId="{E60DFC1E-0F25-4606-A669-E263CCE144D9}" destId="{4A9D2F32-4AF7-4DCD-A843-FEDC11226FFB}" srcOrd="0" destOrd="0" presId="urn:microsoft.com/office/officeart/2005/8/layout/hierarchy1"/>
    <dgm:cxn modelId="{5BBF4824-8DB3-4D6B-81CA-ADEC85966303}" type="presParOf" srcId="{4FEA943E-DA44-4236-9EBC-6C06B273B5BD}" destId="{4038A28A-3A44-4B52-891C-EE147C28EC50}" srcOrd="0" destOrd="0" presId="urn:microsoft.com/office/officeart/2005/8/layout/hierarchy1"/>
    <dgm:cxn modelId="{BE55F00D-0D6F-40C1-8367-2DFA54ACBB6E}" type="presParOf" srcId="{4038A28A-3A44-4B52-891C-EE147C28EC50}" destId="{0065317A-886A-48F7-AA49-D4A7CC4C3A51}" srcOrd="0" destOrd="0" presId="urn:microsoft.com/office/officeart/2005/8/layout/hierarchy1"/>
    <dgm:cxn modelId="{FF327A59-9E8B-4397-82CE-4F518E5496F1}" type="presParOf" srcId="{0065317A-886A-48F7-AA49-D4A7CC4C3A51}" destId="{030181F2-B97F-4B52-9381-6D98B486201D}" srcOrd="0" destOrd="0" presId="urn:microsoft.com/office/officeart/2005/8/layout/hierarchy1"/>
    <dgm:cxn modelId="{E9E9B837-F701-49E3-8B4E-1166DA5E9F18}" type="presParOf" srcId="{0065317A-886A-48F7-AA49-D4A7CC4C3A51}" destId="{E1B590DA-B58E-4B14-9A44-09B136AFE824}" srcOrd="1" destOrd="0" presId="urn:microsoft.com/office/officeart/2005/8/layout/hierarchy1"/>
    <dgm:cxn modelId="{A2E92C23-2F4D-4428-AE2C-509A4FEFB4F1}" type="presParOf" srcId="{4038A28A-3A44-4B52-891C-EE147C28EC50}" destId="{E9FA4505-77E8-459D-82B8-815C9F131EE9}" srcOrd="1" destOrd="0" presId="urn:microsoft.com/office/officeart/2005/8/layout/hierarchy1"/>
    <dgm:cxn modelId="{657ABBC2-EB60-4556-97B2-E9170824D7B1}" type="presParOf" srcId="{4FEA943E-DA44-4236-9EBC-6C06B273B5BD}" destId="{B73E899B-F65C-4760-BB5E-1E9CCEE1D660}" srcOrd="1" destOrd="0" presId="urn:microsoft.com/office/officeart/2005/8/layout/hierarchy1"/>
    <dgm:cxn modelId="{D9C36366-179B-419C-BAD4-DC4274FC2E0B}" type="presParOf" srcId="{B73E899B-F65C-4760-BB5E-1E9CCEE1D660}" destId="{DE9A6D19-AB24-43A0-B965-BA2904393638}" srcOrd="0" destOrd="0" presId="urn:microsoft.com/office/officeart/2005/8/layout/hierarchy1"/>
    <dgm:cxn modelId="{7B4919D5-A33F-4D54-BF13-A14B72CA7D39}" type="presParOf" srcId="{DE9A6D19-AB24-43A0-B965-BA2904393638}" destId="{98827B1E-2BAF-4B8B-BBCE-FA76E517BDC7}" srcOrd="0" destOrd="0" presId="urn:microsoft.com/office/officeart/2005/8/layout/hierarchy1"/>
    <dgm:cxn modelId="{6B585B80-7204-4419-8FB4-375A767E1122}" type="presParOf" srcId="{DE9A6D19-AB24-43A0-B965-BA2904393638}" destId="{4A9D2F32-4AF7-4DCD-A843-FEDC11226FFB}" srcOrd="1" destOrd="0" presId="urn:microsoft.com/office/officeart/2005/8/layout/hierarchy1"/>
    <dgm:cxn modelId="{EB52937C-4972-412F-90F0-A17D007A5D9D}" type="presParOf" srcId="{B73E899B-F65C-4760-BB5E-1E9CCEE1D660}" destId="{E917A967-9BAC-416A-A129-A7B89C072A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181F2-B97F-4B52-9381-6D98B486201D}">
      <dsp:nvSpPr>
        <dsp:cNvPr id="0" name=""/>
        <dsp:cNvSpPr/>
      </dsp:nvSpPr>
      <dsp:spPr>
        <a:xfrm>
          <a:off x="843" y="339811"/>
          <a:ext cx="4463691" cy="26636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590DA-B58E-4B14-9A44-09B136AFE824}">
      <dsp:nvSpPr>
        <dsp:cNvPr id="0" name=""/>
        <dsp:cNvSpPr/>
      </dsp:nvSpPr>
      <dsp:spPr>
        <a:xfrm>
          <a:off x="466928" y="782592"/>
          <a:ext cx="4463691" cy="266367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kern="1200" dirty="0"/>
            <a:t>Stikstofoxiden (verbinding van stikstof met zuurstof </a:t>
          </a:r>
          <a:r>
            <a:rPr lang="nl-NL" sz="2400" b="0" i="0" kern="1200" baseline="0" dirty="0"/>
            <a:t>NO</a:t>
          </a:r>
          <a:r>
            <a:rPr lang="nl-NL" sz="2400" b="0" i="0" kern="1200" baseline="-25000" dirty="0"/>
            <a:t>2</a:t>
          </a:r>
          <a:r>
            <a:rPr lang="nl-NL" sz="2400" b="0" i="0" kern="1200" baseline="0" dirty="0"/>
            <a:t> en NO) </a:t>
          </a:r>
          <a:br>
            <a:rPr lang="nl-NL" sz="2400" b="0" i="0" kern="1200" baseline="0" dirty="0"/>
          </a:br>
          <a:r>
            <a:rPr lang="nl-NL" sz="2400" kern="1200" dirty="0"/>
            <a:t>Deze worden </a:t>
          </a:r>
          <a:r>
            <a:rPr lang="nl-NL" sz="2400" b="0" i="0" kern="1200" baseline="0" dirty="0"/>
            <a:t>voornamelijk uitgestoten door verkeer en industrie als bijproduct van </a:t>
          </a:r>
          <a:r>
            <a:rPr lang="nl-NL" sz="2400" b="0" i="0" kern="1200" baseline="0" dirty="0" err="1"/>
            <a:t>verbrandingprocessen</a:t>
          </a:r>
          <a:r>
            <a:rPr lang="nl-NL" sz="2400" b="0" i="0" kern="1200" baseline="0" dirty="0"/>
            <a:t>. </a:t>
          </a:r>
          <a:endParaRPr lang="en-US" sz="2400" kern="1200" dirty="0"/>
        </a:p>
      </dsp:txBody>
      <dsp:txXfrm>
        <a:off x="544944" y="860608"/>
        <a:ext cx="4307659" cy="2507643"/>
      </dsp:txXfrm>
    </dsp:sp>
    <dsp:sp modelId="{98827B1E-2BAF-4B8B-BBCE-FA76E517BDC7}">
      <dsp:nvSpPr>
        <dsp:cNvPr id="0" name=""/>
        <dsp:cNvSpPr/>
      </dsp:nvSpPr>
      <dsp:spPr>
        <a:xfrm>
          <a:off x="5396705" y="339811"/>
          <a:ext cx="4194765" cy="26636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D2F32-4AF7-4DCD-A843-FEDC11226FFB}">
      <dsp:nvSpPr>
        <dsp:cNvPr id="0" name=""/>
        <dsp:cNvSpPr/>
      </dsp:nvSpPr>
      <dsp:spPr>
        <a:xfrm>
          <a:off x="5862790" y="782592"/>
          <a:ext cx="4194765" cy="266367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0" i="0" kern="1200" baseline="0" dirty="0"/>
            <a:t>Ammoniak (</a:t>
          </a:r>
          <a:r>
            <a:rPr lang="nl-NL" sz="2400" kern="1200" dirty="0"/>
            <a:t>NH</a:t>
          </a:r>
          <a:r>
            <a:rPr lang="nl-NL" sz="2400" kern="1200" baseline="-25000" dirty="0"/>
            <a:t>3</a:t>
          </a:r>
          <a:r>
            <a:rPr lang="nl-NL" sz="2400" kern="1200" dirty="0"/>
            <a:t>)</a:t>
          </a:r>
          <a:r>
            <a:rPr lang="nl-NL" sz="2400" b="0" i="0" kern="1200" baseline="0" dirty="0"/>
            <a:t> </a:t>
          </a:r>
          <a:br>
            <a:rPr lang="nl-NL" sz="2400" b="0" i="0" kern="1200" baseline="0" dirty="0"/>
          </a:br>
          <a:r>
            <a:rPr lang="nl-NL" sz="2400" b="0" i="0" kern="1200" baseline="0" dirty="0"/>
            <a:t>komt voornamelijk vrij bij landbouwactiviteiten door verdamping uit dierlijke mest en kunstmest. </a:t>
          </a:r>
          <a:endParaRPr lang="en-US" sz="2400" kern="1200" dirty="0"/>
        </a:p>
      </dsp:txBody>
      <dsp:txXfrm>
        <a:off x="5940806" y="860608"/>
        <a:ext cx="4038733" cy="25076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D570614-1F1D-494E-9DEE-ECC8EF9D85F7}"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D71619-2653-4B1F-B605-1BCAD425B26F}"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8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570614-1F1D-494E-9DEE-ECC8EF9D85F7}"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256719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570614-1F1D-494E-9DEE-ECC8EF9D85F7}"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331380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570614-1F1D-494E-9DEE-ECC8EF9D85F7}"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63457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D570614-1F1D-494E-9DEE-ECC8EF9D85F7}"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D71619-2653-4B1F-B605-1BCAD425B26F}"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33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D570614-1F1D-494E-9DEE-ECC8EF9D85F7}"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382844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D570614-1F1D-494E-9DEE-ECC8EF9D85F7}" type="datetimeFigureOut">
              <a:rPr lang="nl-NL" smtClean="0"/>
              <a:t>22-10-2019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158628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D570614-1F1D-494E-9DEE-ECC8EF9D85F7}" type="datetimeFigureOut">
              <a:rPr lang="nl-NL" smtClean="0"/>
              <a:t>22-10-2019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323276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570614-1F1D-494E-9DEE-ECC8EF9D85F7}" type="datetimeFigureOut">
              <a:rPr lang="nl-NL" smtClean="0"/>
              <a:t>22-10-2019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320403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570614-1F1D-494E-9DEE-ECC8EF9D85F7}" type="datetimeFigureOut">
              <a:rPr lang="nl-NL" smtClean="0"/>
              <a:t>22-10-2019</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D71619-2653-4B1F-B605-1BCAD425B26F}" type="slidenum">
              <a:rPr lang="nl-NL" smtClean="0"/>
              <a:t>‹nr.›</a:t>
            </a:fld>
            <a:endParaRPr lang="nl-NL"/>
          </a:p>
        </p:txBody>
      </p:sp>
    </p:spTree>
    <p:extLst>
      <p:ext uri="{BB962C8B-B14F-4D97-AF65-F5344CB8AC3E}">
        <p14:creationId xmlns:p14="http://schemas.microsoft.com/office/powerpoint/2010/main" val="158719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570614-1F1D-494E-9DEE-ECC8EF9D85F7}"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D71619-2653-4B1F-B605-1BCAD425B26F}" type="slidenum">
              <a:rPr lang="nl-NL" smtClean="0"/>
              <a:t>‹nr.›</a:t>
            </a:fld>
            <a:endParaRPr lang="nl-NL"/>
          </a:p>
        </p:txBody>
      </p:sp>
    </p:spTree>
    <p:extLst>
      <p:ext uri="{BB962C8B-B14F-4D97-AF65-F5344CB8AC3E}">
        <p14:creationId xmlns:p14="http://schemas.microsoft.com/office/powerpoint/2010/main" val="50960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570614-1F1D-494E-9DEE-ECC8EF9D85F7}" type="datetimeFigureOut">
              <a:rPr lang="nl-NL" smtClean="0"/>
              <a:t>22-10-2019</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D71619-2653-4B1F-B605-1BCAD425B26F}"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85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nl.wikipedia.org/wiki/Nitrificatie" TargetMode="External"/><Relationship Id="rId3" Type="http://schemas.openxmlformats.org/officeDocument/2006/relationships/hyperlink" Target="https://nl.wikipedia.org/wiki/Bacteri%C3%ABn" TargetMode="External"/><Relationship Id="rId7" Type="http://schemas.openxmlformats.org/officeDocument/2006/relationships/hyperlink" Target="https://nl.wikipedia.org/w/index.php?title=Ammonificatie&amp;action=edit&amp;redlink=1" TargetMode="Externa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s://nl.wikipedia.org/wiki/Organische_stof" TargetMode="External"/><Relationship Id="rId5" Type="http://schemas.openxmlformats.org/officeDocument/2006/relationships/hyperlink" Target="https://nl.wikipedia.org/wiki/Nitraat" TargetMode="External"/><Relationship Id="rId4" Type="http://schemas.openxmlformats.org/officeDocument/2006/relationships/hyperlink" Target="https://nl.wikipedia.org/wiki/Ammonium" TargetMode="External"/><Relationship Id="rId9" Type="http://schemas.openxmlformats.org/officeDocument/2006/relationships/hyperlink" Target="https://nl.wikipedia.org/wiki/Denitrificati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3Z49O0yqPx8&amp;feature=youtu.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as.bij12.nl/content/nieuwe-publieksbrochure-pa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69DF0-5FEC-4346-8984-6845C3D2717B}"/>
              </a:ext>
            </a:extLst>
          </p:cNvPr>
          <p:cNvSpPr>
            <a:spLocks noGrp="1"/>
          </p:cNvSpPr>
          <p:nvPr>
            <p:ph type="ctrTitle"/>
          </p:nvPr>
        </p:nvSpPr>
        <p:spPr/>
        <p:txBody>
          <a:bodyPr/>
          <a:lstStyle/>
          <a:p>
            <a:r>
              <a:rPr lang="nl-NL" dirty="0"/>
              <a:t>Stikstof discussie</a:t>
            </a:r>
          </a:p>
        </p:txBody>
      </p:sp>
      <p:sp>
        <p:nvSpPr>
          <p:cNvPr id="3" name="Ondertitel 2">
            <a:extLst>
              <a:ext uri="{FF2B5EF4-FFF2-40B4-BE49-F238E27FC236}">
                <a16:creationId xmlns:a16="http://schemas.microsoft.com/office/drawing/2014/main" id="{CC5E6953-7D7B-4B7D-A17E-FCD9C4C909A1}"/>
              </a:ext>
            </a:extLst>
          </p:cNvPr>
          <p:cNvSpPr>
            <a:spLocks noGrp="1"/>
          </p:cNvSpPr>
          <p:nvPr>
            <p:ph type="subTitle" idx="1"/>
          </p:nvPr>
        </p:nvSpPr>
        <p:spPr/>
        <p:txBody>
          <a:bodyPr/>
          <a:lstStyle/>
          <a:p>
            <a:r>
              <a:rPr lang="nl-NL" dirty="0"/>
              <a:t>Fabels en feiten</a:t>
            </a:r>
          </a:p>
        </p:txBody>
      </p:sp>
    </p:spTree>
    <p:extLst>
      <p:ext uri="{BB962C8B-B14F-4D97-AF65-F5344CB8AC3E}">
        <p14:creationId xmlns:p14="http://schemas.microsoft.com/office/powerpoint/2010/main" val="396166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0D3B4C3-994B-42F8-B9E7-CF8EB5302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0"/>
            <a:ext cx="9129077" cy="623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19B5F-A803-4E26-B75C-F72F934F00DA}"/>
              </a:ext>
            </a:extLst>
          </p:cNvPr>
          <p:cNvSpPr>
            <a:spLocks noGrp="1"/>
          </p:cNvSpPr>
          <p:nvPr>
            <p:ph type="title"/>
          </p:nvPr>
        </p:nvSpPr>
        <p:spPr/>
        <p:txBody>
          <a:bodyPr/>
          <a:lstStyle/>
          <a:p>
            <a:r>
              <a:rPr lang="nl-NL" dirty="0"/>
              <a:t>Stikstof in Europa</a:t>
            </a:r>
          </a:p>
        </p:txBody>
      </p:sp>
      <p:pic>
        <p:nvPicPr>
          <p:cNvPr id="5" name="Picture 2" descr="&lt;p&gt;Stikstofconcentraties boven Europa, gemeten vanuit de ruimte, in maart van dit jaar.&lt;/p&gt;">
            <a:extLst>
              <a:ext uri="{FF2B5EF4-FFF2-40B4-BE49-F238E27FC236}">
                <a16:creationId xmlns:a16="http://schemas.microsoft.com/office/drawing/2014/main" id="{4B73A7CA-F331-4FD8-9FCB-0F0901F8F1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79" y="1808830"/>
            <a:ext cx="10161583" cy="442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BFD8D-25C0-4801-9373-D56B3114EE28}"/>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A645ACE8-F16C-4461-955E-7DEA73C00B20}"/>
              </a:ext>
            </a:extLst>
          </p:cNvPr>
          <p:cNvPicPr>
            <a:picLocks noGrp="1" noChangeAspect="1"/>
          </p:cNvPicPr>
          <p:nvPr>
            <p:ph idx="1"/>
          </p:nvPr>
        </p:nvPicPr>
        <p:blipFill>
          <a:blip r:embed="rId2"/>
          <a:stretch>
            <a:fillRect/>
          </a:stretch>
        </p:blipFill>
        <p:spPr>
          <a:xfrm>
            <a:off x="1615439" y="193606"/>
            <a:ext cx="9127619" cy="6136073"/>
          </a:xfrm>
          <a:prstGeom prst="rect">
            <a:avLst/>
          </a:prstGeom>
        </p:spPr>
      </p:pic>
    </p:spTree>
    <p:extLst>
      <p:ext uri="{BB962C8B-B14F-4D97-AF65-F5344CB8AC3E}">
        <p14:creationId xmlns:p14="http://schemas.microsoft.com/office/powerpoint/2010/main" val="208141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D740036-42D2-43D0-84D3-B7ED13AC1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0"/>
            <a:ext cx="7680960" cy="635599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F1284EF-7A9D-43C9-8EC1-2C45DB950AF9}"/>
              </a:ext>
            </a:extLst>
          </p:cNvPr>
          <p:cNvSpPr txBox="1"/>
          <p:nvPr/>
        </p:nvSpPr>
        <p:spPr>
          <a:xfrm>
            <a:off x="7609840" y="69453"/>
            <a:ext cx="4460239" cy="6217087"/>
          </a:xfrm>
          <a:prstGeom prst="rect">
            <a:avLst/>
          </a:prstGeom>
          <a:noFill/>
        </p:spPr>
        <p:txBody>
          <a:bodyPr wrap="square" rtlCol="0">
            <a:spAutoFit/>
          </a:bodyPr>
          <a:lstStyle/>
          <a:p>
            <a:pPr marL="457200" indent="-457200">
              <a:buFont typeface="+mj-lt"/>
              <a:buAutoNum type="arabicPeriod"/>
            </a:pPr>
            <a:r>
              <a:rPr lang="nl-NL" sz="2000" b="1" dirty="0"/>
              <a:t>Vastleggen</a:t>
            </a:r>
            <a:r>
              <a:rPr lang="nl-NL" sz="2000" dirty="0"/>
              <a:t> van stikstof uit de lucht door:</a:t>
            </a:r>
          </a:p>
          <a:p>
            <a:pPr lvl="1"/>
            <a:r>
              <a:rPr lang="nl-NL" sz="2000" dirty="0"/>
              <a:t>- speciale </a:t>
            </a:r>
            <a:r>
              <a:rPr lang="nl-NL" sz="2000" dirty="0">
                <a:hlinkClick r:id="rId3" tooltip="Bacteriën"/>
              </a:rPr>
              <a:t>bacteriën</a:t>
            </a:r>
            <a:r>
              <a:rPr lang="nl-NL" sz="2000" dirty="0"/>
              <a:t>, stikstofknolletjesbacteriën.</a:t>
            </a:r>
          </a:p>
          <a:p>
            <a:pPr lvl="1"/>
            <a:r>
              <a:rPr lang="nl-NL" sz="2000" dirty="0"/>
              <a:t>- Deze bacteriën maken </a:t>
            </a:r>
            <a:r>
              <a:rPr lang="nl-NL" sz="2000" dirty="0">
                <a:hlinkClick r:id="rId4" tooltip="Ammonium"/>
              </a:rPr>
              <a:t>ammonium</a:t>
            </a:r>
            <a:r>
              <a:rPr lang="nl-NL" sz="2000" dirty="0"/>
              <a:t> aan. Andere bacteriën kunnen ammonium </a:t>
            </a:r>
            <a:r>
              <a:rPr lang="nl-NL" sz="2000" dirty="0" err="1"/>
              <a:t>oxiderentot</a:t>
            </a:r>
            <a:r>
              <a:rPr lang="nl-NL" sz="2000" dirty="0"/>
              <a:t> </a:t>
            </a:r>
            <a:r>
              <a:rPr lang="nl-NL" sz="2000" dirty="0">
                <a:hlinkClick r:id="rId5" tooltip="Nitraat"/>
              </a:rPr>
              <a:t>nitraat</a:t>
            </a:r>
            <a:r>
              <a:rPr lang="nl-NL" sz="2000" dirty="0"/>
              <a:t>.</a:t>
            </a:r>
          </a:p>
          <a:p>
            <a:pPr marL="457200" indent="-457200">
              <a:buFont typeface="+mj-lt"/>
              <a:buAutoNum type="arabicPeriod"/>
            </a:pPr>
            <a:r>
              <a:rPr lang="nl-NL" sz="2000" b="1" dirty="0"/>
              <a:t>Beschikbaar</a:t>
            </a:r>
            <a:r>
              <a:rPr lang="nl-NL" sz="2000" dirty="0"/>
              <a:t> komen voor de plant door:</a:t>
            </a:r>
          </a:p>
          <a:p>
            <a:pPr marL="914400" lvl="1" indent="-457200">
              <a:buFont typeface="+mj-lt"/>
              <a:buAutoNum type="arabicPeriod"/>
            </a:pPr>
            <a:r>
              <a:rPr lang="nl-NL" sz="2000" dirty="0"/>
              <a:t>Afbraak </a:t>
            </a:r>
            <a:r>
              <a:rPr lang="nl-NL" sz="2000" dirty="0">
                <a:hlinkClick r:id="rId6" tooltip="Organische stof"/>
              </a:rPr>
              <a:t>organisch materiaal</a:t>
            </a:r>
            <a:r>
              <a:rPr lang="nl-NL" sz="2000" dirty="0"/>
              <a:t> door organismen, zoals bacteriën, schimmels en dieren</a:t>
            </a:r>
          </a:p>
          <a:p>
            <a:pPr marL="914400" lvl="1" indent="-457200">
              <a:buFont typeface="+mj-lt"/>
              <a:buAutoNum type="arabicPeriod"/>
            </a:pPr>
            <a:r>
              <a:rPr lang="nl-NL" sz="2000" dirty="0" err="1">
                <a:hlinkClick r:id="rId7" tooltip="Ammonificatie (de pagina bestaat niet)"/>
              </a:rPr>
              <a:t>Ammonificatie</a:t>
            </a:r>
            <a:endParaRPr lang="nl-NL" sz="2000" dirty="0"/>
          </a:p>
          <a:p>
            <a:pPr marL="914400" lvl="1" indent="-457200">
              <a:buFont typeface="+mj-lt"/>
              <a:buAutoNum type="arabicPeriod"/>
            </a:pPr>
            <a:r>
              <a:rPr lang="nl-NL" sz="2000" dirty="0">
                <a:hlinkClick r:id="rId8" tooltip="Nitrificatie"/>
              </a:rPr>
              <a:t>Nitrificatie</a:t>
            </a:r>
            <a:endParaRPr lang="nl-NL" sz="2000" dirty="0"/>
          </a:p>
          <a:p>
            <a:pPr marL="457200" indent="-457200">
              <a:buFont typeface="+mj-lt"/>
              <a:buAutoNum type="arabicPeriod"/>
            </a:pPr>
            <a:r>
              <a:rPr lang="nl-NL" sz="2000" b="1" dirty="0"/>
              <a:t>Opname</a:t>
            </a:r>
            <a:r>
              <a:rPr lang="nl-NL" sz="2000" dirty="0"/>
              <a:t> door de plant</a:t>
            </a:r>
          </a:p>
          <a:p>
            <a:pPr marL="457200" indent="-457200">
              <a:buFont typeface="+mj-lt"/>
              <a:buAutoNum type="arabicPeriod"/>
            </a:pPr>
            <a:r>
              <a:rPr lang="nl-NL" sz="2000" b="1" dirty="0"/>
              <a:t>Afbraak</a:t>
            </a:r>
            <a:r>
              <a:rPr lang="nl-NL" sz="2000" dirty="0"/>
              <a:t> door bacteriën: </a:t>
            </a:r>
            <a:r>
              <a:rPr lang="nl-NL" sz="2000" dirty="0">
                <a:hlinkClick r:id="rId9" tooltip="Denitrificatie"/>
              </a:rPr>
              <a:t>Denitrificatie</a:t>
            </a:r>
            <a:endParaRPr lang="nl-NL" sz="2000" dirty="0"/>
          </a:p>
          <a:p>
            <a:endParaRPr lang="nl-NL" dirty="0"/>
          </a:p>
        </p:txBody>
      </p:sp>
    </p:spTree>
    <p:extLst>
      <p:ext uri="{BB962C8B-B14F-4D97-AF65-F5344CB8AC3E}">
        <p14:creationId xmlns:p14="http://schemas.microsoft.com/office/powerpoint/2010/main" val="394707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1252A-5824-4BA8-8C44-5D8D58DEABC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E59A82B-625D-4725-8ED1-CD3D0B7D7F29}"/>
              </a:ext>
            </a:extLst>
          </p:cNvPr>
          <p:cNvSpPr>
            <a:spLocks noGrp="1"/>
          </p:cNvSpPr>
          <p:nvPr>
            <p:ph idx="1"/>
          </p:nvPr>
        </p:nvSpPr>
        <p:spPr/>
        <p:txBody>
          <a:bodyPr>
            <a:normAutofit/>
          </a:bodyPr>
          <a:lstStyle/>
          <a:p>
            <a:r>
              <a:rPr lang="nl-NL" sz="2800" dirty="0"/>
              <a:t>Teveel </a:t>
            </a:r>
            <a:r>
              <a:rPr lang="nl-NL" sz="2800" dirty="0">
                <a:hlinkClick r:id="rId2"/>
              </a:rPr>
              <a:t>stikstof</a:t>
            </a:r>
            <a:endParaRPr lang="nl-NL" sz="2800" dirty="0"/>
          </a:p>
        </p:txBody>
      </p:sp>
    </p:spTree>
    <p:extLst>
      <p:ext uri="{BB962C8B-B14F-4D97-AF65-F5344CB8AC3E}">
        <p14:creationId xmlns:p14="http://schemas.microsoft.com/office/powerpoint/2010/main" val="29344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5275A-7C77-4D94-A0CF-7081AB74EB2A}"/>
              </a:ext>
            </a:extLst>
          </p:cNvPr>
          <p:cNvSpPr>
            <a:spLocks noGrp="1"/>
          </p:cNvSpPr>
          <p:nvPr>
            <p:ph type="title"/>
          </p:nvPr>
        </p:nvSpPr>
        <p:spPr/>
        <p:txBody>
          <a:bodyPr/>
          <a:lstStyle/>
          <a:p>
            <a:r>
              <a:rPr lang="nl-NL" dirty="0"/>
              <a:t>Teveel stikstof - Eutrofiëring</a:t>
            </a:r>
          </a:p>
        </p:txBody>
      </p:sp>
      <p:sp>
        <p:nvSpPr>
          <p:cNvPr id="3" name="Tijdelijke aanduiding voor inhoud 2">
            <a:extLst>
              <a:ext uri="{FF2B5EF4-FFF2-40B4-BE49-F238E27FC236}">
                <a16:creationId xmlns:a16="http://schemas.microsoft.com/office/drawing/2014/main" id="{3B9F1FF5-66D6-4D2A-8F75-BA16BC6240D4}"/>
              </a:ext>
            </a:extLst>
          </p:cNvPr>
          <p:cNvSpPr>
            <a:spLocks noGrp="1"/>
          </p:cNvSpPr>
          <p:nvPr>
            <p:ph idx="1"/>
          </p:nvPr>
        </p:nvSpPr>
        <p:spPr/>
        <p:txBody>
          <a:bodyPr/>
          <a:lstStyle/>
          <a:p>
            <a:endParaRPr lang="nl-NL" dirty="0"/>
          </a:p>
          <a:p>
            <a:endParaRPr lang="nl-NL" dirty="0"/>
          </a:p>
        </p:txBody>
      </p:sp>
      <p:pic>
        <p:nvPicPr>
          <p:cNvPr id="4098" name="Picture 2" descr="Afbeeldingsresultaat voor eutrofiÃ«ring">
            <a:extLst>
              <a:ext uri="{FF2B5EF4-FFF2-40B4-BE49-F238E27FC236}">
                <a16:creationId xmlns:a16="http://schemas.microsoft.com/office/drawing/2014/main" id="{B591187C-41DA-4D67-AED4-B1E10CC19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72" y="1737360"/>
            <a:ext cx="5418455" cy="468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5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677B0-4F99-4541-BFC9-6BC043EA4235}"/>
              </a:ext>
            </a:extLst>
          </p:cNvPr>
          <p:cNvSpPr>
            <a:spLocks noGrp="1"/>
          </p:cNvSpPr>
          <p:nvPr>
            <p:ph type="title"/>
          </p:nvPr>
        </p:nvSpPr>
        <p:spPr/>
        <p:txBody>
          <a:bodyPr/>
          <a:lstStyle/>
          <a:p>
            <a:r>
              <a:rPr lang="nl-NL" dirty="0" err="1"/>
              <a:t>Eurtofiëring</a:t>
            </a:r>
            <a:endParaRPr lang="nl-NL" dirty="0"/>
          </a:p>
        </p:txBody>
      </p:sp>
      <p:sp>
        <p:nvSpPr>
          <p:cNvPr id="4" name="Tijdelijke aanduiding voor inhoud 3">
            <a:extLst>
              <a:ext uri="{FF2B5EF4-FFF2-40B4-BE49-F238E27FC236}">
                <a16:creationId xmlns:a16="http://schemas.microsoft.com/office/drawing/2014/main" id="{301F5515-8756-4DED-96C7-48C63F3473AE}"/>
              </a:ext>
            </a:extLst>
          </p:cNvPr>
          <p:cNvSpPr>
            <a:spLocks noGrp="1"/>
          </p:cNvSpPr>
          <p:nvPr>
            <p:ph idx="1"/>
          </p:nvPr>
        </p:nvSpPr>
        <p:spPr/>
        <p:txBody>
          <a:bodyPr/>
          <a:lstStyle/>
          <a:p>
            <a:endParaRPr lang="nl-NL" dirty="0"/>
          </a:p>
        </p:txBody>
      </p:sp>
      <p:pic>
        <p:nvPicPr>
          <p:cNvPr id="5124" name="Picture 4">
            <a:extLst>
              <a:ext uri="{FF2B5EF4-FFF2-40B4-BE49-F238E27FC236}">
                <a16:creationId xmlns:a16="http://schemas.microsoft.com/office/drawing/2014/main" id="{73F36E5C-7819-4874-ABB6-D3DD541EB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7360"/>
            <a:ext cx="7071360" cy="40778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utrofiÃ«ring is">
            <a:extLst>
              <a:ext uri="{FF2B5EF4-FFF2-40B4-BE49-F238E27FC236}">
                <a16:creationId xmlns:a16="http://schemas.microsoft.com/office/drawing/2014/main" id="{4E8FF465-05CE-45B2-B316-AD7987A6C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406208"/>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0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6A53A-197D-47D5-A823-02361D240678}"/>
              </a:ext>
            </a:extLst>
          </p:cNvPr>
          <p:cNvSpPr>
            <a:spLocks noGrp="1"/>
          </p:cNvSpPr>
          <p:nvPr>
            <p:ph type="title"/>
          </p:nvPr>
        </p:nvSpPr>
        <p:spPr/>
        <p:txBody>
          <a:bodyPr/>
          <a:lstStyle/>
          <a:p>
            <a:endParaRPr lang="nl-NL" dirty="0"/>
          </a:p>
        </p:txBody>
      </p:sp>
      <p:pic>
        <p:nvPicPr>
          <p:cNvPr id="3" name="Afbeelding 2">
            <a:extLst>
              <a:ext uri="{FF2B5EF4-FFF2-40B4-BE49-F238E27FC236}">
                <a16:creationId xmlns:a16="http://schemas.microsoft.com/office/drawing/2014/main" id="{86A0B885-98D0-4B56-AB90-A0BD2C8C6B8E}"/>
              </a:ext>
            </a:extLst>
          </p:cNvPr>
          <p:cNvPicPr>
            <a:picLocks noChangeAspect="1"/>
          </p:cNvPicPr>
          <p:nvPr/>
        </p:nvPicPr>
        <p:blipFill>
          <a:blip r:embed="rId2"/>
          <a:stretch>
            <a:fillRect/>
          </a:stretch>
        </p:blipFill>
        <p:spPr>
          <a:xfrm>
            <a:off x="2112334" y="286603"/>
            <a:ext cx="7967331" cy="5950070"/>
          </a:xfrm>
          <a:prstGeom prst="rect">
            <a:avLst/>
          </a:prstGeom>
        </p:spPr>
      </p:pic>
    </p:spTree>
    <p:extLst>
      <p:ext uri="{BB962C8B-B14F-4D97-AF65-F5344CB8AC3E}">
        <p14:creationId xmlns:p14="http://schemas.microsoft.com/office/powerpoint/2010/main" val="36518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B3297-6279-440E-B60A-239C4D631FB5}"/>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665613F5-E6E7-417B-A42E-AC872A89AE30}"/>
              </a:ext>
            </a:extLst>
          </p:cNvPr>
          <p:cNvSpPr>
            <a:spLocks noGrp="1"/>
          </p:cNvSpPr>
          <p:nvPr>
            <p:ph idx="1"/>
          </p:nvPr>
        </p:nvSpPr>
        <p:spPr/>
        <p:txBody>
          <a:bodyPr/>
          <a:lstStyle/>
          <a:p>
            <a:pPr marL="457200" indent="-457200">
              <a:buFont typeface="+mj-lt"/>
              <a:buAutoNum type="arabicPeriod"/>
            </a:pPr>
            <a:r>
              <a:rPr lang="nl-NL" dirty="0"/>
              <a:t>Maak in posterformaat een schema van de stikstofcyclus.</a:t>
            </a:r>
            <a:br>
              <a:rPr lang="nl-NL" dirty="0"/>
            </a:br>
            <a:r>
              <a:rPr lang="nl-NL" dirty="0"/>
              <a:t>Geef in het schema aan welke organismen stikstof omzetten in een andere structuur.</a:t>
            </a:r>
          </a:p>
          <a:p>
            <a:pPr marL="457200" indent="-457200">
              <a:buFont typeface="+mj-lt"/>
              <a:buAutoNum type="arabicPeriod"/>
            </a:pPr>
            <a:endParaRPr lang="nl-NL" dirty="0"/>
          </a:p>
          <a:p>
            <a:pPr marL="457200" indent="-457200">
              <a:buFont typeface="+mj-lt"/>
              <a:buAutoNum type="arabicPeriod"/>
            </a:pPr>
            <a:r>
              <a:rPr lang="nl-NL" dirty="0"/>
              <a:t>Bereken  de percentuele verschillen van de vorige sheet</a:t>
            </a:r>
          </a:p>
          <a:p>
            <a:pPr marL="457200" indent="-457200">
              <a:buFont typeface="+mj-lt"/>
              <a:buAutoNum type="arabicPeriod"/>
            </a:pPr>
            <a:endParaRPr lang="nl-NL" dirty="0"/>
          </a:p>
          <a:p>
            <a:pPr marL="457200" indent="-457200">
              <a:buFont typeface="+mj-lt"/>
              <a:buAutoNum type="arabicPeriod"/>
            </a:pPr>
            <a:r>
              <a:rPr lang="nl-NL" dirty="0"/>
              <a:t>Maak vijf multiple-</a:t>
            </a:r>
            <a:r>
              <a:rPr lang="nl-NL" dirty="0" err="1"/>
              <a:t>choice</a:t>
            </a:r>
            <a:r>
              <a:rPr lang="nl-NL" dirty="0"/>
              <a:t> vragen over dit onderwerp </a:t>
            </a:r>
          </a:p>
          <a:p>
            <a:pPr marL="0" indent="0">
              <a:buNone/>
            </a:pPr>
            <a:endParaRPr lang="nl-NL" dirty="0"/>
          </a:p>
        </p:txBody>
      </p:sp>
    </p:spTree>
    <p:extLst>
      <p:ext uri="{BB962C8B-B14F-4D97-AF65-F5344CB8AC3E}">
        <p14:creationId xmlns:p14="http://schemas.microsoft.com/office/powerpoint/2010/main" val="378014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epelaars">
            <a:extLst>
              <a:ext uri="{FF2B5EF4-FFF2-40B4-BE49-F238E27FC236}">
                <a16:creationId xmlns:a16="http://schemas.microsoft.com/office/drawing/2014/main" id="{55B523BF-B0DF-4C53-B875-A6BC642B8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0264"/>
            <a:ext cx="6165727" cy="37836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biodiversiteit">
            <a:extLst>
              <a:ext uri="{FF2B5EF4-FFF2-40B4-BE49-F238E27FC236}">
                <a16:creationId xmlns:a16="http://schemas.microsoft.com/office/drawing/2014/main" id="{7C5985F9-9BC4-42C0-85B3-DCC76B384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273" y="1737360"/>
            <a:ext cx="6165727" cy="411365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2C18688-B38A-43FD-97A8-5AAD1ED008F6}"/>
              </a:ext>
            </a:extLst>
          </p:cNvPr>
          <p:cNvSpPr>
            <a:spLocks noGrp="1"/>
          </p:cNvSpPr>
          <p:nvPr>
            <p:ph type="title"/>
          </p:nvPr>
        </p:nvSpPr>
        <p:spPr/>
        <p:txBody>
          <a:bodyPr/>
          <a:lstStyle/>
          <a:p>
            <a:r>
              <a:rPr lang="nl-NL" dirty="0"/>
              <a:t>Waar gaat het eigenlijk over</a:t>
            </a:r>
          </a:p>
        </p:txBody>
      </p:sp>
      <p:sp>
        <p:nvSpPr>
          <p:cNvPr id="3" name="Tijdelijke aanduiding voor inhoud 2">
            <a:extLst>
              <a:ext uri="{FF2B5EF4-FFF2-40B4-BE49-F238E27FC236}">
                <a16:creationId xmlns:a16="http://schemas.microsoft.com/office/drawing/2014/main" id="{C9D38DFF-DECE-4D59-A934-E4D8FA33ECDB}"/>
              </a:ext>
            </a:extLst>
          </p:cNvPr>
          <p:cNvSpPr>
            <a:spLocks noGrp="1"/>
          </p:cNvSpPr>
          <p:nvPr>
            <p:ph idx="1"/>
          </p:nvPr>
        </p:nvSpPr>
        <p:spPr>
          <a:xfrm>
            <a:off x="3311842" y="3991198"/>
            <a:ext cx="6033366" cy="1642287"/>
          </a:xfrm>
        </p:spPr>
        <p:txBody>
          <a:bodyPr>
            <a:normAutofit/>
          </a:bodyPr>
          <a:lstStyle/>
          <a:p>
            <a:r>
              <a:rPr lang="nl-NL" sz="8000" b="1" dirty="0">
                <a:solidFill>
                  <a:schemeClr val="bg1"/>
                </a:solidFill>
              </a:rPr>
              <a:t>Biodiversiteit</a:t>
            </a:r>
          </a:p>
        </p:txBody>
      </p:sp>
    </p:spTree>
    <p:extLst>
      <p:ext uri="{BB962C8B-B14F-4D97-AF65-F5344CB8AC3E}">
        <p14:creationId xmlns:p14="http://schemas.microsoft.com/office/powerpoint/2010/main" val="31850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096CF-8C0E-4442-9DC2-FF0E43660E7B}"/>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A867E5AE-A7FF-4EF2-B6AE-30DC5D03ED0C}"/>
              </a:ext>
            </a:extLst>
          </p:cNvPr>
          <p:cNvSpPr>
            <a:spLocks noGrp="1"/>
          </p:cNvSpPr>
          <p:nvPr>
            <p:ph idx="1"/>
          </p:nvPr>
        </p:nvSpPr>
        <p:spPr/>
        <p:txBody>
          <a:bodyPr/>
          <a:lstStyle/>
          <a:p>
            <a:r>
              <a:rPr lang="nl-NL" dirty="0"/>
              <a:t>Presentatie</a:t>
            </a:r>
          </a:p>
          <a:p>
            <a:r>
              <a:rPr lang="nl-NL" dirty="0"/>
              <a:t>EHS en Natura 2000</a:t>
            </a:r>
          </a:p>
          <a:p>
            <a:r>
              <a:rPr lang="nl-NL" dirty="0"/>
              <a:t>Uitleg stikstof cyclus</a:t>
            </a:r>
          </a:p>
          <a:p>
            <a:r>
              <a:rPr lang="nl-NL" dirty="0"/>
              <a:t>Overbemesting</a:t>
            </a:r>
          </a:p>
          <a:p>
            <a:r>
              <a:rPr lang="nl-NL" dirty="0"/>
              <a:t>Wat is nu het probleem?</a:t>
            </a:r>
          </a:p>
          <a:p>
            <a:r>
              <a:rPr lang="nl-NL" dirty="0"/>
              <a:t>Statistiek</a:t>
            </a:r>
          </a:p>
          <a:p>
            <a:r>
              <a:rPr lang="nl-NL" dirty="0"/>
              <a:t>Opdracht </a:t>
            </a:r>
          </a:p>
          <a:p>
            <a:r>
              <a:rPr lang="nl-NL" dirty="0" err="1"/>
              <a:t>Quizzzzzzz</a:t>
            </a:r>
            <a:endParaRPr lang="nl-NL" dirty="0"/>
          </a:p>
          <a:p>
            <a:endParaRPr lang="nl-NL" dirty="0"/>
          </a:p>
        </p:txBody>
      </p:sp>
    </p:spTree>
    <p:extLst>
      <p:ext uri="{BB962C8B-B14F-4D97-AF65-F5344CB8AC3E}">
        <p14:creationId xmlns:p14="http://schemas.microsoft.com/office/powerpoint/2010/main" val="29346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8E8BF-A4EC-4FAE-913B-06278E4EAA4C}"/>
              </a:ext>
            </a:extLst>
          </p:cNvPr>
          <p:cNvSpPr>
            <a:spLocks noGrp="1"/>
          </p:cNvSpPr>
          <p:nvPr>
            <p:ph type="title"/>
          </p:nvPr>
        </p:nvSpPr>
        <p:spPr/>
        <p:txBody>
          <a:bodyPr/>
          <a:lstStyle/>
          <a:p>
            <a:r>
              <a:rPr lang="nl-NL" dirty="0"/>
              <a:t>EHS en Natura 2000</a:t>
            </a:r>
          </a:p>
        </p:txBody>
      </p:sp>
      <p:sp>
        <p:nvSpPr>
          <p:cNvPr id="3" name="Tijdelijke aanduiding voor inhoud 2">
            <a:extLst>
              <a:ext uri="{FF2B5EF4-FFF2-40B4-BE49-F238E27FC236}">
                <a16:creationId xmlns:a16="http://schemas.microsoft.com/office/drawing/2014/main" id="{38976A47-D807-4065-901E-8445ACC3F820}"/>
              </a:ext>
            </a:extLst>
          </p:cNvPr>
          <p:cNvSpPr>
            <a:spLocks noGrp="1"/>
          </p:cNvSpPr>
          <p:nvPr>
            <p:ph idx="1"/>
          </p:nvPr>
        </p:nvSpPr>
        <p:spPr/>
        <p:txBody>
          <a:bodyPr/>
          <a:lstStyle/>
          <a:p>
            <a:endParaRPr lang="nl-NL" dirty="0"/>
          </a:p>
        </p:txBody>
      </p:sp>
      <p:pic>
        <p:nvPicPr>
          <p:cNvPr id="4" name="Picture 2" descr="NNN en Natura 2000-gebieden">
            <a:extLst>
              <a:ext uri="{FF2B5EF4-FFF2-40B4-BE49-F238E27FC236}">
                <a16:creationId xmlns:a16="http://schemas.microsoft.com/office/drawing/2014/main" id="{E89528C4-697F-409E-8517-74A9009FA1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7954" y="1825625"/>
            <a:ext cx="61760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0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03C46-FF68-43D3-B912-E408DBC24987}"/>
              </a:ext>
            </a:extLst>
          </p:cNvPr>
          <p:cNvSpPr>
            <a:spLocks noGrp="1"/>
          </p:cNvSpPr>
          <p:nvPr>
            <p:ph type="title"/>
          </p:nvPr>
        </p:nvSpPr>
        <p:spPr/>
        <p:txBody>
          <a:bodyPr/>
          <a:lstStyle/>
          <a:p>
            <a:r>
              <a:rPr lang="nl-NL" dirty="0"/>
              <a:t>Wat is stikstof?</a:t>
            </a:r>
          </a:p>
        </p:txBody>
      </p:sp>
      <p:pic>
        <p:nvPicPr>
          <p:cNvPr id="2050" name="Picture 2">
            <a:extLst>
              <a:ext uri="{FF2B5EF4-FFF2-40B4-BE49-F238E27FC236}">
                <a16:creationId xmlns:a16="http://schemas.microsoft.com/office/drawing/2014/main" id="{4A631EF1-A312-4512-B6D6-AE9C7A829F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947863"/>
            <a:ext cx="578266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714A7-14BC-4B8C-ABB5-F08D6E4FC4D7}"/>
              </a:ext>
            </a:extLst>
          </p:cNvPr>
          <p:cNvSpPr>
            <a:spLocks noGrp="1"/>
          </p:cNvSpPr>
          <p:nvPr>
            <p:ph type="title"/>
          </p:nvPr>
        </p:nvSpPr>
        <p:spPr>
          <a:xfrm>
            <a:off x="1097280" y="286603"/>
            <a:ext cx="10058400" cy="1450757"/>
          </a:xfrm>
        </p:spPr>
        <p:txBody>
          <a:bodyPr>
            <a:normAutofit/>
          </a:bodyPr>
          <a:lstStyle/>
          <a:p>
            <a:r>
              <a:rPr lang="nl-NL" sz="4800" dirty="0"/>
              <a:t>Waar komt de stikstof vandaan?</a:t>
            </a:r>
          </a:p>
        </p:txBody>
      </p:sp>
      <p:graphicFrame>
        <p:nvGraphicFramePr>
          <p:cNvPr id="6" name="Rectangle 1">
            <a:extLst>
              <a:ext uri="{FF2B5EF4-FFF2-40B4-BE49-F238E27FC236}">
                <a16:creationId xmlns:a16="http://schemas.microsoft.com/office/drawing/2014/main" id="{709480D1-20D2-4E4C-A330-84B4E149E575}"/>
              </a:ext>
            </a:extLst>
          </p:cNvPr>
          <p:cNvGraphicFramePr>
            <a:graphicFrameLocks noGrp="1"/>
          </p:cNvGraphicFramePr>
          <p:nvPr>
            <p:ph idx="1"/>
            <p:extLst>
              <p:ext uri="{D42A27DB-BD31-4B8C-83A1-F6EECF244321}">
                <p14:modId xmlns:p14="http://schemas.microsoft.com/office/powerpoint/2010/main" val="344354934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17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5EEA0-7297-41F0-B1AB-CF43899B33B2}"/>
              </a:ext>
            </a:extLst>
          </p:cNvPr>
          <p:cNvSpPr>
            <a:spLocks noGrp="1"/>
          </p:cNvSpPr>
          <p:nvPr>
            <p:ph type="title"/>
          </p:nvPr>
        </p:nvSpPr>
        <p:spPr/>
        <p:txBody>
          <a:bodyPr/>
          <a:lstStyle/>
          <a:p>
            <a:r>
              <a:rPr lang="nl-NL" dirty="0"/>
              <a:t>Waarom is veel stikstof ongewenst</a:t>
            </a:r>
          </a:p>
        </p:txBody>
      </p:sp>
      <p:sp>
        <p:nvSpPr>
          <p:cNvPr id="3" name="Tijdelijke aanduiding voor inhoud 2">
            <a:extLst>
              <a:ext uri="{FF2B5EF4-FFF2-40B4-BE49-F238E27FC236}">
                <a16:creationId xmlns:a16="http://schemas.microsoft.com/office/drawing/2014/main" id="{2F000A05-9C8F-4FBD-80A9-D9A14BAB2AF8}"/>
              </a:ext>
            </a:extLst>
          </p:cNvPr>
          <p:cNvSpPr>
            <a:spLocks noGrp="1"/>
          </p:cNvSpPr>
          <p:nvPr>
            <p:ph idx="1"/>
          </p:nvPr>
        </p:nvSpPr>
        <p:spPr/>
        <p:txBody>
          <a:bodyPr/>
          <a:lstStyle/>
          <a:p>
            <a:r>
              <a:rPr lang="nl-NL" sz="2800" b="1" dirty="0"/>
              <a:t>Luchtwegklachten en infecties</a:t>
            </a:r>
          </a:p>
          <a:p>
            <a:pPr>
              <a:buFont typeface="Arial" panose="020B0604020202020204" pitchFamily="34" charset="0"/>
              <a:buChar char="•"/>
            </a:pPr>
            <a:r>
              <a:rPr lang="nl-NL" sz="2800" dirty="0"/>
              <a:t>Stikstofdioxide kan voor mensen schadelijk zijn. </a:t>
            </a:r>
          </a:p>
          <a:p>
            <a:pPr>
              <a:buFont typeface="Arial" panose="020B0604020202020204" pitchFamily="34" charset="0"/>
              <a:buChar char="•"/>
            </a:pPr>
            <a:r>
              <a:rPr lang="nl-NL" sz="2800" dirty="0"/>
              <a:t>Dat komt omdat het door kan dringen tot in de kleinste vertakkingen van de luchtwegen. Daardoor gaan de longen minder goed werken.</a:t>
            </a:r>
          </a:p>
          <a:p>
            <a:pPr>
              <a:buFont typeface="Arial" panose="020B0604020202020204" pitchFamily="34" charset="0"/>
              <a:buChar char="•"/>
            </a:pPr>
            <a:r>
              <a:rPr lang="nl-NL" sz="2800" dirty="0"/>
              <a:t>Mensen kunnen luchtwegklachten en astma-aanvallen krijgen. Het komt ook voor dat mensen gevoeliger worden voor infecties. Je wordt dan bijvoorbeeld sneller verkouden.</a:t>
            </a:r>
          </a:p>
          <a:p>
            <a:endParaRPr lang="nl-NL" dirty="0"/>
          </a:p>
        </p:txBody>
      </p:sp>
    </p:spTree>
    <p:extLst>
      <p:ext uri="{BB962C8B-B14F-4D97-AF65-F5344CB8AC3E}">
        <p14:creationId xmlns:p14="http://schemas.microsoft.com/office/powerpoint/2010/main" val="20393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5EEA0-7297-41F0-B1AB-CF43899B33B2}"/>
              </a:ext>
            </a:extLst>
          </p:cNvPr>
          <p:cNvSpPr>
            <a:spLocks noGrp="1"/>
          </p:cNvSpPr>
          <p:nvPr>
            <p:ph type="title"/>
          </p:nvPr>
        </p:nvSpPr>
        <p:spPr/>
        <p:txBody>
          <a:bodyPr/>
          <a:lstStyle/>
          <a:p>
            <a:r>
              <a:rPr lang="nl-NL" dirty="0"/>
              <a:t>Waarom is veel stikstof ongewenst</a:t>
            </a:r>
          </a:p>
        </p:txBody>
      </p:sp>
      <p:sp>
        <p:nvSpPr>
          <p:cNvPr id="3" name="Tijdelijke aanduiding voor inhoud 2">
            <a:extLst>
              <a:ext uri="{FF2B5EF4-FFF2-40B4-BE49-F238E27FC236}">
                <a16:creationId xmlns:a16="http://schemas.microsoft.com/office/drawing/2014/main" id="{2F000A05-9C8F-4FBD-80A9-D9A14BAB2AF8}"/>
              </a:ext>
            </a:extLst>
          </p:cNvPr>
          <p:cNvSpPr>
            <a:spLocks noGrp="1"/>
          </p:cNvSpPr>
          <p:nvPr>
            <p:ph idx="1"/>
          </p:nvPr>
        </p:nvSpPr>
        <p:spPr/>
        <p:txBody>
          <a:bodyPr>
            <a:normAutofit lnSpcReduction="10000"/>
          </a:bodyPr>
          <a:lstStyle/>
          <a:p>
            <a:r>
              <a:rPr lang="nl-NL" sz="2800" b="1" dirty="0"/>
              <a:t>Biodiversiteit wordt minder</a:t>
            </a:r>
          </a:p>
          <a:p>
            <a:r>
              <a:rPr lang="nl-NL" sz="2800" dirty="0"/>
              <a:t>Stikstofoxiden slaan neer in de natuur (</a:t>
            </a:r>
            <a:r>
              <a:rPr lang="nl-NL" sz="2800" b="1" dirty="0"/>
              <a:t>depositie</a:t>
            </a:r>
            <a:r>
              <a:rPr lang="nl-NL" sz="2800" dirty="0"/>
              <a:t>). Dat gebeurt zowel door droge depositie als met natte depositie (als nitraten in de regen). Daardoor worden de natuur en de bodem </a:t>
            </a:r>
            <a:r>
              <a:rPr lang="nl-NL" sz="2800" b="1" dirty="0"/>
              <a:t>verrijkt met stikstof. </a:t>
            </a:r>
            <a:br>
              <a:rPr lang="nl-NL" sz="2800" dirty="0"/>
            </a:br>
            <a:r>
              <a:rPr lang="nl-NL" sz="2800" dirty="0"/>
              <a:t>Planten die goed groeien op een voedingsrijke bodem, zoals gras en brandnetels, verdringen planten die groeien op een schrale bodem.  Als die planten verdwijnen, sterven ook de dieren uit die van die planten leven. </a:t>
            </a:r>
            <a:r>
              <a:rPr lang="nl-NL" sz="2800" b="1" dirty="0"/>
              <a:t>Uiteindelijk komen er minder soorten planten en dieren: de biodiversiteit neemt af.</a:t>
            </a:r>
          </a:p>
          <a:p>
            <a:endParaRPr lang="nl-NL" dirty="0"/>
          </a:p>
        </p:txBody>
      </p:sp>
    </p:spTree>
    <p:extLst>
      <p:ext uri="{BB962C8B-B14F-4D97-AF65-F5344CB8AC3E}">
        <p14:creationId xmlns:p14="http://schemas.microsoft.com/office/powerpoint/2010/main" val="170437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36BEC-93FC-4EEE-B146-B5126CB3F7F0}"/>
              </a:ext>
            </a:extLst>
          </p:cNvPr>
          <p:cNvSpPr>
            <a:spLocks noGrp="1"/>
          </p:cNvSpPr>
          <p:nvPr>
            <p:ph type="title"/>
          </p:nvPr>
        </p:nvSpPr>
        <p:spPr/>
        <p:txBody>
          <a:bodyPr/>
          <a:lstStyle/>
          <a:p>
            <a:r>
              <a:rPr lang="nl-NL" dirty="0"/>
              <a:t>Welke maatregelen neemt de overheid</a:t>
            </a:r>
          </a:p>
        </p:txBody>
      </p:sp>
      <p:sp>
        <p:nvSpPr>
          <p:cNvPr id="3" name="Tijdelijke aanduiding voor inhoud 2">
            <a:extLst>
              <a:ext uri="{FF2B5EF4-FFF2-40B4-BE49-F238E27FC236}">
                <a16:creationId xmlns:a16="http://schemas.microsoft.com/office/drawing/2014/main" id="{E8FDC4B9-84C2-41DE-B5B6-4BE2FCBD4678}"/>
              </a:ext>
            </a:extLst>
          </p:cNvPr>
          <p:cNvSpPr>
            <a:spLocks noGrp="1"/>
          </p:cNvSpPr>
          <p:nvPr>
            <p:ph idx="1"/>
          </p:nvPr>
        </p:nvSpPr>
        <p:spPr/>
        <p:txBody>
          <a:bodyPr/>
          <a:lstStyle/>
          <a:p>
            <a:pPr fontAlgn="base"/>
            <a:r>
              <a:rPr lang="nl-NL" sz="2800" dirty="0"/>
              <a:t>Om de uitstoot van stikstof te verminderen en de effecten van de overdaad te bestrijden, startte de overheid in 2015 het </a:t>
            </a:r>
            <a:r>
              <a:rPr lang="nl-NL" sz="2800" u="sng" dirty="0">
                <a:hlinkClick r:id="rId2"/>
              </a:rPr>
              <a:t>Programma Aanpak Stikstof (PAS)</a:t>
            </a:r>
            <a:r>
              <a:rPr lang="nl-NL" sz="2800" dirty="0"/>
              <a:t>. Met deze aanpak wil de overheid het stikstofprobleem in de natuurgebieden met 5% verminderen en tegelijkertijd economische ontwikkelingen mogelijk maken.</a:t>
            </a:r>
          </a:p>
          <a:p>
            <a:endParaRPr lang="nl-NL" dirty="0"/>
          </a:p>
        </p:txBody>
      </p:sp>
    </p:spTree>
    <p:extLst>
      <p:ext uri="{BB962C8B-B14F-4D97-AF65-F5344CB8AC3E}">
        <p14:creationId xmlns:p14="http://schemas.microsoft.com/office/powerpoint/2010/main" val="3187710619"/>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4122E5-ECCD-4FC6-8330-C64F77D86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1A4B31-2BAC-478A-A5CF-59B723BAAC87}">
  <ds:schemaRefs>
    <ds:schemaRef ds:uri="http://schemas.microsoft.com/sharepoint/v3/contenttype/forms"/>
  </ds:schemaRefs>
</ds:datastoreItem>
</file>

<file path=customXml/itemProps3.xml><?xml version="1.0" encoding="utf-8"?>
<ds:datastoreItem xmlns:ds="http://schemas.openxmlformats.org/officeDocument/2006/customXml" ds:itemID="{87983F82-BC51-49BC-8158-B1E0E7D84E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328</TotalTime>
  <Words>213</Words>
  <Application>Microsoft Office PowerPoint</Application>
  <PresentationFormat>Breedbeeld</PresentationFormat>
  <Paragraphs>47</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Terugblik</vt:lpstr>
      <vt:lpstr>Stikstof discussie</vt:lpstr>
      <vt:lpstr>Waar gaat het eigenlijk over</vt:lpstr>
      <vt:lpstr>Programma</vt:lpstr>
      <vt:lpstr>EHS en Natura 2000</vt:lpstr>
      <vt:lpstr>Wat is stikstof?</vt:lpstr>
      <vt:lpstr>Waar komt de stikstof vandaan?</vt:lpstr>
      <vt:lpstr>Waarom is veel stikstof ongewenst</vt:lpstr>
      <vt:lpstr>Waarom is veel stikstof ongewenst</vt:lpstr>
      <vt:lpstr>Welke maatregelen neemt de overheid</vt:lpstr>
      <vt:lpstr>PowerPoint-presentatie</vt:lpstr>
      <vt:lpstr>Stikstof in Europa</vt:lpstr>
      <vt:lpstr>PowerPoint-presentatie</vt:lpstr>
      <vt:lpstr>PowerPoint-presentatie</vt:lpstr>
      <vt:lpstr>PowerPoint-presentatie</vt:lpstr>
      <vt:lpstr>Teveel stikstof - Eutrofiëring</vt:lpstr>
      <vt:lpstr>Eurtofiëring</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Stikstof discussie</dc:title>
  <dc:creator>Walther Hensen</dc:creator>
  <cp:lastModifiedBy>Walther Hensen</cp:lastModifiedBy>
  <cp:revision>15</cp:revision>
  <dcterms:created xsi:type="dcterms:W3CDTF">2019-10-21T09:39:41Z</dcterms:created>
  <dcterms:modified xsi:type="dcterms:W3CDTF">2019-10-22T10:36:18Z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