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56" r:id="rId2"/>
    <p:sldId id="257" r:id="rId3"/>
    <p:sldId id="258" r:id="rId4"/>
    <p:sldId id="260" r:id="rId5"/>
    <p:sldId id="263" r:id="rId6"/>
    <p:sldId id="264" r:id="rId7"/>
    <p:sldId id="262" r:id="rId8"/>
    <p:sldId id="25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nl-NL"/>
              <a:t>Klik om stijl te bewerken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2701780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ED68BCE9-625F-467E-8AF2-907DE8508597}" type="datetimeFigureOut">
              <a:rPr lang="nl-NL" smtClean="0"/>
              <a:t>15-10-2019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545125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nl-NL"/>
              <a:t>Klik om stijl te bewerken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602958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nl-NL"/>
              <a:t>Klik om stijl te bewerken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nl-NL"/>
              <a:t>Klikken om de tekststijl van het model te bewerken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9147773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2773866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a:t>Klik om stijl te bewerken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4"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14961625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a:t>Klik om stijl te bewerken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4"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1917269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nchorCtr="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19256673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nl-NL"/>
              <a:t>Klik om stijl te bewerken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2191167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2030635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357765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ED68BCE9-625F-467E-8AF2-907DE8508597}" type="datetimeFigureOut">
              <a:rPr lang="nl-NL" smtClean="0"/>
              <a:t>15-10-2019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3159529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ED68BCE9-625F-467E-8AF2-907DE8508597}" type="datetimeFigureOut">
              <a:rPr lang="nl-NL" smtClean="0"/>
              <a:t>15-10-2019</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2574482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7" name="Date Placeholder 2"/>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3"/>
          <p:cNvSpPr>
            <a:spLocks noGrp="1"/>
          </p:cNvSpPr>
          <p:nvPr>
            <p:ph type="ftr" sz="quarter" idx="11"/>
          </p:nvPr>
        </p:nvSpPr>
        <p:spPr/>
        <p:txBody>
          <a:bodyPr/>
          <a:lstStyle/>
          <a:p>
            <a:endParaRPr lang="nl-NL"/>
          </a:p>
        </p:txBody>
      </p:sp>
      <p:sp>
        <p:nvSpPr>
          <p:cNvPr id="6" name="Slide Number Placeholder 4"/>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3599670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2"/>
          <p:cNvSpPr>
            <a:spLocks noGrp="1"/>
          </p:cNvSpPr>
          <p:nvPr>
            <p:ph type="ftr" sz="quarter" idx="11"/>
          </p:nvPr>
        </p:nvSpPr>
        <p:spPr/>
        <p:txBody>
          <a:bodyPr/>
          <a:lstStyle/>
          <a:p>
            <a:endParaRPr lang="nl-NL"/>
          </a:p>
        </p:txBody>
      </p:sp>
      <p:sp>
        <p:nvSpPr>
          <p:cNvPr id="6" name="Slide Number Placeholder 3"/>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1336743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nl-NL"/>
              <a:t>Klik om stijl te bewerken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7" name="Date Placeholder 4"/>
          <p:cNvSpPr>
            <a:spLocks noGrp="1"/>
          </p:cNvSpPr>
          <p:nvPr>
            <p:ph type="dt" sz="half" idx="10"/>
          </p:nvPr>
        </p:nvSpPr>
        <p:spPr/>
        <p:txBody>
          <a:bodyPr/>
          <a:lstStyle/>
          <a:p>
            <a:fld id="{ED68BCE9-625F-467E-8AF2-907DE8508597}" type="datetimeFigureOut">
              <a:rPr lang="nl-NL" smtClean="0"/>
              <a:t>15-10-2019</a:t>
            </a:fld>
            <a:endParaRPr lang="nl-NL"/>
          </a:p>
        </p:txBody>
      </p:sp>
      <p:sp>
        <p:nvSpPr>
          <p:cNvPr id="5" name="Footer Placeholder 5"/>
          <p:cNvSpPr>
            <a:spLocks noGrp="1"/>
          </p:cNvSpPr>
          <p:nvPr>
            <p:ph type="ftr" sz="quarter" idx="11"/>
          </p:nvPr>
        </p:nvSpPr>
        <p:spPr/>
        <p:txBody>
          <a:bodyPr/>
          <a:lstStyle/>
          <a:p>
            <a:endParaRPr lang="nl-NL"/>
          </a:p>
        </p:txBody>
      </p:sp>
      <p:sp>
        <p:nvSpPr>
          <p:cNvPr id="6" name="Slide Number Placeholder 6"/>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2410596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nl-NL"/>
              <a:t>Klik om stijl te bewerken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ED68BCE9-625F-467E-8AF2-907DE8508597}" type="datetimeFigureOut">
              <a:rPr lang="nl-NL" smtClean="0"/>
              <a:t>15-10-2019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B4BA891-74DB-464B-BA6F-7D2248684EBE}" type="slidenum">
              <a:rPr lang="nl-NL" smtClean="0"/>
              <a:t>‹nr.›</a:t>
            </a:fld>
            <a:endParaRPr lang="nl-NL"/>
          </a:p>
        </p:txBody>
      </p:sp>
    </p:spTree>
    <p:extLst>
      <p:ext uri="{BB962C8B-B14F-4D97-AF65-F5344CB8AC3E}">
        <p14:creationId xmlns:p14="http://schemas.microsoft.com/office/powerpoint/2010/main" val="2820140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nl-NL"/>
              <a:t>Klik om stijl te bewerken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D68BCE9-625F-467E-8AF2-907DE8508597}" type="datetimeFigureOut">
              <a:rPr lang="nl-NL" smtClean="0"/>
              <a:t>15-10-2019</a:t>
            </a:fld>
            <a:endParaRPr lang="nl-NL"/>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nl-NL"/>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B4BA891-74DB-464B-BA6F-7D2248684EBE}" type="slidenum">
              <a:rPr lang="nl-NL" smtClean="0"/>
              <a:t>‹nr.›</a:t>
            </a:fld>
            <a:endParaRPr lang="nl-NL"/>
          </a:p>
        </p:txBody>
      </p:sp>
    </p:spTree>
    <p:extLst>
      <p:ext uri="{BB962C8B-B14F-4D97-AF65-F5344CB8AC3E}">
        <p14:creationId xmlns:p14="http://schemas.microsoft.com/office/powerpoint/2010/main" val="3475438799"/>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018DBD9D-F192-4D23-ABE0-B4E9D5932BEF}"/>
              </a:ext>
            </a:extLst>
          </p:cNvPr>
          <p:cNvPicPr>
            <a:picLocks noChangeAspect="1"/>
          </p:cNvPicPr>
          <p:nvPr/>
        </p:nvPicPr>
        <p:blipFill rotWithShape="1">
          <a:blip r:embed="rId2">
            <a:extLst>
              <a:ext uri="{28A0092B-C50C-407E-A947-70E740481C1C}">
                <a14:useLocalDpi xmlns:a14="http://schemas.microsoft.com/office/drawing/2010/main" val="0"/>
              </a:ext>
            </a:extLst>
          </a:blip>
          <a:srcRect t="11759" b="3971"/>
          <a:stretch/>
        </p:blipFill>
        <p:spPr>
          <a:xfrm>
            <a:off x="20" y="0"/>
            <a:ext cx="12191980" cy="6857990"/>
          </a:xfrm>
          <a:prstGeom prst="rect">
            <a:avLst/>
          </a:prstGeom>
        </p:spPr>
      </p:pic>
      <p:sp>
        <p:nvSpPr>
          <p:cNvPr id="2" name="Titel 1">
            <a:extLst>
              <a:ext uri="{FF2B5EF4-FFF2-40B4-BE49-F238E27FC236}">
                <a16:creationId xmlns:a16="http://schemas.microsoft.com/office/drawing/2014/main" id="{DC016A65-F763-46E0-AEF4-412E76532F66}"/>
              </a:ext>
            </a:extLst>
          </p:cNvPr>
          <p:cNvSpPr>
            <a:spLocks noGrp="1"/>
          </p:cNvSpPr>
          <p:nvPr>
            <p:ph type="ctrTitle"/>
          </p:nvPr>
        </p:nvSpPr>
        <p:spPr>
          <a:xfrm>
            <a:off x="245182" y="4181842"/>
            <a:ext cx="3852041" cy="1834056"/>
          </a:xfrm>
        </p:spPr>
        <p:txBody>
          <a:bodyPr>
            <a:normAutofit/>
          </a:bodyPr>
          <a:lstStyle/>
          <a:p>
            <a:r>
              <a:rPr lang="nl-NL" sz="2400" dirty="0">
                <a:solidFill>
                  <a:schemeClr val="bg2"/>
                </a:solidFill>
              </a:rPr>
              <a:t>Zwangerschapsdiabetes</a:t>
            </a:r>
          </a:p>
        </p:txBody>
      </p:sp>
      <p:sp>
        <p:nvSpPr>
          <p:cNvPr id="3" name="Ondertitel 2">
            <a:extLst>
              <a:ext uri="{FF2B5EF4-FFF2-40B4-BE49-F238E27FC236}">
                <a16:creationId xmlns:a16="http://schemas.microsoft.com/office/drawing/2014/main" id="{79019741-0290-4A1B-B36F-84DE3EE8A054}"/>
              </a:ext>
            </a:extLst>
          </p:cNvPr>
          <p:cNvSpPr>
            <a:spLocks noGrp="1"/>
          </p:cNvSpPr>
          <p:nvPr>
            <p:ph type="subTitle" idx="1"/>
          </p:nvPr>
        </p:nvSpPr>
        <p:spPr>
          <a:xfrm flipH="1" flipV="1">
            <a:off x="12113171" y="5925959"/>
            <a:ext cx="45719" cy="89939"/>
          </a:xfrm>
        </p:spPr>
        <p:txBody>
          <a:bodyPr>
            <a:normAutofit fontScale="25000" lnSpcReduction="20000"/>
          </a:bodyPr>
          <a:lstStyle/>
          <a:p>
            <a:endParaRPr lang="nl-NL" sz="2000" dirty="0"/>
          </a:p>
        </p:txBody>
      </p:sp>
    </p:spTree>
    <p:extLst>
      <p:ext uri="{BB962C8B-B14F-4D97-AF65-F5344CB8AC3E}">
        <p14:creationId xmlns:p14="http://schemas.microsoft.com/office/powerpoint/2010/main" val="1963470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86164C-181D-4A1F-8D95-05433DD666D8}"/>
              </a:ext>
            </a:extLst>
          </p:cNvPr>
          <p:cNvSpPr>
            <a:spLocks noGrp="1"/>
          </p:cNvSpPr>
          <p:nvPr>
            <p:ph type="title"/>
          </p:nvPr>
        </p:nvSpPr>
        <p:spPr/>
        <p:txBody>
          <a:bodyPr/>
          <a:lstStyle/>
          <a:p>
            <a:r>
              <a:rPr lang="nl-NL" dirty="0"/>
              <a:t>Wat is Zwangerschapsdiabetes?</a:t>
            </a:r>
          </a:p>
        </p:txBody>
      </p:sp>
      <p:sp>
        <p:nvSpPr>
          <p:cNvPr id="3" name="Tijdelijke aanduiding voor inhoud 2">
            <a:extLst>
              <a:ext uri="{FF2B5EF4-FFF2-40B4-BE49-F238E27FC236}">
                <a16:creationId xmlns:a16="http://schemas.microsoft.com/office/drawing/2014/main" id="{280CF8DA-26CD-4635-A32C-93B261491301}"/>
              </a:ext>
            </a:extLst>
          </p:cNvPr>
          <p:cNvSpPr>
            <a:spLocks noGrp="1"/>
          </p:cNvSpPr>
          <p:nvPr>
            <p:ph idx="1"/>
          </p:nvPr>
        </p:nvSpPr>
        <p:spPr/>
        <p:txBody>
          <a:bodyPr/>
          <a:lstStyle/>
          <a:p>
            <a:r>
              <a:rPr lang="nl-NL" dirty="0"/>
              <a:t>Diabetes </a:t>
            </a:r>
            <a:r>
              <a:rPr lang="nl-NL" dirty="0" err="1"/>
              <a:t>gravidarum</a:t>
            </a:r>
            <a:endParaRPr lang="nl-NL" dirty="0"/>
          </a:p>
          <a:p>
            <a:r>
              <a:rPr lang="nl-NL" dirty="0"/>
              <a:t>1 op de 10 vrouwen</a:t>
            </a:r>
          </a:p>
          <a:p>
            <a:r>
              <a:rPr lang="nl-NL" dirty="0"/>
              <a:t>Diabetes die ontstaat tijdens de zwangerschap (</a:t>
            </a:r>
            <a:r>
              <a:rPr lang="nl-NL" dirty="0" err="1"/>
              <a:t>wk</a:t>
            </a:r>
            <a:r>
              <a:rPr lang="nl-NL" dirty="0"/>
              <a:t> 24 - 28)</a:t>
            </a:r>
          </a:p>
          <a:p>
            <a:r>
              <a:rPr lang="nl-NL" dirty="0"/>
              <a:t>Diabetes verdwijnt erg snel na de bevalling</a:t>
            </a:r>
          </a:p>
          <a:p>
            <a:r>
              <a:rPr lang="nl-NL" dirty="0"/>
              <a:t>Gebrek aan extra insuline om bloedsuiker op peil te houden</a:t>
            </a:r>
          </a:p>
        </p:txBody>
      </p:sp>
    </p:spTree>
    <p:extLst>
      <p:ext uri="{BB962C8B-B14F-4D97-AF65-F5344CB8AC3E}">
        <p14:creationId xmlns:p14="http://schemas.microsoft.com/office/powerpoint/2010/main" val="2043866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35AAC3-F08B-4EB0-960E-611878B8EBB5}"/>
              </a:ext>
            </a:extLst>
          </p:cNvPr>
          <p:cNvSpPr>
            <a:spLocks noGrp="1"/>
          </p:cNvSpPr>
          <p:nvPr>
            <p:ph type="title"/>
          </p:nvPr>
        </p:nvSpPr>
        <p:spPr/>
        <p:txBody>
          <a:bodyPr/>
          <a:lstStyle/>
          <a:p>
            <a:r>
              <a:rPr lang="nl-NL" dirty="0"/>
              <a:t>Symptomen:</a:t>
            </a:r>
          </a:p>
        </p:txBody>
      </p:sp>
      <p:sp>
        <p:nvSpPr>
          <p:cNvPr id="3" name="Tijdelijke aanduiding voor inhoud 2">
            <a:extLst>
              <a:ext uri="{FF2B5EF4-FFF2-40B4-BE49-F238E27FC236}">
                <a16:creationId xmlns:a16="http://schemas.microsoft.com/office/drawing/2014/main" id="{05CF9727-9692-46AF-ADBE-3F818D488598}"/>
              </a:ext>
            </a:extLst>
          </p:cNvPr>
          <p:cNvSpPr>
            <a:spLocks noGrp="1"/>
          </p:cNvSpPr>
          <p:nvPr>
            <p:ph idx="1"/>
          </p:nvPr>
        </p:nvSpPr>
        <p:spPr/>
        <p:txBody>
          <a:bodyPr/>
          <a:lstStyle/>
          <a:p>
            <a:r>
              <a:rPr lang="nl-NL" dirty="0"/>
              <a:t>Dorst </a:t>
            </a:r>
          </a:p>
          <a:p>
            <a:r>
              <a:rPr lang="nl-NL" dirty="0"/>
              <a:t>Veel plassen</a:t>
            </a:r>
          </a:p>
          <a:p>
            <a:r>
              <a:rPr lang="nl-NL" dirty="0"/>
              <a:t>Grote baby ( </a:t>
            </a:r>
            <a:r>
              <a:rPr lang="nl-NL" dirty="0" err="1"/>
              <a:t>macrosomie</a:t>
            </a:r>
            <a:r>
              <a:rPr lang="nl-NL" dirty="0"/>
              <a:t>) &gt; 48oo gram</a:t>
            </a:r>
          </a:p>
          <a:p>
            <a:endParaRPr lang="nl-NL" dirty="0"/>
          </a:p>
          <a:p>
            <a:endParaRPr lang="nl-NL" dirty="0"/>
          </a:p>
          <a:p>
            <a:endParaRPr lang="nl-NL" dirty="0"/>
          </a:p>
        </p:txBody>
      </p:sp>
      <p:pic>
        <p:nvPicPr>
          <p:cNvPr id="5" name="Afbeelding 4">
            <a:extLst>
              <a:ext uri="{FF2B5EF4-FFF2-40B4-BE49-F238E27FC236}">
                <a16:creationId xmlns:a16="http://schemas.microsoft.com/office/drawing/2014/main" id="{B74A631C-53FE-46DE-A4F5-C959D46D87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0917" y="3322468"/>
            <a:ext cx="4024312" cy="3238500"/>
          </a:xfrm>
          <a:prstGeom prst="rect">
            <a:avLst/>
          </a:prstGeom>
        </p:spPr>
      </p:pic>
    </p:spTree>
    <p:extLst>
      <p:ext uri="{BB962C8B-B14F-4D97-AF65-F5344CB8AC3E}">
        <p14:creationId xmlns:p14="http://schemas.microsoft.com/office/powerpoint/2010/main" val="1260857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66DBC8-B842-43BF-9AFD-049C71B67D11}"/>
              </a:ext>
            </a:extLst>
          </p:cNvPr>
          <p:cNvSpPr>
            <a:spLocks noGrp="1"/>
          </p:cNvSpPr>
          <p:nvPr>
            <p:ph type="title"/>
          </p:nvPr>
        </p:nvSpPr>
        <p:spPr/>
        <p:txBody>
          <a:bodyPr/>
          <a:lstStyle/>
          <a:p>
            <a:r>
              <a:rPr lang="nl-NL" dirty="0"/>
              <a:t>Risico’s:</a:t>
            </a:r>
          </a:p>
        </p:txBody>
      </p:sp>
      <p:sp>
        <p:nvSpPr>
          <p:cNvPr id="3" name="Tijdelijke aanduiding voor inhoud 2">
            <a:extLst>
              <a:ext uri="{FF2B5EF4-FFF2-40B4-BE49-F238E27FC236}">
                <a16:creationId xmlns:a16="http://schemas.microsoft.com/office/drawing/2014/main" id="{FC136B84-E9F2-4517-9A1C-80450282A391}"/>
              </a:ext>
            </a:extLst>
          </p:cNvPr>
          <p:cNvSpPr>
            <a:spLocks noGrp="1"/>
          </p:cNvSpPr>
          <p:nvPr>
            <p:ph idx="1"/>
          </p:nvPr>
        </p:nvSpPr>
        <p:spPr/>
        <p:txBody>
          <a:bodyPr>
            <a:normAutofit fontScale="92500" lnSpcReduction="20000"/>
          </a:bodyPr>
          <a:lstStyle/>
          <a:p>
            <a:pPr lvl="0"/>
            <a:r>
              <a:rPr lang="nl-NL" dirty="0"/>
              <a:t>Als je al eerder zwangerschapsdiabetes hebt gehad</a:t>
            </a:r>
          </a:p>
          <a:p>
            <a:pPr lvl="0"/>
            <a:r>
              <a:rPr lang="nl-NL" dirty="0"/>
              <a:t>Je eerder bent bevallen van een baby die zwaarder was dan 4500 gram</a:t>
            </a:r>
          </a:p>
          <a:p>
            <a:pPr lvl="0"/>
            <a:r>
              <a:rPr lang="nl-NL" dirty="0"/>
              <a:t>Je zelf te zwaar bent, al voor je zwangerschap. ( BMI 30 of meer)</a:t>
            </a:r>
          </a:p>
          <a:p>
            <a:pPr lvl="0"/>
            <a:r>
              <a:rPr lang="nl-NL" dirty="0"/>
              <a:t>Je eerder een miskraam hebt gehad</a:t>
            </a:r>
          </a:p>
          <a:p>
            <a:pPr lvl="0"/>
            <a:r>
              <a:rPr lang="nl-NL" dirty="0"/>
              <a:t>Je een vader, moeder, broer of zus hebt met diabetes type 2</a:t>
            </a:r>
          </a:p>
          <a:p>
            <a:pPr lvl="0"/>
            <a:r>
              <a:rPr lang="nl-NL" dirty="0"/>
              <a:t>Je van Afrikaanse, Zuid-Aziatische of Midden Oosten afkomstig bent</a:t>
            </a:r>
          </a:p>
          <a:p>
            <a:pPr lvl="0"/>
            <a:r>
              <a:rPr lang="nl-NL" dirty="0"/>
              <a:t>Je in een eerdere zwangerschap om onverklaarbare reden je baby hebt verloren</a:t>
            </a:r>
          </a:p>
          <a:p>
            <a:pPr lvl="0"/>
            <a:r>
              <a:rPr lang="nl-NL" dirty="0"/>
              <a:t>Je cholesterol of bloedsuiker te hoog zijn.</a:t>
            </a:r>
          </a:p>
          <a:p>
            <a:pPr lvl="0"/>
            <a:r>
              <a:rPr lang="nl-NL" dirty="0"/>
              <a:t>Je Polycysteus-ovariumsyndroom hebt ( PCOS)</a:t>
            </a:r>
          </a:p>
          <a:p>
            <a:pPr lvl="0"/>
            <a:r>
              <a:rPr lang="nl-NL" dirty="0"/>
              <a:t>Als je ouder bent dan 35 jaar</a:t>
            </a:r>
          </a:p>
          <a:p>
            <a:endParaRPr lang="nl-NL" dirty="0"/>
          </a:p>
        </p:txBody>
      </p:sp>
    </p:spTree>
    <p:extLst>
      <p:ext uri="{BB962C8B-B14F-4D97-AF65-F5344CB8AC3E}">
        <p14:creationId xmlns:p14="http://schemas.microsoft.com/office/powerpoint/2010/main" val="2830857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038FCF-D4E9-4971-8C1B-7573AD1163B6}"/>
              </a:ext>
            </a:extLst>
          </p:cNvPr>
          <p:cNvSpPr>
            <a:spLocks noGrp="1"/>
          </p:cNvSpPr>
          <p:nvPr>
            <p:ph type="title"/>
          </p:nvPr>
        </p:nvSpPr>
        <p:spPr/>
        <p:txBody>
          <a:bodyPr/>
          <a:lstStyle/>
          <a:p>
            <a:r>
              <a:rPr lang="nl-NL" dirty="0"/>
              <a:t>PCOS:</a:t>
            </a:r>
          </a:p>
        </p:txBody>
      </p:sp>
      <p:sp>
        <p:nvSpPr>
          <p:cNvPr id="3" name="Tijdelijke aanduiding voor inhoud 2">
            <a:extLst>
              <a:ext uri="{FF2B5EF4-FFF2-40B4-BE49-F238E27FC236}">
                <a16:creationId xmlns:a16="http://schemas.microsoft.com/office/drawing/2014/main" id="{5FBAD688-456C-4E73-B641-33482006A916}"/>
              </a:ext>
            </a:extLst>
          </p:cNvPr>
          <p:cNvSpPr>
            <a:spLocks noGrp="1"/>
          </p:cNvSpPr>
          <p:nvPr>
            <p:ph idx="1"/>
          </p:nvPr>
        </p:nvSpPr>
        <p:spPr/>
        <p:txBody>
          <a:bodyPr/>
          <a:lstStyle/>
          <a:p>
            <a:r>
              <a:rPr lang="nl-NL" dirty="0"/>
              <a:t>Polycysteus Ovarium Syndroom</a:t>
            </a:r>
          </a:p>
          <a:p>
            <a:r>
              <a:rPr lang="nl-NL" dirty="0"/>
              <a:t>Vochtblaasjes (cysten) die aanwezig zijn in de eierstok (ovarium)</a:t>
            </a:r>
          </a:p>
          <a:p>
            <a:endParaRPr lang="nl-NL" dirty="0"/>
          </a:p>
          <a:p>
            <a:pPr marL="0" indent="0">
              <a:buNone/>
            </a:pPr>
            <a:r>
              <a:rPr lang="nl-NL" dirty="0"/>
              <a:t>Normaal ontwikkelen zich in de eerste helft van de menstruatiecyclus enkele follikels (vochtblaasjes) in de eierstokken. Daarvan groeit er meestal maar 1 zover door totdat deze knapt. Het knappen van het blaasje noemen we ovulatie (eisprong). Het eitje gaat richting de  baarmoeder. Bij PCOS worden er meerdere kleine follikels gevormd, die moeilijk tot groei en ovulatie komen. Hierdoor </a:t>
            </a:r>
            <a:r>
              <a:rPr lang="nl-NL" dirty="0" err="1"/>
              <a:t>onstaat</a:t>
            </a:r>
            <a:r>
              <a:rPr lang="nl-NL" dirty="0"/>
              <a:t> er minder vaak of geen menstruatie.</a:t>
            </a:r>
          </a:p>
        </p:txBody>
      </p:sp>
    </p:spTree>
    <p:extLst>
      <p:ext uri="{BB962C8B-B14F-4D97-AF65-F5344CB8AC3E}">
        <p14:creationId xmlns:p14="http://schemas.microsoft.com/office/powerpoint/2010/main" val="3428469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174EFC-149D-458F-8205-07D225D8FAFB}"/>
              </a:ext>
            </a:extLst>
          </p:cNvPr>
          <p:cNvSpPr>
            <a:spLocks noGrp="1"/>
          </p:cNvSpPr>
          <p:nvPr>
            <p:ph type="title"/>
          </p:nvPr>
        </p:nvSpPr>
        <p:spPr/>
        <p:txBody>
          <a:bodyPr/>
          <a:lstStyle/>
          <a:p>
            <a:r>
              <a:rPr lang="nl-NL" dirty="0"/>
              <a:t>Behandeling:</a:t>
            </a:r>
          </a:p>
        </p:txBody>
      </p:sp>
      <p:sp>
        <p:nvSpPr>
          <p:cNvPr id="3" name="Tijdelijke aanduiding voor inhoud 2">
            <a:extLst>
              <a:ext uri="{FF2B5EF4-FFF2-40B4-BE49-F238E27FC236}">
                <a16:creationId xmlns:a16="http://schemas.microsoft.com/office/drawing/2014/main" id="{F37DB7DB-6ADC-406B-BA6F-8F1D80661A16}"/>
              </a:ext>
            </a:extLst>
          </p:cNvPr>
          <p:cNvSpPr>
            <a:spLocks noGrp="1"/>
          </p:cNvSpPr>
          <p:nvPr>
            <p:ph idx="1"/>
          </p:nvPr>
        </p:nvSpPr>
        <p:spPr/>
        <p:txBody>
          <a:bodyPr/>
          <a:lstStyle/>
          <a:p>
            <a:r>
              <a:rPr lang="nl-NL" dirty="0"/>
              <a:t>Dieet, in de vorm van verdelen van koolhydraten over de dag</a:t>
            </a:r>
          </a:p>
          <a:p>
            <a:r>
              <a:rPr lang="nl-NL" dirty="0"/>
              <a:t>Suikervrije producten laten staan</a:t>
            </a:r>
          </a:p>
          <a:p>
            <a:r>
              <a:rPr lang="nl-NL" dirty="0"/>
              <a:t>Als de bloedsuiker te hoog blijft, tijdelijk insuline spuiten of tabletten ( SUGAR-DIP onderzoek)</a:t>
            </a:r>
          </a:p>
          <a:p>
            <a:endParaRPr lang="nl-NL" dirty="0"/>
          </a:p>
        </p:txBody>
      </p:sp>
      <p:pic>
        <p:nvPicPr>
          <p:cNvPr id="5" name="Afbeelding 4">
            <a:extLst>
              <a:ext uri="{FF2B5EF4-FFF2-40B4-BE49-F238E27FC236}">
                <a16:creationId xmlns:a16="http://schemas.microsoft.com/office/drawing/2014/main" id="{801C5227-7E96-42C8-A5C2-C9DBC2CE6E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7511" y="3458528"/>
            <a:ext cx="4995816" cy="2789871"/>
          </a:xfrm>
          <a:prstGeom prst="rect">
            <a:avLst/>
          </a:prstGeom>
        </p:spPr>
      </p:pic>
    </p:spTree>
    <p:extLst>
      <p:ext uri="{BB962C8B-B14F-4D97-AF65-F5344CB8AC3E}">
        <p14:creationId xmlns:p14="http://schemas.microsoft.com/office/powerpoint/2010/main" val="605152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C6DE8-F6DD-47F3-AB3E-C23E1DE32E92}"/>
              </a:ext>
            </a:extLst>
          </p:cNvPr>
          <p:cNvSpPr>
            <a:spLocks noGrp="1"/>
          </p:cNvSpPr>
          <p:nvPr>
            <p:ph type="title"/>
          </p:nvPr>
        </p:nvSpPr>
        <p:spPr/>
        <p:txBody>
          <a:bodyPr/>
          <a:lstStyle/>
          <a:p>
            <a:r>
              <a:rPr lang="nl-NL" dirty="0"/>
              <a:t>Gevaren:</a:t>
            </a:r>
          </a:p>
        </p:txBody>
      </p:sp>
      <p:sp>
        <p:nvSpPr>
          <p:cNvPr id="3" name="Tijdelijke aanduiding voor inhoud 2">
            <a:extLst>
              <a:ext uri="{FF2B5EF4-FFF2-40B4-BE49-F238E27FC236}">
                <a16:creationId xmlns:a16="http://schemas.microsoft.com/office/drawing/2014/main" id="{22B1DDA3-3A9D-40FF-9C47-4CA8C091F95B}"/>
              </a:ext>
            </a:extLst>
          </p:cNvPr>
          <p:cNvSpPr>
            <a:spLocks noGrp="1"/>
          </p:cNvSpPr>
          <p:nvPr>
            <p:ph idx="1"/>
          </p:nvPr>
        </p:nvSpPr>
        <p:spPr/>
        <p:txBody>
          <a:bodyPr>
            <a:normAutofit fontScale="92500"/>
          </a:bodyPr>
          <a:lstStyle/>
          <a:p>
            <a:r>
              <a:rPr lang="nl-NL" dirty="0"/>
              <a:t>Een bevalling die moeilijker en gevaarlijker is door de grootte van de baby.</a:t>
            </a:r>
          </a:p>
          <a:p>
            <a:r>
              <a:rPr lang="nl-NL" dirty="0"/>
              <a:t>Meer kans op blessures tijdens de bevalling voor zowel moeder als kind.</a:t>
            </a:r>
          </a:p>
          <a:p>
            <a:r>
              <a:rPr lang="nl-NL" dirty="0"/>
              <a:t>Moeder en kind maken op latere leeftijd meer kans op ontwikkelen van diabetes type 2. 40 tot 50% in de eerste 10 jaar na de zwangerschap.</a:t>
            </a:r>
          </a:p>
          <a:p>
            <a:r>
              <a:rPr lang="nl-NL" dirty="0"/>
              <a:t>Meer kan op postnatale depressie.</a:t>
            </a:r>
          </a:p>
          <a:p>
            <a:r>
              <a:rPr lang="nl-NL" dirty="0"/>
              <a:t>Na de bevalling kan de baby te lage bloedglucosewaarden krijgen.</a:t>
            </a:r>
          </a:p>
          <a:p>
            <a:r>
              <a:rPr lang="nl-NL" dirty="0"/>
              <a:t>Verhoogde kans op infecties die meestal ontstaan in de nieren, blaas, baarmoederhals en baarmoeder.</a:t>
            </a:r>
          </a:p>
          <a:p>
            <a:r>
              <a:rPr lang="nl-NL" dirty="0"/>
              <a:t>Grote schommelingen in de bloedsuiker kunnen ertoe leiden dat de rijping van de longen van de baby langzamer verloopt.</a:t>
            </a:r>
          </a:p>
        </p:txBody>
      </p:sp>
    </p:spTree>
    <p:extLst>
      <p:ext uri="{BB962C8B-B14F-4D97-AF65-F5344CB8AC3E}">
        <p14:creationId xmlns:p14="http://schemas.microsoft.com/office/powerpoint/2010/main" val="31234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2A37A5-76AE-4653-AE34-43CF29E6E861}"/>
              </a:ext>
            </a:extLst>
          </p:cNvPr>
          <p:cNvSpPr>
            <a:spLocks noGrp="1"/>
          </p:cNvSpPr>
          <p:nvPr>
            <p:ph type="title"/>
          </p:nvPr>
        </p:nvSpPr>
        <p:spPr/>
        <p:txBody>
          <a:bodyPr/>
          <a:lstStyle/>
          <a:p>
            <a:r>
              <a:rPr lang="nl-NL" dirty="0"/>
              <a:t>Behandeling:</a:t>
            </a:r>
          </a:p>
        </p:txBody>
      </p:sp>
      <p:sp>
        <p:nvSpPr>
          <p:cNvPr id="3" name="Tijdelijke aanduiding voor inhoud 2">
            <a:extLst>
              <a:ext uri="{FF2B5EF4-FFF2-40B4-BE49-F238E27FC236}">
                <a16:creationId xmlns:a16="http://schemas.microsoft.com/office/drawing/2014/main" id="{812FD347-16A3-45DF-B415-3C4071E32933}"/>
              </a:ext>
            </a:extLst>
          </p:cNvPr>
          <p:cNvSpPr>
            <a:spLocks noGrp="1"/>
          </p:cNvSpPr>
          <p:nvPr>
            <p:ph idx="1"/>
          </p:nvPr>
        </p:nvSpPr>
        <p:spPr/>
        <p:txBody>
          <a:bodyPr/>
          <a:lstStyle/>
          <a:p>
            <a:pPr lvl="0"/>
            <a:r>
              <a:rPr lang="nl-NL" dirty="0"/>
              <a:t>Dieet, in de vorm van het verdelen van koolhydraten over de dag.</a:t>
            </a:r>
          </a:p>
          <a:p>
            <a:pPr lvl="0"/>
            <a:r>
              <a:rPr lang="nl-NL" dirty="0"/>
              <a:t>Suikervrije producten laten staan.</a:t>
            </a:r>
          </a:p>
          <a:p>
            <a:pPr lvl="0"/>
            <a:r>
              <a:rPr lang="nl-NL" dirty="0"/>
              <a:t>Als de bloedsuiker te hoog blijft, tijdelijk insuline spuiten of tabletten (SUGAR-DIP onderzoek).</a:t>
            </a:r>
          </a:p>
          <a:p>
            <a:pPr lvl="0"/>
            <a:endParaRPr lang="nl-NL" dirty="0"/>
          </a:p>
          <a:p>
            <a:pPr lvl="0"/>
            <a:endParaRPr lang="nl-NL" dirty="0"/>
          </a:p>
          <a:p>
            <a:endParaRPr lang="nl-NL" dirty="0"/>
          </a:p>
        </p:txBody>
      </p:sp>
      <p:pic>
        <p:nvPicPr>
          <p:cNvPr id="5" name="Afbeelding 4">
            <a:extLst>
              <a:ext uri="{FF2B5EF4-FFF2-40B4-BE49-F238E27FC236}">
                <a16:creationId xmlns:a16="http://schemas.microsoft.com/office/drawing/2014/main" id="{717B5F61-2502-4413-A8EF-42F218A902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4750" y="4776602"/>
            <a:ext cx="4762500" cy="1228725"/>
          </a:xfrm>
          <a:prstGeom prst="rect">
            <a:avLst/>
          </a:prstGeom>
        </p:spPr>
      </p:pic>
    </p:spTree>
    <p:extLst>
      <p:ext uri="{BB962C8B-B14F-4D97-AF65-F5344CB8AC3E}">
        <p14:creationId xmlns:p14="http://schemas.microsoft.com/office/powerpoint/2010/main" val="17787528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432</Words>
  <Application>Microsoft Office PowerPoint</Application>
  <PresentationFormat>Breedbeeld</PresentationFormat>
  <Paragraphs>45</Paragraphs>
  <Slides>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Century Gothic</vt:lpstr>
      <vt:lpstr>Wingdings 3</vt:lpstr>
      <vt:lpstr>Ion</vt:lpstr>
      <vt:lpstr>Zwangerschapsdiabetes</vt:lpstr>
      <vt:lpstr>Wat is Zwangerschapsdiabetes?</vt:lpstr>
      <vt:lpstr>Symptomen:</vt:lpstr>
      <vt:lpstr>Risico’s:</vt:lpstr>
      <vt:lpstr>PCOS:</vt:lpstr>
      <vt:lpstr>Behandeling:</vt:lpstr>
      <vt:lpstr>Gevaren:</vt:lpstr>
      <vt:lpstr>Behandeling: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Zwangerschapsdiabetes</dc:title>
  <dc:creator>Saskia Wallaard</dc:creator>
  <cp:lastModifiedBy>Saskia Wallaard</cp:lastModifiedBy>
  <cp:revision>8</cp:revision>
  <dcterms:created xsi:type="dcterms:W3CDTF">2019-09-18T12:59:54Z</dcterms:created>
  <dcterms:modified xsi:type="dcterms:W3CDTF">2019-10-15T12:49:21Z</dcterms:modified>
</cp:coreProperties>
</file>