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4" r:id="rId3"/>
    <p:sldId id="258" r:id="rId4"/>
    <p:sldId id="257" r:id="rId5"/>
    <p:sldId id="261" r:id="rId6"/>
    <p:sldId id="259" r:id="rId7"/>
    <p:sldId id="262" r:id="rId8"/>
    <p:sldId id="265" r:id="rId9"/>
    <p:sldId id="260" r:id="rId10"/>
    <p:sldId id="266" r:id="rId11"/>
    <p:sldId id="273" r:id="rId12"/>
    <p:sldId id="268" r:id="rId13"/>
    <p:sldId id="269" r:id="rId14"/>
    <p:sldId id="270" r:id="rId15"/>
    <p:sldId id="271" r:id="rId16"/>
    <p:sldId id="272" r:id="rId17"/>
    <p:sldId id="280" r:id="rId18"/>
    <p:sldId id="274" r:id="rId19"/>
    <p:sldId id="279" r:id="rId20"/>
    <p:sldId id="281" r:id="rId21"/>
    <p:sldId id="282" r:id="rId22"/>
    <p:sldId id="276" r:id="rId23"/>
    <p:sldId id="275" r:id="rId24"/>
    <p:sldId id="278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70" d="100"/>
          <a:sy n="70" d="100"/>
        </p:scale>
        <p:origin x="5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CA9D-7C7B-47C8-8D1F-44284AB4C076}" type="datetimeFigureOut">
              <a:rPr lang="nl-NL" smtClean="0"/>
              <a:t>29-11-2016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57CCB-69A1-43E3-A5E4-4B47CCF9E6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68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7CCB-69A1-43E3-A5E4-4B47CCF9E68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50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DA22-1BA9-4306-B905-822300E4DD17}" type="datetimeFigureOut">
              <a:rPr lang="nl-NL" smtClean="0"/>
              <a:t>29-11-2016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310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DA22-1BA9-4306-B905-822300E4DD17}" type="datetimeFigureOut">
              <a:rPr lang="nl-NL" smtClean="0"/>
              <a:t>29-11-2016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49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DA22-1BA9-4306-B905-822300E4DD17}" type="datetimeFigureOut">
              <a:rPr lang="nl-NL" smtClean="0"/>
              <a:t>29-11-2016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884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DA22-1BA9-4306-B905-822300E4DD17}" type="datetimeFigureOut">
              <a:rPr lang="nl-NL" smtClean="0"/>
              <a:t>29-11-2016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DA22-1BA9-4306-B905-822300E4DD17}" type="datetimeFigureOut">
              <a:rPr lang="nl-NL" smtClean="0"/>
              <a:t>29-11-2016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7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DA22-1BA9-4306-B905-822300E4DD17}" type="datetimeFigureOut">
              <a:rPr lang="nl-NL" smtClean="0"/>
              <a:t>29-11-2016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87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DA22-1BA9-4306-B905-822300E4DD17}" type="datetimeFigureOut">
              <a:rPr lang="nl-NL" smtClean="0"/>
              <a:t>29-11-2016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34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DA22-1BA9-4306-B905-822300E4DD17}" type="datetimeFigureOut">
              <a:rPr lang="nl-NL" smtClean="0"/>
              <a:t>29-11-2016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8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DA22-1BA9-4306-B905-822300E4DD17}" type="datetimeFigureOut">
              <a:rPr lang="nl-NL" smtClean="0"/>
              <a:t>29-11-2016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154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DA22-1BA9-4306-B905-822300E4DD17}" type="datetimeFigureOut">
              <a:rPr lang="nl-NL" smtClean="0"/>
              <a:t>29-11-2016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08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DA22-1BA9-4306-B905-822300E4DD17}" type="datetimeFigureOut">
              <a:rPr lang="nl-NL" smtClean="0"/>
              <a:t>29-11-2016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52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EDA22-1BA9-4306-B905-822300E4DD17}" type="datetimeFigureOut">
              <a:rPr lang="nl-NL" smtClean="0"/>
              <a:t>29-11-2016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9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tklokhuis.nl/tv-uitzending/2030/Aardewer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827634"/>
          </a:xfrm>
        </p:spPr>
        <p:txBody>
          <a:bodyPr>
            <a:normAutofit/>
          </a:bodyPr>
          <a:lstStyle/>
          <a:p>
            <a:r>
              <a:rPr lang="nl-NL" sz="7200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Keramiek</a:t>
            </a:r>
            <a:endParaRPr lang="nl-NL" sz="72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16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Handmatig </a:t>
            </a:r>
            <a:endParaRPr lang="nl-NL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6836" y="1268760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nl-NL" u="sng" dirty="0" smtClean="0"/>
              <a:t>Gieten </a:t>
            </a:r>
          </a:p>
          <a:p>
            <a:pPr marL="0" indent="0">
              <a:buNone/>
            </a:pPr>
            <a:r>
              <a:rPr lang="nl-NL" dirty="0" smtClean="0"/>
              <a:t>Je gebruikt een mal van gips, omdat gips het water uit de klei trekt. </a:t>
            </a:r>
          </a:p>
          <a:p>
            <a:pPr marL="514350" indent="-514350">
              <a:buAutoNum type="arabicPeriod"/>
            </a:pPr>
            <a:r>
              <a:rPr lang="nl-NL" dirty="0" smtClean="0"/>
              <a:t>Je giet de vloeibare klei in de mal en laat deze staan tot de klei zich aan de wand heeft gehecht. </a:t>
            </a:r>
          </a:p>
          <a:p>
            <a:pPr marL="514350" indent="-514350">
              <a:buAutoNum type="arabicPeriod"/>
            </a:pPr>
            <a:r>
              <a:rPr lang="nl-NL" dirty="0" smtClean="0"/>
              <a:t>De overtollige klei giet je uit de mal. </a:t>
            </a:r>
          </a:p>
          <a:p>
            <a:pPr marL="514350" indent="-514350">
              <a:buAutoNum type="arabicPeriod"/>
            </a:pPr>
            <a:r>
              <a:rPr lang="nl-NL" dirty="0" smtClean="0"/>
              <a:t>Je wacht tot de klei </a:t>
            </a:r>
            <a:r>
              <a:rPr lang="nl-NL" u="sng" dirty="0" err="1" smtClean="0"/>
              <a:t>leerhard</a:t>
            </a:r>
            <a:r>
              <a:rPr lang="nl-NL" dirty="0" smtClean="0"/>
              <a:t> is. </a:t>
            </a:r>
          </a:p>
          <a:p>
            <a:pPr marL="514350" indent="-514350">
              <a:buAutoNum type="arabicPeriod"/>
            </a:pPr>
            <a:r>
              <a:rPr lang="nl-NL" dirty="0" smtClean="0"/>
              <a:t>Verwijder de mal.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dirty="0" smtClean="0"/>
              <a:t>Voorwerp bewerken of direct verder laten drogen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 </a:t>
            </a:r>
            <a:r>
              <a:rPr lang="nl-NL" dirty="0" smtClean="0">
                <a:hlinkClick r:id="rId3"/>
              </a:rPr>
              <a:t>Filmpje</a:t>
            </a:r>
            <a:r>
              <a:rPr lang="nl-NL" dirty="0" smtClean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73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297"/>
            <a:ext cx="5310790" cy="298221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6550"/>
            <a:ext cx="4737436" cy="315180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1" y="3706195"/>
            <a:ext cx="4211960" cy="315180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185298"/>
            <a:ext cx="2970138" cy="298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1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Machinaal </a:t>
            </a:r>
            <a:endParaRPr lang="nl-NL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 smtClean="0"/>
              <a:t>Gieten</a:t>
            </a:r>
          </a:p>
          <a:p>
            <a:pPr marL="0" indent="0">
              <a:buNone/>
            </a:pPr>
            <a:r>
              <a:rPr lang="nl-NL" dirty="0" smtClean="0"/>
              <a:t>Delen van het proces zijn geautomatiseerd.</a:t>
            </a:r>
          </a:p>
          <a:p>
            <a:pPr>
              <a:buFontTx/>
              <a:buChar char="-"/>
            </a:pPr>
            <a:r>
              <a:rPr lang="nl-NL" dirty="0" smtClean="0"/>
              <a:t>Vloeibare klei in grote hoeveelheid aanmaken</a:t>
            </a:r>
          </a:p>
          <a:p>
            <a:pPr>
              <a:buFontTx/>
              <a:buChar char="-"/>
            </a:pPr>
            <a:r>
              <a:rPr lang="nl-NL" dirty="0" smtClean="0"/>
              <a:t>Met doseerpistool verdelen over mallen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21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Machinaal </a:t>
            </a:r>
            <a:endParaRPr lang="nl-NL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1224" y="1700808"/>
            <a:ext cx="8229600" cy="4525963"/>
          </a:xfrm>
        </p:spPr>
        <p:txBody>
          <a:bodyPr/>
          <a:lstStyle/>
          <a:p>
            <a:r>
              <a:rPr lang="nl-NL" u="sng" dirty="0" smtClean="0"/>
              <a:t>Persen</a:t>
            </a:r>
          </a:p>
          <a:p>
            <a:pPr marL="0" indent="0">
              <a:buNone/>
            </a:pPr>
            <a:r>
              <a:rPr lang="nl-NL" dirty="0" smtClean="0"/>
              <a:t>- Persen gebeurt in een mal + contramal.</a:t>
            </a:r>
          </a:p>
          <a:p>
            <a:pPr marL="0" indent="0">
              <a:buNone/>
            </a:pPr>
            <a:r>
              <a:rPr lang="nl-NL" dirty="0" smtClean="0"/>
              <a:t>- Niet alle vormen zijn mogelijk </a:t>
            </a:r>
            <a:r>
              <a:rPr lang="nl-NL" sz="2000" dirty="0" smtClean="0"/>
              <a:t>(alleen conisch)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937448"/>
            <a:ext cx="1743075" cy="26193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37448"/>
            <a:ext cx="1933575" cy="26193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735" y="4437112"/>
            <a:ext cx="2275495" cy="211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Machinaal </a:t>
            </a:r>
            <a:endParaRPr lang="nl-NL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r>
              <a:rPr lang="nl-NL" u="sng" dirty="0" smtClean="0"/>
              <a:t>Draaien</a:t>
            </a:r>
          </a:p>
          <a:p>
            <a:pPr>
              <a:buFontTx/>
              <a:buChar char="-"/>
            </a:pPr>
            <a:r>
              <a:rPr lang="nl-NL" dirty="0" smtClean="0"/>
              <a:t>Lijkt op het handmatig draaien, maar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hiervoor heb je een mal nodig voor de 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buitenkant. </a:t>
            </a:r>
          </a:p>
          <a:p>
            <a:pPr marL="0" indent="0">
              <a:buNone/>
            </a:pPr>
            <a:r>
              <a:rPr lang="nl-NL" dirty="0" smtClean="0"/>
              <a:t>-   De vormen zijn beperkt, ronde vormen.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65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33" y="3754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Kwaliteit </a:t>
            </a:r>
            <a:endParaRPr lang="nl-NL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95826"/>
            <a:ext cx="8229600" cy="4997152"/>
          </a:xfrm>
        </p:spPr>
        <p:txBody>
          <a:bodyPr>
            <a:normAutofit/>
          </a:bodyPr>
          <a:lstStyle/>
          <a:p>
            <a:r>
              <a:rPr lang="nl-NL" dirty="0" smtClean="0"/>
              <a:t>Handgemaakt / machinaal?</a:t>
            </a:r>
          </a:p>
          <a:p>
            <a:r>
              <a:rPr lang="nl-NL" dirty="0" smtClean="0"/>
              <a:t>Welke grondstoffen zijn gebruikt?</a:t>
            </a:r>
          </a:p>
          <a:p>
            <a:r>
              <a:rPr lang="nl-NL" dirty="0"/>
              <a:t> </a:t>
            </a:r>
            <a:r>
              <a:rPr lang="nl-NL" dirty="0" smtClean="0"/>
              <a:t>A - B-keuze</a:t>
            </a:r>
            <a:endParaRPr lang="nl-NL" dirty="0"/>
          </a:p>
          <a:p>
            <a:pPr marL="0" indent="0">
              <a:buNone/>
            </a:pPr>
            <a:endParaRPr lang="nl-NL" sz="1000" dirty="0"/>
          </a:p>
          <a:p>
            <a:pPr marL="0" indent="0">
              <a:buNone/>
            </a:pPr>
            <a:r>
              <a:rPr lang="nl-NL" dirty="0" smtClean="0"/>
              <a:t>In </a:t>
            </a:r>
            <a:r>
              <a:rPr lang="nl-NL" dirty="0" smtClean="0"/>
              <a:t>de bloemenwinkel </a:t>
            </a:r>
            <a:r>
              <a:rPr lang="nl-NL" dirty="0" smtClean="0"/>
              <a:t>wordt vaak machinaal gemaakt aardewerk gebruikt als ondergrond.</a:t>
            </a:r>
          </a:p>
          <a:p>
            <a:pPr marL="0" indent="0">
              <a:buNone/>
            </a:pPr>
            <a:r>
              <a:rPr lang="nl-NL" sz="2000" dirty="0" smtClean="0"/>
              <a:t>(</a:t>
            </a:r>
            <a:r>
              <a:rPr lang="nl-NL" sz="2000" dirty="0" smtClean="0">
                <a:sym typeface="Wingdings" panose="05000000000000000000" pitchFamily="2" charset="2"/>
              </a:rPr>
              <a:t> goedkoper / serie / maten)</a:t>
            </a:r>
            <a:endParaRPr lang="nl-NL" sz="2000" dirty="0"/>
          </a:p>
          <a:p>
            <a:pPr marL="0" indent="0">
              <a:buNone/>
            </a:pPr>
            <a:r>
              <a:rPr lang="nl-NL" dirty="0" smtClean="0"/>
              <a:t>Handgemaakt aardewerk wordt wel verkocht, meestal in de luxere bloemenwinkel. </a:t>
            </a:r>
          </a:p>
          <a:p>
            <a:pPr marL="0" indent="0">
              <a:buNone/>
            </a:pPr>
            <a:r>
              <a:rPr lang="nl-NL" sz="2000" dirty="0" smtClean="0"/>
              <a:t>(</a:t>
            </a:r>
            <a:r>
              <a:rPr lang="nl-NL" sz="2000" dirty="0" smtClean="0">
                <a:sym typeface="Wingdings" panose="05000000000000000000" pitchFamily="2" charset="2"/>
              </a:rPr>
              <a:t> duurder / uniek / apart / kunst)</a:t>
            </a:r>
            <a:endParaRPr lang="nl-NL" sz="2000" dirty="0" smtClean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052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Keramiek bakken in de oven</a:t>
            </a:r>
            <a:endParaRPr lang="nl-NL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95936" y="1417638"/>
            <a:ext cx="4906888" cy="5440362"/>
          </a:xfrm>
        </p:spPr>
        <p:txBody>
          <a:bodyPr/>
          <a:lstStyle/>
          <a:p>
            <a:r>
              <a:rPr lang="nl-NL" dirty="0" smtClean="0"/>
              <a:t>Roodstenen aardewerk:</a:t>
            </a:r>
          </a:p>
          <a:p>
            <a:pPr marL="0" indent="0">
              <a:buNone/>
            </a:pPr>
            <a:r>
              <a:rPr lang="nl-NL" dirty="0" smtClean="0"/>
              <a:t>	800 ‘C</a:t>
            </a:r>
            <a:endParaRPr lang="nl-NL" dirty="0"/>
          </a:p>
          <a:p>
            <a:r>
              <a:rPr lang="nl-NL" dirty="0" smtClean="0"/>
              <a:t>Aardewerk:</a:t>
            </a:r>
          </a:p>
          <a:p>
            <a:pPr marL="0" indent="0">
              <a:buNone/>
            </a:pPr>
            <a:r>
              <a:rPr lang="nl-NL" dirty="0" smtClean="0"/>
              <a:t>	900-1100 ‘C</a:t>
            </a:r>
            <a:endParaRPr lang="nl-NL" dirty="0"/>
          </a:p>
          <a:p>
            <a:r>
              <a:rPr lang="nl-NL" dirty="0" smtClean="0"/>
              <a:t>Steengoed / gres:</a:t>
            </a:r>
          </a:p>
          <a:p>
            <a:pPr marL="0" indent="0">
              <a:buNone/>
            </a:pPr>
            <a:r>
              <a:rPr lang="nl-NL" dirty="0" smtClean="0"/>
              <a:t>	1250-1350 ‘C</a:t>
            </a:r>
            <a:endParaRPr lang="nl-NL" dirty="0"/>
          </a:p>
          <a:p>
            <a:r>
              <a:rPr lang="nl-NL" dirty="0" smtClean="0"/>
              <a:t>Porselein: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&gt; 1300 ’C</a:t>
            </a:r>
          </a:p>
          <a:p>
            <a:pPr marL="0" indent="0">
              <a:buNone/>
            </a:pPr>
            <a:r>
              <a:rPr lang="nl-NL" dirty="0" err="1" smtClean="0"/>
              <a:t>Sintering</a:t>
            </a:r>
            <a:r>
              <a:rPr lang="nl-NL" dirty="0" smtClean="0"/>
              <a:t> vanaf 1200 ‘C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311"/>
            <a:ext cx="3779912" cy="47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Biscuit gebakken keramiek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Eén keer gebakken klei (900 ‘C)</a:t>
            </a:r>
          </a:p>
          <a:p>
            <a:r>
              <a:rPr lang="nl-NL" dirty="0" smtClean="0"/>
              <a:t>Ongeglazuurd </a:t>
            </a:r>
          </a:p>
          <a:p>
            <a:r>
              <a:rPr lang="nl-NL" dirty="0" smtClean="0"/>
              <a:t>Wordt halffabricaat genoemd </a:t>
            </a:r>
          </a:p>
          <a:p>
            <a:pPr marL="0" indent="0">
              <a:buNone/>
            </a:pPr>
            <a:r>
              <a:rPr lang="nl-NL" sz="2000" dirty="0" smtClean="0"/>
              <a:t>        </a:t>
            </a:r>
            <a:r>
              <a:rPr lang="nl-NL" sz="2400" dirty="0" smtClean="0"/>
              <a:t>(daarna wordt het nog bewerkt met glazuur en afgebakken)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72" y="4536560"/>
            <a:ext cx="83439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Problemen bij het bakken</a:t>
            </a:r>
            <a:endParaRPr lang="nl-NL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nl-NL" dirty="0" smtClean="0"/>
              <a:t>Kapot klappen van het voorwerp</a:t>
            </a:r>
          </a:p>
          <a:p>
            <a:pPr lvl="1"/>
            <a:r>
              <a:rPr lang="nl-NL" dirty="0" smtClean="0"/>
              <a:t>Lucht in de klei </a:t>
            </a:r>
            <a:r>
              <a:rPr lang="nl-NL" dirty="0" smtClean="0">
                <a:sym typeface="Wingdings" panose="05000000000000000000" pitchFamily="2" charset="2"/>
              </a:rPr>
              <a:t> toevoegen van </a:t>
            </a:r>
            <a:r>
              <a:rPr lang="nl-NL" u="sng" dirty="0" smtClean="0">
                <a:sym typeface="Wingdings" panose="05000000000000000000" pitchFamily="2" charset="2"/>
              </a:rPr>
              <a:t>chamotte </a:t>
            </a:r>
          </a:p>
          <a:p>
            <a:pPr marL="457200" lvl="1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  <a:r>
              <a:rPr lang="nl-NL" dirty="0" smtClean="0">
                <a:sym typeface="Wingdings" panose="05000000000000000000" pitchFamily="2" charset="2"/>
              </a:rPr>
              <a:t>			</a:t>
            </a:r>
            <a:r>
              <a:rPr lang="nl-NL" sz="2400" dirty="0" smtClean="0">
                <a:sym typeface="Wingdings" panose="05000000000000000000" pitchFamily="2" charset="2"/>
              </a:rPr>
              <a:t>(= gemalen gebakken klei)</a:t>
            </a:r>
            <a:endParaRPr lang="nl-NL" sz="2400" dirty="0"/>
          </a:p>
          <a:p>
            <a:r>
              <a:rPr lang="nl-NL" dirty="0" smtClean="0"/>
              <a:t>Scheurtjes in de klei of glazuur </a:t>
            </a:r>
            <a:r>
              <a:rPr lang="nl-NL" sz="2400" dirty="0" smtClean="0"/>
              <a:t>(= </a:t>
            </a:r>
            <a:r>
              <a:rPr lang="nl-NL" sz="2400" u="sng" dirty="0" smtClean="0"/>
              <a:t>craquelé</a:t>
            </a:r>
            <a:r>
              <a:rPr lang="nl-NL" sz="2400" dirty="0" smtClean="0"/>
              <a:t>) </a:t>
            </a:r>
          </a:p>
          <a:p>
            <a:r>
              <a:rPr lang="nl-NL" dirty="0" smtClean="0"/>
              <a:t>Voorwerpen smelten aan elkaar 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(tegen elkaar gezet in oven)</a:t>
            </a:r>
          </a:p>
          <a:p>
            <a:r>
              <a:rPr lang="nl-NL" dirty="0" smtClean="0"/>
              <a:t>Beschadiging aan onderkant </a:t>
            </a:r>
          </a:p>
          <a:p>
            <a:pPr marL="0" indent="0">
              <a:buNone/>
            </a:pPr>
            <a:r>
              <a:rPr lang="nl-NL" sz="2400" dirty="0"/>
              <a:t> </a:t>
            </a:r>
            <a:r>
              <a:rPr lang="nl-NL" sz="2400" dirty="0" smtClean="0"/>
              <a:t>    (geglazuurd voorwerp op </a:t>
            </a:r>
            <a:r>
              <a:rPr lang="nl-NL" sz="2400" u="sng" dirty="0" smtClean="0"/>
              <a:t>triangel</a:t>
            </a:r>
            <a:r>
              <a:rPr lang="nl-NL" sz="2400" dirty="0" smtClean="0"/>
              <a:t> zetten in de oven)</a:t>
            </a:r>
            <a:r>
              <a:rPr lang="nl-NL" sz="2400" i="1" dirty="0" smtClean="0"/>
              <a:t> </a:t>
            </a:r>
          </a:p>
          <a:p>
            <a:pPr marL="0" indent="0">
              <a:buNone/>
            </a:pPr>
            <a:r>
              <a:rPr lang="nl-NL" sz="2000" i="1" dirty="0"/>
              <a:t>	</a:t>
            </a:r>
            <a:r>
              <a:rPr lang="nl-NL" sz="2000" i="1" dirty="0" smtClean="0"/>
              <a:t>			   	 </a:t>
            </a:r>
            <a:r>
              <a:rPr lang="nl-NL" sz="1800" i="1" dirty="0" smtClean="0"/>
              <a:t>= </a:t>
            </a:r>
            <a:r>
              <a:rPr lang="nl-NL" sz="2000" i="1" dirty="0"/>
              <a:t>driepoot</a:t>
            </a:r>
            <a:endParaRPr lang="nl-NL" sz="2000" dirty="0"/>
          </a:p>
        </p:txBody>
      </p:sp>
      <p:sp>
        <p:nvSpPr>
          <p:cNvPr id="5" name="Gebogen PIJL-OMHOOG 4"/>
          <p:cNvSpPr/>
          <p:nvPr/>
        </p:nvSpPr>
        <p:spPr>
          <a:xfrm rot="5400000">
            <a:off x="4608004" y="5625244"/>
            <a:ext cx="288032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7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Glazuur op aardewerk</a:t>
            </a:r>
            <a:endParaRPr lang="nl-NL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Glazuur is een </a:t>
            </a:r>
            <a:r>
              <a:rPr lang="nl-NL" dirty="0" smtClean="0"/>
              <a:t>glassoort, dun laagje over het aardewerk.</a:t>
            </a:r>
          </a:p>
          <a:p>
            <a:endParaRPr lang="nl-NL" sz="1100" dirty="0" smtClean="0"/>
          </a:p>
          <a:p>
            <a:endParaRPr lang="nl-NL" sz="1100" dirty="0"/>
          </a:p>
          <a:p>
            <a:r>
              <a:rPr lang="nl-NL" dirty="0"/>
              <a:t>Aardewerk wordt minder kwetsbaar (</a:t>
            </a:r>
            <a:r>
              <a:rPr lang="nl-NL" dirty="0" smtClean="0"/>
              <a:t>steviger</a:t>
            </a:r>
            <a:r>
              <a:rPr lang="nl-NL" dirty="0"/>
              <a:t>). </a:t>
            </a:r>
            <a:endParaRPr lang="nl-NL" dirty="0" smtClean="0"/>
          </a:p>
          <a:p>
            <a:r>
              <a:rPr lang="nl-NL" dirty="0" smtClean="0"/>
              <a:t>Aardewerk waterdicht maken</a:t>
            </a:r>
          </a:p>
          <a:p>
            <a:r>
              <a:rPr lang="nl-NL" dirty="0" smtClean="0"/>
              <a:t>Decoratie (kleur/afbeelding).</a:t>
            </a:r>
            <a:endParaRPr lang="nl-NL" dirty="0"/>
          </a:p>
          <a:p>
            <a:r>
              <a:rPr lang="nl-NL" dirty="0" smtClean="0"/>
              <a:t>Glad </a:t>
            </a:r>
            <a:r>
              <a:rPr lang="nl-NL" dirty="0"/>
              <a:t>van </a:t>
            </a:r>
            <a:r>
              <a:rPr lang="nl-NL" dirty="0" smtClean="0"/>
              <a:t>structuur </a:t>
            </a:r>
            <a:r>
              <a:rPr lang="nl-NL" sz="2000" dirty="0" smtClean="0"/>
              <a:t>(makkelijk schoonmaken).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45024"/>
            <a:ext cx="2344281" cy="321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381" y="4581128"/>
            <a:ext cx="1411619" cy="19487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13688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Keramiek </a:t>
            </a:r>
            <a:endParaRPr lang="nl-NL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332" y="1556792"/>
            <a:ext cx="8939336" cy="5301208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Keramiek is alles wat van gebakken klei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gemaakt is: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Tx/>
              <a:buChar char="-"/>
            </a:pPr>
            <a:r>
              <a:rPr lang="nl-NL" b="1" dirty="0" smtClean="0"/>
              <a:t>Aardewerk </a:t>
            </a:r>
            <a:r>
              <a:rPr lang="nl-NL" dirty="0" smtClean="0"/>
              <a:t>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nl-NL" sz="2800" dirty="0" smtClean="0">
                <a:solidFill>
                  <a:schemeClr val="accent6">
                    <a:lumMod val="75000"/>
                  </a:schemeClr>
                </a:solidFill>
              </a:rPr>
              <a:t>Terracotta = roodbakkende klei, niet geglazuurd (800-1000 ‘C)</a:t>
            </a:r>
          </a:p>
          <a:p>
            <a:r>
              <a:rPr lang="nl-NL" sz="2800" dirty="0"/>
              <a:t>andere kleur; afhankelijk van soort klei (900-1100 ‘C)</a:t>
            </a:r>
          </a:p>
          <a:p>
            <a:pPr marL="0" indent="0">
              <a:buNone/>
            </a:pPr>
            <a:endParaRPr lang="nl-NL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nl-NL" b="1" dirty="0" smtClean="0"/>
              <a:t>Steengoed</a:t>
            </a:r>
            <a:r>
              <a:rPr lang="nl-NL" dirty="0" smtClean="0"/>
              <a:t> </a:t>
            </a:r>
            <a:r>
              <a:rPr lang="nl-NL" sz="2800" dirty="0" smtClean="0"/>
              <a:t>(1250 – 1350 ‘C)</a:t>
            </a:r>
          </a:p>
          <a:p>
            <a:pPr>
              <a:buFontTx/>
              <a:buChar char="-"/>
            </a:pPr>
            <a:r>
              <a:rPr lang="nl-NL" b="1" dirty="0" smtClean="0"/>
              <a:t>Porselein</a:t>
            </a:r>
            <a:r>
              <a:rPr lang="nl-NL" dirty="0" smtClean="0"/>
              <a:t> </a:t>
            </a:r>
            <a:r>
              <a:rPr lang="nl-NL" sz="2800" dirty="0" smtClean="0"/>
              <a:t>(1300-1400 ‘C</a:t>
            </a:r>
            <a:r>
              <a:rPr lang="nl-NL" sz="2800" dirty="0"/>
              <a:t>) </a:t>
            </a:r>
            <a:endParaRPr lang="nl-NL" sz="2800" dirty="0" smtClean="0"/>
          </a:p>
          <a:p>
            <a:pPr>
              <a:buFontTx/>
              <a:buChar char="-"/>
            </a:pPr>
            <a:endParaRPr lang="nl-NL" sz="2800" dirty="0" smtClean="0"/>
          </a:p>
        </p:txBody>
      </p:sp>
      <p:pic>
        <p:nvPicPr>
          <p:cNvPr id="1026" name="Picture 2" descr="Afbeeldingsresultaat voor terracotta pott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16224"/>
            <a:ext cx="22677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7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02124" y="-49112"/>
            <a:ext cx="4104456" cy="906424"/>
          </a:xfrm>
        </p:spPr>
        <p:txBody>
          <a:bodyPr/>
          <a:lstStyle/>
          <a:p>
            <a:r>
              <a:rPr lang="nl-NL" dirty="0" smtClean="0"/>
              <a:t>Craquelé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908720"/>
            <a:ext cx="8229600" cy="2448272"/>
          </a:xfrm>
        </p:spPr>
        <p:txBody>
          <a:bodyPr/>
          <a:lstStyle/>
          <a:p>
            <a:r>
              <a:rPr lang="nl-NL" dirty="0" smtClean="0"/>
              <a:t>Kleine barstjes in het glazuur van een keramiek product.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Decoratie techniek (bewuste keuze)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Beschadiging (onbewust en fout)</a:t>
            </a:r>
            <a:endParaRPr lang="nl-NL" dirty="0"/>
          </a:p>
        </p:txBody>
      </p:sp>
      <p:pic>
        <p:nvPicPr>
          <p:cNvPr id="2050" name="Picture 2" descr="Afbeeldingsresultaat voor craquelé aardewe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4266129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400" y="3356992"/>
            <a:ext cx="3765104" cy="346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tx2"/>
                </a:solidFill>
              </a:rPr>
              <a:t>Leveranciers van aardewerk voor de bloemenbranche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5249"/>
            <a:ext cx="8229600" cy="4358006"/>
          </a:xfrm>
        </p:spPr>
        <p:txBody>
          <a:bodyPr>
            <a:normAutofit lnSpcReduction="10000"/>
          </a:bodyPr>
          <a:lstStyle/>
          <a:p>
            <a:r>
              <a:rPr lang="nl-NL" dirty="0" err="1" smtClean="0"/>
              <a:t>Mobach</a:t>
            </a:r>
            <a:r>
              <a:rPr lang="nl-NL" dirty="0" smtClean="0"/>
              <a:t> </a:t>
            </a:r>
            <a:r>
              <a:rPr lang="nl-NL" sz="2400" dirty="0" smtClean="0"/>
              <a:t>(Utrecht)</a:t>
            </a:r>
          </a:p>
          <a:p>
            <a:r>
              <a:rPr lang="nl-NL" dirty="0" smtClean="0"/>
              <a:t>Cor </a:t>
            </a:r>
            <a:r>
              <a:rPr lang="nl-NL" dirty="0" err="1" smtClean="0"/>
              <a:t>Unum</a:t>
            </a:r>
            <a:r>
              <a:rPr lang="nl-NL" dirty="0" smtClean="0"/>
              <a:t> </a:t>
            </a:r>
            <a:r>
              <a:rPr lang="nl-NL" sz="2400" dirty="0" smtClean="0"/>
              <a:t>(‘s </a:t>
            </a:r>
            <a:r>
              <a:rPr lang="nl-NL" sz="2400" dirty="0" err="1" smtClean="0"/>
              <a:t>Hertogenb</a:t>
            </a:r>
            <a:r>
              <a:rPr lang="nl-NL" sz="2400" dirty="0" err="1"/>
              <a:t>osch</a:t>
            </a:r>
            <a:r>
              <a:rPr lang="nl-NL" sz="2400" dirty="0" smtClean="0"/>
              <a:t>)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Pot &amp; Mand </a:t>
            </a:r>
            <a:r>
              <a:rPr lang="nl-NL" sz="2400" dirty="0" smtClean="0"/>
              <a:t>(Harderwijk)</a:t>
            </a:r>
          </a:p>
          <a:p>
            <a:r>
              <a:rPr lang="nl-NL" dirty="0" err="1" smtClean="0"/>
              <a:t>Pol’s</a:t>
            </a:r>
            <a:r>
              <a:rPr lang="nl-NL" dirty="0" smtClean="0"/>
              <a:t> Potten </a:t>
            </a:r>
            <a:r>
              <a:rPr lang="nl-NL" sz="2400" dirty="0" smtClean="0"/>
              <a:t>(A’dam)</a:t>
            </a:r>
          </a:p>
          <a:p>
            <a:r>
              <a:rPr lang="nl-NL" dirty="0" err="1" smtClean="0"/>
              <a:t>Despots</a:t>
            </a:r>
            <a:r>
              <a:rPr lang="nl-NL" dirty="0" smtClean="0"/>
              <a:t> </a:t>
            </a:r>
            <a:r>
              <a:rPr lang="nl-NL" sz="2400" dirty="0" smtClean="0"/>
              <a:t>(Best)</a:t>
            </a:r>
          </a:p>
          <a:p>
            <a:r>
              <a:rPr lang="nl-NL" dirty="0" err="1" smtClean="0"/>
              <a:t>O’living</a:t>
            </a:r>
            <a:r>
              <a:rPr lang="nl-NL" dirty="0" smtClean="0"/>
              <a:t> </a:t>
            </a:r>
            <a:r>
              <a:rPr lang="nl-NL" sz="2400" dirty="0" smtClean="0"/>
              <a:t>(online-</a:t>
            </a:r>
            <a:r>
              <a:rPr lang="nl-NL" sz="2400" dirty="0" err="1" smtClean="0"/>
              <a:t>Biederitz</a:t>
            </a:r>
            <a:r>
              <a:rPr lang="nl-NL" sz="2400" dirty="0" smtClean="0"/>
              <a:t>-D)</a:t>
            </a:r>
            <a:endParaRPr lang="nl-NL" sz="24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3760473"/>
            <a:ext cx="2051720" cy="222633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01" y="3553870"/>
            <a:ext cx="2085975" cy="90487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4560502"/>
            <a:ext cx="2219325" cy="4191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367" y="5108848"/>
            <a:ext cx="1829712" cy="181057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618" y="2748949"/>
            <a:ext cx="2660154" cy="103530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184" y="1429293"/>
            <a:ext cx="2333625" cy="132397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592" y="5889580"/>
            <a:ext cx="1019512" cy="10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prstClr val="black"/>
                </a:solidFill>
              </a:rPr>
              <a:t>Winkelklaar maken van aardewerk ondergronden: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10644" y="3068960"/>
            <a:ext cx="3322712" cy="2692896"/>
          </a:xfrm>
        </p:spPr>
        <p:txBody>
          <a:bodyPr/>
          <a:lstStyle/>
          <a:p>
            <a:r>
              <a:rPr lang="nl-NL" dirty="0" smtClean="0"/>
              <a:t>Controleren</a:t>
            </a:r>
          </a:p>
          <a:p>
            <a:r>
              <a:rPr lang="nl-NL" dirty="0" smtClean="0"/>
              <a:t>Schoonmaken</a:t>
            </a:r>
          </a:p>
          <a:p>
            <a:r>
              <a:rPr lang="nl-NL" dirty="0" smtClean="0"/>
              <a:t>Prijzen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88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260648"/>
            <a:ext cx="7488832" cy="2304256"/>
          </a:xfrm>
        </p:spPr>
        <p:txBody>
          <a:bodyPr>
            <a:normAutofit/>
          </a:bodyPr>
          <a:lstStyle/>
          <a:p>
            <a:r>
              <a:rPr lang="nl-NL" dirty="0" smtClean="0"/>
              <a:t>Controleren 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       zijn er geen scheurtjes, breuk of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  <a:r>
              <a:rPr lang="nl-NL" dirty="0" smtClean="0">
                <a:sym typeface="Wingdings" panose="05000000000000000000" pitchFamily="2" charset="2"/>
              </a:rPr>
              <a:t> glazuursplinters van het product</a:t>
            </a:r>
          </a:p>
          <a:p>
            <a:endParaRPr lang="nl-NL" dirty="0"/>
          </a:p>
        </p:txBody>
      </p:sp>
      <p:pic>
        <p:nvPicPr>
          <p:cNvPr id="1026" name="Picture 2" descr="Afbeeldingsresultaat voor beschadiging in aardewerk p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64" y="2060848"/>
            <a:ext cx="367240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865" y="2060848"/>
            <a:ext cx="3625021" cy="24482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08" y="4653136"/>
            <a:ext cx="3659841" cy="220486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280" y="4571510"/>
            <a:ext cx="3621606" cy="22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578667"/>
            <a:ext cx="8229600" cy="4525963"/>
          </a:xfrm>
        </p:spPr>
        <p:txBody>
          <a:bodyPr/>
          <a:lstStyle/>
          <a:p>
            <a:pPr lvl="0"/>
            <a:r>
              <a:rPr lang="nl-NL" dirty="0">
                <a:solidFill>
                  <a:prstClr val="black"/>
                </a:solidFill>
                <a:sym typeface="Wingdings" panose="05000000000000000000" pitchFamily="2" charset="2"/>
              </a:rPr>
              <a:t>Schoonmaken</a:t>
            </a:r>
          </a:p>
          <a:p>
            <a:pPr marL="0" lvl="0" indent="0">
              <a:buNone/>
            </a:pPr>
            <a:r>
              <a:rPr lang="nl-NL" dirty="0">
                <a:solidFill>
                  <a:prstClr val="black"/>
                </a:solidFill>
                <a:sym typeface="Wingdings" panose="05000000000000000000" pitchFamily="2" charset="2"/>
              </a:rPr>
              <a:t>       is het product stofvrij en schoon </a:t>
            </a:r>
            <a:endParaRPr lang="nl-NL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0" indent="0">
              <a:buNone/>
            </a:pPr>
            <a:endParaRPr lang="nl-NL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/>
            <a:r>
              <a:rPr lang="nl-NL" dirty="0">
                <a:solidFill>
                  <a:prstClr val="black"/>
                </a:solidFill>
                <a:sym typeface="Wingdings" panose="05000000000000000000" pitchFamily="2" charset="2"/>
              </a:rPr>
              <a:t> Prijzen </a:t>
            </a:r>
          </a:p>
          <a:p>
            <a:pPr marL="0" lvl="0" indent="0">
              <a:buNone/>
            </a:pPr>
            <a:r>
              <a:rPr lang="nl-NL" dirty="0">
                <a:solidFill>
                  <a:prstClr val="black"/>
                </a:solidFill>
                <a:sym typeface="Wingdings" panose="05000000000000000000" pitchFamily="2" charset="2"/>
              </a:rPr>
              <a:t>       is de consumentenprijs duidelijk vermeld</a:t>
            </a:r>
          </a:p>
          <a:p>
            <a:pPr marL="0" lvl="0" indent="0">
              <a:buNone/>
            </a:pPr>
            <a:r>
              <a:rPr lang="nl-NL" dirty="0">
                <a:solidFill>
                  <a:prstClr val="black"/>
                </a:solidFill>
                <a:sym typeface="Wingdings" panose="05000000000000000000" pitchFamily="2" charset="2"/>
              </a:rPr>
              <a:t>	 op het product</a:t>
            </a:r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92" y="4269708"/>
            <a:ext cx="2767208" cy="259283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265164"/>
            <a:ext cx="2736304" cy="257581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320" y="3573016"/>
            <a:ext cx="1907410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Waarom info over aardewerk?</a:t>
            </a:r>
            <a:endParaRPr lang="nl-NL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852936"/>
            <a:ext cx="8229600" cy="2692896"/>
          </a:xfrm>
        </p:spPr>
        <p:txBody>
          <a:bodyPr/>
          <a:lstStyle/>
          <a:p>
            <a:r>
              <a:rPr lang="nl-NL" dirty="0" smtClean="0"/>
              <a:t>Inzicht krijgen in het productieproces</a:t>
            </a:r>
          </a:p>
          <a:p>
            <a:r>
              <a:rPr lang="nl-NL" dirty="0" smtClean="0"/>
              <a:t>Kwaliteit herkennen</a:t>
            </a:r>
          </a:p>
          <a:p>
            <a:r>
              <a:rPr lang="nl-NL" dirty="0" smtClean="0"/>
              <a:t>Verkoopadvies </a:t>
            </a:r>
            <a:r>
              <a:rPr lang="nl-NL" dirty="0"/>
              <a:t>kunnen geven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21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Wat is aardewerk?</a:t>
            </a:r>
            <a:endParaRPr lang="nl-NL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Verzamelnaam voor potten en vazen die we in de winkel gebruiken. </a:t>
            </a:r>
          </a:p>
          <a:p>
            <a:r>
              <a:rPr lang="nl-NL" dirty="0" smtClean="0"/>
              <a:t>In allerlei vormen, met verschillende functies</a:t>
            </a:r>
          </a:p>
          <a:p>
            <a:r>
              <a:rPr lang="nl-NL" dirty="0" smtClean="0"/>
              <a:t>Bij verschillende temperaturen uit klei gebakken (</a:t>
            </a:r>
            <a:r>
              <a:rPr lang="nl-NL" dirty="0"/>
              <a:t>800-1100 graden Celsius) .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832" y="4387944"/>
            <a:ext cx="3168418" cy="237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18" y="4343569"/>
            <a:ext cx="2314534" cy="247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3168418" cy="237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40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Klei</a:t>
            </a:r>
            <a:endParaRPr lang="nl-NL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Aardewerk wordt gemaakt van leem of klei, gevonden langs de rivieren.</a:t>
            </a:r>
          </a:p>
          <a:p>
            <a:r>
              <a:rPr lang="nl-NL" dirty="0" smtClean="0"/>
              <a:t>Klei bevat water, waardoor je het goed kan boetseren. </a:t>
            </a:r>
          </a:p>
          <a:p>
            <a:r>
              <a:rPr lang="nl-NL" dirty="0" smtClean="0"/>
              <a:t>De klei wordt na het drogen gebakken en daardoor hard. </a:t>
            </a:r>
          </a:p>
          <a:p>
            <a:r>
              <a:rPr lang="nl-NL" dirty="0" smtClean="0"/>
              <a:t>Als klei gebakken wordt is dit een onomkeerbaar </a:t>
            </a:r>
            <a:r>
              <a:rPr lang="nl-NL" smtClean="0"/>
              <a:t>proces </a:t>
            </a:r>
            <a:endParaRPr lang="nl-NL" dirty="0" smtClean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01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Aardewerk = poreus</a:t>
            </a:r>
            <a:endParaRPr lang="nl-NL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Poreus = niet waterdicht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Door middel van </a:t>
            </a:r>
            <a:r>
              <a:rPr lang="nl-NL" b="1" dirty="0" smtClean="0"/>
              <a:t>glazuur</a:t>
            </a:r>
            <a:r>
              <a:rPr lang="nl-NL" dirty="0" smtClean="0"/>
              <a:t> wordt het aardewerk waterdicht gemaakt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/>
              <a:t>Door het aardewerk te bakken op hogere temperaturen (&gt; 1200 ‘C) </a:t>
            </a:r>
          </a:p>
          <a:p>
            <a:pPr marL="0" indent="0">
              <a:buNone/>
            </a:pPr>
            <a:r>
              <a:rPr lang="nl-NL" sz="2000" dirty="0"/>
              <a:t>	</a:t>
            </a:r>
            <a:endParaRPr lang="nl-NL" sz="2000" dirty="0" smtClean="0"/>
          </a:p>
          <a:p>
            <a:pPr marL="0" indent="0">
              <a:buNone/>
            </a:pPr>
            <a:r>
              <a:rPr lang="nl-NL" sz="2000" dirty="0"/>
              <a:t>	</a:t>
            </a:r>
            <a:r>
              <a:rPr lang="nl-NL" sz="2000" dirty="0" smtClean="0"/>
              <a:t>Dan smelten de bestanddelen = </a:t>
            </a:r>
            <a:r>
              <a:rPr lang="nl-NL" b="1" dirty="0" smtClean="0"/>
              <a:t>sinteren</a:t>
            </a:r>
          </a:p>
        </p:txBody>
      </p:sp>
      <p:sp>
        <p:nvSpPr>
          <p:cNvPr id="4" name="Gekromde PIJL-RECHTS 3"/>
          <p:cNvSpPr/>
          <p:nvPr/>
        </p:nvSpPr>
        <p:spPr>
          <a:xfrm rot="20091615">
            <a:off x="748354" y="4277796"/>
            <a:ext cx="432048" cy="740336"/>
          </a:xfrm>
          <a:prstGeom prst="curvedRightArrow">
            <a:avLst>
              <a:gd name="adj1" fmla="val 25000"/>
              <a:gd name="adj2" fmla="val 5426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Vervaardigen keramiek</a:t>
            </a:r>
            <a:endParaRPr lang="nl-NL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988840"/>
            <a:ext cx="2530624" cy="3833556"/>
          </a:xfrm>
        </p:spPr>
        <p:txBody>
          <a:bodyPr>
            <a:normAutofit/>
          </a:bodyPr>
          <a:lstStyle/>
          <a:p>
            <a:r>
              <a:rPr lang="nl-NL" u="sng" dirty="0" smtClean="0"/>
              <a:t>Handmatig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nl-NL" dirty="0" smtClean="0"/>
              <a:t>- Vormen  </a:t>
            </a:r>
          </a:p>
          <a:p>
            <a:pPr marL="0" indent="0">
              <a:buNone/>
            </a:pPr>
            <a:r>
              <a:rPr lang="nl-NL" dirty="0" smtClean="0"/>
              <a:t>- Draaien  </a:t>
            </a:r>
          </a:p>
          <a:p>
            <a:pPr marL="0" indent="0">
              <a:buNone/>
            </a:pPr>
            <a:r>
              <a:rPr lang="nl-NL" dirty="0" smtClean="0"/>
              <a:t>- Gieten 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5220072" y="1988840"/>
            <a:ext cx="2520280" cy="325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u="sng" dirty="0" smtClean="0"/>
              <a:t>Machinaal</a:t>
            </a:r>
            <a:r>
              <a:rPr lang="nl-NL" dirty="0" smtClean="0"/>
              <a:t>:</a:t>
            </a:r>
          </a:p>
          <a:p>
            <a:pPr>
              <a:buFontTx/>
              <a:buChar char="-"/>
            </a:pPr>
            <a:r>
              <a:rPr lang="nl-NL" dirty="0" smtClean="0"/>
              <a:t>Gieten</a:t>
            </a:r>
          </a:p>
          <a:p>
            <a:pPr>
              <a:buFontTx/>
              <a:buChar char="-"/>
            </a:pPr>
            <a:r>
              <a:rPr lang="nl-NL" dirty="0" smtClean="0"/>
              <a:t>Persen </a:t>
            </a:r>
          </a:p>
          <a:p>
            <a:pPr>
              <a:buFontTx/>
              <a:buChar char="-"/>
            </a:pPr>
            <a:r>
              <a:rPr lang="nl-NL" dirty="0" smtClean="0"/>
              <a:t>Draaien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36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980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Handmatig</a:t>
            </a:r>
            <a:endParaRPr lang="nl-NL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3747" y="1196752"/>
            <a:ext cx="7818884" cy="4525963"/>
          </a:xfrm>
        </p:spPr>
        <p:txBody>
          <a:bodyPr/>
          <a:lstStyle/>
          <a:p>
            <a:r>
              <a:rPr lang="nl-NL" u="sng" dirty="0" smtClean="0"/>
              <a:t>Vormen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nl-NL" dirty="0" smtClean="0"/>
              <a:t>Opbouwen uit slangetjes klei of lappen klei </a:t>
            </a:r>
          </a:p>
          <a:p>
            <a:pPr marL="0" indent="0">
              <a:buNone/>
            </a:pPr>
            <a:r>
              <a:rPr lang="nl-NL" dirty="0" smtClean="0"/>
              <a:t>Toegepast bij bijzondere exemplaren.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130" y="3801484"/>
            <a:ext cx="33337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002724" y="64135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Mobach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72" y="4983047"/>
            <a:ext cx="2706883" cy="179978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27" y="3067846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Handmatig </a:t>
            </a:r>
            <a:endParaRPr lang="nl-NL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9445" y="1268760"/>
            <a:ext cx="8229600" cy="4525963"/>
          </a:xfrm>
        </p:spPr>
        <p:txBody>
          <a:bodyPr/>
          <a:lstStyle/>
          <a:p>
            <a:r>
              <a:rPr lang="nl-NL" u="sng" dirty="0" smtClean="0"/>
              <a:t>Draaien </a:t>
            </a:r>
          </a:p>
          <a:p>
            <a:pPr>
              <a:buFontTx/>
              <a:buChar char="-"/>
            </a:pPr>
            <a:r>
              <a:rPr lang="nl-NL" dirty="0" smtClean="0"/>
              <a:t>Pottenbakker werkt met een draaischijf die hij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met zijn voet bediend </a:t>
            </a:r>
            <a:r>
              <a:rPr lang="nl-NL" dirty="0" smtClean="0">
                <a:sym typeface="Wingdings" panose="05000000000000000000" pitchFamily="2" charset="2"/>
              </a:rPr>
              <a:t> schopschijf. 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anose="05000000000000000000" pitchFamily="2" charset="2"/>
              </a:rPr>
              <a:t>Veel vormen mogelijk </a:t>
            </a:r>
            <a:r>
              <a:rPr lang="nl-NL" sz="2400" dirty="0" smtClean="0"/>
              <a:t>(altijd rond)</a:t>
            </a:r>
          </a:p>
          <a:p>
            <a:pPr marL="0" indent="0">
              <a:buNone/>
            </a:pPr>
            <a:r>
              <a:rPr lang="nl-NL" dirty="0" smtClean="0"/>
              <a:t>- Ribbel blijven </a:t>
            </a:r>
            <a:r>
              <a:rPr lang="nl-NL" dirty="0" err="1" smtClean="0"/>
              <a:t>vaakzichtbaar</a:t>
            </a:r>
            <a:endParaRPr lang="nl-NL" dirty="0" smtClean="0"/>
          </a:p>
          <a:p>
            <a:pPr marL="0" indent="0">
              <a:buNone/>
            </a:pPr>
            <a:endParaRPr lang="nl-NL" sz="24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012" y="3006499"/>
            <a:ext cx="2177988" cy="29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498" y="4389152"/>
            <a:ext cx="3331629" cy="24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618</Words>
  <Application>Microsoft Office PowerPoint</Application>
  <PresentationFormat>Diavoorstelling (4:3)</PresentationFormat>
  <Paragraphs>145</Paragraphs>
  <Slides>24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Arial Rounded MT Bold</vt:lpstr>
      <vt:lpstr>Calibri</vt:lpstr>
      <vt:lpstr>Wingdings</vt:lpstr>
      <vt:lpstr>Kantoorthema</vt:lpstr>
      <vt:lpstr>Keramiek</vt:lpstr>
      <vt:lpstr>Keramiek </vt:lpstr>
      <vt:lpstr>Waarom info over aardewerk?</vt:lpstr>
      <vt:lpstr>Wat is aardewerk?</vt:lpstr>
      <vt:lpstr>Klei</vt:lpstr>
      <vt:lpstr>Aardewerk = poreus</vt:lpstr>
      <vt:lpstr>Vervaardigen keramiek</vt:lpstr>
      <vt:lpstr>Handmatig</vt:lpstr>
      <vt:lpstr>Handmatig </vt:lpstr>
      <vt:lpstr>Handmatig </vt:lpstr>
      <vt:lpstr>PowerPoint-presentatie</vt:lpstr>
      <vt:lpstr>Machinaal </vt:lpstr>
      <vt:lpstr>Machinaal </vt:lpstr>
      <vt:lpstr>Machinaal </vt:lpstr>
      <vt:lpstr>Kwaliteit </vt:lpstr>
      <vt:lpstr>Keramiek bakken in de oven</vt:lpstr>
      <vt:lpstr>Biscuit gebakken keramiek</vt:lpstr>
      <vt:lpstr>Problemen bij het bakken</vt:lpstr>
      <vt:lpstr>Glazuur op aardewerk</vt:lpstr>
      <vt:lpstr>Craquelé</vt:lpstr>
      <vt:lpstr>Leveranciers van aardewerk voor de bloemenbranche</vt:lpstr>
      <vt:lpstr>Winkelklaar maken van aardewerk ondergronden: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Aardewerk</dc:title>
  <dc:creator>Marleen</dc:creator>
  <cp:lastModifiedBy>Jacintha Westerink</cp:lastModifiedBy>
  <cp:revision>42</cp:revision>
  <dcterms:created xsi:type="dcterms:W3CDTF">2014-11-16T11:34:01Z</dcterms:created>
  <dcterms:modified xsi:type="dcterms:W3CDTF">2016-11-29T11:36:46Z</dcterms:modified>
</cp:coreProperties>
</file>