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2" r:id="rId2"/>
    <p:sldId id="296" r:id="rId3"/>
    <p:sldId id="269" r:id="rId4"/>
    <p:sldId id="297" r:id="rId5"/>
    <p:sldId id="298" r:id="rId6"/>
    <p:sldId id="271" r:id="rId7"/>
    <p:sldId id="275" r:id="rId8"/>
    <p:sldId id="274" r:id="rId9"/>
    <p:sldId id="299" r:id="rId10"/>
    <p:sldId id="277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9D979-2AFE-44D7-9EE9-07C85567DEF4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03D86-AC4B-4A13-AF43-93C4DA8B9B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6299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jdelijke aanduiding voor dia-afbeelding 1">
            <a:extLst>
              <a:ext uri="{FF2B5EF4-FFF2-40B4-BE49-F238E27FC236}">
                <a16:creationId xmlns:a16="http://schemas.microsoft.com/office/drawing/2014/main" id="{2DAC9C82-45A4-4C39-B94D-4FD4E994C6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Tijdelijke aanduiding voor notities 2">
            <a:extLst>
              <a:ext uri="{FF2B5EF4-FFF2-40B4-BE49-F238E27FC236}">
                <a16:creationId xmlns:a16="http://schemas.microsoft.com/office/drawing/2014/main" id="{C8ABE74D-6A8B-42DE-96DC-4D2866669B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56324" name="Tijdelijke aanduiding voor dianummer 3">
            <a:extLst>
              <a:ext uri="{FF2B5EF4-FFF2-40B4-BE49-F238E27FC236}">
                <a16:creationId xmlns:a16="http://schemas.microsoft.com/office/drawing/2014/main" id="{9BC81429-0EB3-4BFA-993B-AFD7184850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C76228-87DD-4E10-9A65-447E1FB2441D}" type="slidenum">
              <a:rPr lang="nl-NL" altLang="nl-NL" smtClean="0"/>
              <a:pPr>
                <a:spcBef>
                  <a:spcPct val="0"/>
                </a:spcBef>
              </a:pPr>
              <a:t>3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jdelijke aanduiding voor dia-afbeelding 1">
            <a:extLst>
              <a:ext uri="{FF2B5EF4-FFF2-40B4-BE49-F238E27FC236}">
                <a16:creationId xmlns:a16="http://schemas.microsoft.com/office/drawing/2014/main" id="{CA9BDCAC-2393-4643-B44D-D07C685F99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Tijdelijke aanduiding voor notities 2">
            <a:extLst>
              <a:ext uri="{FF2B5EF4-FFF2-40B4-BE49-F238E27FC236}">
                <a16:creationId xmlns:a16="http://schemas.microsoft.com/office/drawing/2014/main" id="{BF697ED5-E555-44E2-8845-8981B8B86C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58372" name="Tijdelijke aanduiding voor dianummer 3">
            <a:extLst>
              <a:ext uri="{FF2B5EF4-FFF2-40B4-BE49-F238E27FC236}">
                <a16:creationId xmlns:a16="http://schemas.microsoft.com/office/drawing/2014/main" id="{11277FBC-2F66-436A-844D-6052606B04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D4382C-C6CE-4F30-B784-8389B180DD8F}" type="slidenum">
              <a:rPr lang="nl-NL" altLang="nl-NL" smtClean="0"/>
              <a:pPr>
                <a:spcBef>
                  <a:spcPct val="0"/>
                </a:spcBef>
              </a:pPr>
              <a:t>6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jdelijke aanduiding voor dia-afbeelding 1">
            <a:extLst>
              <a:ext uri="{FF2B5EF4-FFF2-40B4-BE49-F238E27FC236}">
                <a16:creationId xmlns:a16="http://schemas.microsoft.com/office/drawing/2014/main" id="{8D175C95-5CC1-416E-8860-E5A3FE2E2A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Tijdelijke aanduiding voor notities 2">
            <a:extLst>
              <a:ext uri="{FF2B5EF4-FFF2-40B4-BE49-F238E27FC236}">
                <a16:creationId xmlns:a16="http://schemas.microsoft.com/office/drawing/2014/main" id="{E85F128D-619E-4B7A-ABF5-19939E52D6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Gezonde voeding en genoeg bewegen en goed slapen helpen om in deze periode fit te blijven</a:t>
            </a:r>
          </a:p>
        </p:txBody>
      </p:sp>
      <p:sp>
        <p:nvSpPr>
          <p:cNvPr id="62468" name="Tijdelijke aanduiding voor dianummer 3">
            <a:extLst>
              <a:ext uri="{FF2B5EF4-FFF2-40B4-BE49-F238E27FC236}">
                <a16:creationId xmlns:a16="http://schemas.microsoft.com/office/drawing/2014/main" id="{EEC39712-CD09-4B45-A6AF-8B74E394F7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71B9FB-E2B5-4271-AD5C-3CD8C40AAF9A}" type="slidenum">
              <a:rPr lang="nl-NL" altLang="nl-NL" smtClean="0"/>
              <a:pPr>
                <a:spcBef>
                  <a:spcPct val="0"/>
                </a:spcBef>
              </a:pPr>
              <a:t>7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jdelijke aanduiding voor dia-afbeelding 1">
            <a:extLst>
              <a:ext uri="{FF2B5EF4-FFF2-40B4-BE49-F238E27FC236}">
                <a16:creationId xmlns:a16="http://schemas.microsoft.com/office/drawing/2014/main" id="{406BA066-D66D-4236-BA5F-59A28AE1FF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Tijdelijke aanduiding voor notities 2">
            <a:extLst>
              <a:ext uri="{FF2B5EF4-FFF2-40B4-BE49-F238E27FC236}">
                <a16:creationId xmlns:a16="http://schemas.microsoft.com/office/drawing/2014/main" id="{445E8F72-1C8E-439B-81F6-474B966C2C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65540" name="Tijdelijke aanduiding voor dianummer 3">
            <a:extLst>
              <a:ext uri="{FF2B5EF4-FFF2-40B4-BE49-F238E27FC236}">
                <a16:creationId xmlns:a16="http://schemas.microsoft.com/office/drawing/2014/main" id="{BC7E7CF1-47E6-401F-809A-830A50FC17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BD84A7-02DE-4F4A-B689-8F2CBBACD029}" type="slidenum">
              <a:rPr lang="nl-NL" altLang="nl-NL" smtClean="0"/>
              <a:pPr>
                <a:spcBef>
                  <a:spcPct val="0"/>
                </a:spcBef>
              </a:pPr>
              <a:t>8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jdelijke aanduiding voor dia-afbeelding 1">
            <a:extLst>
              <a:ext uri="{FF2B5EF4-FFF2-40B4-BE49-F238E27FC236}">
                <a16:creationId xmlns:a16="http://schemas.microsoft.com/office/drawing/2014/main" id="{5FE1764A-ECC7-4BC4-ADCB-6A4BE3286D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Tijdelijke aanduiding voor notities 2">
            <a:extLst>
              <a:ext uri="{FF2B5EF4-FFF2-40B4-BE49-F238E27FC236}">
                <a16:creationId xmlns:a16="http://schemas.microsoft.com/office/drawing/2014/main" id="{5569D4DE-66F2-484C-9AF3-DDEECDDD9E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69636" name="Tijdelijke aanduiding voor dianummer 3">
            <a:extLst>
              <a:ext uri="{FF2B5EF4-FFF2-40B4-BE49-F238E27FC236}">
                <a16:creationId xmlns:a16="http://schemas.microsoft.com/office/drawing/2014/main" id="{540C4588-ABC9-4CC7-91F0-A57D1B724B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386643-BC83-4DA1-8F2B-B7417F1E0710}" type="slidenum">
              <a:rPr lang="nl-NL" altLang="nl-NL" smtClean="0"/>
              <a:pPr>
                <a:spcBef>
                  <a:spcPct val="0"/>
                </a:spcBef>
              </a:pPr>
              <a:t>10</a:t>
            </a:fld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CA5A0-2E4A-4868-81C7-608ECEA47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6F31A83-83D6-45E4-BB48-2CF61D6C7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891B1E-110A-404E-87B7-E391F2F2E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189824-7098-4442-9375-616D6E0E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AB766E-CB32-46A3-8220-F500F6FE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44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CB5AB-2AF3-460A-8493-7567EAB1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642D9C-EBDA-4BB6-9160-0929123C5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871BD1-DDC1-4AD3-9798-B357CF656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8589D9-8229-4DE7-A3D9-E95C79881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36B078-1DF2-4FA1-8E7D-B572ADF2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1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B6BEEA6-D17B-4D49-B9DE-7C7F975730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D21C0C7-04E3-403B-9C10-A4C001B36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0EB6DC-7B97-492D-ADBF-9DBB2633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CEBDE0-6690-41D8-8B4F-1575C340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2D7147-7EC8-4345-9432-76E2E394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483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7C45CC-DDEF-4371-B5EA-E02A7CC90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EAEDC8-3F57-43AA-8ACA-0C9ED0C89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A4BCD3-334A-40E5-ACB6-7F1F0B56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A47B51-B49B-42A6-B23E-A6FA1661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6D187D-AC8A-4E41-820A-58718B90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0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72FBD-E849-4E38-BE10-D88E7C2F3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09DA468-3E29-45A6-B6B1-947B80CD9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682C5C-214F-4E52-993C-080FDA7A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9E5D60-B469-4E9E-94E4-948AE9FE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BF4926-4AD9-4DFF-8DA0-EC3228C7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18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D16405-5CC9-4B01-BA85-A141A3402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43C9C5-F6AF-4D25-A44B-DA30CABB6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83352B0-9990-4017-995C-6F96B0CDD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A63358-61FC-4D59-B69F-76EE86A26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4BB7E4-2FC3-431D-9F1D-FAD947935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30C68F3-7514-45D6-A5CE-0CAF22E6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11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873D9-AF57-4DCC-9D1A-52DF1DE8D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347034-7E50-4450-9BF8-B15BAE68E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E9CFFE1-0AF3-40B6-B2BA-D8BAA904D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7D6A43C-EDC5-4906-9357-C454490B5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616C88B-D85B-4648-9753-2940B2ED4A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427D57B-9A2B-4C6F-B8C2-78603E4B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6CEB14C-AA0E-4BC6-9EE0-A3693C11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380A771-1271-496D-B50E-F8B8F2F0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465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5BBD5-0060-43B5-B53F-142D548A3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F8D5AC3-F6CB-48D0-94C3-0AF8F51F8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E50A58-D7B5-494D-BD2D-C9D143557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AAC44D5-853E-46DB-8704-20887943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63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FA5DDDA-6DF0-4640-A1C5-5BF09E941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A942127-093D-492A-8AB8-EDC1DE212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595FB9E-D670-41EF-92E7-2B199AF24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1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AA81E-B644-4F2D-B9E9-20FD24645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96164F-8511-4FB2-BA3E-F1E1CAF07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0AB4551-CD0B-4FDA-B7C7-CCAACCF84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5EA163-3621-47F7-9E77-00EB9A6F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91556B-B217-4B33-8EA2-D7EC23689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DE2E28E-C89C-4CE9-A5C0-BAA209BC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608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4681-C3B1-48EB-95B5-EB95B1EA0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A61AD57-F6FE-4516-8AB9-17562BB00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E3F09DB-D742-4637-B831-68DF725AB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525B587-8BED-484C-A21D-E6BBDD67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EBB4591-CDA2-4192-BE0C-E8A896F91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86C86A-3C92-4877-AE68-7A1F6F71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624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A34293F-D3CE-4B58-9C43-CD5956D66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7E0D53-C935-4861-87EE-1D5C4C70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4D59E8-A1F0-4D63-A6A4-D25F7AFD7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07EE1-7EF3-408A-93BA-BC3AA2EC2BD1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6C828A-1C10-4E8F-BD99-547581D11A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D570A1-0B3F-46E2-8FC7-A50943768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CB49B-A8C8-485F-8448-1479742EFE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02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nm2GtLcVI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o42y0BMP-NM" TargetMode="External"/><Relationship Id="rId5" Type="http://schemas.openxmlformats.org/officeDocument/2006/relationships/hyperlink" Target="http://www.youtube.com/watch?v=6ZCTb5UjgMo&amp;src_vid=DLNR4c8VshM&amp;feature=iv&amp;annotation_id=annotation_582144" TargetMode="External"/><Relationship Id="rId4" Type="http://schemas.openxmlformats.org/officeDocument/2006/relationships/hyperlink" Target="http://ntracademie.nl/cursussen/cursuspagina/10-stappencursus-omgaan-met-de-overgang/stap/1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zondheidsplein.nl/aandoeningen/stress/item3183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A63C151-BD31-4418-8E09-C2B4ED982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2954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nl-NL" altLang="nl-NL" dirty="0"/>
            </a:br>
            <a:br>
              <a:rPr lang="nl-NL" altLang="nl-NL" dirty="0"/>
            </a:br>
            <a:r>
              <a:rPr lang="nl-NL" altLang="nl-NL" dirty="0"/>
              <a:t>Het climacterium</a:t>
            </a:r>
            <a:br>
              <a:rPr lang="nl-NL" altLang="nl-NL" dirty="0"/>
            </a:br>
            <a:br>
              <a:rPr lang="nl-NL" altLang="nl-NL" dirty="0"/>
            </a:br>
            <a:endParaRPr lang="nl-NL" altLang="nl-NL" sz="2400" dirty="0"/>
          </a:p>
        </p:txBody>
      </p:sp>
      <p:pic>
        <p:nvPicPr>
          <p:cNvPr id="54275" name="Picture 4" descr="http://www.sintlucasandreasziekenhuis.nl/INTERNET/Specialismen/Gynaecologie/menopauze372.jpg">
            <a:extLst>
              <a:ext uri="{FF2B5EF4-FFF2-40B4-BE49-F238E27FC236}">
                <a16:creationId xmlns:a16="http://schemas.microsoft.com/office/drawing/2014/main" id="{590D1FCE-9EAF-46F8-AEBA-954D14D1D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339" y="2438400"/>
            <a:ext cx="42513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el 1">
            <a:extLst>
              <a:ext uri="{FF2B5EF4-FFF2-40B4-BE49-F238E27FC236}">
                <a16:creationId xmlns:a16="http://schemas.microsoft.com/office/drawing/2014/main" id="{A124B6AD-3711-47E0-94B7-EA45FFDB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De overgang </a:t>
            </a:r>
          </a:p>
        </p:txBody>
      </p:sp>
      <p:sp>
        <p:nvSpPr>
          <p:cNvPr id="68611" name="Tijdelijke aanduiding voor inhoud 2">
            <a:extLst>
              <a:ext uri="{FF2B5EF4-FFF2-40B4-BE49-F238E27FC236}">
                <a16:creationId xmlns:a16="http://schemas.microsoft.com/office/drawing/2014/main" id="{42BEA469-483D-4E65-BBC5-F8896070AD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>
              <a:hlinkClick r:id="rId3"/>
            </a:endParaRP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>
              <a:hlinkClick r:id="rId3"/>
            </a:endParaRP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>
                <a:hlinkClick r:id="rId3"/>
              </a:rPr>
              <a:t>http://www.youtube.com/watch?v=ynm2GtLcVI0</a:t>
            </a:r>
            <a:r>
              <a:rPr lang="nl-NL" altLang="nl-NL" dirty="0"/>
              <a:t>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>
                <a:hlinkClick r:id="rId4"/>
              </a:rPr>
              <a:t>http://ntracademie.nl/cursussen/cursuspagina/10-stappencursus-omgaan-met-de-overgang/stap/1.html</a:t>
            </a:r>
            <a:r>
              <a:rPr lang="nl-NL" altLang="nl-NL" dirty="0"/>
              <a:t>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>
                <a:hlinkClick r:id="rId5"/>
              </a:rPr>
              <a:t>http://www.youtube.com/watch?v=6ZCTb5UjgMo&amp;src_vid=DLNR4c8VshM&amp;feature=iv&amp;annotation_id=annotation_582144</a:t>
            </a:r>
            <a:r>
              <a:rPr lang="nl-NL" altLang="nl-NL" dirty="0"/>
              <a:t>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>
                <a:hlinkClick r:id="rId6"/>
              </a:rPr>
              <a:t>http://www.youtube.com/watch?v=o42y0BMP-NM</a:t>
            </a:r>
            <a:r>
              <a:rPr lang="nl-NL" altLang="nl-NL" dirty="0"/>
              <a:t>   Conference door Karin Bloemen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2161A-6933-480A-94F0-C507A3FCE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Samenvatting thuisarts: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715989-A145-4A82-A178-F17514AF0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De overgang is een natuurlijke fase in het leven van een vrouw.</a:t>
            </a:r>
          </a:p>
          <a:p>
            <a:r>
              <a:rPr lang="nl-NL" dirty="0"/>
              <a:t>De menstruaties worden onregelmatig en blijven uiteindelijk helemaal weg.</a:t>
            </a:r>
          </a:p>
          <a:p>
            <a:r>
              <a:rPr lang="nl-NL" dirty="0"/>
              <a:t>U kunt opvliegers en zweetaanvallen krijgen.</a:t>
            </a:r>
          </a:p>
          <a:p>
            <a:r>
              <a:rPr lang="nl-NL" dirty="0"/>
              <a:t>Uw vagina wordt droger. Vrijen kan daardoor onaangenaam zijn.</a:t>
            </a:r>
          </a:p>
          <a:p>
            <a:r>
              <a:rPr lang="nl-NL" dirty="0"/>
              <a:t>De overgang begint meestal tussen uw 45e en 55e jaar.</a:t>
            </a:r>
          </a:p>
          <a:p>
            <a:r>
              <a:rPr lang="nl-NL" dirty="0"/>
              <a:t>Gezond eten, genoeg bewegen en voldoende nachtrust helpen u om in deze periode fit te blijven.</a:t>
            </a:r>
          </a:p>
          <a:p>
            <a:r>
              <a:rPr lang="nl-NL" dirty="0"/>
              <a:t>Zo nodig kunt u tijdelijk medicijnen gebruiken om de klachten te verminderen, zoals de pil of hormoontabletten.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2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el 1">
            <a:extLst>
              <a:ext uri="{FF2B5EF4-FFF2-40B4-BE49-F238E27FC236}">
                <a16:creationId xmlns:a16="http://schemas.microsoft.com/office/drawing/2014/main" id="{A20312BB-59ED-4865-AAD6-2BA6B09E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De Overgang </a:t>
            </a:r>
          </a:p>
        </p:txBody>
      </p:sp>
      <p:sp>
        <p:nvSpPr>
          <p:cNvPr id="55299" name="Tijdelijke aanduiding voor inhoud 2">
            <a:extLst>
              <a:ext uri="{FF2B5EF4-FFF2-40B4-BE49-F238E27FC236}">
                <a16:creationId xmlns:a16="http://schemas.microsoft.com/office/drawing/2014/main" id="{244DDCB6-D542-423F-AEF1-E2FF1B0A1D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endParaRPr lang="nl-NL" altLang="nl-NL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000"/>
              <a:t>Biologisch proces op middelbare leeftijd.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000"/>
              <a:t>Tussen het  40</a:t>
            </a:r>
            <a:r>
              <a:rPr lang="nl-NL" altLang="nl-NL" sz="2000" baseline="30000"/>
              <a:t>e</a:t>
            </a:r>
            <a:r>
              <a:rPr lang="nl-NL" altLang="nl-NL" sz="2000"/>
              <a:t> en 55</a:t>
            </a:r>
            <a:r>
              <a:rPr lang="nl-NL" altLang="nl-NL" sz="2000" baseline="30000"/>
              <a:t>e</a:t>
            </a:r>
            <a:r>
              <a:rPr lang="nl-NL" altLang="nl-NL" sz="2000"/>
              <a:t> levensjaar van de vrouw neemt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000"/>
              <a:t>de activiteit van de eierstokken af.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200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000" b="1" u="sng"/>
              <a:t>Climacterium: </a:t>
            </a:r>
            <a:r>
              <a:rPr lang="nl-NL" altLang="nl-NL" sz="2000"/>
              <a:t>periode waarin de hormonale veranderingen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000"/>
              <a:t>plaatsvinden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200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000" b="1" u="sng"/>
              <a:t>Menopauze: </a:t>
            </a:r>
            <a:r>
              <a:rPr lang="nl-NL" altLang="nl-NL" sz="2000"/>
              <a:t>moment waarbij de menstruatie volledig wegblijft.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200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000" b="1" u="sng"/>
              <a:t>Postmenopauze: </a:t>
            </a:r>
            <a:r>
              <a:rPr lang="nl-NL" altLang="nl-NL" sz="2000"/>
              <a:t>1 jaar na de menopauze </a:t>
            </a:r>
          </a:p>
        </p:txBody>
      </p:sp>
      <p:pic>
        <p:nvPicPr>
          <p:cNvPr id="55300" name="Picture 2">
            <a:extLst>
              <a:ext uri="{FF2B5EF4-FFF2-40B4-BE49-F238E27FC236}">
                <a16:creationId xmlns:a16="http://schemas.microsoft.com/office/drawing/2014/main" id="{917230CF-BA58-4ABD-93F3-A80701981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5" y="919453"/>
            <a:ext cx="22098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AA65F9-5B37-40E9-B3D0-BE53DF2B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de overgang?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30A8D9-39D2-4447-A117-D9B7DA45F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De overgang is een fase in uw leven waarin uw menstruaties onregelmatig worden en uiteindelijk helemaal wegblijven.</a:t>
            </a:r>
          </a:p>
          <a:p>
            <a:r>
              <a:rPr lang="nl-NL" dirty="0"/>
              <a:t>De overgang begint meestal ergens tussen uw 45ste en 55ste jaar, soms eerder.</a:t>
            </a:r>
            <a:br>
              <a:rPr lang="nl-NL" dirty="0"/>
            </a:br>
            <a:r>
              <a:rPr lang="nl-NL" i="1" dirty="0"/>
              <a:t>1 op de 100 vrouwen komt al vroeg in de overgang, al voor hun 40ste.</a:t>
            </a:r>
          </a:p>
          <a:p>
            <a:r>
              <a:rPr lang="nl-NL" dirty="0"/>
              <a:t>Gemiddeld duurt het 4 jaar voor de menstruatie helemaal wegblijft. </a:t>
            </a:r>
          </a:p>
          <a:p>
            <a:r>
              <a:rPr lang="nl-NL" dirty="0"/>
              <a:t>Heeft u één jaar lang niet meer gemenstrueerd? Dan bent u in de menopauze. </a:t>
            </a:r>
          </a:p>
          <a:p>
            <a:r>
              <a:rPr lang="nl-NL" i="1" dirty="0"/>
              <a:t>Op vijftigjarige leeftijd heeft ongeveer de helft van de vrouwen de menopauze bereikt.</a:t>
            </a:r>
          </a:p>
          <a:p>
            <a:r>
              <a:rPr lang="nl-NL" dirty="0"/>
              <a:t>Vrouwen die roken bereiken de menopauze eerder.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942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B116-D9AC-4E1B-ABAA-56D2CC6F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ontstaat de overgang?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57AE4F-F0B2-44E1-907E-5BE21D5E2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voorraad eicellen in uw eierstokken raakt op tussen de leeftijd van 45 en 60 jaar.</a:t>
            </a:r>
          </a:p>
          <a:p>
            <a:r>
              <a:rPr lang="nl-NL" dirty="0"/>
              <a:t>Als er geen eitje meer vrijkomt, daalt ook de aanmaak van oestradiol, een vrouwelijk hormoon.</a:t>
            </a:r>
          </a:p>
          <a:p>
            <a:r>
              <a:rPr lang="nl-NL" dirty="0"/>
              <a:t>De opbouw van uw baarmoederslijmvlies raakt ontregeld. De menstruatie verandert en blijft uiteindelijk weg.</a:t>
            </a:r>
          </a:p>
          <a:p>
            <a:r>
              <a:rPr lang="nl-NL" dirty="0"/>
              <a:t>Hoe opvliegers ontstaan is niet precies bekend.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6675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el 1">
            <a:extLst>
              <a:ext uri="{FF2B5EF4-FFF2-40B4-BE49-F238E27FC236}">
                <a16:creationId xmlns:a16="http://schemas.microsoft.com/office/drawing/2014/main" id="{C7AABE69-673C-4BE9-B937-8C581E067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De overgang </a:t>
            </a:r>
          </a:p>
        </p:txBody>
      </p:sp>
      <p:sp>
        <p:nvSpPr>
          <p:cNvPr id="57347" name="Tijdelijke aanduiding voor inhoud 2">
            <a:extLst>
              <a:ext uri="{FF2B5EF4-FFF2-40B4-BE49-F238E27FC236}">
                <a16:creationId xmlns:a16="http://schemas.microsoft.com/office/drawing/2014/main" id="{B876320A-E62D-44F9-B6CC-6695B139C96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nl-NL" altLang="nl-NL" dirty="0"/>
          </a:p>
          <a:p>
            <a:pPr eaLnBrk="1" hangingPunct="1">
              <a:defRPr/>
            </a:pPr>
            <a:r>
              <a:rPr lang="nl-NL" altLang="nl-NL" dirty="0"/>
              <a:t>Eierstokken reageren niet meer op de stimulering</a:t>
            </a:r>
          </a:p>
          <a:p>
            <a:pPr marL="0" indent="0">
              <a:buNone/>
              <a:defRPr/>
            </a:pPr>
            <a:r>
              <a:rPr lang="nl-NL" altLang="nl-NL" dirty="0"/>
              <a:t>	vanuit de hypofyse d.m.v. FSH. </a:t>
            </a:r>
          </a:p>
          <a:p>
            <a:pPr eaLnBrk="1" hangingPunct="1">
              <a:defRPr/>
            </a:pPr>
            <a:r>
              <a:rPr lang="nl-NL" altLang="nl-NL" dirty="0"/>
              <a:t>De follikels in eierstokken raken op &gt; als gevolg </a:t>
            </a:r>
          </a:p>
          <a:p>
            <a:pPr marL="0" indent="0">
              <a:buNone/>
              <a:defRPr/>
            </a:pPr>
            <a:r>
              <a:rPr lang="nl-NL" altLang="nl-NL" dirty="0"/>
              <a:t>	daarvan mindert de oestrogeen productie.</a:t>
            </a:r>
          </a:p>
          <a:p>
            <a:pPr eaLnBrk="1" hangingPunct="1">
              <a:defRPr/>
            </a:pPr>
            <a:r>
              <a:rPr lang="nl-NL" altLang="nl-NL" dirty="0"/>
              <a:t>Functie van oestrogeen is het verminderen van de </a:t>
            </a:r>
          </a:p>
          <a:p>
            <a:pPr marL="0" indent="0">
              <a:buNone/>
              <a:defRPr/>
            </a:pPr>
            <a:r>
              <a:rPr lang="nl-NL" altLang="nl-NL" dirty="0"/>
              <a:t>	FSH productie </a:t>
            </a:r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nl-NL" alt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el 1">
            <a:extLst>
              <a:ext uri="{FF2B5EF4-FFF2-40B4-BE49-F238E27FC236}">
                <a16:creationId xmlns:a16="http://schemas.microsoft.com/office/drawing/2014/main" id="{753333CA-96C8-4276-9269-E12442D4F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>
                <a:solidFill>
                  <a:schemeClr val="tx1"/>
                </a:solidFill>
              </a:rPr>
              <a:t>De overgang </a:t>
            </a:r>
          </a:p>
        </p:txBody>
      </p:sp>
      <p:sp>
        <p:nvSpPr>
          <p:cNvPr id="61443" name="Tijdelijke aanduiding voor inhoud 2">
            <a:extLst>
              <a:ext uri="{FF2B5EF4-FFF2-40B4-BE49-F238E27FC236}">
                <a16:creationId xmlns:a16="http://schemas.microsoft.com/office/drawing/2014/main" id="{E650C8D3-2AE2-4668-81E2-C0F4137C069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2000" b="1" u="sng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000" b="1" u="sng" dirty="0"/>
              <a:t>Klachten: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2000" dirty="0"/>
          </a:p>
          <a:p>
            <a:pPr eaLnBrk="1" hangingPunct="1"/>
            <a:r>
              <a:rPr lang="nl-NL" altLang="nl-NL" sz="2000" dirty="0"/>
              <a:t>De menstruatie kan eerst heviger worden en vaker komen. </a:t>
            </a:r>
          </a:p>
          <a:p>
            <a:pPr lvl="2"/>
            <a:r>
              <a:rPr lang="nl-NL" altLang="nl-NL" sz="1200" dirty="0"/>
              <a:t>Uiteindelijk worden de tussenpozen langer en blijft de menstruatie weg. </a:t>
            </a:r>
          </a:p>
          <a:p>
            <a:pPr eaLnBrk="1" hangingPunct="1"/>
            <a:r>
              <a:rPr lang="nl-NL" altLang="nl-NL" sz="2000" dirty="0"/>
              <a:t>Opvliegers, korte, hevige warmteaanvallen, waarbij gezicht, hals en borst rood worden. </a:t>
            </a:r>
          </a:p>
          <a:p>
            <a:pPr eaLnBrk="1" hangingPunct="1"/>
            <a:r>
              <a:rPr lang="nl-NL" altLang="nl-NL" sz="2000" dirty="0"/>
              <a:t>Ook komen (nachtelijke) zweetaanvallen voor.</a:t>
            </a:r>
          </a:p>
          <a:p>
            <a:pPr eaLnBrk="1" hangingPunct="1"/>
            <a:r>
              <a:rPr lang="nl-NL" altLang="nl-NL" sz="2000" dirty="0"/>
              <a:t> Het slijmvlies in de vagina wordt dunner en droger. </a:t>
            </a:r>
          </a:p>
          <a:p>
            <a:pPr lvl="2"/>
            <a:r>
              <a:rPr lang="nl-NL" altLang="nl-NL" sz="1200" dirty="0"/>
              <a:t>Vrijen kan hierdoor een onaangenaam branderig gevoel geven of pijn doen, of kans op jeuk en vaginaal bloedverlies </a:t>
            </a:r>
          </a:p>
          <a:p>
            <a:pPr eaLnBrk="1" hangingPunct="1"/>
            <a:endParaRPr lang="nl-NL" altLang="nl-NL" sz="2000" b="1" u="sng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000" b="1" u="sng" dirty="0"/>
              <a:t>Langer termijn:</a:t>
            </a:r>
          </a:p>
          <a:p>
            <a:pPr eaLnBrk="1" hangingPunct="1"/>
            <a:r>
              <a:rPr lang="nl-NL" altLang="nl-NL" sz="2000" dirty="0"/>
              <a:t>Botontkalking ( osteoporose) </a:t>
            </a:r>
          </a:p>
        </p:txBody>
      </p:sp>
      <p:pic>
        <p:nvPicPr>
          <p:cNvPr id="61444" name="Picture 2">
            <a:extLst>
              <a:ext uri="{FF2B5EF4-FFF2-40B4-BE49-F238E27FC236}">
                <a16:creationId xmlns:a16="http://schemas.microsoft.com/office/drawing/2014/main" id="{1D56A36E-979F-458E-BA29-AFCC8DB04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404813"/>
            <a:ext cx="161766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el 1">
            <a:extLst>
              <a:ext uri="{FF2B5EF4-FFF2-40B4-BE49-F238E27FC236}">
                <a16:creationId xmlns:a16="http://schemas.microsoft.com/office/drawing/2014/main" id="{A9D8934D-615B-4F4B-9887-4FEA06BF8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Hormonale therapie</a:t>
            </a:r>
          </a:p>
        </p:txBody>
      </p:sp>
      <p:sp>
        <p:nvSpPr>
          <p:cNvPr id="64515" name="Tijdelijke aanduiding voor inhoud 2">
            <a:extLst>
              <a:ext uri="{FF2B5EF4-FFF2-40B4-BE49-F238E27FC236}">
                <a16:creationId xmlns:a16="http://schemas.microsoft.com/office/drawing/2014/main" id="{07674533-7E7A-43FD-B482-999C7FDEFA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1800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Wanneer oestrogeenproductie daalt, vermindert dus de bescherming tegen bepaalde  ziekten. Of brengt  het bepaalde klachten teweeg.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Reden(en) om als arts hormonale producten voor te  schrijven.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1800" dirty="0"/>
          </a:p>
          <a:p>
            <a:pPr eaLnBrk="1" hangingPunct="1"/>
            <a:r>
              <a:rPr lang="nl-NL" altLang="nl-NL" sz="1800" dirty="0"/>
              <a:t>sub 50 pil </a:t>
            </a:r>
          </a:p>
          <a:p>
            <a:pPr eaLnBrk="1" hangingPunct="1"/>
            <a:r>
              <a:rPr lang="nl-NL" altLang="nl-NL" sz="1800" dirty="0"/>
              <a:t>lokaal oestrogenen ( </a:t>
            </a:r>
            <a:r>
              <a:rPr lang="nl-NL" altLang="nl-NL" sz="1800" dirty="0" err="1"/>
              <a:t>synapause</a:t>
            </a:r>
            <a:r>
              <a:rPr lang="nl-NL" altLang="nl-NL" sz="1800" dirty="0"/>
              <a:t>/estradiol)</a:t>
            </a:r>
          </a:p>
          <a:p>
            <a:pPr eaLnBrk="1" hangingPunct="1"/>
            <a:r>
              <a:rPr lang="nl-NL" altLang="nl-NL" sz="1800" dirty="0"/>
              <a:t>hormoonpleisters (</a:t>
            </a:r>
            <a:r>
              <a:rPr lang="nl-NL" altLang="nl-NL" sz="1800" dirty="0" err="1"/>
              <a:t>synapause</a:t>
            </a:r>
            <a:r>
              <a:rPr lang="nl-NL" altLang="nl-NL" sz="1800" dirty="0"/>
              <a:t> E3, 1 keer per week vervangen) </a:t>
            </a:r>
          </a:p>
          <a:p>
            <a:pPr eaLnBrk="1" hangingPunct="1"/>
            <a:endParaRPr lang="nl-NL" altLang="nl-NL" sz="1800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b="1" dirty="0"/>
              <a:t>Let wel: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i="1" dirty="0"/>
              <a:t>Overgangsmedicijnen (tabletten of pleisters) die alleen oestrogeen bevatten,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i="1" dirty="0"/>
              <a:t>zijn alleen geschikt voor vrouwen die geen baarmoeder meer hebben.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Oestrogeen, zonder toevoeging van progesteron, vergroot  de kans op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kanker van het baarmoederslijmvlies.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2000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</p:txBody>
      </p:sp>
      <p:pic>
        <p:nvPicPr>
          <p:cNvPr id="64516" name="Picture 2">
            <a:extLst>
              <a:ext uri="{FF2B5EF4-FFF2-40B4-BE49-F238E27FC236}">
                <a16:creationId xmlns:a16="http://schemas.microsoft.com/office/drawing/2014/main" id="{5F0EDCFF-0328-4107-86AF-BB6910B92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9813" y="4719782"/>
            <a:ext cx="17049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8CF09A-3F66-49CB-B12C-EEDFB7441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de mannen dan?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C1D612-5025-455D-8B68-6E0CD39B9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mannen spreekt men meer van een geestelijke overgang: ze realiseren zich dat ze ouder worden, twijfelen misschien aan hun levensdoel of carrière. </a:t>
            </a:r>
          </a:p>
          <a:p>
            <a:r>
              <a:rPr lang="nl-NL" dirty="0"/>
              <a:t>Dit wordt wel de "midlifecrisis" genoemd. </a:t>
            </a:r>
          </a:p>
          <a:p>
            <a:r>
              <a:rPr lang="nl-NL" dirty="0"/>
              <a:t>De ene man zal moeiteloos door deze periode gaan, maar voor de ander kan het een lastige periode zijn met veel spanningen en </a:t>
            </a:r>
            <a:r>
              <a:rPr lang="nl-NL" dirty="0">
                <a:hlinkClick r:id="rId2" tooltip="Stress"/>
              </a:rPr>
              <a:t>stress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69345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93269</TotalTime>
  <Words>601</Words>
  <Application>Microsoft Office PowerPoint</Application>
  <PresentationFormat>Breedbeeld</PresentationFormat>
  <Paragraphs>90</Paragraphs>
  <Slides>10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 3</vt:lpstr>
      <vt:lpstr>Kantoorthema</vt:lpstr>
      <vt:lpstr>  Het climacterium  </vt:lpstr>
      <vt:lpstr>Samenvatting thuisarts:</vt:lpstr>
      <vt:lpstr>De Overgang </vt:lpstr>
      <vt:lpstr>Wat is de overgang?</vt:lpstr>
      <vt:lpstr>Hoe ontstaat de overgang?</vt:lpstr>
      <vt:lpstr>De overgang </vt:lpstr>
      <vt:lpstr>De overgang </vt:lpstr>
      <vt:lpstr>Hormonale therapie</vt:lpstr>
      <vt:lpstr>En de mannen dan?</vt:lpstr>
      <vt:lpstr>De overgang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climacterium</dc:title>
  <dc:creator>marlies bouland</dc:creator>
  <cp:lastModifiedBy>marlies bouland</cp:lastModifiedBy>
  <cp:revision>11</cp:revision>
  <dcterms:created xsi:type="dcterms:W3CDTF">2018-10-27T13:54:14Z</dcterms:created>
  <dcterms:modified xsi:type="dcterms:W3CDTF">2019-02-12T08:54:21Z</dcterms:modified>
</cp:coreProperties>
</file>