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6" r:id="rId2"/>
    <p:sldId id="292" r:id="rId3"/>
    <p:sldId id="277" r:id="rId4"/>
    <p:sldId id="279" r:id="rId5"/>
    <p:sldId id="296" r:id="rId6"/>
    <p:sldId id="293" r:id="rId7"/>
    <p:sldId id="278" r:id="rId8"/>
    <p:sldId id="285" r:id="rId9"/>
    <p:sldId id="281" r:id="rId10"/>
    <p:sldId id="289" r:id="rId11"/>
    <p:sldId id="284" r:id="rId12"/>
    <p:sldId id="282" r:id="rId13"/>
    <p:sldId id="286" r:id="rId14"/>
    <p:sldId id="291" r:id="rId15"/>
    <p:sldId id="295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9" d="100"/>
          <a:sy n="79" d="100"/>
        </p:scale>
        <p:origin x="9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1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90EEB-938B-4295-BB43-00035A5C4E6F}" type="datetimeFigureOut">
              <a:rPr lang="nl-NL" smtClean="0"/>
              <a:t>13-10-2018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A0E72-D0DB-4310-869B-10D0016E9E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9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Daardoor minder krachtig bloed rondgepompt in lichaam: daardoor te weinig zuurstof naar weefsels of ophoping in bloed.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84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Plaspil: Furosemide, Vochtretentie!</a:t>
            </a:r>
          </a:p>
          <a:p>
            <a:r>
              <a:rPr lang="nl-NL" dirty="0"/>
              <a:t>Ace: </a:t>
            </a:r>
            <a:r>
              <a:rPr lang="nl-NL" dirty="0" err="1"/>
              <a:t>enalapril</a:t>
            </a:r>
            <a:r>
              <a:rPr lang="nl-NL" dirty="0"/>
              <a:t>, verwijd de bloedvaten, vermindert de bloedvolume</a:t>
            </a:r>
          </a:p>
          <a:p>
            <a:r>
              <a:rPr lang="nl-NL" dirty="0"/>
              <a:t>Digoxine: versterkt de knijpkracht, vertraagt hartritme.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79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Ezelsbruggetje: Links = longen</a:t>
            </a:r>
          </a:p>
          <a:p>
            <a:r>
              <a:rPr lang="nl-NL" dirty="0"/>
              <a:t>Astma cardiale: aanval van benauwdheid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linkerharthelft bloed niet goed weggepompt &gt; tegelijkertijd de rechterharthelft zijn werk wél volledig doet &gt;teveel bloed dat achterblijft in het hart. </a:t>
            </a:r>
            <a:r>
              <a:rPr lang="nl-NL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Hierdoor verhoogde 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druk in de bloedvaten (vlak voor de linkerkant van het hart) en treedt bloed/vocht uit de bloedvaten en komt in de longblaasjes terecht.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33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Krachtverlies en minderrondpompen.</a:t>
            </a:r>
          </a:p>
          <a:p>
            <a:r>
              <a:rPr lang="nl-NL" dirty="0" err="1"/>
              <a:t>Acites</a:t>
            </a:r>
            <a:r>
              <a:rPr lang="nl-NL" dirty="0"/>
              <a:t>: vocht in buikholte</a:t>
            </a:r>
          </a:p>
          <a:p>
            <a:r>
              <a:rPr lang="nl-NL" dirty="0"/>
              <a:t>Nachts heeft het hart het gemakkelijker en daardoor weer betere doorstroming van de nieren, de urineproductie komt op gang, dit geeft nycturie.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pompfunctie verminderd &gt; rechterharthelft de aanvoer van het bloed niet kan verwerken &gt; ontstaat stuwing in de andere delen van het lichaam. </a:t>
            </a:r>
          </a:p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druk in de bloedvaten neemt toe en hierdoor treedt vocht uit deze vaten. Vooral bij de ledematen (m.n. enkels), lever, nieren en borstholte is dit goed te zien.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46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Hy</a:t>
            </a:r>
            <a:r>
              <a:rPr lang="nl-NL" dirty="0"/>
              <a:t>: onbehandeld: op termijn kracht hartspier afnemen</a:t>
            </a:r>
          </a:p>
          <a:p>
            <a:r>
              <a:rPr lang="nl-NL" dirty="0"/>
              <a:t>Infarct: hartspier beschadigd</a:t>
            </a:r>
          </a:p>
          <a:p>
            <a:r>
              <a:rPr lang="nl-NL" dirty="0"/>
              <a:t>Lekkende klep: hartfalen</a:t>
            </a:r>
          </a:p>
          <a:p>
            <a:r>
              <a:rPr lang="nl-NL" dirty="0"/>
              <a:t>Hogere leeftijd: spierzwakte</a:t>
            </a:r>
          </a:p>
          <a:p>
            <a:r>
              <a:rPr lang="nl-NL" dirty="0"/>
              <a:t>Maar ook anemie (minder zuurstof in het bloed), </a:t>
            </a:r>
            <a:r>
              <a:rPr lang="nl-NL" dirty="0" err="1"/>
              <a:t>hyperthereoidie</a:t>
            </a:r>
            <a:r>
              <a:rPr lang="nl-NL" dirty="0"/>
              <a:t> (verhoogde stofwisseling: meer inspanning hart), maar ook klepgebrek.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78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Nachtelijk plassen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90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hartfalen klasse 1 of 2 heeft de patiënt niet altijd door dat er sprake is van hartfalen. </a:t>
            </a:r>
          </a:p>
          <a:p>
            <a:endParaRPr lang="nl-NL" dirty="0"/>
          </a:p>
          <a:p>
            <a:r>
              <a:rPr lang="nl-NL" dirty="0"/>
              <a:t>Bij hartfalen klasse 3 of 4 merkt de patiënt al klachten bij dagelijkse inspanningen als stofzuigen en traplopen.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4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BNP: hartfalen (</a:t>
            </a:r>
            <a:r>
              <a:rPr lang="nl-NL" dirty="0" err="1"/>
              <a:t>brain</a:t>
            </a:r>
            <a:r>
              <a:rPr lang="nl-NL" dirty="0"/>
              <a:t> </a:t>
            </a:r>
            <a:r>
              <a:rPr lang="nl-NL" dirty="0" err="1"/>
              <a:t>natriuremic</a:t>
            </a:r>
            <a:r>
              <a:rPr lang="nl-NL" dirty="0"/>
              <a:t> Peptide) hormoon die het hart aanmaakt, Hart te zwaar belast: BNP stijgt (Hartfalen). </a:t>
            </a:r>
          </a:p>
          <a:p>
            <a:r>
              <a:rPr lang="nl-NL" dirty="0"/>
              <a:t>X thorax: slokdarmecho, echo hart, </a:t>
            </a:r>
            <a:r>
              <a:rPr lang="nl-NL" dirty="0" err="1"/>
              <a:t>rontgenfoto</a:t>
            </a:r>
            <a:r>
              <a:rPr lang="nl-NL" dirty="0"/>
              <a:t> hart en longen</a:t>
            </a:r>
          </a:p>
          <a:p>
            <a:r>
              <a:rPr lang="nl-NL" dirty="0"/>
              <a:t>Echocardiografie: echo van het hart. (geluidsgolven om bewegende beelden van het hart te maken)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80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CRP, </a:t>
            </a:r>
            <a:r>
              <a:rPr lang="nl-NL" dirty="0" err="1"/>
              <a:t>leuko</a:t>
            </a:r>
            <a:r>
              <a:rPr lang="nl-NL" dirty="0"/>
              <a:t>, </a:t>
            </a:r>
            <a:r>
              <a:rPr lang="nl-NL" dirty="0" err="1"/>
              <a:t>hb</a:t>
            </a:r>
            <a:r>
              <a:rPr lang="nl-NL" dirty="0"/>
              <a:t>, </a:t>
            </a:r>
            <a:r>
              <a:rPr lang="nl-NL" dirty="0" err="1"/>
              <a:t>ht</a:t>
            </a:r>
            <a:r>
              <a:rPr lang="nl-NL" dirty="0"/>
              <a:t>, glucose, natrium, kalium, </a:t>
            </a:r>
            <a:r>
              <a:rPr lang="nl-NL" dirty="0" err="1"/>
              <a:t>creat</a:t>
            </a:r>
            <a:r>
              <a:rPr lang="nl-NL" dirty="0"/>
              <a:t>, </a:t>
            </a:r>
            <a:r>
              <a:rPr lang="nl-NL" dirty="0" err="1"/>
              <a:t>alat</a:t>
            </a:r>
            <a:r>
              <a:rPr lang="nl-NL" dirty="0"/>
              <a:t>, </a:t>
            </a:r>
            <a:r>
              <a:rPr lang="nl-NL" dirty="0" err="1"/>
              <a:t>asat</a:t>
            </a:r>
            <a:r>
              <a:rPr lang="nl-NL" dirty="0"/>
              <a:t>, GGT, TSH, lipiden.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62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ACE remmer: bloedvaten verwijden, </a:t>
            </a:r>
            <a:r>
              <a:rPr lang="nl-NL" dirty="0" err="1"/>
              <a:t>rr</a:t>
            </a:r>
            <a:r>
              <a:rPr lang="nl-NL" dirty="0"/>
              <a:t> daalt. Kriebelhoest is bijwerking. </a:t>
            </a:r>
          </a:p>
          <a:p>
            <a:r>
              <a:rPr lang="nl-NL" dirty="0"/>
              <a:t>Elke dag weegschaal ivm vocht</a:t>
            </a:r>
          </a:p>
          <a:p>
            <a:r>
              <a:rPr lang="nl-NL" dirty="0"/>
              <a:t>Dieet: zoutarm, vetarm</a:t>
            </a:r>
          </a:p>
          <a:p>
            <a:r>
              <a:rPr lang="nl-NL" dirty="0"/>
              <a:t>Autorijden mag niet als zittend klachten heeft!</a:t>
            </a:r>
          </a:p>
          <a:p>
            <a:r>
              <a:rPr lang="nl-NL" dirty="0"/>
              <a:t>Vliegen: toch lichte klachten niet hoger dan 1500 a 2000 meter. Geen warme vochtige gebieden.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A0E72-D0DB-4310-869B-10D0016E9E9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25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BF53B5E3-C875-45E4-885D-7C904B079AD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65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51F1B10-3E6F-45DC-A602-0FC61C9C15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71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51F1B10-3E6F-45DC-A602-0FC61C9C15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48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51F1B10-3E6F-45DC-A602-0FC61C9C15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646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51F1B10-3E6F-45DC-A602-0FC61C9C15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59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51F1B10-3E6F-45DC-A602-0FC61C9C15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494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451F1B10-3E6F-45DC-A602-0FC61C9C15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98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DFB35C3-2A68-4C13-B4B1-B4B015795B5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17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903311E-3AE7-4363-A8CB-005C80A94E4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75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8C0275E9-C6C0-4E2C-8723-AFED57310B2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82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40B7038E-AEAD-48B9-81CA-13BF80D4FDA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2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134D576-E331-4B7D-A9DA-21A75138256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51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D0F185DD-C76E-4A45-BE89-4E1ABB9B90A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124FDBF6-BFD1-484D-98A8-FF1413195BB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99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64FCD88-5782-4F61-A9A9-EC90DA26B95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5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4D5E651-8868-48BC-A0D1-E6816153F76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07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DC4471D-C2C2-4B81-8F40-24679672DD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98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1F1B10-3E6F-45DC-A602-0FC61C9C150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5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tstichting.nl/hart_en_vaten/hartziekten/hartfalen/" TargetMode="External"/><Relationship Id="rId2" Type="http://schemas.openxmlformats.org/officeDocument/2006/relationships/hyperlink" Target="http://www.google.nl/imgres?q=hartfalen&amp;hl=nl&amp;safe=active&amp;biw=1280&amp;bih=762&amp;tbm=isch&amp;tbnid=2WuGnsI_roQyTM:&amp;imgrefurl=http://blog.seniorennet.be/decontentemens/&amp;docid=4x7-7ovrcKfnvM&amp;w=120&amp;h=120&amp;ei=pkuCTpr6Moab-gaHs8G6Dw&amp;zoo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imgres?imgurl=https%3A%2F%2Fwww.gezondheidsnet.nl%2Fsites%2Fgezondheidsnet%2Ffiles%2Fstyles%2Fpol_carousel%2Fpublic%2Fistock_73999547_large.jpg%3Fitok%3DdAdn7P_C&amp;imgrefurl=https%3A%2F%2Fwww.gezondheidsnet.nl%2Fhart-en-vaatziekten%2Fgebrek-aan-kennis-geeft-nederlanders-verhoogd-risico-op-hartfalen&amp;docid=b-AxWSwiYJQTDM&amp;tbnid=Ojjn8wekEg7JYM%3A&amp;vet=10ahUKEwiuwKeu34XeAhWK_aQKHWqlBsEQMwgtKAYwBg..i&amp;w=920&amp;h=520&amp;bih=747&amp;biw=1536&amp;q=hartfalen%20plaatje&amp;ved=0ahUKEwiuwKeu34XeAhWK_aQKHWqlBsEQMwgtKAYwBg&amp;iact=mrc&amp;uact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imgres?imgurl=https%3A%2F%2Fhuidtherapie4yourskin.nl%2Fwp-content%2Fuploads%2F2016%2F01%2FIMG_4072-1024x536.jpg&amp;imgrefurl=https%3A%2F%2Fhuidtherapie4yourskin.nl%2Foedeem%2F&amp;docid=vTWl4BNMrHKm6M&amp;tbnid=W6tFCDMDEQ89rM%3A&amp;vet=10ahUKEwjOqaWN4IXeAhXKCuwKHccgBP8QMwg8KAAwAA..i&amp;w=1024&amp;h=536&amp;bih=747&amp;biw=1536&amp;q=oedeem&amp;ved=0ahUKEwjOqaWN4IXeAhXKCuwKHccgBP8QMwg8KAAwAA&amp;iact=mrc&amp;uact=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404938" y="2112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404938" y="2112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508750" y="4597400"/>
            <a:ext cx="1143000" cy="147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-71415" tIns="-66654" rIns="-71415" bIns="-66654">
            <a:spAutoFit/>
          </a:bodyPr>
          <a:lstStyle/>
          <a:p>
            <a:endParaRPr lang="nl-NL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493838" y="2457450"/>
            <a:ext cx="79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endParaRPr lang="nl-NL">
              <a:solidFill>
                <a:srgbClr val="CC0000"/>
              </a:solidFill>
            </a:endParaRPr>
          </a:p>
          <a:p>
            <a:pPr eaLnBrk="0" hangingPunct="0"/>
            <a:endParaRPr lang="nl-NL"/>
          </a:p>
        </p:txBody>
      </p:sp>
      <p:sp>
        <p:nvSpPr>
          <p:cNvPr id="21510" name="AutoShape 6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93838" y="2457450"/>
            <a:ext cx="79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404938" y="2112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404938" y="2112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6508750" y="4597400"/>
            <a:ext cx="1143000" cy="147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-71415" tIns="-66654" rIns="-71415" bIns="-66654">
            <a:spAutoFit/>
          </a:bodyPr>
          <a:lstStyle/>
          <a:p>
            <a:endParaRPr lang="nl-NL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1493838" y="2457450"/>
            <a:ext cx="79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Char char="•"/>
            </a:pPr>
            <a:endParaRPr lang="nl-NL">
              <a:solidFill>
                <a:srgbClr val="CC0000"/>
              </a:solidFill>
            </a:endParaRPr>
          </a:p>
          <a:p>
            <a:pPr eaLnBrk="0" hangingPunct="0"/>
            <a:endParaRPr lang="nl-NL"/>
          </a:p>
        </p:txBody>
      </p:sp>
      <p:sp>
        <p:nvSpPr>
          <p:cNvPr id="21515" name="AutoShape 12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93838" y="2457450"/>
            <a:ext cx="79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21516" name="Picture 14" descr="6-5b7956cb40fd98fbb56bb820d91ede4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8080" y="2569096"/>
            <a:ext cx="2175942" cy="217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nl-NL" dirty="0"/>
              <a:t>Hartfalen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Klasse</a:t>
            </a:r>
            <a:r>
              <a:rPr lang="en-US" dirty="0"/>
              <a:t> </a:t>
            </a:r>
            <a:r>
              <a:rPr lang="en-US" dirty="0" err="1"/>
              <a:t>hartfalen</a:t>
            </a:r>
            <a:r>
              <a:rPr lang="en-US" dirty="0"/>
              <a:t>: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01112"/>
              </p:ext>
            </p:extLst>
          </p:nvPr>
        </p:nvGraphicFramePr>
        <p:xfrm>
          <a:off x="1475656" y="2204864"/>
          <a:ext cx="6192688" cy="3164708"/>
        </p:xfrm>
        <a:graphic>
          <a:graphicData uri="http://schemas.openxmlformats.org/drawingml/2006/table">
            <a:tbl>
              <a:tblPr/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623">
                <a:tc gridSpan="2">
                  <a:txBody>
                    <a:bodyPr/>
                    <a:lstStyle/>
                    <a:p>
                      <a:r>
                        <a:rPr lang="nl-NL" dirty="0">
                          <a:effectLst/>
                        </a:rPr>
                        <a:t>Klasse Hartfalen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r>
                        <a:rPr lang="nl-NL"/>
                        <a:t>Klasse 1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klachten bij normale inspanning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465">
                <a:tc>
                  <a:txBody>
                    <a:bodyPr/>
                    <a:lstStyle/>
                    <a:p>
                      <a:r>
                        <a:rPr lang="nl-NL" dirty="0"/>
                        <a:t>Klasse 2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Klachten bij normale inspanning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465">
                <a:tc>
                  <a:txBody>
                    <a:bodyPr/>
                    <a:lstStyle/>
                    <a:p>
                      <a:r>
                        <a:rPr lang="nl-NL"/>
                        <a:t>Klasse 3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Klachten bij lichte inspanning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465">
                <a:tc>
                  <a:txBody>
                    <a:bodyPr/>
                    <a:lstStyle/>
                    <a:p>
                      <a:r>
                        <a:rPr lang="nl-NL"/>
                        <a:t>Klasse 4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Klachten in rust of bij elke inspanning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84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/>
              <a:t>Onderzoek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/>
              <a:t>Bloedonderzoek: o.a. BNP*</a:t>
            </a:r>
          </a:p>
          <a:p>
            <a:pPr eaLnBrk="1" hangingPunct="1"/>
            <a:r>
              <a:rPr lang="nl-NL" dirty="0"/>
              <a:t>ECG</a:t>
            </a:r>
          </a:p>
          <a:p>
            <a:pPr eaLnBrk="1" hangingPunct="1"/>
            <a:r>
              <a:rPr lang="nl-NL" dirty="0"/>
              <a:t>X-thorax</a:t>
            </a:r>
          </a:p>
          <a:p>
            <a:pPr eaLnBrk="1" hangingPunct="1"/>
            <a:r>
              <a:rPr lang="nl-NL" dirty="0"/>
              <a:t>Echocardiografie </a:t>
            </a:r>
          </a:p>
          <a:p>
            <a:pPr marL="0" indent="0" eaLnBrk="1" hangingPunct="1">
              <a:buNone/>
            </a:pPr>
            <a:endParaRPr lang="nl-NL" dirty="0"/>
          </a:p>
          <a:p>
            <a:pPr marL="0" indent="0" eaLnBrk="1" hangingPunct="1">
              <a:buNone/>
            </a:pPr>
            <a:r>
              <a:rPr lang="nl-NL" dirty="0"/>
              <a:t>Overig onderzoek: </a:t>
            </a:r>
          </a:p>
          <a:p>
            <a:pPr eaLnBrk="1" hangingPunct="1"/>
            <a:r>
              <a:rPr lang="nl-NL" dirty="0"/>
              <a:t>Inspannings-ECG, spirometrie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D5DA48-B67A-41E7-9D23-7D6E7C676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030876"/>
            <a:ext cx="2231315" cy="9000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>
            <a:normAutofit/>
          </a:bodyPr>
          <a:lstStyle/>
          <a:p>
            <a:pPr eaLnBrk="1" hangingPunct="1"/>
            <a:r>
              <a:rPr lang="nl-NL" dirty="0"/>
              <a:t>BNP = Brain </a:t>
            </a:r>
            <a:r>
              <a:rPr lang="nl-NL" dirty="0" err="1"/>
              <a:t>Natriuretic</a:t>
            </a:r>
            <a:r>
              <a:rPr lang="nl-NL" dirty="0"/>
              <a:t> Peptide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hlink"/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buNone/>
            </a:pPr>
            <a:r>
              <a:rPr lang="nl-NL" sz="2800" b="1" dirty="0"/>
              <a:t>BNP-gehalte in het bloed</a:t>
            </a:r>
            <a:br>
              <a:rPr lang="nl-NL" sz="2800" b="1" dirty="0"/>
            </a:br>
            <a:endParaRPr lang="nl-NL" sz="2800" b="1" dirty="0"/>
          </a:p>
          <a:p>
            <a:pPr eaLnBrk="1" hangingPunct="1">
              <a:buNone/>
            </a:pPr>
            <a:r>
              <a:rPr lang="nl-NL" sz="2800" i="1" u="sng" dirty="0"/>
              <a:t>BNP is een eiwit dat wordt afgescheiden als spiercellen in de hartkamer lange tijd onder verhoogde druk staan. </a:t>
            </a:r>
          </a:p>
          <a:p>
            <a:r>
              <a:rPr lang="nl-NL" sz="2800" dirty="0"/>
              <a:t>Bij een hoog BNP-gehalte in het bloed is nader onderzoek nodig naar hartfalen. </a:t>
            </a:r>
          </a:p>
          <a:p>
            <a:r>
              <a:rPr lang="nl-NL" sz="2800" dirty="0"/>
              <a:t>Een laag BNP-gehalte sluit hartfalen uit.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/>
              <a:t>Adviezen: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hlink"/>
          </a:solidFill>
        </p:spPr>
        <p:txBody>
          <a:bodyPr>
            <a:normAutofit lnSpcReduction="10000"/>
          </a:bodyPr>
          <a:lstStyle/>
          <a:p>
            <a:pPr lvl="1" eaLnBrk="1" hangingPunct="1"/>
            <a:r>
              <a:rPr lang="nl-NL" sz="2400" dirty="0"/>
              <a:t>Fit blijven!</a:t>
            </a:r>
          </a:p>
          <a:p>
            <a:pPr lvl="1" eaLnBrk="1" hangingPunct="1"/>
            <a:r>
              <a:rPr lang="nl-NL" sz="2400" dirty="0"/>
              <a:t>Gewichtsvermindering</a:t>
            </a:r>
          </a:p>
          <a:p>
            <a:pPr lvl="1" eaLnBrk="1" hangingPunct="1"/>
            <a:r>
              <a:rPr lang="nl-NL" sz="2400" dirty="0">
                <a:solidFill>
                  <a:srgbClr val="FF0000"/>
                </a:solidFill>
              </a:rPr>
              <a:t>vochtbeperking</a:t>
            </a:r>
            <a:r>
              <a:rPr lang="nl-NL" sz="2400" dirty="0"/>
              <a:t> (max. 1,5-2 l/dag) </a:t>
            </a:r>
          </a:p>
          <a:p>
            <a:pPr lvl="1" eaLnBrk="1" hangingPunct="1"/>
            <a:r>
              <a:rPr lang="nl-NL" sz="2400" dirty="0"/>
              <a:t>Dieet </a:t>
            </a:r>
          </a:p>
          <a:p>
            <a:pPr lvl="1" eaLnBrk="1" hangingPunct="1"/>
            <a:r>
              <a:rPr lang="nl-NL" sz="2400" dirty="0"/>
              <a:t>Beperk alcohol</a:t>
            </a:r>
          </a:p>
          <a:p>
            <a:pPr lvl="1" eaLnBrk="1" hangingPunct="1"/>
            <a:r>
              <a:rPr lang="nl-NL" sz="2400" dirty="0"/>
              <a:t>Stop met roken</a:t>
            </a:r>
          </a:p>
          <a:p>
            <a:pPr eaLnBrk="1" hangingPunct="1">
              <a:buNone/>
            </a:pPr>
            <a:endParaRPr lang="nl-NL" sz="1900" dirty="0"/>
          </a:p>
          <a:p>
            <a:pPr eaLnBrk="1" hangingPunct="1">
              <a:buNone/>
            </a:pPr>
            <a:r>
              <a:rPr lang="nl-NL" sz="1900" dirty="0"/>
              <a:t>Cave: intimiteit, vliegreizen, autorijden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0B59F3-DDC4-4373-AD10-A15CAC4621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1965598" cy="13141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F94A6-0D69-494F-94D5-429BCA64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Medicaties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6571C-39F6-498F-A968-5956C0E61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/>
              <a:t>Werking van het hart verbeteren:</a:t>
            </a:r>
          </a:p>
          <a:p>
            <a:r>
              <a:rPr lang="nl-NL" sz="2600" dirty="0"/>
              <a:t>medicijnen: </a:t>
            </a:r>
          </a:p>
          <a:p>
            <a:pPr lvl="1" indent="-342900"/>
            <a:r>
              <a:rPr lang="nl-NL" sz="2400" dirty="0"/>
              <a:t>Lis diuretica  </a:t>
            </a:r>
          </a:p>
          <a:p>
            <a:pPr lvl="1" indent="-342900"/>
            <a:r>
              <a:rPr lang="nl-NL" sz="2400" dirty="0"/>
              <a:t>ACE-remmers 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CEB63D-5341-459C-A9FD-10989E063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1917006" cy="19170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1AD658-6053-4677-9E28-9F3420609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87" y="4622301"/>
            <a:ext cx="3012741" cy="22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49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CD98D-333E-439A-848C-21576767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Neem contact op met de huisarts: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20180-D89A-4385-80E4-E6ACCCE10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u merkt dat u bij inspanning sneller kortademig of moe wordt;</a:t>
            </a:r>
          </a:p>
          <a:p>
            <a:r>
              <a:rPr lang="nl-NL" dirty="0"/>
              <a:t>als u 's nachts (terwijl u plat ligt) benauwd wordt of vaker moet plassen;</a:t>
            </a:r>
          </a:p>
          <a:p>
            <a:r>
              <a:rPr lang="nl-NL" dirty="0"/>
              <a:t>als u binnen enkele dagen twee of meer kilo bent aangekomen; </a:t>
            </a:r>
          </a:p>
          <a:p>
            <a:r>
              <a:rPr lang="nl-NL" dirty="0"/>
              <a:t>als u dikke voeten en enkels krijgt; </a:t>
            </a:r>
          </a:p>
          <a:p>
            <a:r>
              <a:rPr lang="nl-NL" dirty="0"/>
              <a:t>als u veel vocht verliest door overgeven, diarree, of zweten (bij koorts of heel warm weer).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51BD82-42FA-40E3-98BD-D9F26B89E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5320975"/>
            <a:ext cx="2304256" cy="13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53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51703-4453-406A-9917-DC8D8565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Hartfalen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B6DDD-5F3D-42DA-9292-D54D13756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8000" dirty="0"/>
              <a:t>Zijn er nog vragen?</a:t>
            </a:r>
          </a:p>
          <a:p>
            <a:pPr marL="0" indent="0">
              <a:buNone/>
            </a:pPr>
            <a:endParaRPr lang="nl-NL" sz="1100" dirty="0"/>
          </a:p>
          <a:p>
            <a:pPr marL="0" indent="0" algn="ctr">
              <a:buNone/>
            </a:pPr>
            <a:endParaRPr lang="nl-NL" sz="20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3F36291-D02C-4C2D-AE75-CAB95B97E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9752" y="5373216"/>
            <a:ext cx="4176464" cy="9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8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55D5B-C969-4DD4-9D59-872E4335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05FF7F-58F3-40CF-A380-7B0E60BFC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student weet wat hartfalen is</a:t>
            </a:r>
          </a:p>
          <a:p>
            <a:r>
              <a:rPr lang="nl-NL" dirty="0"/>
              <a:t>De student kent het verschil tussen acuut en chronisch hartfalen</a:t>
            </a:r>
          </a:p>
          <a:p>
            <a:r>
              <a:rPr lang="nl-NL" dirty="0"/>
              <a:t>De student weet de verschillende oorzaken te benoemen</a:t>
            </a:r>
          </a:p>
          <a:p>
            <a:r>
              <a:rPr lang="nl-NL" dirty="0"/>
              <a:t>De student kent verschillende symptomen </a:t>
            </a:r>
          </a:p>
          <a:p>
            <a:r>
              <a:rPr lang="nl-NL" dirty="0"/>
              <a:t>De student kan adviezen benoemen</a:t>
            </a:r>
          </a:p>
          <a:p>
            <a:r>
              <a:rPr lang="nl-NL" dirty="0"/>
              <a:t>De student weet de werking van de medicatie</a:t>
            </a:r>
          </a:p>
        </p:txBody>
      </p:sp>
    </p:spTree>
    <p:extLst>
      <p:ext uri="{BB962C8B-B14F-4D97-AF65-F5344CB8AC3E}">
        <p14:creationId xmlns:p14="http://schemas.microsoft.com/office/powerpoint/2010/main" val="405840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90656" cy="1143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/>
              <a:t>Decompensatio cordis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97619" y="1981199"/>
            <a:ext cx="7990656" cy="4114800"/>
          </a:xfrm>
          <a:solidFill>
            <a:schemeClr val="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2400" dirty="0"/>
              <a:t>= hartfalen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dirty="0"/>
          </a:p>
          <a:p>
            <a:pPr eaLnBrk="1" hangingPunct="1">
              <a:lnSpc>
                <a:spcPct val="90000"/>
              </a:lnSpc>
            </a:pPr>
            <a:r>
              <a:rPr lang="nl-NL" dirty="0"/>
              <a:t>Hartspier verliest kracht</a:t>
            </a:r>
          </a:p>
          <a:p>
            <a:pPr eaLnBrk="1" hangingPunct="1">
              <a:lnSpc>
                <a:spcPct val="90000"/>
              </a:lnSpc>
            </a:pPr>
            <a:r>
              <a:rPr lang="nl-NL" dirty="0"/>
              <a:t>Onvoldoende pompwerking van de hartspier</a:t>
            </a:r>
          </a:p>
          <a:p>
            <a:pPr eaLnBrk="1" hangingPunct="1">
              <a:lnSpc>
                <a:spcPct val="90000"/>
              </a:lnSpc>
            </a:pPr>
            <a:r>
              <a:rPr lang="nl-NL" dirty="0"/>
              <a:t>Onderscheid in 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Chronisch hartfalen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Acuut hartfalen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dirty="0"/>
          </a:p>
        </p:txBody>
      </p:sp>
      <p:pic>
        <p:nvPicPr>
          <p:cNvPr id="1027" name="Picture 3" descr="Afbeeldingsresultaat voor hartfalen plaatje">
            <a:hlinkClick r:id="rId3"/>
            <a:extLst>
              <a:ext uri="{FF2B5EF4-FFF2-40B4-BE49-F238E27FC236}">
                <a16:creationId xmlns:a16="http://schemas.microsoft.com/office/drawing/2014/main" id="{974C83BF-1BCA-4E43-9FDD-96BCB66B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28" y="548680"/>
            <a:ext cx="8640960" cy="1143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/>
              <a:t>Acuut hartfalen </a:t>
            </a:r>
            <a:endParaRPr lang="nl-NL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1200"/>
            <a:ext cx="8640960" cy="4114800"/>
          </a:xfrm>
          <a:solidFill>
            <a:schemeClr val="hlink"/>
          </a:solidFill>
        </p:spPr>
        <p:txBody>
          <a:bodyPr/>
          <a:lstStyle/>
          <a:p>
            <a:r>
              <a:rPr lang="nl-NL" b="1" dirty="0"/>
              <a:t>In korte tijd ernstig benauwd</a:t>
            </a:r>
          </a:p>
          <a:p>
            <a:r>
              <a:rPr lang="nl-NL" b="1" dirty="0"/>
              <a:t>Astma cardiale</a:t>
            </a:r>
          </a:p>
          <a:p>
            <a:pPr eaLnBrk="1" hangingPunct="1"/>
            <a:r>
              <a:rPr lang="nl-NL" b="1" dirty="0"/>
              <a:t>Bloed stagneert (vanuit de rechter ventrikel) in de longen</a:t>
            </a:r>
          </a:p>
          <a:p>
            <a:pPr eaLnBrk="1" hangingPunct="1"/>
            <a:r>
              <a:rPr lang="nl-NL" dirty="0"/>
              <a:t>Ophoping van bloed (en daardoor oedeem) in de longen en hierdoor benauwdheid – “vocht achter de longen”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F06AC93-F36A-4590-B6BE-80C88D4ED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93096"/>
            <a:ext cx="2376264" cy="16782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B033F51-41B3-4A76-B594-2D419752D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92" y="4445496"/>
            <a:ext cx="2376264" cy="16782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39A4E-6147-410A-9C88-819D7C5F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1FCD422-0543-4867-9A2B-9C59282EC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0366"/>
            <a:ext cx="6048672" cy="42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71627-D85A-4C97-9BB6-17ABF056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Symptomen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0253BB-32EB-41E2-8A55-47105445C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Kriebelhoest</a:t>
            </a:r>
          </a:p>
          <a:p>
            <a:r>
              <a:rPr lang="nl-NL" dirty="0"/>
              <a:t>Kortademig (acuut)</a:t>
            </a:r>
          </a:p>
          <a:p>
            <a:r>
              <a:rPr lang="nl-NL" dirty="0"/>
              <a:t>Vermoeidheid</a:t>
            </a:r>
          </a:p>
          <a:p>
            <a:r>
              <a:rPr lang="nl-NL" dirty="0"/>
              <a:t>‘Slapen op meerdere kussens’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C3A85F-FA8B-4CAC-ADC4-2562F3677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2962647" cy="2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1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9600"/>
            <a:ext cx="8784976" cy="1143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/>
              <a:t>Chronisch hartfalen </a:t>
            </a:r>
            <a:endParaRPr lang="nl-NL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8748464" cy="4616152"/>
          </a:xfrm>
          <a:solidFill>
            <a:schemeClr val="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dirty="0"/>
              <a:t>Het bloed hoopt zich op in het lichaam en hierdoor 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oedeem in de benen 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bij bedlegerige mensen oedeem onder in de rug</a:t>
            </a:r>
          </a:p>
          <a:p>
            <a:pPr lvl="1" eaLnBrk="1" hangingPunct="1">
              <a:lnSpc>
                <a:spcPct val="90000"/>
              </a:lnSpc>
            </a:pPr>
            <a:r>
              <a:rPr lang="nl-NL" dirty="0"/>
              <a:t>stuwing in de lever en ascites</a:t>
            </a:r>
          </a:p>
          <a:p>
            <a:pPr eaLnBrk="1" hangingPunct="1">
              <a:lnSpc>
                <a:spcPct val="90000"/>
              </a:lnSpc>
            </a:pPr>
            <a:r>
              <a:rPr lang="nl-NL" dirty="0"/>
              <a:t>Nycturie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70C9D6-15EE-4821-B1A6-06F5BF73C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110" y="3140968"/>
            <a:ext cx="2432304" cy="32278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90656" cy="11430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/>
              <a:t>Oorzaken </a:t>
            </a:r>
            <a:r>
              <a:rPr lang="nl-NL" dirty="0" err="1"/>
              <a:t>Decompensatio</a:t>
            </a:r>
            <a:r>
              <a:rPr lang="nl-NL" dirty="0"/>
              <a:t> </a:t>
            </a:r>
            <a:r>
              <a:rPr lang="nl-NL" dirty="0" err="1"/>
              <a:t>cordis</a:t>
            </a:r>
            <a:endParaRPr lang="nl-NL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990656" cy="4114800"/>
          </a:xfrm>
          <a:solidFill>
            <a:schemeClr val="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Meest voorkomend:</a:t>
            </a:r>
          </a:p>
          <a:p>
            <a:r>
              <a:rPr lang="nl-NL" dirty="0"/>
              <a:t>Hypertensie</a:t>
            </a:r>
          </a:p>
          <a:p>
            <a:r>
              <a:rPr lang="nl-NL" dirty="0"/>
              <a:t>Coronaire hartziekte</a:t>
            </a:r>
          </a:p>
          <a:p>
            <a:pPr lvl="1"/>
            <a:r>
              <a:rPr lang="nl-NL" dirty="0"/>
              <a:t>Hartinfarct</a:t>
            </a:r>
          </a:p>
          <a:p>
            <a:pPr lvl="1"/>
            <a:r>
              <a:rPr lang="nl-NL" dirty="0"/>
              <a:t>Hartklepaandoening</a:t>
            </a:r>
          </a:p>
          <a:p>
            <a:pPr lvl="1"/>
            <a:r>
              <a:rPr lang="nl-NL" dirty="0"/>
              <a:t>Ritmestoornissen</a:t>
            </a:r>
          </a:p>
          <a:p>
            <a:pPr lvl="1"/>
            <a:r>
              <a:rPr lang="nl-NL" dirty="0"/>
              <a:t>Hartspierziekte</a:t>
            </a:r>
          </a:p>
          <a:p>
            <a:pPr eaLnBrk="1" hangingPunct="1">
              <a:lnSpc>
                <a:spcPct val="90000"/>
              </a:lnSpc>
            </a:pPr>
            <a:endParaRPr lang="nl-NL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DACFDA-8965-4644-AF84-CFAF82F5B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281940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nl-NL" dirty="0"/>
              <a:t>Symptomen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88629" y="2489200"/>
            <a:ext cx="6345260" cy="3530600"/>
          </a:xfrm>
          <a:solidFill>
            <a:schemeClr val="hlink"/>
          </a:solidFill>
        </p:spPr>
        <p:txBody>
          <a:bodyPr/>
          <a:lstStyle/>
          <a:p>
            <a:pPr eaLnBrk="1" hangingPunct="1">
              <a:buNone/>
            </a:pPr>
            <a:r>
              <a:rPr lang="nl-NL" dirty="0"/>
              <a:t>o.a.</a:t>
            </a:r>
          </a:p>
          <a:p>
            <a:pPr eaLnBrk="1" hangingPunct="1"/>
            <a:r>
              <a:rPr lang="nl-NL" dirty="0"/>
              <a:t>Vermoeidheid</a:t>
            </a:r>
          </a:p>
          <a:p>
            <a:pPr eaLnBrk="1" hangingPunct="1"/>
            <a:r>
              <a:rPr lang="nl-NL" dirty="0"/>
              <a:t>Kortademigheid </a:t>
            </a:r>
          </a:p>
          <a:p>
            <a:pPr eaLnBrk="1" hangingPunct="1"/>
            <a:r>
              <a:rPr lang="nl-NL" dirty="0"/>
              <a:t>Hoesten bij platliggen</a:t>
            </a:r>
          </a:p>
          <a:p>
            <a:pPr eaLnBrk="1" hangingPunct="1"/>
            <a:r>
              <a:rPr lang="nl-NL" dirty="0"/>
              <a:t>Oedeem enkels / benen</a:t>
            </a:r>
          </a:p>
          <a:p>
            <a:pPr eaLnBrk="1" hangingPunct="1"/>
            <a:r>
              <a:rPr lang="nl-NL" dirty="0"/>
              <a:t>Nycturie</a:t>
            </a:r>
          </a:p>
          <a:p>
            <a:pPr eaLnBrk="1" hangingPunct="1"/>
            <a:r>
              <a:rPr lang="nl-NL" dirty="0"/>
              <a:t>Vol gevoel in buik, ‘riem te strak’</a:t>
            </a:r>
          </a:p>
          <a:p>
            <a:pPr eaLnBrk="1" hangingPunct="1"/>
            <a:endParaRPr lang="nl-NL" dirty="0"/>
          </a:p>
          <a:p>
            <a:pPr eaLnBrk="1" hangingPunct="1"/>
            <a:endParaRPr lang="nl-NL" dirty="0"/>
          </a:p>
        </p:txBody>
      </p:sp>
      <p:pic>
        <p:nvPicPr>
          <p:cNvPr id="2051" name="Picture 3" descr="Afbeeldingsresultaat voor oedeem">
            <a:hlinkClick r:id="rId3"/>
            <a:extLst>
              <a:ext uri="{FF2B5EF4-FFF2-40B4-BE49-F238E27FC236}">
                <a16:creationId xmlns:a16="http://schemas.microsoft.com/office/drawing/2014/main" id="{707DAA34-DD93-47F0-9692-81CCBF9E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8282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5337</TotalTime>
  <Words>795</Words>
  <Application>Microsoft Office PowerPoint</Application>
  <PresentationFormat>Diavoorstelling (4:3)</PresentationFormat>
  <Paragraphs>136</Paragraphs>
  <Slides>16</Slides>
  <Notes>10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Ion-directiekamer</vt:lpstr>
      <vt:lpstr>Hartfalen</vt:lpstr>
      <vt:lpstr>Leerdoelen:</vt:lpstr>
      <vt:lpstr>Decompensatio cordis</vt:lpstr>
      <vt:lpstr>Acuut hartfalen </vt:lpstr>
      <vt:lpstr>PowerPoint-presentatie</vt:lpstr>
      <vt:lpstr>Symptomen</vt:lpstr>
      <vt:lpstr>Chronisch hartfalen </vt:lpstr>
      <vt:lpstr>Oorzaken Decompensatio cordis</vt:lpstr>
      <vt:lpstr>Symptomen</vt:lpstr>
      <vt:lpstr>Klasse hartfalen:</vt:lpstr>
      <vt:lpstr>Onderzoek </vt:lpstr>
      <vt:lpstr>BNP = Brain Natriuretic Peptide</vt:lpstr>
      <vt:lpstr>Adviezen: </vt:lpstr>
      <vt:lpstr>Medicaties</vt:lpstr>
      <vt:lpstr>Neem contact op met de huisarts:</vt:lpstr>
      <vt:lpstr>Hartfalen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 en vaataandoeningen</dc:title>
  <dc:creator>Agnieta</dc:creator>
  <cp:lastModifiedBy>marlies bouland</cp:lastModifiedBy>
  <cp:revision>47</cp:revision>
  <dcterms:created xsi:type="dcterms:W3CDTF">2011-09-27T20:33:19Z</dcterms:created>
  <dcterms:modified xsi:type="dcterms:W3CDTF">2018-10-15T08:24:59Z</dcterms:modified>
</cp:coreProperties>
</file>