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7" r:id="rId6"/>
    <p:sldId id="258" r:id="rId7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AE8A2-698D-4DC6-B2E3-85C5D9626FCC}" v="8" dt="2019-09-17T07:35:05.0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C3D6-6F8C-4930-A855-F0E3C0710329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16E3-DB88-43F2-B191-AB6D10F233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9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34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481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B16E3-DB88-43F2-B191-AB6D10F233E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687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96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72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9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6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725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235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723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83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26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65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244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67E4C-19F1-4586-87AA-751BC1D0EDC5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BBD5-A2CB-4D4A-AD4E-FF50A4DD4D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gratiscursus.be/Excel_2016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29232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08001" y="6525344"/>
            <a:ext cx="8636000" cy="349017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55738" y="496888"/>
            <a:ext cx="614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b="1" dirty="0"/>
              <a:t>L&amp;O maandag 7-10</a:t>
            </a: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23850" y="270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585" y="0"/>
            <a:ext cx="1053380" cy="756400"/>
          </a:xfrm>
          <a:prstGeom prst="rect">
            <a:avLst/>
          </a:prstGeom>
        </p:spPr>
      </p:pic>
      <p:pic>
        <p:nvPicPr>
          <p:cNvPr id="1026" name="Picture 2" descr="Afbeeldingsresultaat voor onderzo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58" y="4637564"/>
            <a:ext cx="2870977" cy="16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D2FFAA2-7589-4554-88DC-77EF222816FC}"/>
              </a:ext>
            </a:extLst>
          </p:cNvPr>
          <p:cNvSpPr txBox="1"/>
          <p:nvPr/>
        </p:nvSpPr>
        <p:spPr>
          <a:xfrm>
            <a:off x="1181686" y="1364566"/>
            <a:ext cx="71091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Week  7: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Inlevermoment IBS komt er aan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Toetsweek</a:t>
            </a:r>
            <a:r>
              <a:rPr lang="nl-NL" dirty="0"/>
              <a:t> komt eraan</a:t>
            </a:r>
          </a:p>
          <a:p>
            <a:pPr marL="285750" indent="-285750">
              <a:buFontTx/>
              <a:buChar char="-"/>
            </a:pPr>
            <a:r>
              <a:rPr lang="nl-NL" dirty="0"/>
              <a:t>Begrippenlijst (einde van de week online)</a:t>
            </a:r>
          </a:p>
          <a:p>
            <a:pPr marL="285750" indent="-285750">
              <a:buFontTx/>
              <a:buChar char="-"/>
            </a:pPr>
            <a:r>
              <a:rPr lang="nl-NL" dirty="0"/>
              <a:t>LA onderzoeksverslag</a:t>
            </a:r>
          </a:p>
          <a:p>
            <a:pPr marL="285750" indent="-285750">
              <a:buFontTx/>
              <a:buChar char="-"/>
            </a:pPr>
            <a:r>
              <a:rPr lang="nl-NL" dirty="0"/>
              <a:t>LA Advies</a:t>
            </a:r>
          </a:p>
          <a:p>
            <a:pPr marL="285750" indent="-285750">
              <a:buFontTx/>
              <a:buChar char="-"/>
            </a:pPr>
            <a:r>
              <a:rPr lang="nl-NL" b="1" dirty="0"/>
              <a:t>!!! STAGE !!!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976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29232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22795" y="756418"/>
            <a:ext cx="374970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Leerdoel </a:t>
            </a:r>
            <a:endParaRPr lang="nl-NL" sz="1100" b="1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nl-NL" sz="1200"/>
              <a:t>De resultaten van een interview/enquête verwerken in een schema en toelichten in een verslag. </a:t>
            </a:r>
          </a:p>
          <a:p>
            <a:pPr eaLnBrk="0" hangingPunct="0"/>
            <a:endParaRPr lang="nl-NL" sz="1200">
              <a:ea typeface="Calibri" pitchFamily="34" charset="0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25189" y="1841579"/>
            <a:ext cx="3744912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Leerproduct</a:t>
            </a:r>
          </a:p>
          <a:p>
            <a:r>
              <a:rPr lang="nl-NL" sz="1200">
                <a:ea typeface="Calibri" pitchFamily="34" charset="0"/>
                <a:cs typeface="Arial" charset="0"/>
              </a:rPr>
              <a:t>Een verslag met daarin: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Het uitgewerkte analyse-schema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Beschrijving in verhaalvorm waarbij je verbannen legt tussen antwoorden en personen.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022795" y="3178643"/>
            <a:ext cx="3744912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>
            <a:spAutoFit/>
          </a:bodyPr>
          <a:lstStyle/>
          <a:p>
            <a:pPr>
              <a:defRPr/>
            </a:pPr>
            <a:r>
              <a:rPr lang="nl-NL" sz="1200" b="1" err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Leerpad</a:t>
            </a: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  </a:t>
            </a:r>
            <a:r>
              <a:rPr lang="nl-NL" sz="1100" b="1">
                <a:solidFill>
                  <a:srgbClr val="0070C0"/>
                </a:solidFill>
                <a:ea typeface="Calibri" pitchFamily="34" charset="0"/>
                <a:cs typeface="Arial" charset="0"/>
              </a:rPr>
              <a:t>                                                                            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/>
              <a:t>Verzamel besproken thema`s/items/topics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/>
              <a:t>Maak een analyse-schema met in de kolommen de onderwerpen die in het interview het meest aan bod zijn gekomen.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/>
              <a:t>Voeg in rijen deelnemers toe met hun belangrijkste kenmerken (demografisch, geografisch en psychografisch).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/>
              <a:t>Voeg in rijen belangrijke citaten van deelnemers toe.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Beschrijf in verhaalvorm de uitkomsten van het interview/</a:t>
            </a:r>
            <a:r>
              <a:rPr lang="nl-NL" sz="1200"/>
              <a:t>enquête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Leg verbanden tussen de verschillende uitkomsten.	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426674" y="760165"/>
            <a:ext cx="350043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Samenwerken</a:t>
            </a:r>
            <a:r>
              <a:rPr lang="nl-NL" sz="1100" b="1">
                <a:ea typeface="Calibri" pitchFamily="34" charset="0"/>
                <a:cs typeface="Arial" charset="0"/>
              </a:rPr>
              <a:t>		</a:t>
            </a:r>
            <a:endParaRPr lang="nl-NL" sz="1100" b="1">
              <a:solidFill>
                <a:srgbClr val="0070C0"/>
              </a:solidFill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Deze opdracht maak je in groepsverband.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Plaats je product op het Leerplatform.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Bekijk leerproducten van anderen en geef feedback.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 charset="0"/>
              </a:rPr>
              <a:t>Verbeter je leerproduct en plaats versie 2</a:t>
            </a: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/>
              </a:rPr>
              <a:t>Versie 1 11-10-2019</a:t>
            </a:r>
            <a:endParaRPr lang="nl-NL" sz="1200">
              <a:ea typeface="Calibri" pitchFamily="34" charset="0"/>
              <a:cs typeface="Arial" charset="0"/>
            </a:endParaRPr>
          </a:p>
          <a:p>
            <a:pPr marL="171450" indent="-171450" eaLnBrk="0" hangingPunct="0">
              <a:buFont typeface="Arial" pitchFamily="34" charset="0"/>
              <a:buChar char="•"/>
            </a:pPr>
            <a:r>
              <a:rPr lang="nl-NL" sz="1200">
                <a:ea typeface="Calibri" pitchFamily="34" charset="0"/>
                <a:cs typeface="Arial"/>
              </a:rPr>
              <a:t>Versie 2 18-10-2019</a:t>
            </a:r>
            <a:endParaRPr lang="nl-NL" sz="1200">
              <a:ea typeface="Calibri" pitchFamily="34" charset="0"/>
              <a:cs typeface="Arial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434994" y="2584419"/>
            <a:ext cx="350725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Bijeenkomsten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Bijeenkomsten onderzoek verwerken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nl-NL" sz="1200">
                <a:ea typeface="Calibri" pitchFamily="34" charset="0"/>
                <a:cs typeface="Arial" charset="0"/>
              </a:rPr>
              <a:t>Zelfwerkuren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426674" y="3330090"/>
            <a:ext cx="3500438" cy="1000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nl-NL" sz="1200" b="1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Bronnen</a:t>
            </a:r>
          </a:p>
          <a:p>
            <a:pPr>
              <a:defRPr/>
            </a:pPr>
            <a:r>
              <a:rPr lang="nl-NL" sz="1200">
                <a:ea typeface="Calibri" pitchFamily="34" charset="0"/>
                <a:cs typeface="Arial" charset="0"/>
              </a:rPr>
              <a:t>Boek: Marketingoriëntatie</a:t>
            </a:r>
          </a:p>
          <a:p>
            <a:pPr>
              <a:defRPr/>
            </a:pPr>
            <a:r>
              <a:rPr lang="nl-NL" sz="1200">
                <a:ea typeface="Calibri" pitchFamily="34" charset="0"/>
                <a:cs typeface="Arial" charset="0"/>
              </a:rPr>
              <a:t>Link: </a:t>
            </a:r>
          </a:p>
          <a:p>
            <a:pPr>
              <a:defRPr/>
            </a:pPr>
            <a:r>
              <a:rPr lang="nl-NL" sz="1200">
                <a:ea typeface="Calibri" pitchFamily="34" charset="0"/>
                <a:cs typeface="Arial" charset="0"/>
                <a:hlinkClick r:id="rId3"/>
              </a:rPr>
              <a:t>https://www.gratiscursus.be/Excel_2016/</a:t>
            </a:r>
            <a:r>
              <a:rPr lang="nl-NL" sz="1200">
                <a:ea typeface="Calibri" pitchFamily="34" charset="0"/>
                <a:cs typeface="Arial" charset="0"/>
              </a:rPr>
              <a:t> (</a:t>
            </a:r>
            <a:r>
              <a:rPr lang="nl-NL" sz="1200" err="1">
                <a:ea typeface="Calibri" pitchFamily="34" charset="0"/>
                <a:cs typeface="Arial" charset="0"/>
              </a:rPr>
              <a:t>hft</a:t>
            </a:r>
            <a:r>
              <a:rPr lang="nl-NL" sz="1200">
                <a:ea typeface="Calibri" pitchFamily="34" charset="0"/>
                <a:cs typeface="Arial" charset="0"/>
              </a:rPr>
              <a:t> 47)</a:t>
            </a:r>
          </a:p>
          <a:p>
            <a:pPr>
              <a:defRPr/>
            </a:pPr>
            <a:endParaRPr lang="nl-NL" sz="1100" b="1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508001" y="6525344"/>
            <a:ext cx="8636000" cy="349017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55738" y="4968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23850" y="270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7" name="Rechthoek 1"/>
          <p:cNvSpPr>
            <a:spLocks noChangeArrowheads="1"/>
          </p:cNvSpPr>
          <p:nvPr/>
        </p:nvSpPr>
        <p:spPr bwMode="auto">
          <a:xfrm>
            <a:off x="1008062" y="122238"/>
            <a:ext cx="8028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nl-NL" sz="2800">
                <a:latin typeface="Calibri" pitchFamily="34" charset="0"/>
              </a:rPr>
              <a:t>1920_LBS_3_Onderzoek en resultaten</a:t>
            </a: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585" y="0"/>
            <a:ext cx="1053380" cy="756400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 rotWithShape="1">
          <a:blip r:embed="rId5" cstate="print"/>
          <a:srcRect l="21805" r="10840"/>
          <a:stretch/>
        </p:blipFill>
        <p:spPr>
          <a:xfrm>
            <a:off x="617558" y="758200"/>
            <a:ext cx="299335" cy="41242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175" y="1797206"/>
            <a:ext cx="263290" cy="32130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9165" y="3296907"/>
            <a:ext cx="266283" cy="41630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07520" y="863600"/>
            <a:ext cx="385812" cy="26305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55563" y="3641899"/>
            <a:ext cx="299225" cy="290796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/>
          <a:srcRect l="17050" t="33024" r="61669" b="30375"/>
          <a:stretch/>
        </p:blipFill>
        <p:spPr>
          <a:xfrm>
            <a:off x="5070480" y="2827345"/>
            <a:ext cx="269390" cy="260485"/>
          </a:xfrm>
          <a:prstGeom prst="rect">
            <a:avLst/>
          </a:prstGeom>
        </p:spPr>
      </p:pic>
      <p:pic>
        <p:nvPicPr>
          <p:cNvPr id="1026" name="Picture 2" descr="Afbeeldingsresultaat voor onderzoe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58" y="4637564"/>
            <a:ext cx="2870977" cy="16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01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-29232" y="0"/>
            <a:ext cx="556077" cy="6858000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508001" y="6525344"/>
            <a:ext cx="8636000" cy="349017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4" name="Text Box 96"/>
          <p:cNvSpPr txBox="1">
            <a:spLocks noChangeArrowheads="1"/>
          </p:cNvSpPr>
          <p:nvPr/>
        </p:nvSpPr>
        <p:spPr bwMode="auto">
          <a:xfrm>
            <a:off x="1455738" y="496888"/>
            <a:ext cx="61408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sz="2400" b="1" dirty="0"/>
              <a:t>Stagehelpdesk</a:t>
            </a:r>
          </a:p>
        </p:txBody>
      </p:sp>
      <p:sp>
        <p:nvSpPr>
          <p:cNvPr id="15" name="Text Box 103"/>
          <p:cNvSpPr txBox="1">
            <a:spLocks noChangeArrowheads="1"/>
          </p:cNvSpPr>
          <p:nvPr/>
        </p:nvSpPr>
        <p:spPr bwMode="auto">
          <a:xfrm>
            <a:off x="323850" y="27082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sp>
        <p:nvSpPr>
          <p:cNvPr id="16" name="Text Box 105"/>
          <p:cNvSpPr txBox="1">
            <a:spLocks noChangeArrowheads="1"/>
          </p:cNvSpPr>
          <p:nvPr/>
        </p:nvSpPr>
        <p:spPr bwMode="auto">
          <a:xfrm>
            <a:off x="323850" y="27813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0585" y="0"/>
            <a:ext cx="1053380" cy="7564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D2FFAA2-7589-4554-88DC-77EF222816FC}"/>
              </a:ext>
            </a:extLst>
          </p:cNvPr>
          <p:cNvSpPr txBox="1"/>
          <p:nvPr/>
        </p:nvSpPr>
        <p:spPr>
          <a:xfrm>
            <a:off x="1181686" y="1364566"/>
            <a:ext cx="7109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Heb je nog geen stage??</a:t>
            </a:r>
          </a:p>
          <a:p>
            <a:endParaRPr lang="nl-NL" dirty="0"/>
          </a:p>
          <a:p>
            <a:r>
              <a:rPr lang="nl-NL" dirty="0"/>
              <a:t>		</a:t>
            </a:r>
            <a:r>
              <a:rPr lang="nl-NL" b="1" dirty="0">
                <a:solidFill>
                  <a:srgbClr val="FF0000"/>
                </a:solidFill>
              </a:rPr>
              <a:t>Let op!  Kans op studievertraging !!!</a:t>
            </a:r>
          </a:p>
          <a:p>
            <a:endParaRPr lang="nl-NL" dirty="0"/>
          </a:p>
          <a:p>
            <a:r>
              <a:rPr lang="nl-NL" dirty="0"/>
              <a:t>(</a:t>
            </a:r>
            <a:r>
              <a:rPr lang="nl-NL" dirty="0" err="1"/>
              <a:t>nb</a:t>
            </a:r>
            <a:r>
              <a:rPr lang="nl-NL" dirty="0"/>
              <a:t> keuzedeel en specialisatie)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656DE04-DE1A-4D65-8E43-4D6DEB908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507936">
            <a:off x="3058979" y="3353321"/>
            <a:ext cx="3026040" cy="1965124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07C5585-2E98-4A1A-A266-3F238B383962}"/>
              </a:ext>
            </a:extLst>
          </p:cNvPr>
          <p:cNvCxnSpPr/>
          <p:nvPr/>
        </p:nvCxnSpPr>
        <p:spPr>
          <a:xfrm>
            <a:off x="2546252" y="2964656"/>
            <a:ext cx="4079631" cy="20856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2A5678C-068D-466C-B442-9F84C485CACB}"/>
              </a:ext>
            </a:extLst>
          </p:cNvPr>
          <p:cNvCxnSpPr/>
          <p:nvPr/>
        </p:nvCxnSpPr>
        <p:spPr>
          <a:xfrm flipH="1">
            <a:off x="2335237" y="2781300"/>
            <a:ext cx="4039871" cy="26637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E3AA16F0-7679-4D96-858A-E4EDF66184FE}"/>
              </a:ext>
            </a:extLst>
          </p:cNvPr>
          <p:cNvSpPr/>
          <p:nvPr/>
        </p:nvSpPr>
        <p:spPr>
          <a:xfrm>
            <a:off x="5847310" y="5931379"/>
            <a:ext cx="304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(</a:t>
            </a:r>
            <a:r>
              <a:rPr lang="nl-NL" dirty="0" err="1"/>
              <a:t>nb</a:t>
            </a:r>
            <a:r>
              <a:rPr lang="nl-NL" dirty="0"/>
              <a:t> keuzedeel en specialisatie)</a:t>
            </a:r>
          </a:p>
        </p:txBody>
      </p:sp>
    </p:spTree>
    <p:extLst>
      <p:ext uri="{BB962C8B-B14F-4D97-AF65-F5344CB8AC3E}">
        <p14:creationId xmlns:p14="http://schemas.microsoft.com/office/powerpoint/2010/main" val="123870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737BBB-CF8F-4F07-848E-BAB2A5C3E6ED}">
  <ds:schemaRefs>
    <ds:schemaRef ds:uri="47a28104-336f-447d-946e-e305ac2bcd47"/>
    <ds:schemaRef ds:uri="http://schemas.openxmlformats.org/package/2006/metadata/core-properties"/>
    <ds:schemaRef ds:uri="http://www.w3.org/XML/1998/namespace"/>
    <ds:schemaRef ds:uri="34354c1b-6b8c-435b-ad50-990538c19557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C2E9DC-6D45-44CD-A04A-29F9550C0465}">
  <ds:schemaRefs>
    <ds:schemaRef ds:uri="34354c1b-6b8c-435b-ad50-990538c19557"/>
    <ds:schemaRef ds:uri="47a28104-336f-447d-946e-e305ac2bcd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456FFB1-DA7D-4EA2-A84F-546A43CA3D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195</Words>
  <Application>Microsoft Office PowerPoint</Application>
  <PresentationFormat>Diavoorstelling (4:3)</PresentationFormat>
  <Paragraphs>48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3</cp:revision>
  <cp:lastPrinted>2014-09-03T06:23:20Z</cp:lastPrinted>
  <dcterms:created xsi:type="dcterms:W3CDTF">2014-08-31T07:53:19Z</dcterms:created>
  <dcterms:modified xsi:type="dcterms:W3CDTF">2019-10-07T08:36:18Z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