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handoutMasterIdLst>
    <p:handoutMasterId r:id="rId14"/>
  </p:handoutMasterIdLst>
  <p:sldIdLst>
    <p:sldId id="286" r:id="rId2"/>
    <p:sldId id="290" r:id="rId3"/>
    <p:sldId id="291" r:id="rId4"/>
    <p:sldId id="281" r:id="rId5"/>
    <p:sldId id="284" r:id="rId6"/>
    <p:sldId id="282" r:id="rId7"/>
    <p:sldId id="289" r:id="rId8"/>
    <p:sldId id="285" r:id="rId9"/>
    <p:sldId id="283" r:id="rId10"/>
    <p:sldId id="292" r:id="rId11"/>
    <p:sldId id="287" r:id="rId12"/>
    <p:sldId id="288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BD3"/>
    <a:srgbClr val="E6E3D0"/>
    <a:srgbClr val="E1DEC5"/>
    <a:srgbClr val="8F6D58"/>
    <a:srgbClr val="906D58"/>
    <a:srgbClr val="EDE7E3"/>
    <a:srgbClr val="EAE3DE"/>
    <a:srgbClr val="E2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40" autoAdjust="0"/>
    <p:restoredTop sz="90929"/>
  </p:normalViewPr>
  <p:slideViewPr>
    <p:cSldViewPr>
      <p:cViewPr>
        <p:scale>
          <a:sx n="75" d="100"/>
          <a:sy n="75" d="100"/>
        </p:scale>
        <p:origin x="57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BD1A78-D94A-472B-A1F1-E69F3DAAF2B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295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F1B81714-872F-4533-85D7-799A344FD36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hoe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hoe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2B5FB-CF05-418B-AB85-F23FCC0F0AA2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F489A-71E8-4823-819C-8CAC63AD88B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elijkbenige driehoe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92062-1445-4C47-929A-BE5FF7FA7D25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FAE948D6-A89F-4EEC-A320-303390DCCA26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A1A27A-4DBA-4DE0-8A0A-33FF47C0743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7E3B1-B15B-4EAD-82DA-278F801A4C0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CC865-77AA-42FA-8C1C-B4984ACFD40B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1F19D-75C0-425C-80A5-812F8F0B3D55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hte verbindingslijn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3D165-F704-4D66-B7C9-FB280BEA2BB9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6CA95-FF61-4B46-9CAE-8AFFC30B1312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FA6675-5196-401F-AC8A-291D78AD5F0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8" name="Rechte verbindingslijn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echte verbindingslijn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lijkbenige driehoe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br.nl/ev.p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Keuringen in de huisartsenpraktijk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nl-NL" dirty="0"/>
          </a:p>
          <a:p>
            <a:r>
              <a:rPr lang="nl-NL" dirty="0"/>
              <a:t>Leerfase 2 Taak 3</a:t>
            </a:r>
          </a:p>
        </p:txBody>
      </p:sp>
      <p:pic>
        <p:nvPicPr>
          <p:cNvPr id="3075" name="Tijdelijke aanduiding voor inhoud 3" descr="keuring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436096" y="404664"/>
            <a:ext cx="2811216" cy="3212976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is er wel eens voor sport gekeurd?</a:t>
            </a:r>
          </a:p>
        </p:txBody>
      </p:sp>
      <p:pic>
        <p:nvPicPr>
          <p:cNvPr id="6" name="Tijdelijke aanduiding voor inhoud 5" descr="sporte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356099"/>
            <a:ext cx="3312367" cy="4679375"/>
          </a:xfrm>
        </p:spPr>
      </p:pic>
      <p:sp>
        <p:nvSpPr>
          <p:cNvPr id="7" name="Tijdelijke aanduiding voor inhoud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Welke sport?</a:t>
            </a:r>
          </a:p>
          <a:p>
            <a:endParaRPr lang="nl-NL" dirty="0"/>
          </a:p>
          <a:p>
            <a:r>
              <a:rPr lang="nl-NL" dirty="0"/>
              <a:t>Door wie gekeurd?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Sportkeuring</a:t>
            </a:r>
          </a:p>
        </p:txBody>
      </p:sp>
      <p:sp>
        <p:nvSpPr>
          <p:cNvPr id="9219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563072" cy="4937760"/>
          </a:xfrm>
        </p:spPr>
        <p:txBody>
          <a:bodyPr/>
          <a:lstStyle/>
          <a:p>
            <a:r>
              <a:rPr lang="nl-NL" dirty="0"/>
              <a:t>Meestal door SMA</a:t>
            </a:r>
          </a:p>
          <a:p>
            <a:r>
              <a:rPr lang="nl-NL" dirty="0"/>
              <a:t>Soms door HA</a:t>
            </a:r>
          </a:p>
          <a:p>
            <a:endParaRPr lang="nl-NL" dirty="0"/>
          </a:p>
          <a:p>
            <a:r>
              <a:rPr lang="nl-NL" dirty="0"/>
              <a:t>O.a.</a:t>
            </a:r>
          </a:p>
          <a:p>
            <a:pPr lvl="1"/>
            <a:r>
              <a:rPr lang="nl-NL" dirty="0"/>
              <a:t>Auto- en motorsport</a:t>
            </a:r>
          </a:p>
          <a:p>
            <a:pPr lvl="1"/>
            <a:r>
              <a:rPr lang="nl-NL" dirty="0"/>
              <a:t>Duiken</a:t>
            </a:r>
          </a:p>
          <a:p>
            <a:pPr lvl="1"/>
            <a:r>
              <a:rPr lang="nl-NL" dirty="0"/>
              <a:t>Tennis (KNLTB)</a:t>
            </a:r>
          </a:p>
          <a:p>
            <a:pPr lvl="1"/>
            <a:r>
              <a:rPr lang="nl-NL" dirty="0"/>
              <a:t>Parachutespringen</a:t>
            </a:r>
          </a:p>
          <a:p>
            <a:pPr lvl="1"/>
            <a:r>
              <a:rPr lang="nl-NL" dirty="0"/>
              <a:t>Sportopleidingen </a:t>
            </a:r>
          </a:p>
          <a:p>
            <a:pPr lvl="2"/>
            <a:r>
              <a:rPr lang="nl-NL" dirty="0"/>
              <a:t>bijv. ALO</a:t>
            </a:r>
          </a:p>
          <a:p>
            <a:pPr lvl="1"/>
            <a:r>
              <a:rPr lang="nl-NL" dirty="0"/>
              <a:t>Wielrennen (KNWU)</a:t>
            </a:r>
          </a:p>
        </p:txBody>
      </p:sp>
      <p:pic>
        <p:nvPicPr>
          <p:cNvPr id="7" name="Tijdelijke aanduiding voor inhoud 6" descr="parachutespringen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46002" y="2348880"/>
            <a:ext cx="3958445" cy="263416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Tarieven 2014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</p:nvPr>
        </p:nvGraphicFramePr>
        <p:xfrm>
          <a:off x="179512" y="1219200"/>
          <a:ext cx="8784976" cy="501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4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7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code </a:t>
                      </a:r>
                      <a:endParaRPr lang="nl-NL" sz="1400" dirty="0">
                        <a:solidFill>
                          <a:srgbClr val="000000"/>
                        </a:solidFill>
                        <a:latin typeface="Verdana"/>
                        <a:ea typeface="Calibri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voor </a:t>
                      </a:r>
                      <a:endParaRPr lang="nl-NL" sz="1400" dirty="0">
                        <a:solidFill>
                          <a:srgbClr val="000000"/>
                        </a:solidFill>
                        <a:latin typeface="Verdana"/>
                        <a:ea typeface="Calibri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Tarief </a:t>
                      </a:r>
                      <a:endParaRPr lang="nl-NL" sz="1400">
                        <a:solidFill>
                          <a:srgbClr val="000000"/>
                        </a:solidFill>
                        <a:latin typeface="Verdana"/>
                        <a:ea typeface="Calibri"/>
                        <a:cs typeface="Verdan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3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12800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12801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12802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12803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12804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12805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12806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12807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12808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12809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12810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12811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12812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12813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12814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spreekuurcontrole (voor onder andere bedrijfsgeneeskundig onderzoek)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gericht klein onderzoek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visitecontrole (voor onder andere bedrijfsgeneeskundig onderzoek)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keuring voor invalidenparkeerkaart (kort)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keuring voor invalidenparkeerkaart (lang)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kilometervergoeding (voor de 5e en volgende retourkilometers)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per retourkilometer (= twee gewone kilometers)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kleine keuring </a:t>
                      </a: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(oriënterend algemeen lichamelijk onderzoek)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periodiek (beperkt) geneeskundig onderzoek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scheepvaartkeuring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'grote keuring'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invaliditeitskeuring met rapport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rijbewijskeuring tot 15 minuten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rijbewijskeuring langer dan 15 minuten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bedrijfs</a:t>
                      </a: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- en sollicitatiekeuring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periodiek geneeskundig onderzoek (conform </a:t>
                      </a:r>
                      <a:r>
                        <a:rPr lang="nl-NL" sz="1400" dirty="0" err="1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LHV-keuring</a:t>
                      </a: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€ 25,47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€ 25,47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€ 38,25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€ 25,47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€ 50,94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€ 2,10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€ 76,50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€ 76,50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€ 76,50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€ 114,66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€ 152,63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€ 38,16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€ 76,50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€ 114,66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Verdana"/>
                        </a:rPr>
                        <a:t>€ 114,66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Uitgangspunt bij keuringen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Huisarts keurt geen </a:t>
            </a:r>
            <a:r>
              <a:rPr lang="nl-NL" u="sng" dirty="0"/>
              <a:t>eigen</a:t>
            </a:r>
            <a:r>
              <a:rPr lang="nl-NL" dirty="0"/>
              <a:t> patiënt.</a:t>
            </a:r>
          </a:p>
          <a:p>
            <a:endParaRPr lang="nl-NL" dirty="0"/>
          </a:p>
          <a:p>
            <a:r>
              <a:rPr lang="nl-NL" dirty="0"/>
              <a:t>Reden?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Reden = standpunt KNMG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pPr marL="514350" indent="-514350">
              <a:buNone/>
            </a:pPr>
            <a:r>
              <a:rPr lang="nl-NL" dirty="0"/>
              <a:t>	De KNMG vindt het belangrijk dat de behandelend arts een goede vertrouwensrelatie met de patiënt kan opbouwen. </a:t>
            </a:r>
          </a:p>
          <a:p>
            <a:pPr marL="514350" indent="-514350">
              <a:buNone/>
            </a:pPr>
            <a:r>
              <a:rPr lang="nl-NL" dirty="0"/>
              <a:t>	De behandelend arts moet niet in een belangenconflict komen.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Keuringen in de huisartsenpraktijk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nl-NL" dirty="0"/>
          </a:p>
          <a:p>
            <a:pPr eaLnBrk="1" hangingPunct="1"/>
            <a:r>
              <a:rPr lang="nl-NL" dirty="0"/>
              <a:t>Rijbewijs (alleen A, B en BE)</a:t>
            </a:r>
          </a:p>
          <a:p>
            <a:pPr eaLnBrk="1" hangingPunct="1"/>
            <a:r>
              <a:rPr lang="nl-NL" dirty="0"/>
              <a:t>Overlijdensrisicoverzekering</a:t>
            </a:r>
          </a:p>
          <a:p>
            <a:pPr eaLnBrk="1" hangingPunct="1"/>
            <a:r>
              <a:rPr lang="nl-NL" dirty="0"/>
              <a:t>Arbeidsongeschiktheidsverzekering</a:t>
            </a:r>
          </a:p>
          <a:p>
            <a:pPr eaLnBrk="1" hangingPunct="1"/>
            <a:r>
              <a:rPr lang="nl-NL" dirty="0"/>
              <a:t>Sport</a:t>
            </a:r>
          </a:p>
          <a:p>
            <a:pPr eaLnBrk="1" hangingPunct="1">
              <a:buFontTx/>
              <a:buNone/>
            </a:pPr>
            <a:endParaRPr lang="nl-NL" dirty="0"/>
          </a:p>
          <a:p>
            <a:pPr eaLnBrk="1" hangingPunct="1">
              <a:buFontTx/>
              <a:buNone/>
            </a:pPr>
            <a:r>
              <a:rPr lang="nl-NL" dirty="0"/>
              <a:t>Let op: </a:t>
            </a:r>
            <a:r>
              <a:rPr lang="nl-NL" dirty="0" err="1"/>
              <a:t>BTW-plicht</a:t>
            </a:r>
            <a:r>
              <a:rPr lang="nl-NL" dirty="0"/>
              <a:t>!</a:t>
            </a:r>
          </a:p>
          <a:p>
            <a:pPr lvl="2" eaLnBrk="1" hangingPunct="1">
              <a:buFontTx/>
              <a:buNone/>
            </a:pPr>
            <a:endParaRPr lang="nl-NL" dirty="0"/>
          </a:p>
          <a:p>
            <a:pPr eaLnBrk="1" hangingPunct="1"/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Let op: </a:t>
            </a:r>
            <a:r>
              <a:rPr lang="nl-NL" dirty="0" err="1"/>
              <a:t>BTW-plicht</a:t>
            </a:r>
            <a:r>
              <a:rPr lang="nl-NL" dirty="0"/>
              <a:t>! over keuringen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44184"/>
          </a:xfrm>
        </p:spPr>
        <p:txBody>
          <a:bodyPr/>
          <a:lstStyle/>
          <a:p>
            <a:r>
              <a:rPr lang="nl-NL" dirty="0"/>
              <a:t>Huisartsen moeten BTW afdragen voor handelingen die niet onder de </a:t>
            </a:r>
            <a:r>
              <a:rPr lang="nl-NL" dirty="0" err="1"/>
              <a:t>BTW-vrijstelling</a:t>
            </a:r>
            <a:r>
              <a:rPr lang="nl-NL" dirty="0"/>
              <a:t> vallen </a:t>
            </a:r>
          </a:p>
          <a:p>
            <a:pPr lvl="1"/>
            <a:r>
              <a:rPr lang="nl-NL" dirty="0"/>
              <a:t>d.w.z. over die handelingen die </a:t>
            </a:r>
            <a:r>
              <a:rPr lang="nl-NL" u="sng" dirty="0"/>
              <a:t>niet</a:t>
            </a:r>
            <a:r>
              <a:rPr lang="nl-NL" dirty="0"/>
              <a:t> zijn gericht op de geneeskunde</a:t>
            </a:r>
          </a:p>
          <a:p>
            <a:endParaRPr lang="nl-NL" dirty="0"/>
          </a:p>
          <a:p>
            <a:r>
              <a:rPr lang="nl-NL" sz="2800" dirty="0"/>
              <a:t>Bij minder dan € 1500 per jaar ontheffing mogelijk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Rijbewijskeuring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nl-NL" sz="2400" dirty="0"/>
              <a:t>Rijbewijs (huisarts keurt alleen voor A, B en BE)</a:t>
            </a:r>
          </a:p>
          <a:p>
            <a:pPr lvl="1"/>
            <a:r>
              <a:rPr lang="nl-NL" sz="2300" u="sng" dirty="0"/>
              <a:t>&gt;</a:t>
            </a:r>
            <a:r>
              <a:rPr lang="nl-NL" sz="2300" dirty="0"/>
              <a:t> 75 jaar (per 01-01-2014), minimaal elke 5 jaar</a:t>
            </a:r>
          </a:p>
          <a:p>
            <a:pPr lvl="1"/>
            <a:r>
              <a:rPr lang="nl-NL" sz="2300" dirty="0"/>
              <a:t>Vraag op “eigen verklaring” met “Ja” beantwoord bij de 1</a:t>
            </a:r>
            <a:r>
              <a:rPr lang="nl-NL" sz="2300" baseline="30000" dirty="0"/>
              <a:t>e</a:t>
            </a:r>
            <a:r>
              <a:rPr lang="nl-NL" sz="2300" dirty="0"/>
              <a:t> aanvraag van het rijbewijs</a:t>
            </a:r>
          </a:p>
          <a:p>
            <a:pPr eaLnBrk="1" hangingPunct="1">
              <a:buFontTx/>
              <a:buNone/>
            </a:pPr>
            <a:endParaRPr lang="nl-NL" sz="2400" dirty="0"/>
          </a:p>
          <a:p>
            <a:pPr eaLnBrk="1" hangingPunct="1">
              <a:buFontTx/>
              <a:buNone/>
            </a:pPr>
            <a:r>
              <a:rPr lang="nl-NL" sz="2400" dirty="0"/>
              <a:t>Andere rijbewijzen (C, D, CE en DE): </a:t>
            </a:r>
          </a:p>
          <a:p>
            <a:pPr eaLnBrk="1" hangingPunct="1">
              <a:buFontTx/>
              <a:buNone/>
            </a:pPr>
            <a:r>
              <a:rPr lang="nl-NL" sz="2400" dirty="0" err="1"/>
              <a:t>ARBO-dienst</a:t>
            </a:r>
            <a:r>
              <a:rPr lang="nl-NL" sz="2400" dirty="0"/>
              <a:t>, keuringsinstituut</a:t>
            </a:r>
          </a:p>
        </p:txBody>
      </p:sp>
      <p:pic>
        <p:nvPicPr>
          <p:cNvPr id="6148" name="Afbeelding 3" descr="rijbewij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834216"/>
            <a:ext cx="2160240" cy="217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Rijbewijskeuring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nl-NL" dirty="0"/>
              <a:t>Duur: 10-30 min</a:t>
            </a:r>
          </a:p>
          <a:p>
            <a:pPr lvl="1"/>
            <a:r>
              <a:rPr lang="nl-NL" dirty="0"/>
              <a:t>Meenemen:</a:t>
            </a:r>
          </a:p>
          <a:p>
            <a:pPr lvl="2"/>
            <a:r>
              <a:rPr lang="nl-NL" dirty="0"/>
              <a:t>“Eigen verklaring” (kopen bij gemeentehuis)</a:t>
            </a:r>
          </a:p>
          <a:p>
            <a:pPr lvl="2"/>
            <a:r>
              <a:rPr lang="nl-NL" dirty="0"/>
              <a:t>Legitimatiebewijs</a:t>
            </a:r>
          </a:p>
          <a:p>
            <a:pPr lvl="2"/>
            <a:r>
              <a:rPr lang="nl-NL" dirty="0"/>
              <a:t>Bril</a:t>
            </a:r>
          </a:p>
          <a:p>
            <a:pPr lvl="2"/>
            <a:r>
              <a:rPr lang="nl-NL" dirty="0"/>
              <a:t>Medicijnen</a:t>
            </a:r>
          </a:p>
          <a:p>
            <a:pPr lvl="2"/>
            <a:r>
              <a:rPr lang="nl-NL" dirty="0"/>
              <a:t>Ochtendurine</a:t>
            </a:r>
          </a:p>
          <a:p>
            <a:pPr lvl="1"/>
            <a:r>
              <a:rPr lang="nl-NL" dirty="0"/>
              <a:t>Te keuren persoon betaalt (meestal contant)</a:t>
            </a:r>
          </a:p>
          <a:p>
            <a:pPr lvl="1"/>
            <a:r>
              <a:rPr lang="nl-NL" dirty="0"/>
              <a:t>Officiële tarief (prijs) afhankelijk van tijdsduur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 eigen verklaring</a:t>
            </a:r>
          </a:p>
        </p:txBody>
      </p:sp>
      <p:pic>
        <p:nvPicPr>
          <p:cNvPr id="7171" name="Tijdelijke aanduiding voor inhoud 3" descr="RBW.jpg">
            <a:hlinkClick r:id="rId2"/>
          </p:cNvPr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1700809"/>
            <a:ext cx="1944630" cy="266429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Keuring t.b.v. overlijdensrisico- of arbeidsongeschiktheidsverzekering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Duur: 40-60 min</a:t>
            </a:r>
          </a:p>
          <a:p>
            <a:r>
              <a:rPr lang="nl-NL" dirty="0"/>
              <a:t>Meenemen:</a:t>
            </a:r>
          </a:p>
          <a:p>
            <a:pPr lvl="1"/>
            <a:r>
              <a:rPr lang="nl-NL" dirty="0"/>
              <a:t>Keuringspapieren </a:t>
            </a:r>
          </a:p>
          <a:p>
            <a:pPr lvl="2"/>
            <a:r>
              <a:rPr lang="nl-NL" dirty="0"/>
              <a:t>Vaak worden die naar de te keuren persoon gestuurd</a:t>
            </a:r>
          </a:p>
          <a:p>
            <a:pPr lvl="2"/>
            <a:r>
              <a:rPr lang="nl-NL" dirty="0"/>
              <a:t>Soms naar de arts die de keuring gaat uitvoeren</a:t>
            </a:r>
          </a:p>
          <a:p>
            <a:pPr lvl="1"/>
            <a:r>
              <a:rPr lang="nl-NL" dirty="0"/>
              <a:t>Legitimatiebewijs</a:t>
            </a:r>
          </a:p>
          <a:p>
            <a:pPr lvl="1"/>
            <a:r>
              <a:rPr lang="nl-NL" dirty="0"/>
              <a:t>Bril</a:t>
            </a:r>
          </a:p>
          <a:p>
            <a:pPr lvl="1"/>
            <a:r>
              <a:rPr lang="nl-NL" dirty="0"/>
              <a:t>Medicijnen</a:t>
            </a:r>
          </a:p>
          <a:p>
            <a:pPr lvl="1"/>
            <a:r>
              <a:rPr lang="nl-NL" dirty="0"/>
              <a:t>Ochtendurine</a:t>
            </a:r>
          </a:p>
          <a:p>
            <a:r>
              <a:rPr lang="nl-NL" dirty="0"/>
              <a:t>Verzekering betaalt </a:t>
            </a:r>
          </a:p>
          <a:p>
            <a:pPr lvl="1"/>
            <a:r>
              <a:rPr lang="nl-NL" dirty="0"/>
              <a:t>rekening meesturen met ingevulde keuringspapieren</a:t>
            </a:r>
          </a:p>
          <a:p>
            <a:pPr lvl="2" eaLnBrk="1" hangingPunct="1"/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orsprong">
  <a:themeElements>
    <a:clrScheme name="Oorsprong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orsprong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893</TotalTime>
  <Words>406</Words>
  <Application>Microsoft Office PowerPoint</Application>
  <PresentationFormat>Diavoorstelling 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20" baseType="lpstr">
      <vt:lpstr>Bookman Old Style</vt:lpstr>
      <vt:lpstr>Calibri</vt:lpstr>
      <vt:lpstr>Gill Sans MT</vt:lpstr>
      <vt:lpstr>Times New Roman</vt:lpstr>
      <vt:lpstr>Verdana</vt:lpstr>
      <vt:lpstr>Wingdings</vt:lpstr>
      <vt:lpstr>Wingdings 3</vt:lpstr>
      <vt:lpstr>Oorsprong</vt:lpstr>
      <vt:lpstr> Keuringen in de huisartsenpraktijk</vt:lpstr>
      <vt:lpstr>Uitgangspunt bij keuringen</vt:lpstr>
      <vt:lpstr>Reden = standpunt KNMG</vt:lpstr>
      <vt:lpstr>Keuringen in de huisartsenpraktijk</vt:lpstr>
      <vt:lpstr>Let op: BTW-plicht! over keuringen</vt:lpstr>
      <vt:lpstr>Rijbewijskeuring</vt:lpstr>
      <vt:lpstr>Rijbewijskeuring</vt:lpstr>
      <vt:lpstr>De eigen verklaring</vt:lpstr>
      <vt:lpstr>Keuring t.b.v. overlijdensrisico- of arbeidsongeschiktheidsverzekering</vt:lpstr>
      <vt:lpstr>Wie is er wel eens voor sport gekeurd?</vt:lpstr>
      <vt:lpstr>Sportkeuring</vt:lpstr>
      <vt:lpstr>Tarieven 2014</vt:lpstr>
    </vt:vector>
  </TitlesOfParts>
  <Company>Noorderpoortcollege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Conclusies enquête panel DA</dc:title>
  <dc:creator>custom</dc:creator>
  <cp:lastModifiedBy>Annelies de Groot</cp:lastModifiedBy>
  <cp:revision>99</cp:revision>
  <cp:lastPrinted>1601-01-01T00:00:00Z</cp:lastPrinted>
  <dcterms:created xsi:type="dcterms:W3CDTF">2005-11-10T08:26:14Z</dcterms:created>
  <dcterms:modified xsi:type="dcterms:W3CDTF">2018-11-20T17:32:41Z</dcterms:modified>
</cp:coreProperties>
</file>