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4" r:id="rId6"/>
    <p:sldId id="266" r:id="rId7"/>
    <p:sldId id="261" r:id="rId8"/>
    <p:sldId id="268" r:id="rId9"/>
    <p:sldId id="262" r:id="rId10"/>
    <p:sldId id="263" r:id="rId11"/>
    <p:sldId id="265" r:id="rId12"/>
    <p:sldId id="257" r:id="rId13"/>
    <p:sldId id="260" r:id="rId14"/>
    <p:sldId id="258" r:id="rId15"/>
    <p:sldId id="259" r:id="rId16"/>
    <p:sldId id="267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47" autoAdjust="0"/>
  </p:normalViewPr>
  <p:slideViewPr>
    <p:cSldViewPr snapToGrid="0">
      <p:cViewPr>
        <p:scale>
          <a:sx n="75" d="100"/>
          <a:sy n="75" d="100"/>
        </p:scale>
        <p:origin x="1338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2F162-2D4E-42BF-B13C-B526ED73750E}" type="datetimeFigureOut">
              <a:rPr lang="nl-NL" smtClean="0"/>
              <a:t>1-10-2019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33E2A-6AD7-4C02-A0BB-956F932592C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334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andeslagmetdeomgevingswet.nl/thema/inspiratiegids/participatie-wet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andeslagmetdeomgevingswet.nl/thema/inspiratiegids/participatie-we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https://aandeslagmetdeomgevingswet.nl/thema/inspiratiegids/participatie-wet/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1220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hlinkClick r:id="rId3"/>
              </a:rPr>
              <a:t>https://aandeslagmetdeomgevingswet.nl/thema/inspiratiegids/participatie-wet/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33E2A-6AD7-4C02-A0BB-956F932592C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4325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andeslagmetdeomgevingswet.nl/thema/inspiratiegids/participatie-w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r>
              <a:rPr lang="nl-NL" sz="5400" b="1" dirty="0" smtClean="0">
                <a:latin typeface="Arial Narrow" panose="020B0606020202030204" pitchFamily="34" charset="0"/>
              </a:rPr>
              <a:t>Draagvlak</a:t>
            </a:r>
            <a:endParaRPr lang="nl-NL" sz="5400" b="1" dirty="0">
              <a:latin typeface="Arial Narrow" panose="020B0606020202030204" pitchFamily="34" charset="0"/>
            </a:endParaRPr>
          </a:p>
        </p:txBody>
      </p:sp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9" y="1761330"/>
            <a:ext cx="5977017" cy="378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Draagvlak</a:t>
            </a:r>
            <a:endParaRPr lang="nl-NL" dirty="0"/>
          </a:p>
        </p:txBody>
      </p:sp>
      <p:pic>
        <p:nvPicPr>
          <p:cNvPr id="1026" name="Afbeelding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9" t="14258" r="25219" b="6836"/>
          <a:stretch/>
        </p:blipFill>
        <p:spPr bwMode="auto">
          <a:xfrm>
            <a:off x="4000499" y="365125"/>
            <a:ext cx="6629401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30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Draagvlak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1" y="377372"/>
            <a:ext cx="7258050" cy="553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Draagvlak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262" y="365125"/>
            <a:ext cx="7496175" cy="564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87975"/>
          </a:xfrm>
        </p:spPr>
        <p:txBody>
          <a:bodyPr anchor="t"/>
          <a:lstStyle/>
          <a:p>
            <a:r>
              <a:rPr lang="nl-NL" dirty="0" smtClean="0"/>
              <a:t>Opdracht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45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r>
              <a:rPr lang="nl-NL" sz="5400" b="1" dirty="0">
                <a:latin typeface="Arial Narrow" panose="020B0606020202030204" pitchFamily="34" charset="0"/>
              </a:rPr>
              <a:t>Draagvlak</a:t>
            </a:r>
            <a:endParaRPr lang="nl-NL" sz="5400" b="1" dirty="0">
              <a:latin typeface="Arial Narrow" panose="020B0606020202030204" pitchFamily="34" charset="0"/>
            </a:endParaRPr>
          </a:p>
        </p:txBody>
      </p:sp>
      <p:pic>
        <p:nvPicPr>
          <p:cNvPr id="3074" name="Afbeelding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593" y="1443319"/>
            <a:ext cx="6568813" cy="455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154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r>
              <a:rPr lang="nl-NL" sz="5400" b="1" dirty="0">
                <a:latin typeface="Arial Narrow" panose="020B0606020202030204" pitchFamily="34" charset="0"/>
              </a:rPr>
              <a:t>Draagvlak</a:t>
            </a:r>
            <a:endParaRPr lang="nl-NL" sz="5400" b="1" dirty="0">
              <a:latin typeface="Arial Narrow" panose="020B0606020202030204" pitchFamily="34" charset="0"/>
            </a:endParaRPr>
          </a:p>
        </p:txBody>
      </p:sp>
      <p:pic>
        <p:nvPicPr>
          <p:cNvPr id="5122" name="Afbeelding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4" y="1290918"/>
            <a:ext cx="7905751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 Narrow" panose="020B0606020202030204" pitchFamily="34" charset="0"/>
              </a:rPr>
              <a:t>Draagvlak</a:t>
            </a:r>
            <a:endParaRPr lang="nl-NL" dirty="0"/>
          </a:p>
        </p:txBody>
      </p:sp>
      <p:pic>
        <p:nvPicPr>
          <p:cNvPr id="2050" name="Afbeelding 1" descr="image001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29883" r="3405" b="6576"/>
          <a:stretch/>
        </p:blipFill>
        <p:spPr bwMode="auto">
          <a:xfrm>
            <a:off x="838200" y="1690688"/>
            <a:ext cx="10825941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62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latin typeface="Arial Narrow" panose="020B0606020202030204" pitchFamily="34" charset="0"/>
              </a:rPr>
              <a:t>Draagvlak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325" y="1388084"/>
            <a:ext cx="9769475" cy="477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276350" y="1713964"/>
            <a:ext cx="99123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Wat is draagvlak?</a:t>
            </a:r>
            <a:endParaRPr lang="nl-NL" sz="3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nl-NL" sz="2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nl-NL" sz="2400" dirty="0" smtClean="0">
                <a:latin typeface="Arial" panose="020B0604020202020204" pitchFamily="34" charset="0"/>
                <a:ea typeface="Calibri" panose="020F0502020204030204" pitchFamily="34" charset="0"/>
              </a:rPr>
              <a:t>Draagvlak </a:t>
            </a: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creëren betekent ervoor zorgen dat je van tevoren ondersteuning en goedkeuring verwerft voor plannen die je wilt gaan uitvoeren of beslissingen die je wilt gaan nemen.</a:t>
            </a:r>
            <a:endParaRPr lang="nl-NL" sz="3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nl-NL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nl-NL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28700" y="1290918"/>
            <a:ext cx="107061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400" b="1" dirty="0">
                <a:latin typeface="Arial" panose="020B0604020202020204" pitchFamily="34" charset="0"/>
                <a:ea typeface="Calibri" panose="020F0502020204030204" pitchFamily="34" charset="0"/>
              </a:rPr>
              <a:t>Hoe creëer je draagvlak</a:t>
            </a:r>
            <a:r>
              <a:rPr lang="nl-NL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?</a:t>
            </a:r>
          </a:p>
          <a:p>
            <a:pPr>
              <a:spcAft>
                <a:spcPts val="0"/>
              </a:spcAft>
            </a:pPr>
            <a:endParaRPr lang="nl-NL" sz="2400" b="1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Door mensen bij de plannen te betrekken. Je ontwikkelt samen een plan, mensen worden mede-eigenaar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Door rekening te houden met belangen en motivatie. Vraag om feedback.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Door te onderhandelen met betrokken partijen. Alle partijen worden zo medeverantwoordelijk voor de gekozen oplossing of het te nemen besluit.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Door mensen te interviewen en na te gaan hoe ze tegen een situatie aankijken.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Door mensen te vragen mee te denken bij het verzinnen van een oplossing.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>
                <a:latin typeface="Arial" panose="020B0604020202020204" pitchFamily="34" charset="0"/>
                <a:ea typeface="Calibri" panose="020F0502020204030204" pitchFamily="34" charset="0"/>
              </a:rPr>
              <a:t>Door plannen in een vroeg stadium op de agenda te zetten.</a:t>
            </a:r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0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911505"/>
          </a:xfrm>
        </p:spPr>
        <p:txBody>
          <a:bodyPr anchor="t"/>
          <a:lstStyle/>
          <a:p>
            <a:r>
              <a:rPr lang="nl-NL" sz="5400" b="1" dirty="0" smtClean="0">
                <a:latin typeface="Arial Narrow" panose="020B0606020202030204" pitchFamily="34" charset="0"/>
              </a:rPr>
              <a:t>Trap van </a:t>
            </a:r>
            <a:r>
              <a:rPr lang="nl-NL" sz="5400" b="1" dirty="0" err="1" smtClean="0">
                <a:latin typeface="Arial Narrow" panose="020B0606020202030204" pitchFamily="34" charset="0"/>
              </a:rPr>
              <a:t>Quirke</a:t>
            </a:r>
            <a:endParaRPr lang="nl-NL" sz="5400" b="1" dirty="0"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://blog.inventief.nl/wp-content/uploads/2013/10/0006_004_Ppt_symposium_Quir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37" y="1581150"/>
            <a:ext cx="7820126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9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Stakeholdersanalyse</a:t>
            </a:r>
            <a:endParaRPr lang="nl-NL" dirty="0"/>
          </a:p>
        </p:txBody>
      </p:sp>
      <p:pic>
        <p:nvPicPr>
          <p:cNvPr id="4" name="Picture 2" descr="Afbeeldingsresultaat voor stakeholdersanalyse">
            <a:extLst>
              <a:ext uri="{FF2B5EF4-FFF2-40B4-BE49-F238E27FC236}">
                <a16:creationId xmlns:a16="http://schemas.microsoft.com/office/drawing/2014/main" id="{97523F5E-0EC8-445E-9BF2-4FC4C2D36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57" y="-62753"/>
            <a:ext cx="7868356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9" y="1152525"/>
            <a:ext cx="3373755" cy="337375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319" y="3239770"/>
            <a:ext cx="3373755" cy="33737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519" y="1013992"/>
            <a:ext cx="3373755" cy="337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B68E95-372A-4A01-AEE1-1D5EC8BB7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044169-EA09-4902-A668-37C5DBFE8B7A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34354c1b-6b8c-435b-ad50-990538c19557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47a28104-336f-447d-946e-e305ac2bcd4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954DF32-3EBF-4C60-B9E6-EA410A7BC72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2134</TotalTime>
  <Words>153</Words>
  <Application>Microsoft Office PowerPoint</Application>
  <PresentationFormat>Breedbeeld</PresentationFormat>
  <Paragraphs>28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Symbol</vt:lpstr>
      <vt:lpstr>Thema1</vt:lpstr>
      <vt:lpstr>Draagvlak</vt:lpstr>
      <vt:lpstr>Draagvlak</vt:lpstr>
      <vt:lpstr>Draagvlak</vt:lpstr>
      <vt:lpstr>Draagvlak</vt:lpstr>
      <vt:lpstr>Draagvlak</vt:lpstr>
      <vt:lpstr>PowerPoint-presentatie</vt:lpstr>
      <vt:lpstr>PowerPoint-presentatie</vt:lpstr>
      <vt:lpstr>Trap van Quirke</vt:lpstr>
      <vt:lpstr>Stakeholdersanalyse</vt:lpstr>
      <vt:lpstr>Draagvlak</vt:lpstr>
      <vt:lpstr>Draagvlak</vt:lpstr>
      <vt:lpstr>Draagvlak</vt:lpstr>
      <vt:lpstr>Opdracht   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48</cp:revision>
  <dcterms:created xsi:type="dcterms:W3CDTF">2017-09-05T13:31:36Z</dcterms:created>
  <dcterms:modified xsi:type="dcterms:W3CDTF">2019-10-01T10:28:24Z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