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1" r:id="rId15"/>
    <p:sldId id="269" r:id="rId16"/>
    <p:sldId id="285" r:id="rId17"/>
    <p:sldId id="270" r:id="rId18"/>
    <p:sldId id="271" r:id="rId19"/>
    <p:sldId id="277" r:id="rId20"/>
    <p:sldId id="278" r:id="rId21"/>
    <p:sldId id="279" r:id="rId22"/>
    <p:sldId id="281" r:id="rId23"/>
    <p:sldId id="282" r:id="rId24"/>
    <p:sldId id="280" r:id="rId25"/>
    <p:sldId id="286" r:id="rId26"/>
    <p:sldId id="283" r:id="rId27"/>
    <p:sldId id="273" r:id="rId28"/>
    <p:sldId id="288" r:id="rId29"/>
    <p:sldId id="287" r:id="rId30"/>
    <p:sldId id="289" r:id="rId31"/>
    <p:sldId id="290" r:id="rId32"/>
    <p:sldId id="291" r:id="rId33"/>
    <p:sldId id="276" r:id="rId34"/>
    <p:sldId id="275" r:id="rId35"/>
    <p:sldId id="272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oesman" userId="135c53e3-d514-4bb3-aea8-7bb8c1ac0af5" providerId="ADAL" clId="{62E7FAD5-C0CE-4E6C-8C67-DD27DF2A9BE3}"/>
    <pc:docChg chg="custSel modSld">
      <pc:chgData name="Robert Soesman" userId="135c53e3-d514-4bb3-aea8-7bb8c1ac0af5" providerId="ADAL" clId="{62E7FAD5-C0CE-4E6C-8C67-DD27DF2A9BE3}" dt="2019-09-24T15:19:31.835" v="3" actId="113"/>
      <pc:docMkLst>
        <pc:docMk/>
      </pc:docMkLst>
      <pc:sldChg chg="delSp modSp">
        <pc:chgData name="Robert Soesman" userId="135c53e3-d514-4bb3-aea8-7bb8c1ac0af5" providerId="ADAL" clId="{62E7FAD5-C0CE-4E6C-8C67-DD27DF2A9BE3}" dt="2019-09-24T15:19:31.835" v="3" actId="113"/>
        <pc:sldMkLst>
          <pc:docMk/>
          <pc:sldMk cId="1883910754" sldId="256"/>
        </pc:sldMkLst>
        <pc:spChg chg="mod">
          <ac:chgData name="Robert Soesman" userId="135c53e3-d514-4bb3-aea8-7bb8c1ac0af5" providerId="ADAL" clId="{62E7FAD5-C0CE-4E6C-8C67-DD27DF2A9BE3}" dt="2019-09-24T15:19:31.835" v="3" actId="113"/>
          <ac:spMkLst>
            <pc:docMk/>
            <pc:sldMk cId="1883910754" sldId="256"/>
            <ac:spMk id="2" creationId="{00000000-0000-0000-0000-000000000000}"/>
          </ac:spMkLst>
        </pc:spChg>
        <pc:spChg chg="del">
          <ac:chgData name="Robert Soesman" userId="135c53e3-d514-4bb3-aea8-7bb8c1ac0af5" providerId="ADAL" clId="{62E7FAD5-C0CE-4E6C-8C67-DD27DF2A9BE3}" dt="2019-09-24T15:19:28.760" v="2" actId="478"/>
          <ac:spMkLst>
            <pc:docMk/>
            <pc:sldMk cId="1883910754" sldId="256"/>
            <ac:spMk id="3" creationId="{00000000-0000-0000-0000-000000000000}"/>
          </ac:spMkLst>
        </pc:spChg>
        <pc:picChg chg="mod">
          <ac:chgData name="Robert Soesman" userId="135c53e3-d514-4bb3-aea8-7bb8c1ac0af5" providerId="ADAL" clId="{62E7FAD5-C0CE-4E6C-8C67-DD27DF2A9BE3}" dt="2019-09-24T15:19:26.988" v="1" actId="1076"/>
          <ac:picMkLst>
            <pc:docMk/>
            <pc:sldMk cId="1883910754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3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3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5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A6C8-1046-41D7-9FEF-5D18570B264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74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Cytokinine" TargetMode="External"/><Relationship Id="rId2" Type="http://schemas.openxmlformats.org/officeDocument/2006/relationships/hyperlink" Target="https://nl.wikipedia.org/wiki/Zaadkno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Zaadmantel" TargetMode="External"/><Relationship Id="rId5" Type="http://schemas.openxmlformats.org/officeDocument/2006/relationships/hyperlink" Target="https://nl.wikipedia.org/wiki/Auxine" TargetMode="External"/><Relationship Id="rId4" Type="http://schemas.openxmlformats.org/officeDocument/2006/relationships/hyperlink" Target="https://nl.wikipedia.org/wiki/Gibberellin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Plantenfysiologie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25" y="3783322"/>
            <a:ext cx="7035749" cy="15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uu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2900"/>
            <a:ext cx="327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7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 helmhokj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8077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524000" y="38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334000" y="381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600"/>
              <a:t>stuifmeelkorre</a:t>
            </a:r>
            <a:r>
              <a:rPr lang="pt-BR" altLang="nl-NL" sz="2800"/>
              <a:t>l</a:t>
            </a:r>
            <a:endParaRPr lang="nl-NL" altLang="nl-NL" sz="280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629400" y="2667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wand</a:t>
            </a:r>
            <a:endParaRPr lang="nl-NL" altLang="nl-NL" sz="3200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52600" y="3200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839200" y="1219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1272" name="Line 24"/>
          <p:cNvSpPr>
            <a:spLocks noChangeShapeType="1"/>
          </p:cNvSpPr>
          <p:nvPr/>
        </p:nvSpPr>
        <p:spPr bwMode="auto">
          <a:xfrm>
            <a:off x="2514600" y="990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3" name="Line 29"/>
          <p:cNvSpPr>
            <a:spLocks noChangeShapeType="1"/>
          </p:cNvSpPr>
          <p:nvPr/>
        </p:nvSpPr>
        <p:spPr bwMode="auto">
          <a:xfrm flipH="1">
            <a:off x="2667000" y="3048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2063750" y="4652963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Stuifmeelkorrels zijn de spermacellen van een plant.</a:t>
            </a:r>
            <a:br>
              <a:rPr lang="nl-NL" altLang="nl-NL"/>
            </a:br>
            <a:r>
              <a:rPr lang="nl-NL" altLang="nl-NL"/>
              <a:t>Zij ontstaan in de meeldraden d.m.v. reductiedeling</a:t>
            </a:r>
          </a:p>
          <a:p>
            <a:pPr eaLnBrk="1" hangingPunct="1">
              <a:spcBef>
                <a:spcPct val="50000"/>
              </a:spcBef>
            </a:pPr>
            <a:endParaRPr lang="nl-NL" altLang="nl-NL"/>
          </a:p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2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 g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"/>
            <a:ext cx="4089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0" y="76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0" y="1371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0" y="1828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0" y="2133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2863850"/>
            <a:ext cx="7848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b="1">
                <a:solidFill>
                  <a:schemeClr val="accent2"/>
                </a:solidFill>
              </a:rPr>
              <a:t>Gras is een windbloeier: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Grote veervormige stempels om stuifmeel op te vangen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Meeldraden hangen buiten de bloem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Geen opvallende kleuren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Licht stuifmeel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442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uu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1514475"/>
            <a:ext cx="74469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3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9 vruchtbegins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8539"/>
            <a:ext cx="70675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2209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467600" y="4572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610600" y="3124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Eicel met kern</a:t>
            </a:r>
            <a:endParaRPr lang="nl-NL" altLang="nl-NL" sz="320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7924800" y="3962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V="1">
            <a:off x="3048000" y="3810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1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5 bevruc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98425"/>
            <a:ext cx="3382963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stuifmeelkorrel</a:t>
            </a:r>
            <a:endParaRPr lang="nl-NL" altLang="nl-NL" sz="32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14800" y="685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1981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stuifmeelbuis</a:t>
            </a:r>
            <a:endParaRPr lang="nl-NL" altLang="nl-NL" sz="3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2849564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71800" y="41910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81200" y="4648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eicel</a:t>
            </a:r>
            <a:endParaRPr lang="nl-NL" altLang="nl-NL" sz="32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4600" y="51054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stuifmeelkorrel</a:t>
            </a:r>
            <a:endParaRPr lang="nl-NL" altLang="nl-NL" sz="32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6600" y="6096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34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724400" y="5486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49187" y="2155371"/>
            <a:ext cx="886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rial" panose="020B0604020202020204" pitchFamily="34" charset="0"/>
                <a:cs typeface="Arial" panose="020B0604020202020204" pitchFamily="34" charset="0"/>
              </a:rPr>
              <a:t>Vruchten</a:t>
            </a:r>
          </a:p>
        </p:txBody>
      </p:sp>
    </p:spTree>
    <p:extLst>
      <p:ext uri="{BB962C8B-B14F-4D97-AF65-F5344CB8AC3E}">
        <p14:creationId xmlns:p14="http://schemas.microsoft.com/office/powerpoint/2010/main" val="280617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 peu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22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84388" y="3956050"/>
            <a:ext cx="3021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Vergroeide kelkbladeren</a:t>
            </a:r>
            <a:endParaRPr lang="nl-NL" altLang="nl-NL" sz="32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Vergroeide kroonbladeren</a:t>
            </a:r>
            <a:endParaRPr lang="nl-NL" altLang="nl-NL" sz="32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95801" y="1203325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94488" y="838200"/>
            <a:ext cx="95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010400" y="13716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54775" y="2387600"/>
            <a:ext cx="214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meeldraden</a:t>
            </a:r>
            <a:endParaRPr lang="nl-NL" altLang="nl-NL" sz="32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283576" y="2752725"/>
            <a:ext cx="2384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</a:t>
            </a:r>
            <a:endParaRPr lang="nl-NL" altLang="nl-NL" sz="32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610600" y="44958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/>
              <a:t>Overblijfsel van stijl</a:t>
            </a:r>
            <a:endParaRPr lang="nl-NL" altLang="nl-NL" sz="2800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6629400" y="1828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>
            <a:off x="10210800" y="2819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 flipH="1">
            <a:off x="2743200" y="1219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 flipH="1">
            <a:off x="6096000" y="144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8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 ap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632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458200" y="1295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kroontje</a:t>
            </a:r>
            <a:endParaRPr lang="nl-NL" altLang="nl-NL" sz="32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763000" y="23622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klokhuis</a:t>
            </a:r>
            <a:endParaRPr lang="nl-NL" altLang="nl-NL" sz="32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05800" y="2971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vruchtvlees</a:t>
            </a:r>
            <a:endParaRPr lang="nl-NL" altLang="nl-NL" sz="32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24000" y="12192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52600" y="3657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bloembodem</a:t>
            </a:r>
            <a:endParaRPr lang="nl-NL" altLang="nl-NL" sz="3200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2667000" y="17526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2971800" y="3429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2400" y="666750"/>
            <a:ext cx="11487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spc="-13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Vruchttype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3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Droge vruchten </a:t>
            </a:r>
            <a:b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spc="-3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Eenzadige</a:t>
            </a:r>
            <a:r>
              <a:rPr lang="nl-NL" sz="2000" b="1" spc="-3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niet openspringen</a:t>
            </a:r>
            <a:b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3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Graanvrucht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spc="-6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spc="-6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caryopsis</a:t>
            </a:r>
            <a:r>
              <a:rPr lang="nl-NL" sz="2000" spc="-6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nl-NL" sz="2000" spc="-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Vruchtwand met de zaadhuid vergroeid en veelal omgeven door een schudblad (kafje)(grassen) </a:t>
            </a:r>
            <a:b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•- </a:t>
            </a:r>
            <a:r>
              <a:rPr lang="nl-NL" sz="2000" spc="9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Dopvrucht</a:t>
            </a:r>
            <a:r>
              <a:rPr lang="nl-NL" sz="2000" spc="9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Vruchtwand en zaadhuid niet vergroeid, ontstaan meestal uit 1hokkig vruchtbeginsel </a:t>
            </a:r>
            <a:r>
              <a:rPr lang="nl-NL" sz="20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spc="-5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zonnebloem,paardenbloem,boterbloem</a:t>
            </a:r>
            <a:r>
              <a:rPr lang="nl-NL" sz="20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16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Noot</a:t>
            </a:r>
            <a:r>
              <a:rPr lang="nl-NL" sz="2000" spc="-16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3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Vruchtwand is 1 of </a:t>
            </a:r>
            <a:r>
              <a:rPr lang="nl-NL" sz="2000" spc="-3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meerhokkig</a:t>
            </a:r>
            <a:r>
              <a:rPr lang="nl-NL" sz="2000" spc="-3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(kastanje, beuk, eik, walnoot, hazelnoot</a:t>
            </a:r>
            <a:r>
              <a:rPr lang="nl-NL" sz="1167" spc="-3" dirty="0">
                <a:effectLst/>
              </a:rPr>
              <a:t>)</a:t>
            </a:r>
            <a:endParaRPr lang="nl-NL" sz="1167" dirty="0">
              <a:effectLst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399" y="3529072"/>
            <a:ext cx="11587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spc="-3" dirty="0" err="1">
                <a:latin typeface="Arial" panose="020B0604020202020204" pitchFamily="34" charset="0"/>
                <a:cs typeface="Arial" panose="020B0604020202020204" pitchFamily="34" charset="0"/>
              </a:rPr>
              <a:t>Meerzadig</a:t>
            </a:r>
            <a:r>
              <a:rPr lang="nl-NL" sz="2000" b="1" spc="-3" dirty="0">
                <a:latin typeface="Arial" panose="020B0604020202020204" pitchFamily="34" charset="0"/>
                <a:cs typeface="Arial" panose="020B0604020202020204" pitchFamily="34" charset="0"/>
              </a:rPr>
              <a:t> en openspringende vruchten 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Splitvrucht 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(kaasjeshuid) valt uit elkaar in </a:t>
            </a:r>
            <a:r>
              <a:rPr lang="nl-NL"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éézadige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 delen 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Kluisvrucht (</a:t>
            </a:r>
            <a:r>
              <a:rPr lang="nl-NL"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ooivaarsbek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4" dirty="0">
                <a:latin typeface="Arial" panose="020B0604020202020204" pitchFamily="34" charset="0"/>
                <a:cs typeface="Arial" panose="020B0604020202020204" pitchFamily="34" charset="0"/>
              </a:rPr>
              <a:t>Doosvrucht</a:t>
            </a:r>
            <a:br>
              <a:rPr lang="nl-NL" sz="2000" spc="-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spc="-4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Kokervrucht, een vruchtblad (ridderspoor) 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sz="2000" spc="-15" dirty="0">
                <a:latin typeface="Arial" panose="020B0604020202020204" pitchFamily="34" charset="0"/>
                <a:cs typeface="Arial" panose="020B0604020202020204" pitchFamily="34" charset="0"/>
              </a:rPr>
              <a:t>Peul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, twee vruchtbladen (erwt, boon) 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sz="2000" spc="-13" dirty="0">
                <a:latin typeface="Arial" panose="020B0604020202020204" pitchFamily="34" charset="0"/>
                <a:cs typeface="Arial" panose="020B0604020202020204" pitchFamily="34" charset="0"/>
              </a:rPr>
              <a:t>Hauw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, bestaat uit 2 vruchtbladen waarvan de lengte minstens drie x zo lang is als de breedte 	(raapzaad) </a:t>
            </a:r>
            <a:b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15" dirty="0">
                <a:latin typeface="Arial" panose="020B0604020202020204" pitchFamily="34" charset="0"/>
                <a:cs typeface="Arial" panose="020B0604020202020204" pitchFamily="34" charset="0"/>
              </a:rPr>
              <a:t>Echte doosvrucht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meerbladige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 vrucht</a:t>
            </a:r>
          </a:p>
        </p:txBody>
      </p:sp>
    </p:spTree>
    <p:extLst>
      <p:ext uri="{BB962C8B-B14F-4D97-AF65-F5344CB8AC3E}">
        <p14:creationId xmlns:p14="http://schemas.microsoft.com/office/powerpoint/2010/main" val="100753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9600" b="1" dirty="0">
                <a:latin typeface="Arial" panose="020B0604020202020204" pitchFamily="34" charset="0"/>
                <a:cs typeface="Arial" panose="020B0604020202020204" pitchFamily="34" charset="0"/>
              </a:rPr>
              <a:t>Bloemen</a:t>
            </a:r>
          </a:p>
        </p:txBody>
      </p:sp>
    </p:spTree>
    <p:extLst>
      <p:ext uri="{BB962C8B-B14F-4D97-AF65-F5344CB8AC3E}">
        <p14:creationId xmlns:p14="http://schemas.microsoft.com/office/powerpoint/2010/main" val="339134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0415" y="-304801"/>
            <a:ext cx="1075208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pc="1" dirty="0"/>
          </a:p>
          <a:p>
            <a:pPr algn="ctr"/>
            <a:endParaRPr lang="nl-NL" spc="1" dirty="0"/>
          </a:p>
          <a:p>
            <a:pPr algn="ctr"/>
            <a:endParaRPr lang="nl-NL" spc="1" dirty="0"/>
          </a:p>
          <a:p>
            <a:pPr algn="ctr"/>
            <a:endParaRPr lang="nl-NL" sz="2000" spc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b="1" spc="1" dirty="0">
                <a:latin typeface="Arial" panose="020B0604020202020204" pitchFamily="34" charset="0"/>
                <a:cs typeface="Arial" panose="020B0604020202020204" pitchFamily="34" charset="0"/>
              </a:rPr>
              <a:t>Vlezige vruchten </a:t>
            </a:r>
            <a:br>
              <a:rPr lang="nl-NL" sz="2000" spc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spc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- Bes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zaden zitten vrij in het vruchtmoes (soms vloeibaar) </a:t>
            </a:r>
            <a:r>
              <a:rPr lang="nl-NL" sz="2000" spc="3" dirty="0">
                <a:latin typeface="Arial" panose="020B0604020202020204" pitchFamily="34" charset="0"/>
                <a:cs typeface="Arial" panose="020B0604020202020204" pitchFamily="34" charset="0"/>
              </a:rPr>
              <a:t>(tomaat, druif, banaan, meloen, komkommer) </a:t>
            </a:r>
          </a:p>
          <a:p>
            <a:endParaRPr lang="nl-NL" sz="2000" spc="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15" dirty="0">
                <a:latin typeface="Arial" panose="020B0604020202020204" pitchFamily="34" charset="0"/>
                <a:cs typeface="Arial" panose="020B0604020202020204" pitchFamily="34" charset="0"/>
              </a:rPr>
              <a:t>- Citrusvrucht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: leerachtige kleurige, etherische oliën bevattende dunne </a:t>
            </a:r>
            <a:r>
              <a:rPr lang="nl-NL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buitenlaag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 sponzige witte geurloze en smaakloze middenlaag 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en de vliezige binnenlaag bevat de </a:t>
            </a:r>
            <a:r>
              <a:rPr lang="nl-NL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sapzakjes</a:t>
            </a:r>
            <a:endParaRPr lang="nl-NL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15" dirty="0">
                <a:latin typeface="Arial" panose="020B0604020202020204" pitchFamily="34" charset="0"/>
                <a:cs typeface="Arial" panose="020B0604020202020204" pitchFamily="34" charset="0"/>
              </a:rPr>
              <a:t>Steenvruchten: 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vlezig </a:t>
            </a:r>
            <a:r>
              <a:rPr lang="nl-NL"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mesocarp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 en hard </a:t>
            </a:r>
            <a:r>
              <a:rPr lang="nl-NL"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endocarp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2000" spc="9" dirty="0">
                <a:latin typeface="Arial" panose="020B0604020202020204" pitchFamily="34" charset="0"/>
                <a:cs typeface="Arial" panose="020B0604020202020204" pitchFamily="34" charset="0"/>
              </a:rPr>
              <a:t>enkelvoudig (kers, perzik, pruim, </a:t>
            </a:r>
            <a:r>
              <a:rPr lang="nl-NL" sz="2000" spc="9" dirty="0" err="1">
                <a:latin typeface="Arial" panose="020B0604020202020204" pitchFamily="34" charset="0"/>
                <a:cs typeface="Arial" panose="020B0604020202020204" pitchFamily="34" charset="0"/>
              </a:rPr>
              <a:t>nectarin</a:t>
            </a:r>
            <a:r>
              <a:rPr lang="nl-NL" sz="2000" spc="9" dirty="0">
                <a:latin typeface="Arial" panose="020B0604020202020204" pitchFamily="34" charset="0"/>
                <a:cs typeface="Arial" panose="020B0604020202020204" pitchFamily="34" charset="0"/>
              </a:rPr>
              <a:t>, mango) </a:t>
            </a:r>
            <a:r>
              <a:rPr lang="nl-NL" sz="2000" spc="-13" dirty="0">
                <a:latin typeface="Arial" panose="020B0604020202020204" pitchFamily="34" charset="0"/>
                <a:cs typeface="Arial" panose="020B0604020202020204" pitchFamily="34" charset="0"/>
              </a:rPr>
              <a:t>samengesteld (vlier, hulst)</a:t>
            </a:r>
          </a:p>
          <a:p>
            <a:endParaRPr lang="nl-NL" sz="20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- Pitvruchten</a:t>
            </a:r>
            <a:r>
              <a:rPr lang="nl-NL" sz="2000" spc="1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endocarp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 rond de zaden is leerachtig (klokhuis), het </a:t>
            </a:r>
            <a:r>
              <a:rPr lang="nl-NL"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mesocarp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 vormt het vruchtvlees en de schil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exocarp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) is zeer dun. (appel, peer)</a:t>
            </a:r>
          </a:p>
          <a:p>
            <a:pPr marL="285750" indent="-285750">
              <a:buFontTx/>
              <a:buChar char="-"/>
            </a:pPr>
            <a:endParaRPr lang="nl-NL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spc="-5" dirty="0"/>
          </a:p>
          <a:p>
            <a:pPr marL="285750" indent="-285750">
              <a:buFontTx/>
              <a:buChar char="-"/>
            </a:pPr>
            <a:endParaRPr lang="nl-NL" spc="-5" dirty="0"/>
          </a:p>
          <a:p>
            <a:pPr marL="285750" indent="-285750">
              <a:buFontTx/>
              <a:buChar char="-"/>
            </a:pPr>
            <a:endParaRPr lang="nl-NL" spc="-5" dirty="0"/>
          </a:p>
          <a:p>
            <a:pPr marL="285750" indent="-285750">
              <a:buFontTx/>
              <a:buChar char="-"/>
            </a:pPr>
            <a:endParaRPr lang="nl-NL" spc="-5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06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266"/>
            <a:ext cx="11462657" cy="68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-1642901"/>
            <a:ext cx="11849100" cy="851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Fasen in de vruchtontwikkeling 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Eerste stadium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Ontwikkelen 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Zaadknop"/>
              </a:rPr>
              <a:t>zaadknoppen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Uitgroeien bloembodem.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zaadknoppen produceren het groeihormoon </a:t>
            </a:r>
            <a:r>
              <a:rPr lang="nl-NL" sz="20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Cytokinine"/>
              </a:rPr>
              <a:t>cytokinine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.(celdeling)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Tweede stadium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Vrucht is al in grootte toegenomen.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 zaad gaat andere hormonen te produceren.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Afhankelijk van de soort zijn dit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Gibberelline"/>
              </a:rPr>
              <a:t>gibberellinezuur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tooltip="Auxine"/>
              </a:rPr>
              <a:t>auxine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(Vergroten van de cellen)</a:t>
            </a:r>
            <a:endParaRPr lang="nl-NL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Derde stadium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vruchtbeginsel begint al echte vorm aan te nemen.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zaadjes binnen in het fruit zijn al echte zaden geworden en hebben een gedroogde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tooltip="Zaadmantel"/>
              </a:rPr>
              <a:t>zaadmantel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1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04157" y="342900"/>
            <a:ext cx="11234057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Vierde stadium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fruit volgroeid, maar de vrucht is nog steeds zuur, melig, groen en hard.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fruit is nog niet rijp. 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Vijfde stadium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Ethyleen zorgt voor de verhoogde productie van bepaalde enzymen.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Zuur deeltjes worden afgebroken.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Zetmeel wordt omgezet in suikers. Water wordt opgenomen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257" y="3503765"/>
            <a:ext cx="6678386" cy="30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601856"/>
            <a:ext cx="11930743" cy="57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3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20587" y="2220685"/>
            <a:ext cx="886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rial" panose="020B0604020202020204" pitchFamily="34" charset="0"/>
                <a:cs typeface="Arial" panose="020B0604020202020204" pitchFamily="34" charset="0"/>
              </a:rPr>
              <a:t>Zaden</a:t>
            </a:r>
          </a:p>
        </p:txBody>
      </p:sp>
    </p:spTree>
    <p:extLst>
      <p:ext uri="{BB962C8B-B14F-4D97-AF65-F5344CB8AC3E}">
        <p14:creationId xmlns:p14="http://schemas.microsoft.com/office/powerpoint/2010/main" val="70404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71610"/>
            <a:ext cx="5367391" cy="32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9 bruine b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19200"/>
            <a:ext cx="661987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zaadhuid</a:t>
            </a:r>
            <a:endParaRPr lang="nl-NL" altLang="nl-NL" sz="32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1905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poortje</a:t>
            </a:r>
            <a:endParaRPr lang="nl-NL" altLang="nl-NL" sz="32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33600" y="2286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navel</a:t>
            </a:r>
            <a:endParaRPr lang="nl-NL" altLang="nl-NL" sz="32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296400" y="18288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zaadlob</a:t>
            </a:r>
            <a:endParaRPr lang="nl-NL" altLang="nl-NL" sz="32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067800" y="24384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kiempje</a:t>
            </a:r>
            <a:endParaRPr lang="nl-NL" altLang="nl-NL" sz="32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9372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/>
              <a:t>De zaadhuid geeft bescherming</a:t>
            </a:r>
            <a:br>
              <a:rPr lang="pt-BR" altLang="nl-NL" sz="2800"/>
            </a:br>
            <a:r>
              <a:rPr lang="pt-BR" altLang="nl-NL" sz="2800"/>
              <a:t>De navel is de plek waarmee de boon heeft vastgezeten aan de peul</a:t>
            </a:r>
            <a:br>
              <a:rPr lang="pt-BR" altLang="nl-NL" sz="2800"/>
            </a:br>
            <a:r>
              <a:rPr lang="pt-BR" altLang="nl-NL" sz="2800"/>
              <a:t>Het poortje neemt water op en de kiem wordt “wakker”</a:t>
            </a:r>
            <a:br>
              <a:rPr lang="pt-BR" altLang="nl-NL" sz="2800"/>
            </a:br>
            <a:r>
              <a:rPr lang="pt-BR" altLang="nl-NL" sz="2800"/>
              <a:t>De zaadlobben bevatten reservevoedsel waarmee de kiem kan groeien</a:t>
            </a:r>
            <a:endParaRPr lang="nl-NL" altLang="nl-NL" sz="2800"/>
          </a:p>
        </p:txBody>
      </p:sp>
    </p:spTree>
    <p:extLst>
      <p:ext uri="{BB962C8B-B14F-4D97-AF65-F5344CB8AC3E}">
        <p14:creationId xmlns:p14="http://schemas.microsoft.com/office/powerpoint/2010/main" val="3737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-685800"/>
            <a:ext cx="10335986" cy="77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0" y="816429"/>
            <a:ext cx="7133966" cy="60415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68244" y="1714501"/>
            <a:ext cx="403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Eenzaadlobbig</a:t>
            </a:r>
          </a:p>
        </p:txBody>
      </p:sp>
    </p:spTree>
    <p:extLst>
      <p:ext uri="{BB962C8B-B14F-4D97-AF65-F5344CB8AC3E}">
        <p14:creationId xmlns:p14="http://schemas.microsoft.com/office/powerpoint/2010/main" val="220817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	</a:t>
            </a:r>
            <a:r>
              <a:rPr lang="nl-NL" altLang="nl-NL" sz="3200" dirty="0"/>
              <a:t>			Geslachtelijke </a:t>
            </a:r>
            <a:r>
              <a:rPr lang="nl-NL" altLang="nl-NL" sz="3200" dirty="0" err="1"/>
              <a:t>vrtpl</a:t>
            </a:r>
            <a:endParaRPr lang="nl-NL" altLang="nl-NL" sz="3200" dirty="0"/>
          </a:p>
          <a:p>
            <a:pPr eaLnBrk="1" hangingPunct="1">
              <a:spcBef>
                <a:spcPct val="50000"/>
              </a:spcBef>
            </a:pPr>
            <a:r>
              <a:rPr lang="nl-NL" altLang="nl-NL" sz="3200" dirty="0"/>
              <a:t>Voortplanting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200" dirty="0"/>
              <a:t>				ongeslachtelijke </a:t>
            </a:r>
            <a:r>
              <a:rPr lang="nl-NL" altLang="nl-NL" sz="3200" dirty="0" err="1"/>
              <a:t>vrtpl</a:t>
            </a:r>
            <a:endParaRPr lang="nl-NL" altLang="nl-NL" sz="3200" dirty="0"/>
          </a:p>
        </p:txBody>
      </p:sp>
    </p:spTree>
    <p:extLst>
      <p:ext uri="{BB962C8B-B14F-4D97-AF65-F5344CB8AC3E}">
        <p14:creationId xmlns:p14="http://schemas.microsoft.com/office/powerpoint/2010/main" val="469382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501"/>
            <a:ext cx="7690759" cy="576806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327572" y="1567543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Tweezaadlobbig</a:t>
            </a:r>
          </a:p>
        </p:txBody>
      </p:sp>
    </p:spTree>
    <p:extLst>
      <p:ext uri="{BB962C8B-B14F-4D97-AF65-F5344CB8AC3E}">
        <p14:creationId xmlns:p14="http://schemas.microsoft.com/office/powerpoint/2010/main" val="1778965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2" y="1010407"/>
            <a:ext cx="8229616" cy="483718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81843" y="641075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Fasen bij het kiemen van zaad</a:t>
            </a:r>
          </a:p>
        </p:txBody>
      </p:sp>
    </p:spTree>
    <p:extLst>
      <p:ext uri="{BB962C8B-B14F-4D97-AF65-F5344CB8AC3E}">
        <p14:creationId xmlns:p14="http://schemas.microsoft.com/office/powerpoint/2010/main" val="114849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33350"/>
            <a:ext cx="10541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5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 levenscy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62400" y="4038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bloei</a:t>
            </a:r>
            <a:endParaRPr lang="nl-NL" altLang="nl-NL" sz="32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077200" y="16764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ontkieming</a:t>
            </a:r>
            <a:endParaRPr lang="nl-NL" altLang="nl-NL" sz="32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81200" y="2667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sterven</a:t>
            </a:r>
            <a:endParaRPr lang="nl-NL" altLang="nl-NL" sz="32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24200" y="0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/>
              <a:t>Vorming van zaden</a:t>
            </a:r>
            <a:endParaRPr lang="nl-NL" altLang="nl-NL" sz="28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05100" y="60960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b="1"/>
              <a:t>Levenscyclus van de bruine boon</a:t>
            </a:r>
            <a:endParaRPr lang="nl-NL" altLang="nl-NL" sz="3200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848600" y="4495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groei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8830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  <p:bldP spid="2356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iguur17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2875"/>
            <a:ext cx="48577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kstvak 2"/>
          <p:cNvSpPr txBox="1">
            <a:spLocks noChangeArrowheads="1"/>
          </p:cNvSpPr>
          <p:nvPr/>
        </p:nvSpPr>
        <p:spPr bwMode="auto">
          <a:xfrm>
            <a:off x="1809751" y="3571876"/>
            <a:ext cx="82153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Licht:		Dennenzaden bevatten bladgroen</a:t>
            </a:r>
          </a:p>
          <a:p>
            <a:pPr eaLnBrk="1" hangingPunct="1"/>
            <a:r>
              <a:rPr lang="nl-NL" altLang="nl-NL"/>
              <a:t>		Witte bonenzaden bevatten bladgroen</a:t>
            </a:r>
          </a:p>
          <a:p>
            <a:pPr eaLnBrk="1" hangingPunct="1"/>
            <a:r>
              <a:rPr lang="nl-NL" altLang="nl-NL"/>
              <a:t>Donker: 	Dennenzaden bevatten bladgroen</a:t>
            </a:r>
          </a:p>
          <a:p>
            <a:pPr eaLnBrk="1" hangingPunct="1"/>
            <a:r>
              <a:rPr lang="nl-NL" altLang="nl-NL"/>
              <a:t>		Witte bonenzaden bevatten geen bladgroen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>
                <a:sym typeface="Wingdings" panose="05000000000000000000" pitchFamily="2" charset="2"/>
              </a:rPr>
              <a:t> Witte bonenzaden hebben licht nodig om bladgroen te maken</a:t>
            </a:r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2451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8 verspre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76962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7000" y="5562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Verspreiding van zaden door wind, dieren of door de plant zelf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39540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 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1"/>
            <a:ext cx="4476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0" y="2057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dirty="0"/>
              <a:t>kroonblad</a:t>
            </a:r>
            <a:endParaRPr lang="nl-NL" altLang="nl-NL" sz="32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95600" y="2438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helmknop</a:t>
            </a:r>
            <a:endParaRPr lang="nl-NL" altLang="nl-NL" sz="32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31384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2849564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</a:t>
            </a:r>
            <a:endParaRPr lang="nl-NL" altLang="nl-NL" sz="32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20200" y="1981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0" y="2743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77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991600" y="3200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</a:t>
            </a:r>
            <a:endParaRPr lang="nl-NL" altLang="nl-NL" sz="32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458200" y="5257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bloemsteel</a:t>
            </a:r>
            <a:endParaRPr lang="nl-NL" altLang="nl-NL" sz="32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00400" y="449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kelkblad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56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8 bloemgegesl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524000"/>
            <a:ext cx="84343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4114801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Tweeslachtig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plant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3400" y="4191001"/>
            <a:ext cx="350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Vrouwelijke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 plant</a:t>
            </a:r>
            <a:endParaRPr lang="nl-NL" altLang="nl-NL" sz="32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772400" y="4267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Mannelijke plant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8345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2166939" y="785813"/>
            <a:ext cx="75009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Éénhuizig : man en vrouw wonen in één huis</a:t>
            </a:r>
          </a:p>
          <a:p>
            <a:pPr eaLnBrk="1" hangingPunct="1"/>
            <a:r>
              <a:rPr lang="nl-NL" altLang="nl-NL"/>
              <a:t>		Bloemen zijn tweeslachtig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		Bloemen zijn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Tweehuizig man woont in een huis en vrouw woont in een huis</a:t>
            </a:r>
          </a:p>
          <a:p>
            <a:pPr eaLnBrk="1" hangingPunct="1"/>
            <a:r>
              <a:rPr lang="nl-NL" altLang="nl-NL"/>
              <a:t>Bloemen zijn altijd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7171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200275"/>
            <a:ext cx="10001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07 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000126"/>
            <a:ext cx="11572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7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 appelbloe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00201"/>
            <a:ext cx="82105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0" y="1143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990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106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kruisbestuiving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37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4" y="-304800"/>
            <a:ext cx="3811587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Oud stamperkatje</a:t>
            </a:r>
            <a:endParaRPr lang="nl-NL" altLang="nl-NL" sz="32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81200" y="38100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meeldraadkatje</a:t>
            </a:r>
            <a:endParaRPr lang="nl-NL" altLang="nl-NL" sz="32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10200" y="2971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stamperkatje</a:t>
            </a:r>
            <a:endParaRPr lang="nl-NL" altLang="nl-NL" sz="32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3200" y="4495801"/>
            <a:ext cx="670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De els heeft éénslachtige bloemen: vrouwelijke bloemen (stamperkatjes) en mannelijke bloemen (meeldraadkatjes)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17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 bestu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1295400"/>
            <a:ext cx="720566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572000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 brengt stuifmeel op rug van het insect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 komt op de stempel 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0328533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224</Words>
  <Application>Microsoft Office PowerPoint</Application>
  <PresentationFormat>Breedbeeld</PresentationFormat>
  <Paragraphs>140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Kantoorthema</vt:lpstr>
      <vt:lpstr>Plantenfysiologie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Plantenfysiologie </dc:title>
  <dc:creator>Thijs Rutters</dc:creator>
  <cp:lastModifiedBy>Robert Soesman</cp:lastModifiedBy>
  <cp:revision>9</cp:revision>
  <dcterms:created xsi:type="dcterms:W3CDTF">2017-09-26T13:54:22Z</dcterms:created>
  <dcterms:modified xsi:type="dcterms:W3CDTF">2019-09-24T15:19:34Z</dcterms:modified>
</cp:coreProperties>
</file>