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742113" cy="987266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37DFB89-430F-4371-9F14-FF379FA0E530}" v="8" dt="2019-09-17T07:36:22.0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mas Noordeloos" userId="S::t.noordeloos@helicon.nl::7c446670-7459-44eb-8c93-60d80c060528" providerId="AD" clId="Web-{237DFB89-430F-4371-9F14-FF379FA0E530}"/>
    <pc:docChg chg="modSld">
      <pc:chgData name="Thomas Noordeloos" userId="S::t.noordeloos@helicon.nl::7c446670-7459-44eb-8c93-60d80c060528" providerId="AD" clId="Web-{237DFB89-430F-4371-9F14-FF379FA0E530}" dt="2019-09-17T07:36:22.023" v="7" actId="20577"/>
      <pc:docMkLst>
        <pc:docMk/>
      </pc:docMkLst>
      <pc:sldChg chg="modSp">
        <pc:chgData name="Thomas Noordeloos" userId="S::t.noordeloos@helicon.nl::7c446670-7459-44eb-8c93-60d80c060528" providerId="AD" clId="Web-{237DFB89-430F-4371-9F14-FF379FA0E530}" dt="2019-09-17T07:36:22.023" v="6" actId="20577"/>
        <pc:sldMkLst>
          <pc:docMk/>
          <pc:sldMk cId="4159768415" sldId="256"/>
        </pc:sldMkLst>
        <pc:spChg chg="mod">
          <ac:chgData name="Thomas Noordeloos" userId="S::t.noordeloos@helicon.nl::7c446670-7459-44eb-8c93-60d80c060528" providerId="AD" clId="Web-{237DFB89-430F-4371-9F14-FF379FA0E530}" dt="2019-09-17T07:36:22.023" v="6" actId="20577"/>
          <ac:spMkLst>
            <pc:docMk/>
            <pc:sldMk cId="4159768415" sldId="256"/>
            <ac:spMk id="9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48C3D6-6F8C-4930-A855-F0E3C0710329}" type="datetimeFigureOut">
              <a:rPr lang="nl-NL" smtClean="0"/>
              <a:t>17-9-2019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35537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4212" y="4689515"/>
            <a:ext cx="539369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18971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BB16E3-DB88-43F2-B191-AB6D10F233E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2992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B16E3-DB88-43F2-B191-AB6D10F233E3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2349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17-9-2019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3961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17-9-2019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9728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17-9-2019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1902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17-9-2019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264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17-9-2019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7250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17-9-2019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2352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17-9-2019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7235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17-9-2019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837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17-9-2019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7269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17-9-2019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6652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17-9-2019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2441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67E4C-19F1-4586-87AA-751BC1D0EDC5}" type="datetimeFigureOut">
              <a:rPr lang="nl-NL" smtClean="0"/>
              <a:t>17-9-2019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FBBD5-A2CB-4D4A-AD4E-FF50A4DD4DF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9377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jpe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-29232" y="0"/>
            <a:ext cx="556077" cy="6858000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32085" y="751979"/>
            <a:ext cx="3749701" cy="113877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eaLnBrk="0" hangingPunct="0"/>
            <a:r>
              <a:rPr lang="nl-NL" sz="1200" b="1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Leerdoel </a:t>
            </a:r>
            <a:endParaRPr lang="nl-NL" sz="1100" b="1">
              <a:solidFill>
                <a:srgbClr val="0070C0"/>
              </a:solidFill>
              <a:ea typeface="Calibri" pitchFamily="34" charset="0"/>
              <a:cs typeface="Arial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400">
                <a:ea typeface="Calibri" pitchFamily="34" charset="0"/>
                <a:cs typeface="Arial" charset="0"/>
              </a:rPr>
              <a:t>Je kunt resultaten uit je onderzoek omzetten naar advies. 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400">
                <a:ea typeface="Calibri" pitchFamily="34" charset="0"/>
                <a:cs typeface="Arial" charset="0"/>
              </a:rPr>
              <a:t>Je kunt advies formuleren dat past bij de ambities van de gemeente Tilburg. 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042101" y="1965300"/>
            <a:ext cx="3744912" cy="307776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lang="nl-NL" sz="1200" b="1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Leerproduct</a:t>
            </a:r>
          </a:p>
          <a:p>
            <a:r>
              <a:rPr lang="nl-NL" sz="1400">
                <a:ea typeface="Calibri" pitchFamily="34" charset="0"/>
                <a:cs typeface="Arial" charset="0"/>
              </a:rPr>
              <a:t>Een advies o.b.v.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/>
              <a:t>een onderbouwing m.b.v. je theoretisch kader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/>
              <a:t>groene en/of duurzame elementen 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l-NL" sz="1400"/>
              <a:t>geldende en passende wet- en regelgevingen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/>
              <a:t>trends en ontwikkelingen vanuit je specialisatie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400"/>
              <a:t>de verschillende elementen van sociale innovatie en groen in de stad</a:t>
            </a:r>
            <a:br>
              <a:rPr lang="nl-NL" sz="1400"/>
            </a:br>
            <a:endParaRPr lang="nl-NL" sz="1400"/>
          </a:p>
          <a:p>
            <a:r>
              <a:rPr lang="nl-NL" sz="1400"/>
              <a:t>Je benoemd daarnaast een interventie die gedragsverandering teweeg brengt. Hierbij wordt beschreven wat het beoogde resultaat is. </a:t>
            </a: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426674" y="756400"/>
            <a:ext cx="3500438" cy="178510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Samenwerken</a:t>
            </a:r>
            <a:r>
              <a:rPr lang="nl-NL" sz="1100" b="1">
                <a:ea typeface="Calibri" pitchFamily="34" charset="0"/>
                <a:cs typeface="Arial" charset="0"/>
              </a:rPr>
              <a:t>		</a:t>
            </a:r>
            <a:endParaRPr lang="nl-NL" sz="1100" b="1">
              <a:solidFill>
                <a:srgbClr val="0070C0"/>
              </a:solidFill>
              <a:ea typeface="Calibri" pitchFamily="34" charset="0"/>
              <a:cs typeface="Arial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400">
                <a:ea typeface="Calibri" pitchFamily="34" charset="0"/>
                <a:cs typeface="Arial" charset="0"/>
              </a:rPr>
              <a:t>Deze opdracht maak je in groepsverband.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400">
                <a:ea typeface="Calibri" pitchFamily="34" charset="0"/>
                <a:cs typeface="Arial" charset="0"/>
              </a:rPr>
              <a:t>Plaats je product op het Leerplatform.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400">
                <a:ea typeface="Calibri" pitchFamily="34" charset="0"/>
                <a:cs typeface="Arial" charset="0"/>
              </a:rPr>
              <a:t>Bekijk leerproducten van anderen en geef feedback.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400">
                <a:ea typeface="Calibri" pitchFamily="34" charset="0"/>
                <a:cs typeface="Arial" charset="0"/>
              </a:rPr>
              <a:t>Verbeter je leerproduct en plaats versie 2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400">
                <a:ea typeface="Calibri" pitchFamily="34" charset="0"/>
                <a:cs typeface="Arial"/>
              </a:rPr>
              <a:t>Versie 1 21-10-2019</a:t>
            </a:r>
            <a:endParaRPr lang="nl-NL" sz="1400">
              <a:ea typeface="Calibri" pitchFamily="34" charset="0"/>
              <a:cs typeface="Arial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400">
                <a:ea typeface="Calibri" pitchFamily="34" charset="0"/>
                <a:cs typeface="Arial"/>
              </a:rPr>
              <a:t>Versie 2 28-10-2019</a:t>
            </a:r>
            <a:endParaRPr lang="nl-NL" sz="1400">
              <a:ea typeface="Calibri" pitchFamily="34" charset="0"/>
              <a:cs typeface="Arial" charset="0"/>
            </a:endParaRP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5439501" y="2662071"/>
            <a:ext cx="3507254" cy="92333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Bijeenkomsten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400">
                <a:ea typeface="Calibri" pitchFamily="34" charset="0"/>
                <a:cs typeface="Arial" charset="0"/>
              </a:rPr>
              <a:t>Bijeenkomsten IBS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400">
                <a:ea typeface="Calibri" pitchFamily="34" charset="0"/>
                <a:cs typeface="Arial" charset="0"/>
              </a:rPr>
              <a:t>Les sociale innovatie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400">
                <a:ea typeface="Calibri" pitchFamily="34" charset="0"/>
                <a:cs typeface="Arial" charset="0"/>
              </a:rPr>
              <a:t>Les groen in stad</a:t>
            </a: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5426674" y="3694847"/>
            <a:ext cx="3500438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pPr>
              <a:defRPr/>
            </a:pPr>
            <a:r>
              <a:rPr lang="nl-NL" sz="1200" b="1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Bronnen</a:t>
            </a:r>
          </a:p>
          <a:p>
            <a:pPr>
              <a:defRPr/>
            </a:pPr>
            <a:r>
              <a:rPr lang="nl-NL" sz="1200">
                <a:ea typeface="Calibri" pitchFamily="34" charset="0"/>
                <a:cs typeface="Arial" charset="0"/>
              </a:rPr>
              <a:t>Nederhoed, P (2007); </a:t>
            </a:r>
            <a:r>
              <a:rPr lang="nl-NL" sz="1200" i="1">
                <a:ea typeface="Calibri" pitchFamily="34" charset="0"/>
                <a:cs typeface="Arial" charset="0"/>
              </a:rPr>
              <a:t>Helder rapporteren; </a:t>
            </a:r>
            <a:r>
              <a:rPr lang="nl-NL" sz="1200" err="1">
                <a:ea typeface="Calibri" pitchFamily="34" charset="0"/>
                <a:cs typeface="Arial" charset="0"/>
              </a:rPr>
              <a:t>Bohn</a:t>
            </a:r>
            <a:r>
              <a:rPr lang="nl-NL" sz="1200">
                <a:ea typeface="Calibri" pitchFamily="34" charset="0"/>
                <a:cs typeface="Arial" charset="0"/>
              </a:rPr>
              <a:t> </a:t>
            </a:r>
            <a:r>
              <a:rPr lang="nl-NL" sz="1200" err="1">
                <a:ea typeface="Calibri" pitchFamily="34" charset="0"/>
                <a:cs typeface="Arial" charset="0"/>
              </a:rPr>
              <a:t>Stafleu</a:t>
            </a:r>
            <a:r>
              <a:rPr lang="nl-NL" sz="1200">
                <a:ea typeface="Calibri" pitchFamily="34" charset="0"/>
                <a:cs typeface="Arial" charset="0"/>
              </a:rPr>
              <a:t> van </a:t>
            </a:r>
            <a:r>
              <a:rPr lang="nl-NL" sz="1200" err="1">
                <a:ea typeface="Calibri" pitchFamily="34" charset="0"/>
                <a:cs typeface="Arial" charset="0"/>
              </a:rPr>
              <a:t>Loghum</a:t>
            </a:r>
            <a:endParaRPr lang="nl-NL" sz="1100" b="1">
              <a:ea typeface="Calibri" pitchFamily="34" charset="0"/>
              <a:cs typeface="Arial" charset="0"/>
            </a:endParaRPr>
          </a:p>
        </p:txBody>
      </p:sp>
      <p:sp>
        <p:nvSpPr>
          <p:cNvPr id="12" name="Rechthoek 11"/>
          <p:cNvSpPr/>
          <p:nvPr/>
        </p:nvSpPr>
        <p:spPr>
          <a:xfrm>
            <a:off x="508001" y="6525344"/>
            <a:ext cx="8636000" cy="349017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4" name="Text Box 96"/>
          <p:cNvSpPr txBox="1">
            <a:spLocks noChangeArrowheads="1"/>
          </p:cNvSpPr>
          <p:nvPr/>
        </p:nvSpPr>
        <p:spPr bwMode="auto">
          <a:xfrm>
            <a:off x="1455738" y="4968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5" name="Text Box 103"/>
          <p:cNvSpPr txBox="1">
            <a:spLocks noChangeArrowheads="1"/>
          </p:cNvSpPr>
          <p:nvPr/>
        </p:nvSpPr>
        <p:spPr bwMode="auto">
          <a:xfrm>
            <a:off x="323850" y="2708275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6" name="Text Box 105"/>
          <p:cNvSpPr txBox="1">
            <a:spLocks noChangeArrowheads="1"/>
          </p:cNvSpPr>
          <p:nvPr/>
        </p:nvSpPr>
        <p:spPr bwMode="auto">
          <a:xfrm>
            <a:off x="323850" y="278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7" name="Rechthoek 1"/>
          <p:cNvSpPr>
            <a:spLocks noChangeArrowheads="1"/>
          </p:cNvSpPr>
          <p:nvPr/>
        </p:nvSpPr>
        <p:spPr bwMode="auto">
          <a:xfrm>
            <a:off x="1008062" y="122238"/>
            <a:ext cx="802843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nl-NL" sz="2800">
                <a:latin typeface="Calibri" pitchFamily="34" charset="0"/>
              </a:rPr>
              <a:t>1920_LBS_4_Advies</a:t>
            </a:r>
          </a:p>
        </p:txBody>
      </p:sp>
      <p:pic>
        <p:nvPicPr>
          <p:cNvPr id="18" name="Afbeelding 1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30585" y="0"/>
            <a:ext cx="1053380" cy="756400"/>
          </a:xfrm>
          <a:prstGeom prst="rect">
            <a:avLst/>
          </a:prstGeom>
        </p:spPr>
      </p:pic>
      <p:pic>
        <p:nvPicPr>
          <p:cNvPr id="19" name="Afbeelding 18"/>
          <p:cNvPicPr>
            <a:picLocks noChangeAspect="1"/>
          </p:cNvPicPr>
          <p:nvPr/>
        </p:nvPicPr>
        <p:blipFill rotWithShape="1">
          <a:blip r:embed="rId4" cstate="print"/>
          <a:srcRect l="21805" r="10840"/>
          <a:stretch/>
        </p:blipFill>
        <p:spPr>
          <a:xfrm>
            <a:off x="617558" y="758200"/>
            <a:ext cx="299335" cy="412425"/>
          </a:xfrm>
          <a:prstGeom prst="rect">
            <a:avLst/>
          </a:prstGeom>
        </p:spPr>
      </p:pic>
      <p:pic>
        <p:nvPicPr>
          <p:cNvPr id="20" name="Afbeelding 19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43175" y="2009772"/>
            <a:ext cx="263290" cy="321303"/>
          </a:xfrm>
          <a:prstGeom prst="rect">
            <a:avLst/>
          </a:prstGeom>
        </p:spPr>
      </p:pic>
      <p:pic>
        <p:nvPicPr>
          <p:cNvPr id="21" name="Afbeelding 20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56615" y="5123188"/>
            <a:ext cx="266283" cy="416301"/>
          </a:xfrm>
          <a:prstGeom prst="rect">
            <a:avLst/>
          </a:prstGeom>
        </p:spPr>
      </p:pic>
      <p:pic>
        <p:nvPicPr>
          <p:cNvPr id="22" name="Afbeelding 21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994224" y="758460"/>
            <a:ext cx="385812" cy="263054"/>
          </a:xfrm>
          <a:prstGeom prst="rect">
            <a:avLst/>
          </a:prstGeom>
        </p:spPr>
      </p:pic>
      <p:pic>
        <p:nvPicPr>
          <p:cNvPr id="23" name="Afbeelding 22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093096" y="3771854"/>
            <a:ext cx="299225" cy="290796"/>
          </a:xfrm>
          <a:prstGeom prst="rect">
            <a:avLst/>
          </a:prstGeom>
        </p:spPr>
      </p:pic>
      <p:pic>
        <p:nvPicPr>
          <p:cNvPr id="1028" name="Picture 4" descr="Afbeeldingsresultaat voor beleid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29" r="13430"/>
          <a:stretch/>
        </p:blipFill>
        <p:spPr bwMode="auto">
          <a:xfrm>
            <a:off x="4826001" y="4363515"/>
            <a:ext cx="2711793" cy="1628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Afbeelding 23"/>
          <p:cNvPicPr>
            <a:picLocks noChangeAspect="1"/>
          </p:cNvPicPr>
          <p:nvPr/>
        </p:nvPicPr>
        <p:blipFill rotWithShape="1">
          <a:blip r:embed="rId10" cstate="print"/>
          <a:srcRect l="17050" t="33024" r="61669" b="30375"/>
          <a:stretch/>
        </p:blipFill>
        <p:spPr>
          <a:xfrm>
            <a:off x="5082936" y="2704171"/>
            <a:ext cx="269390" cy="260485"/>
          </a:xfrm>
          <a:prstGeom prst="rect">
            <a:avLst/>
          </a:prstGeom>
        </p:spPr>
      </p:pic>
      <p:pic>
        <p:nvPicPr>
          <p:cNvPr id="3" name="Picture 2" descr="Gerelateerde afbeelding"/>
          <p:cNvPicPr>
            <a:picLocks noChangeAspect="1" noChangeArrowheads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25" b="15848"/>
          <a:stretch/>
        </p:blipFill>
        <p:spPr bwMode="auto">
          <a:xfrm>
            <a:off x="7004622" y="5249114"/>
            <a:ext cx="1948061" cy="1222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036113" y="5123188"/>
            <a:ext cx="3756888" cy="135421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>
            <a:spAutoFit/>
          </a:bodyPr>
          <a:lstStyle/>
          <a:p>
            <a:pPr>
              <a:defRPr/>
            </a:pPr>
            <a:r>
              <a:rPr lang="nl-NL" sz="1200" b="1" err="1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Leerpad</a:t>
            </a:r>
            <a:r>
              <a:rPr lang="nl-NL" sz="1200" b="1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     </a:t>
            </a:r>
            <a:r>
              <a:rPr lang="nl-NL" sz="1100" b="1">
                <a:solidFill>
                  <a:srgbClr val="0070C0"/>
                </a:solidFill>
                <a:ea typeface="Calibri" pitchFamily="34" charset="0"/>
                <a:cs typeface="Arial" charset="0"/>
              </a:rPr>
              <a:t>                                                                               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400">
                <a:ea typeface="Calibri" pitchFamily="34" charset="0"/>
                <a:cs typeface="Arial" charset="0"/>
              </a:rPr>
              <a:t>Neem alle informatie uit deze periode door.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400">
                <a:ea typeface="Calibri" pitchFamily="34" charset="0"/>
                <a:cs typeface="Arial" charset="0"/>
              </a:rPr>
              <a:t>Formuleer conclusies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400">
                <a:ea typeface="Calibri" pitchFamily="34" charset="0"/>
                <a:cs typeface="Arial" charset="0"/>
              </a:rPr>
              <a:t>Formuleer op basis van conclusies een aantal adviezen en beschrijf wat het beoogde effect is.</a:t>
            </a:r>
          </a:p>
        </p:txBody>
      </p:sp>
    </p:spTree>
    <p:extLst>
      <p:ext uri="{BB962C8B-B14F-4D97-AF65-F5344CB8AC3E}">
        <p14:creationId xmlns:p14="http://schemas.microsoft.com/office/powerpoint/2010/main" val="415976841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0" ma:contentTypeDescription="Een nieuw document maken." ma:contentTypeScope="" ma:versionID="d642efe41fcea88d5f514d462b90a26a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5a1ffd1461ecf3d7dc907e04825cc141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7AE2076-4154-4EED-9349-C4E4D8EEF23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A6D1B98-067D-48DB-BA92-95C2C2863CDB}">
  <ds:schemaRefs>
    <ds:schemaRef ds:uri="34354c1b-6b8c-435b-ad50-990538c19557"/>
    <ds:schemaRef ds:uri="47a28104-336f-447d-946e-e305ac2bcd47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0AC9540-4D93-4DDA-AFD3-03B090C991A8}">
  <ds:schemaRefs>
    <ds:schemaRef ds:uri="34354c1b-6b8c-435b-ad50-990538c19557"/>
    <ds:schemaRef ds:uri="47a28104-336f-447d-946e-e305ac2bcd4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On-screen Show (4:3)</PresentationFormat>
  <Slides>1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Kantoorthema</vt:lpstr>
      <vt:lpstr>PowerPoint Presentation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kbm</dc:creator>
  <cp:revision>1</cp:revision>
  <cp:lastPrinted>2014-09-03T06:23:20Z</cp:lastPrinted>
  <dcterms:created xsi:type="dcterms:W3CDTF">2014-08-31T07:53:19Z</dcterms:created>
  <dcterms:modified xsi:type="dcterms:W3CDTF">2019-09-17T07:36:27Z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