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42113" cy="987266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2ABFF0-4834-4599-A874-A42C2538BD22}" v="8" dt="2019-09-16T13:27:55.4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mas Noordeloos" userId="S::t.noordeloos@helicon.nl::7c446670-7459-44eb-8c93-60d80c060528" providerId="AD" clId="Web-{042ABFF0-4834-4599-A874-A42C2538BD22}"/>
    <pc:docChg chg="modSld">
      <pc:chgData name="Thomas Noordeloos" userId="S::t.noordeloos@helicon.nl::7c446670-7459-44eb-8c93-60d80c060528" providerId="AD" clId="Web-{042ABFF0-4834-4599-A874-A42C2538BD22}" dt="2019-09-16T13:27:55.475" v="7" actId="20577"/>
      <pc:docMkLst>
        <pc:docMk/>
      </pc:docMkLst>
      <pc:sldChg chg="modSp">
        <pc:chgData name="Thomas Noordeloos" userId="S::t.noordeloos@helicon.nl::7c446670-7459-44eb-8c93-60d80c060528" providerId="AD" clId="Web-{042ABFF0-4834-4599-A874-A42C2538BD22}" dt="2019-09-16T13:27:55.475" v="6" actId="20577"/>
        <pc:sldMkLst>
          <pc:docMk/>
          <pc:sldMk cId="4159768415" sldId="256"/>
        </pc:sldMkLst>
        <pc:spChg chg="mod">
          <ac:chgData name="Thomas Noordeloos" userId="S::t.noordeloos@helicon.nl::7c446670-7459-44eb-8c93-60d80c060528" providerId="AD" clId="Web-{042ABFF0-4834-4599-A874-A42C2538BD22}" dt="2019-09-16T13:27:55.475" v="6" actId="20577"/>
          <ac:spMkLst>
            <pc:docMk/>
            <pc:sldMk cId="4159768415" sldId="256"/>
            <ac:spMk id="9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48C3D6-6F8C-4930-A855-F0E3C0710329}" type="datetimeFigureOut">
              <a:rPr lang="nl-NL" smtClean="0"/>
              <a:t>16-9-2019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BB16E3-DB88-43F2-B191-AB6D10F233E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2992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B16E3-DB88-43F2-B191-AB6D10F233E3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2349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16-9-2019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3961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16-9-2019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9728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16-9-2019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1902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16-9-2019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264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16-9-2019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7250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16-9-2019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2352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16-9-2019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7235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16-9-2019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837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16-9-2019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7269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16-9-2019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6652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16-9-2019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2441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67E4C-19F1-4586-87AA-751BC1D0EDC5}" type="datetimeFigureOut">
              <a:rPr lang="nl-NL" smtClean="0"/>
              <a:t>16-9-2019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FBBD5-A2CB-4D4A-AD4E-FF50A4DD4DF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9377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s://scriptie.nl/scriptiehulp/onderzoeksmethode/fasen-van-de-onderzoeksmethode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8.jpe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-29232" y="0"/>
            <a:ext cx="556077" cy="6858000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22795" y="756418"/>
            <a:ext cx="3749701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eaLnBrk="0" hangingPunct="0"/>
            <a:r>
              <a:rPr lang="nl-NL" sz="1200" b="1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Leerdoel </a:t>
            </a:r>
            <a:endParaRPr lang="nl-NL" sz="1100" b="1">
              <a:solidFill>
                <a:srgbClr val="0070C0"/>
              </a:solidFill>
              <a:ea typeface="Calibri" pitchFamily="34" charset="0"/>
              <a:cs typeface="Arial" charset="0"/>
            </a:endParaRP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>
                <a:ea typeface="Calibri" pitchFamily="34" charset="0"/>
                <a:cs typeface="Arial" charset="0"/>
              </a:rPr>
              <a:t>Je kunt onderzoeksmethodes onderscheiden.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>
                <a:ea typeface="Calibri" pitchFamily="34" charset="0"/>
                <a:cs typeface="Arial" charset="0"/>
              </a:rPr>
              <a:t>Je kunt de gekozen veldonderzoeksmethode onderbouwen.  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025189" y="1749246"/>
            <a:ext cx="3744912" cy="12003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r>
              <a:rPr lang="nl-NL" sz="1200" b="1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Leerproduct</a:t>
            </a:r>
          </a:p>
          <a:p>
            <a:r>
              <a:rPr lang="nl-NL" sz="1200">
                <a:ea typeface="Calibri" pitchFamily="34" charset="0"/>
                <a:cs typeface="Arial" charset="0"/>
              </a:rPr>
              <a:t>Een verslag met daarin:  </a:t>
            </a:r>
          </a:p>
          <a:p>
            <a:pPr marL="171450" indent="-171450">
              <a:buFontTx/>
              <a:buChar char="-"/>
            </a:pPr>
            <a:r>
              <a:rPr lang="nl-NL" sz="1200">
                <a:ea typeface="Calibri" pitchFamily="34" charset="0"/>
                <a:cs typeface="Arial" charset="0"/>
              </a:rPr>
              <a:t>Uiteenzetting van mogelijke onderzoeksmethodes om veldonderzoek te verrichten. </a:t>
            </a:r>
          </a:p>
          <a:p>
            <a:pPr marL="171450" indent="-171450">
              <a:buFontTx/>
              <a:buChar char="-"/>
            </a:pPr>
            <a:r>
              <a:rPr lang="nl-NL" sz="1200">
                <a:ea typeface="Calibri" pitchFamily="34" charset="0"/>
                <a:cs typeface="Arial" charset="0"/>
              </a:rPr>
              <a:t>Motivatie van de gekozen onderzoeksmethodes</a:t>
            </a:r>
          </a:p>
          <a:p>
            <a:pPr marL="171450" indent="-171450">
              <a:buFontTx/>
              <a:buChar char="-"/>
            </a:pPr>
            <a:r>
              <a:rPr lang="nl-NL" sz="1200">
                <a:ea typeface="Calibri" pitchFamily="34" charset="0"/>
                <a:cs typeface="Arial" charset="0"/>
              </a:rPr>
              <a:t>Uitwerking gekozen methodes  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022795" y="3178643"/>
            <a:ext cx="3744912" cy="249299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t">
            <a:spAutoFit/>
          </a:bodyPr>
          <a:lstStyle/>
          <a:p>
            <a:pPr>
              <a:defRPr/>
            </a:pPr>
            <a:r>
              <a:rPr lang="nl-NL" sz="1200" b="1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Leerpad      </a:t>
            </a:r>
            <a:r>
              <a:rPr lang="nl-NL" sz="1100" b="1">
                <a:solidFill>
                  <a:srgbClr val="0070C0"/>
                </a:solidFill>
                <a:ea typeface="Calibri" pitchFamily="34" charset="0"/>
                <a:cs typeface="Arial" charset="0"/>
              </a:rPr>
              <a:t>                                                                               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>
                <a:ea typeface="Calibri" pitchFamily="34" charset="0"/>
                <a:cs typeface="Arial" charset="0"/>
              </a:rPr>
              <a:t>Uiteenzetting van de mogelijke onderzoeksmethodes die geschikt kunnen zijn om jullie onderzoeksvraag te beantwoorden.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>
                <a:ea typeface="Calibri" pitchFamily="34" charset="0"/>
                <a:cs typeface="Arial" charset="0"/>
              </a:rPr>
              <a:t>Jullie maken een keuze uit de onderzoeksmethodes die gebruikt worden voor het kwalitatieve en kwantitatieve  onderzoek.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>
                <a:ea typeface="Calibri" pitchFamily="34" charset="0"/>
                <a:cs typeface="Arial" charset="0"/>
              </a:rPr>
              <a:t>Motiveer waarom de gekozen methodes geschikt zijn om jullie onderzoeksvraag te beantwoorden.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>
                <a:ea typeface="Calibri" pitchFamily="34" charset="0"/>
                <a:cs typeface="Arial" charset="0"/>
              </a:rPr>
              <a:t>Werk de methodes uit zodat je klaar bent voor de uitvoering van het onderzoek.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>
                <a:ea typeface="Calibri" pitchFamily="34" charset="0"/>
                <a:cs typeface="Arial" charset="0"/>
              </a:rPr>
              <a:t>Voeg begeleidende afbeeldingen toe en denk aan een bronvermelding. 	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426674" y="760165"/>
            <a:ext cx="3500438" cy="15696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200" b="1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Samenwerken</a:t>
            </a:r>
            <a:r>
              <a:rPr lang="nl-NL" sz="1100" b="1">
                <a:ea typeface="Calibri" pitchFamily="34" charset="0"/>
                <a:cs typeface="Arial" charset="0"/>
              </a:rPr>
              <a:t>		</a:t>
            </a:r>
            <a:endParaRPr lang="nl-NL" sz="1100" b="1">
              <a:solidFill>
                <a:srgbClr val="0070C0"/>
              </a:solidFill>
              <a:ea typeface="Calibri" pitchFamily="34" charset="0"/>
              <a:cs typeface="Arial" charset="0"/>
            </a:endParaRP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>
                <a:ea typeface="Calibri" pitchFamily="34" charset="0"/>
                <a:cs typeface="Arial" charset="0"/>
              </a:rPr>
              <a:t>Deze opdracht maak je in groepsverband.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>
                <a:ea typeface="Calibri" pitchFamily="34" charset="0"/>
                <a:cs typeface="Arial" charset="0"/>
              </a:rPr>
              <a:t>Plaats je product op het Leerplatform.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>
                <a:ea typeface="Calibri" pitchFamily="34" charset="0"/>
                <a:cs typeface="Arial" charset="0"/>
              </a:rPr>
              <a:t>Bekijk leerproducten van anderen en geef feedback.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>
                <a:ea typeface="Calibri" pitchFamily="34" charset="0"/>
                <a:cs typeface="Arial" charset="0"/>
              </a:rPr>
              <a:t>Verbeter je leerproduct en plaats versie 2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>
                <a:ea typeface="Calibri" pitchFamily="34" charset="0"/>
                <a:cs typeface="Arial"/>
              </a:rPr>
              <a:t>Versie 1 27-09-2019</a:t>
            </a:r>
            <a:endParaRPr lang="nl-NL" sz="1200">
              <a:ea typeface="Calibri" pitchFamily="34" charset="0"/>
              <a:cs typeface="Arial" charset="0"/>
            </a:endParaRP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>
                <a:ea typeface="Calibri" pitchFamily="34" charset="0"/>
                <a:cs typeface="Arial"/>
              </a:rPr>
              <a:t>Versie 2 04-10-2019</a:t>
            </a:r>
            <a:endParaRPr lang="nl-NL" sz="1200">
              <a:ea typeface="Calibri" pitchFamily="34" charset="0"/>
              <a:cs typeface="Arial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5434994" y="2492086"/>
            <a:ext cx="3507254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200" b="1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Bijeenkomsten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>
                <a:ea typeface="Calibri" pitchFamily="34" charset="0"/>
                <a:cs typeface="Arial" charset="0"/>
              </a:rPr>
              <a:t>Bijeenkomsten onderzoek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>
                <a:ea typeface="Calibri" pitchFamily="34" charset="0"/>
                <a:cs typeface="Arial" charset="0"/>
              </a:rPr>
              <a:t>Workshops specialisatie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>
                <a:ea typeface="Calibri" pitchFamily="34" charset="0"/>
                <a:cs typeface="Arial" charset="0"/>
              </a:rPr>
              <a:t>Zelfwerkuren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5426674" y="3507061"/>
            <a:ext cx="3500438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r>
              <a:rPr lang="nl-NL" sz="1200" b="1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Bronnen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>
                <a:ea typeface="Calibri" pitchFamily="34" charset="0"/>
                <a:cs typeface="Arial" charset="0"/>
              </a:rPr>
              <a:t>Lessen over onderzoeksmethoden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>
                <a:ea typeface="Calibri" pitchFamily="34" charset="0"/>
                <a:cs typeface="Arial" charset="0"/>
                <a:hlinkClick r:id="rId3"/>
              </a:rPr>
              <a:t>Fasen van de onderzoeksmethode</a:t>
            </a:r>
            <a:endParaRPr lang="nl-NL" sz="1200">
              <a:ea typeface="Calibri" pitchFamily="34" charset="0"/>
              <a:cs typeface="Arial" charset="0"/>
            </a:endParaRPr>
          </a:p>
        </p:txBody>
      </p:sp>
      <p:sp>
        <p:nvSpPr>
          <p:cNvPr id="12" name="Rechthoek 11"/>
          <p:cNvSpPr/>
          <p:nvPr/>
        </p:nvSpPr>
        <p:spPr>
          <a:xfrm>
            <a:off x="508001" y="6525344"/>
            <a:ext cx="8636000" cy="349017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4" name="Text Box 96"/>
          <p:cNvSpPr txBox="1">
            <a:spLocks noChangeArrowheads="1"/>
          </p:cNvSpPr>
          <p:nvPr/>
        </p:nvSpPr>
        <p:spPr bwMode="auto">
          <a:xfrm>
            <a:off x="1455738" y="4968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5" name="Text Box 103"/>
          <p:cNvSpPr txBox="1">
            <a:spLocks noChangeArrowheads="1"/>
          </p:cNvSpPr>
          <p:nvPr/>
        </p:nvSpPr>
        <p:spPr bwMode="auto">
          <a:xfrm>
            <a:off x="323850" y="270827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6" name="Text Box 105"/>
          <p:cNvSpPr txBox="1">
            <a:spLocks noChangeArrowheads="1"/>
          </p:cNvSpPr>
          <p:nvPr/>
        </p:nvSpPr>
        <p:spPr bwMode="auto">
          <a:xfrm>
            <a:off x="323850" y="278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7" name="Rechthoek 1"/>
          <p:cNvSpPr>
            <a:spLocks noChangeArrowheads="1"/>
          </p:cNvSpPr>
          <p:nvPr/>
        </p:nvSpPr>
        <p:spPr bwMode="auto">
          <a:xfrm>
            <a:off x="1008062" y="122238"/>
            <a:ext cx="802843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nl-NL" sz="2800">
                <a:latin typeface="Calibri" pitchFamily="34" charset="0"/>
              </a:rPr>
              <a:t>1920_LBS_2_Onderzoeksmethodes</a:t>
            </a:r>
          </a:p>
        </p:txBody>
      </p:sp>
      <p:pic>
        <p:nvPicPr>
          <p:cNvPr id="18" name="Afbeelding 1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30585" y="0"/>
            <a:ext cx="1053380" cy="756400"/>
          </a:xfrm>
          <a:prstGeom prst="rect">
            <a:avLst/>
          </a:prstGeom>
        </p:spPr>
      </p:pic>
      <p:pic>
        <p:nvPicPr>
          <p:cNvPr id="19" name="Afbeelding 18"/>
          <p:cNvPicPr>
            <a:picLocks noChangeAspect="1"/>
          </p:cNvPicPr>
          <p:nvPr/>
        </p:nvPicPr>
        <p:blipFill rotWithShape="1">
          <a:blip r:embed="rId5" cstate="print"/>
          <a:srcRect l="21805" r="10840"/>
          <a:stretch/>
        </p:blipFill>
        <p:spPr>
          <a:xfrm>
            <a:off x="617558" y="758200"/>
            <a:ext cx="299335" cy="412425"/>
          </a:xfrm>
          <a:prstGeom prst="rect">
            <a:avLst/>
          </a:prstGeom>
        </p:spPr>
      </p:pic>
      <p:pic>
        <p:nvPicPr>
          <p:cNvPr id="20" name="Afbeelding 19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43175" y="1797206"/>
            <a:ext cx="263290" cy="321303"/>
          </a:xfrm>
          <a:prstGeom prst="rect">
            <a:avLst/>
          </a:prstGeom>
        </p:spPr>
      </p:pic>
      <p:pic>
        <p:nvPicPr>
          <p:cNvPr id="21" name="Afbeelding 20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79165" y="3296907"/>
            <a:ext cx="266283" cy="416301"/>
          </a:xfrm>
          <a:prstGeom prst="rect">
            <a:avLst/>
          </a:prstGeom>
        </p:spPr>
      </p:pic>
      <p:pic>
        <p:nvPicPr>
          <p:cNvPr id="22" name="Afbeelding 21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007520" y="863600"/>
            <a:ext cx="385812" cy="263054"/>
          </a:xfrm>
          <a:prstGeom prst="rect">
            <a:avLst/>
          </a:prstGeom>
        </p:spPr>
      </p:pic>
      <p:pic>
        <p:nvPicPr>
          <p:cNvPr id="23" name="Afbeelding 22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055563" y="3641899"/>
            <a:ext cx="299225" cy="290796"/>
          </a:xfrm>
          <a:prstGeom prst="rect">
            <a:avLst/>
          </a:prstGeom>
        </p:spPr>
      </p:pic>
      <p:pic>
        <p:nvPicPr>
          <p:cNvPr id="24" name="Afbeelding 23"/>
          <p:cNvPicPr>
            <a:picLocks noChangeAspect="1"/>
          </p:cNvPicPr>
          <p:nvPr/>
        </p:nvPicPr>
        <p:blipFill rotWithShape="1">
          <a:blip r:embed="rId10" cstate="print"/>
          <a:srcRect l="17050" t="33024" r="61669" b="30375"/>
          <a:stretch/>
        </p:blipFill>
        <p:spPr>
          <a:xfrm>
            <a:off x="5070480" y="2827345"/>
            <a:ext cx="269390" cy="260485"/>
          </a:xfrm>
          <a:prstGeom prst="rect">
            <a:avLst/>
          </a:prstGeom>
        </p:spPr>
      </p:pic>
      <p:pic>
        <p:nvPicPr>
          <p:cNvPr id="1026" name="Picture 2" descr="Afbeeldingsresultaat voor onderzoek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9858" y="4637564"/>
            <a:ext cx="2870977" cy="161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976841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0" ma:contentTypeDescription="Een nieuw document maken." ma:contentTypeScope="" ma:versionID="d642efe41fcea88d5f514d462b90a26a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5a1ffd1461ecf3d7dc907e04825cc141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9B4BBBF-F6F2-4FA6-8CB3-FAB7971FAAEC}">
  <ds:schemaRefs>
    <ds:schemaRef ds:uri="34354c1b-6b8c-435b-ad50-990538c19557"/>
    <ds:schemaRef ds:uri="47a28104-336f-447d-946e-e305ac2bcd47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41FBF30-95B1-4316-AFDA-C916C5EB258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5286A97-7A13-44CE-983B-5EB48D37F59B}">
  <ds:schemaRefs>
    <ds:schemaRef ds:uri="34354c1b-6b8c-435b-ad50-990538c19557"/>
    <ds:schemaRef ds:uri="47a28104-336f-447d-946e-e305ac2bcd4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(4:3)</PresentationFormat>
  <Slides>1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Kantoorthema</vt:lpstr>
      <vt:lpstr>PowerPoint Presentation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kbm</dc:creator>
  <cp:revision>1</cp:revision>
  <cp:lastPrinted>2014-09-03T06:23:20Z</cp:lastPrinted>
  <dcterms:created xsi:type="dcterms:W3CDTF">2014-08-31T07:53:19Z</dcterms:created>
  <dcterms:modified xsi:type="dcterms:W3CDTF">2019-09-16T13:28:14Z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