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2" r:id="rId4"/>
    <p:sldId id="263" r:id="rId5"/>
    <p:sldId id="265" r:id="rId6"/>
    <p:sldId id="266" r:id="rId7"/>
    <p:sldId id="267" r:id="rId8"/>
    <p:sldId id="268" r:id="rId9"/>
    <p:sldId id="269" r:id="rId10"/>
    <p:sldId id="270" r:id="rId11"/>
    <p:sldId id="271" r:id="rId12"/>
    <p:sldId id="272" r:id="rId13"/>
    <p:sldId id="275" r:id="rId14"/>
    <p:sldId id="276" r:id="rId15"/>
    <p:sldId id="277" r:id="rId16"/>
    <p:sldId id="278"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3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04526B0F-BB33-4603-A5CA-1B4AED704DA4}" type="datetimeFigureOut">
              <a:rPr lang="nl-NL" smtClean="0"/>
              <a:t>9-9-2019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6F1C687-9892-4907-B9AD-8F11BCFD74C2}"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89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4526B0F-BB33-4603-A5CA-1B4AED704DA4}" type="datetimeFigureOut">
              <a:rPr lang="nl-NL" smtClean="0"/>
              <a:t>9-9-2019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6F1C687-9892-4907-B9AD-8F11BCFD74C2}" type="slidenum">
              <a:rPr lang="nl-NL" smtClean="0"/>
              <a:t>‹nr.›</a:t>
            </a:fld>
            <a:endParaRPr lang="nl-NL"/>
          </a:p>
        </p:txBody>
      </p:sp>
    </p:spTree>
    <p:extLst>
      <p:ext uri="{BB962C8B-B14F-4D97-AF65-F5344CB8AC3E}">
        <p14:creationId xmlns:p14="http://schemas.microsoft.com/office/powerpoint/2010/main" val="368946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4526B0F-BB33-4603-A5CA-1B4AED704DA4}" type="datetimeFigureOut">
              <a:rPr lang="nl-NL" smtClean="0"/>
              <a:t>9-9-2019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6F1C687-9892-4907-B9AD-8F11BCFD74C2}" type="slidenum">
              <a:rPr lang="nl-NL" smtClean="0"/>
              <a:t>‹nr.›</a:t>
            </a:fld>
            <a:endParaRPr lang="nl-NL"/>
          </a:p>
        </p:txBody>
      </p:sp>
    </p:spTree>
    <p:extLst>
      <p:ext uri="{BB962C8B-B14F-4D97-AF65-F5344CB8AC3E}">
        <p14:creationId xmlns:p14="http://schemas.microsoft.com/office/powerpoint/2010/main" val="3126726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4526B0F-BB33-4603-A5CA-1B4AED704DA4}" type="datetimeFigureOut">
              <a:rPr lang="nl-NL" smtClean="0"/>
              <a:t>9-9-2019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6F1C687-9892-4907-B9AD-8F11BCFD74C2}" type="slidenum">
              <a:rPr lang="nl-NL" smtClean="0"/>
              <a:t>‹nr.›</a:t>
            </a:fld>
            <a:endParaRPr lang="nl-NL"/>
          </a:p>
        </p:txBody>
      </p:sp>
    </p:spTree>
    <p:extLst>
      <p:ext uri="{BB962C8B-B14F-4D97-AF65-F5344CB8AC3E}">
        <p14:creationId xmlns:p14="http://schemas.microsoft.com/office/powerpoint/2010/main" val="4120677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04526B0F-BB33-4603-A5CA-1B4AED704DA4}" type="datetimeFigureOut">
              <a:rPr lang="nl-NL" smtClean="0"/>
              <a:t>9-9-2019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6F1C687-9892-4907-B9AD-8F11BCFD74C2}"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76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4526B0F-BB33-4603-A5CA-1B4AED704DA4}" type="datetimeFigureOut">
              <a:rPr lang="nl-NL" smtClean="0"/>
              <a:t>9-9-2019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6F1C687-9892-4907-B9AD-8F11BCFD74C2}" type="slidenum">
              <a:rPr lang="nl-NL" smtClean="0"/>
              <a:t>‹nr.›</a:t>
            </a:fld>
            <a:endParaRPr lang="nl-NL"/>
          </a:p>
        </p:txBody>
      </p:sp>
    </p:spTree>
    <p:extLst>
      <p:ext uri="{BB962C8B-B14F-4D97-AF65-F5344CB8AC3E}">
        <p14:creationId xmlns:p14="http://schemas.microsoft.com/office/powerpoint/2010/main" val="1290470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04526B0F-BB33-4603-A5CA-1B4AED704DA4}" type="datetimeFigureOut">
              <a:rPr lang="nl-NL" smtClean="0"/>
              <a:t>9-9-2019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6F1C687-9892-4907-B9AD-8F11BCFD74C2}" type="slidenum">
              <a:rPr lang="nl-NL" smtClean="0"/>
              <a:t>‹nr.›</a:t>
            </a:fld>
            <a:endParaRPr lang="nl-NL"/>
          </a:p>
        </p:txBody>
      </p:sp>
    </p:spTree>
    <p:extLst>
      <p:ext uri="{BB962C8B-B14F-4D97-AF65-F5344CB8AC3E}">
        <p14:creationId xmlns:p14="http://schemas.microsoft.com/office/powerpoint/2010/main" val="276005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04526B0F-BB33-4603-A5CA-1B4AED704DA4}" type="datetimeFigureOut">
              <a:rPr lang="nl-NL" smtClean="0"/>
              <a:t>9-9-2019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6F1C687-9892-4907-B9AD-8F11BCFD74C2}" type="slidenum">
              <a:rPr lang="nl-NL" smtClean="0"/>
              <a:t>‹nr.›</a:t>
            </a:fld>
            <a:endParaRPr lang="nl-NL"/>
          </a:p>
        </p:txBody>
      </p:sp>
    </p:spTree>
    <p:extLst>
      <p:ext uri="{BB962C8B-B14F-4D97-AF65-F5344CB8AC3E}">
        <p14:creationId xmlns:p14="http://schemas.microsoft.com/office/powerpoint/2010/main" val="220916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4526B0F-BB33-4603-A5CA-1B4AED704DA4}" type="datetimeFigureOut">
              <a:rPr lang="nl-NL" smtClean="0"/>
              <a:t>9-9-2019</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36F1C687-9892-4907-B9AD-8F11BCFD74C2}" type="slidenum">
              <a:rPr lang="nl-NL" smtClean="0"/>
              <a:t>‹nr.›</a:t>
            </a:fld>
            <a:endParaRPr lang="nl-NL"/>
          </a:p>
        </p:txBody>
      </p:sp>
    </p:spTree>
    <p:extLst>
      <p:ext uri="{BB962C8B-B14F-4D97-AF65-F5344CB8AC3E}">
        <p14:creationId xmlns:p14="http://schemas.microsoft.com/office/powerpoint/2010/main" val="266249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4526B0F-BB33-4603-A5CA-1B4AED704DA4}" type="datetimeFigureOut">
              <a:rPr lang="nl-NL" smtClean="0"/>
              <a:t>9-9-2019</a:t>
            </a:fld>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6F1C687-9892-4907-B9AD-8F11BCFD74C2}" type="slidenum">
              <a:rPr lang="nl-NL" smtClean="0"/>
              <a:t>‹nr.›</a:t>
            </a:fld>
            <a:endParaRPr lang="nl-NL"/>
          </a:p>
        </p:txBody>
      </p:sp>
    </p:spTree>
    <p:extLst>
      <p:ext uri="{BB962C8B-B14F-4D97-AF65-F5344CB8AC3E}">
        <p14:creationId xmlns:p14="http://schemas.microsoft.com/office/powerpoint/2010/main" val="292458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04526B0F-BB33-4603-A5CA-1B4AED704DA4}" type="datetimeFigureOut">
              <a:rPr lang="nl-NL" smtClean="0"/>
              <a:t>9-9-2019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6F1C687-9892-4907-B9AD-8F11BCFD74C2}" type="slidenum">
              <a:rPr lang="nl-NL" smtClean="0"/>
              <a:t>‹nr.›</a:t>
            </a:fld>
            <a:endParaRPr lang="nl-NL"/>
          </a:p>
        </p:txBody>
      </p:sp>
    </p:spTree>
    <p:extLst>
      <p:ext uri="{BB962C8B-B14F-4D97-AF65-F5344CB8AC3E}">
        <p14:creationId xmlns:p14="http://schemas.microsoft.com/office/powerpoint/2010/main" val="3187522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4526B0F-BB33-4603-A5CA-1B4AED704DA4}" type="datetimeFigureOut">
              <a:rPr lang="nl-NL" smtClean="0"/>
              <a:t>9-9-2019</a:t>
            </a:fld>
            <a:endParaRPr lang="nl-N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6F1C687-9892-4907-B9AD-8F11BCFD74C2}" type="slidenum">
              <a:rPr lang="nl-NL" smtClean="0"/>
              <a:t>‹nr.›</a:t>
            </a:fld>
            <a:endParaRPr lang="nl-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756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ontwikkelcentrum.nl/provisioning/VPlayer5.aspx?Mode=Preview&amp;id=OC-41158-2-26"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1773382" y="3879273"/>
            <a:ext cx="8968509" cy="523220"/>
          </a:xfrm>
          <a:prstGeom prst="rect">
            <a:avLst/>
          </a:prstGeom>
          <a:noFill/>
        </p:spPr>
        <p:txBody>
          <a:bodyPr wrap="square" rtlCol="0">
            <a:spAutoFit/>
          </a:bodyPr>
          <a:lstStyle/>
          <a:p>
            <a:r>
              <a:rPr lang="nl-NL" sz="2800" dirty="0" smtClean="0"/>
              <a:t>Voeren en verzorgen periode 1 les 2</a:t>
            </a:r>
            <a:endParaRPr lang="nl-NL" sz="2800" dirty="0"/>
          </a:p>
        </p:txBody>
      </p:sp>
      <p:pic>
        <p:nvPicPr>
          <p:cNvPr id="10" name="Tijdelijke aanduiding voor inhou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8948" y="277367"/>
            <a:ext cx="4523232" cy="1005840"/>
          </a:xfrm>
          <a:prstGeom prst="rect">
            <a:avLst/>
          </a:prstGeom>
        </p:spPr>
      </p:pic>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318" y="4672157"/>
            <a:ext cx="3124200" cy="1466850"/>
          </a:xfrm>
          <a:prstGeom prst="rect">
            <a:avLst/>
          </a:prstGeom>
        </p:spPr>
      </p:pic>
    </p:spTree>
    <p:extLst>
      <p:ext uri="{BB962C8B-B14F-4D97-AF65-F5344CB8AC3E}">
        <p14:creationId xmlns:p14="http://schemas.microsoft.com/office/powerpoint/2010/main" val="2577773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80402" y="286603"/>
            <a:ext cx="4523232" cy="1005840"/>
          </a:xfrm>
        </p:spPr>
      </p:pic>
      <p:sp>
        <p:nvSpPr>
          <p:cNvPr id="7" name="Tekstvak 6"/>
          <p:cNvSpPr txBox="1"/>
          <p:nvPr/>
        </p:nvSpPr>
        <p:spPr>
          <a:xfrm>
            <a:off x="9901381" y="6488668"/>
            <a:ext cx="2456873" cy="369332"/>
          </a:xfrm>
          <a:prstGeom prst="rect">
            <a:avLst/>
          </a:prstGeom>
          <a:noFill/>
        </p:spPr>
        <p:txBody>
          <a:bodyPr wrap="square" rtlCol="0">
            <a:spAutoFit/>
          </a:bodyPr>
          <a:lstStyle/>
          <a:p>
            <a:r>
              <a:rPr lang="nl-NL" smtClean="0"/>
              <a:t>Voeren en verzorgen</a:t>
            </a:r>
            <a:endParaRPr lang="nl-NL" dirty="0"/>
          </a:p>
        </p:txBody>
      </p:sp>
      <p:sp>
        <p:nvSpPr>
          <p:cNvPr id="2" name="Tekstvak 1"/>
          <p:cNvSpPr txBox="1"/>
          <p:nvPr/>
        </p:nvSpPr>
        <p:spPr>
          <a:xfrm>
            <a:off x="1108364" y="1292443"/>
            <a:ext cx="4276436" cy="523220"/>
          </a:xfrm>
          <a:prstGeom prst="rect">
            <a:avLst/>
          </a:prstGeom>
          <a:noFill/>
        </p:spPr>
        <p:txBody>
          <a:bodyPr wrap="square" rtlCol="0">
            <a:spAutoFit/>
          </a:bodyPr>
          <a:lstStyle/>
          <a:p>
            <a:r>
              <a:rPr lang="nl-NL" sz="2800" dirty="0" smtClean="0"/>
              <a:t>Exterieurverzorging-hond</a:t>
            </a:r>
            <a:endParaRPr lang="nl-NL" sz="2800" dirty="0"/>
          </a:p>
        </p:txBody>
      </p:sp>
      <p:sp>
        <p:nvSpPr>
          <p:cNvPr id="3" name="Tekstvak 2"/>
          <p:cNvSpPr txBox="1"/>
          <p:nvPr/>
        </p:nvSpPr>
        <p:spPr>
          <a:xfrm>
            <a:off x="1108364" y="2094796"/>
            <a:ext cx="9981398" cy="2031325"/>
          </a:xfrm>
          <a:prstGeom prst="rect">
            <a:avLst/>
          </a:prstGeom>
          <a:noFill/>
        </p:spPr>
        <p:txBody>
          <a:bodyPr wrap="square" rtlCol="0">
            <a:spAutoFit/>
          </a:bodyPr>
          <a:lstStyle/>
          <a:p>
            <a:r>
              <a:rPr lang="nl-NL" b="1" dirty="0">
                <a:solidFill>
                  <a:schemeClr val="tx2"/>
                </a:solidFill>
              </a:rPr>
              <a:t>Kroeshaar of </a:t>
            </a:r>
            <a:r>
              <a:rPr lang="nl-NL" b="1" dirty="0" smtClean="0">
                <a:solidFill>
                  <a:schemeClr val="tx2"/>
                </a:solidFill>
              </a:rPr>
              <a:t>krulhaar</a:t>
            </a:r>
          </a:p>
          <a:p>
            <a:pPr marL="285750" indent="-285750">
              <a:buFont typeface="Wingdings" panose="05000000000000000000" pitchFamily="2" charset="2"/>
              <a:buChar char="§"/>
            </a:pPr>
            <a:r>
              <a:rPr lang="nl-NL" dirty="0"/>
              <a:t>Weinig </a:t>
            </a:r>
            <a:r>
              <a:rPr lang="nl-NL" dirty="0" err="1"/>
              <a:t>dekharen</a:t>
            </a:r>
            <a:r>
              <a:rPr lang="nl-NL" dirty="0"/>
              <a:t>.</a:t>
            </a:r>
          </a:p>
          <a:p>
            <a:pPr marL="285750" indent="-285750">
              <a:buFont typeface="Wingdings" panose="05000000000000000000" pitchFamily="2" charset="2"/>
              <a:buChar char="§"/>
            </a:pPr>
            <a:r>
              <a:rPr lang="nl-NL" dirty="0"/>
              <a:t>Langere wolharen.</a:t>
            </a:r>
          </a:p>
          <a:p>
            <a:pPr marL="285750" indent="-285750">
              <a:buFont typeface="Wingdings" panose="05000000000000000000" pitchFamily="2" charset="2"/>
              <a:buChar char="§"/>
            </a:pPr>
            <a:r>
              <a:rPr lang="nl-NL" dirty="0"/>
              <a:t>Verharen continue maar weinig. </a:t>
            </a:r>
          </a:p>
          <a:p>
            <a:endParaRPr lang="nl-NL" dirty="0"/>
          </a:p>
          <a:p>
            <a:endParaRPr lang="nl-NL" dirty="0"/>
          </a:p>
          <a:p>
            <a:endParaRPr lang="nl-NL" dirty="0"/>
          </a:p>
        </p:txBody>
      </p:sp>
      <p:pic>
        <p:nvPicPr>
          <p:cNvPr id="8" name="Afbeelding 7"/>
          <p:cNvPicPr>
            <a:picLocks noChangeAspect="1"/>
          </p:cNvPicPr>
          <p:nvPr/>
        </p:nvPicPr>
        <p:blipFill>
          <a:blip r:embed="rId3"/>
          <a:stretch>
            <a:fillRect/>
          </a:stretch>
        </p:blipFill>
        <p:spPr>
          <a:xfrm>
            <a:off x="7914927" y="2423876"/>
            <a:ext cx="3671229" cy="3641859"/>
          </a:xfrm>
          <a:prstGeom prst="rect">
            <a:avLst/>
          </a:prstGeom>
        </p:spPr>
      </p:pic>
    </p:spTree>
    <p:extLst>
      <p:ext uri="{BB962C8B-B14F-4D97-AF65-F5344CB8AC3E}">
        <p14:creationId xmlns:p14="http://schemas.microsoft.com/office/powerpoint/2010/main" val="2599764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80402" y="286603"/>
            <a:ext cx="4523232" cy="1005840"/>
          </a:xfrm>
        </p:spPr>
      </p:pic>
      <p:sp>
        <p:nvSpPr>
          <p:cNvPr id="7" name="Tekstvak 6"/>
          <p:cNvSpPr txBox="1"/>
          <p:nvPr/>
        </p:nvSpPr>
        <p:spPr>
          <a:xfrm>
            <a:off x="9901381" y="6488668"/>
            <a:ext cx="2456873" cy="369332"/>
          </a:xfrm>
          <a:prstGeom prst="rect">
            <a:avLst/>
          </a:prstGeom>
          <a:noFill/>
        </p:spPr>
        <p:txBody>
          <a:bodyPr wrap="square" rtlCol="0">
            <a:spAutoFit/>
          </a:bodyPr>
          <a:lstStyle/>
          <a:p>
            <a:r>
              <a:rPr lang="nl-NL" smtClean="0"/>
              <a:t>Voeren en verzorgen</a:t>
            </a:r>
            <a:endParaRPr lang="nl-NL" dirty="0"/>
          </a:p>
        </p:txBody>
      </p:sp>
      <p:sp>
        <p:nvSpPr>
          <p:cNvPr id="2" name="Tekstvak 1"/>
          <p:cNvSpPr txBox="1"/>
          <p:nvPr/>
        </p:nvSpPr>
        <p:spPr>
          <a:xfrm>
            <a:off x="1108364" y="1292443"/>
            <a:ext cx="4276436" cy="523220"/>
          </a:xfrm>
          <a:prstGeom prst="rect">
            <a:avLst/>
          </a:prstGeom>
          <a:noFill/>
        </p:spPr>
        <p:txBody>
          <a:bodyPr wrap="square" rtlCol="0">
            <a:spAutoFit/>
          </a:bodyPr>
          <a:lstStyle/>
          <a:p>
            <a:r>
              <a:rPr lang="nl-NL" sz="2800" dirty="0" smtClean="0"/>
              <a:t>Exterieurverzorging-hond</a:t>
            </a:r>
            <a:endParaRPr lang="nl-NL" sz="2800" dirty="0"/>
          </a:p>
        </p:txBody>
      </p:sp>
      <p:sp>
        <p:nvSpPr>
          <p:cNvPr id="3" name="Tekstvak 2"/>
          <p:cNvSpPr txBox="1"/>
          <p:nvPr/>
        </p:nvSpPr>
        <p:spPr>
          <a:xfrm>
            <a:off x="1108364" y="2094796"/>
            <a:ext cx="9981398" cy="2031325"/>
          </a:xfrm>
          <a:prstGeom prst="rect">
            <a:avLst/>
          </a:prstGeom>
          <a:noFill/>
        </p:spPr>
        <p:txBody>
          <a:bodyPr wrap="square" rtlCol="0">
            <a:spAutoFit/>
          </a:bodyPr>
          <a:lstStyle/>
          <a:p>
            <a:r>
              <a:rPr lang="nl-NL" b="1" dirty="0" err="1" smtClean="0">
                <a:solidFill>
                  <a:schemeClr val="tx2"/>
                </a:solidFill>
              </a:rPr>
              <a:t>Vilthaar</a:t>
            </a:r>
            <a:endParaRPr lang="nl-NL" b="1" dirty="0" smtClean="0">
              <a:solidFill>
                <a:schemeClr val="tx2"/>
              </a:solidFill>
            </a:endParaRPr>
          </a:p>
          <a:p>
            <a:pPr marL="285750" indent="-285750">
              <a:buFont typeface="Wingdings" panose="05000000000000000000" pitchFamily="2" charset="2"/>
              <a:buChar char="§"/>
            </a:pPr>
            <a:r>
              <a:rPr lang="nl-NL" dirty="0" err="1"/>
              <a:t>Dekharen</a:t>
            </a:r>
            <a:r>
              <a:rPr lang="nl-NL" dirty="0"/>
              <a:t> en wolharen gelijk van lengte.</a:t>
            </a:r>
          </a:p>
          <a:p>
            <a:pPr marL="285750" indent="-285750">
              <a:buFont typeface="Wingdings" panose="05000000000000000000" pitchFamily="2" charset="2"/>
              <a:buChar char="§"/>
            </a:pPr>
            <a:r>
              <a:rPr lang="nl-NL" dirty="0"/>
              <a:t>Overvloed aan wolharen zorgt voor sterke klitvorming.</a:t>
            </a:r>
          </a:p>
          <a:p>
            <a:pPr marL="285750" indent="-285750">
              <a:buFont typeface="Wingdings" panose="05000000000000000000" pitchFamily="2" charset="2"/>
              <a:buChar char="§"/>
            </a:pPr>
            <a:r>
              <a:rPr lang="nl-NL" dirty="0"/>
              <a:t>De vacht wordt meestal in banen geleid door de klitten te splitsen in koorden. </a:t>
            </a:r>
          </a:p>
          <a:p>
            <a:endParaRPr lang="nl-NL" dirty="0"/>
          </a:p>
          <a:p>
            <a:endParaRPr lang="nl-NL" dirty="0"/>
          </a:p>
          <a:p>
            <a:endParaRPr lang="nl-NL" dirty="0"/>
          </a:p>
        </p:txBody>
      </p:sp>
      <p:pic>
        <p:nvPicPr>
          <p:cNvPr id="9" name="Afbeelding 8"/>
          <p:cNvPicPr>
            <a:picLocks noChangeAspect="1"/>
          </p:cNvPicPr>
          <p:nvPr/>
        </p:nvPicPr>
        <p:blipFill>
          <a:blip r:embed="rId3"/>
          <a:stretch>
            <a:fillRect/>
          </a:stretch>
        </p:blipFill>
        <p:spPr>
          <a:xfrm flipH="1">
            <a:off x="8210348" y="3405796"/>
            <a:ext cx="3582292" cy="2672503"/>
          </a:xfrm>
          <a:prstGeom prst="rect">
            <a:avLst/>
          </a:prstGeom>
        </p:spPr>
      </p:pic>
    </p:spTree>
    <p:extLst>
      <p:ext uri="{BB962C8B-B14F-4D97-AF65-F5344CB8AC3E}">
        <p14:creationId xmlns:p14="http://schemas.microsoft.com/office/powerpoint/2010/main" val="3785600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80402" y="286603"/>
            <a:ext cx="4523232" cy="1005840"/>
          </a:xfrm>
        </p:spPr>
      </p:pic>
      <p:sp>
        <p:nvSpPr>
          <p:cNvPr id="7" name="Tekstvak 6"/>
          <p:cNvSpPr txBox="1"/>
          <p:nvPr/>
        </p:nvSpPr>
        <p:spPr>
          <a:xfrm>
            <a:off x="9901381" y="6488668"/>
            <a:ext cx="2456873" cy="369332"/>
          </a:xfrm>
          <a:prstGeom prst="rect">
            <a:avLst/>
          </a:prstGeom>
          <a:noFill/>
        </p:spPr>
        <p:txBody>
          <a:bodyPr wrap="square" rtlCol="0">
            <a:spAutoFit/>
          </a:bodyPr>
          <a:lstStyle/>
          <a:p>
            <a:r>
              <a:rPr lang="nl-NL" smtClean="0"/>
              <a:t>Voeren en verzorgen</a:t>
            </a:r>
            <a:endParaRPr lang="nl-NL" dirty="0"/>
          </a:p>
        </p:txBody>
      </p:sp>
      <p:sp>
        <p:nvSpPr>
          <p:cNvPr id="2" name="Tekstvak 1"/>
          <p:cNvSpPr txBox="1"/>
          <p:nvPr/>
        </p:nvSpPr>
        <p:spPr>
          <a:xfrm>
            <a:off x="1108364" y="1292443"/>
            <a:ext cx="4276436" cy="523220"/>
          </a:xfrm>
          <a:prstGeom prst="rect">
            <a:avLst/>
          </a:prstGeom>
          <a:noFill/>
        </p:spPr>
        <p:txBody>
          <a:bodyPr wrap="square" rtlCol="0">
            <a:spAutoFit/>
          </a:bodyPr>
          <a:lstStyle/>
          <a:p>
            <a:r>
              <a:rPr lang="nl-NL" sz="2800" dirty="0" smtClean="0"/>
              <a:t>Exterieurverzorging-hond</a:t>
            </a:r>
            <a:endParaRPr lang="nl-NL" sz="2800" dirty="0"/>
          </a:p>
        </p:txBody>
      </p:sp>
      <p:sp>
        <p:nvSpPr>
          <p:cNvPr id="3" name="Tekstvak 2"/>
          <p:cNvSpPr txBox="1"/>
          <p:nvPr/>
        </p:nvSpPr>
        <p:spPr>
          <a:xfrm>
            <a:off x="1108364" y="2094796"/>
            <a:ext cx="9981398" cy="2031325"/>
          </a:xfrm>
          <a:prstGeom prst="rect">
            <a:avLst/>
          </a:prstGeom>
          <a:noFill/>
        </p:spPr>
        <p:txBody>
          <a:bodyPr wrap="square" rtlCol="0">
            <a:spAutoFit/>
          </a:bodyPr>
          <a:lstStyle/>
          <a:p>
            <a:r>
              <a:rPr lang="nl-NL" b="1" dirty="0">
                <a:solidFill>
                  <a:schemeClr val="tx2"/>
                </a:solidFill>
              </a:rPr>
              <a:t>Haarloos of </a:t>
            </a:r>
            <a:r>
              <a:rPr lang="nl-NL" b="1" dirty="0" smtClean="0">
                <a:solidFill>
                  <a:schemeClr val="tx2"/>
                </a:solidFill>
              </a:rPr>
              <a:t>naakt</a:t>
            </a:r>
          </a:p>
          <a:p>
            <a:pPr marL="285750" indent="-285750">
              <a:buFont typeface="Wingdings" panose="05000000000000000000" pitchFamily="2" charset="2"/>
              <a:buChar char="§"/>
            </a:pPr>
            <a:r>
              <a:rPr lang="nl-NL" dirty="0" err="1" smtClean="0"/>
              <a:t>Dekharen</a:t>
            </a:r>
            <a:r>
              <a:rPr lang="nl-NL" dirty="0" smtClean="0"/>
              <a:t> </a:t>
            </a:r>
            <a:r>
              <a:rPr lang="nl-NL" dirty="0"/>
              <a:t>en wolharen gelijk van lengte.</a:t>
            </a:r>
          </a:p>
          <a:p>
            <a:pPr marL="285750" indent="-285750">
              <a:buFont typeface="Wingdings" panose="05000000000000000000" pitchFamily="2" charset="2"/>
              <a:buChar char="§"/>
            </a:pPr>
            <a:r>
              <a:rPr lang="nl-NL" dirty="0"/>
              <a:t>Vrijwel geen haar of schaars voorzien van </a:t>
            </a:r>
            <a:r>
              <a:rPr lang="nl-NL" dirty="0" err="1"/>
              <a:t>dekharen</a:t>
            </a:r>
            <a:r>
              <a:rPr lang="nl-NL" dirty="0"/>
              <a:t>.</a:t>
            </a:r>
          </a:p>
          <a:p>
            <a:pPr marL="285750" indent="-285750">
              <a:buFont typeface="Wingdings" panose="05000000000000000000" pitchFamily="2" charset="2"/>
              <a:buChar char="§"/>
            </a:pPr>
            <a:r>
              <a:rPr lang="nl-NL" dirty="0"/>
              <a:t>Op de schedel, onderkant poten en staartpunt vaak dunne lange beharing.</a:t>
            </a:r>
          </a:p>
          <a:p>
            <a:endParaRPr lang="nl-NL" dirty="0"/>
          </a:p>
          <a:p>
            <a:endParaRPr lang="nl-NL" dirty="0"/>
          </a:p>
          <a:p>
            <a:endParaRPr lang="nl-NL" dirty="0"/>
          </a:p>
        </p:txBody>
      </p:sp>
      <p:pic>
        <p:nvPicPr>
          <p:cNvPr id="8" name="Afbeelding 7"/>
          <p:cNvPicPr>
            <a:picLocks noChangeAspect="1"/>
          </p:cNvPicPr>
          <p:nvPr/>
        </p:nvPicPr>
        <p:blipFill>
          <a:blip r:embed="rId3"/>
          <a:stretch>
            <a:fillRect/>
          </a:stretch>
        </p:blipFill>
        <p:spPr>
          <a:xfrm flipH="1">
            <a:off x="8171848" y="3447113"/>
            <a:ext cx="3615150" cy="2711363"/>
          </a:xfrm>
          <a:prstGeom prst="rect">
            <a:avLst/>
          </a:prstGeom>
        </p:spPr>
      </p:pic>
    </p:spTree>
    <p:extLst>
      <p:ext uri="{BB962C8B-B14F-4D97-AF65-F5344CB8AC3E}">
        <p14:creationId xmlns:p14="http://schemas.microsoft.com/office/powerpoint/2010/main" val="3127171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80402" y="286603"/>
            <a:ext cx="4523232" cy="1005840"/>
          </a:xfrm>
        </p:spPr>
      </p:pic>
      <p:sp>
        <p:nvSpPr>
          <p:cNvPr id="7" name="Tekstvak 6"/>
          <p:cNvSpPr txBox="1"/>
          <p:nvPr/>
        </p:nvSpPr>
        <p:spPr>
          <a:xfrm>
            <a:off x="9901381" y="6488668"/>
            <a:ext cx="2456873" cy="369332"/>
          </a:xfrm>
          <a:prstGeom prst="rect">
            <a:avLst/>
          </a:prstGeom>
          <a:noFill/>
        </p:spPr>
        <p:txBody>
          <a:bodyPr wrap="square" rtlCol="0">
            <a:spAutoFit/>
          </a:bodyPr>
          <a:lstStyle/>
          <a:p>
            <a:r>
              <a:rPr lang="nl-NL" dirty="0" smtClean="0"/>
              <a:t>Voeren en verzorgen</a:t>
            </a:r>
            <a:endParaRPr lang="nl-NL" dirty="0"/>
          </a:p>
        </p:txBody>
      </p:sp>
      <p:sp>
        <p:nvSpPr>
          <p:cNvPr id="2" name="Tekstvak 1"/>
          <p:cNvSpPr txBox="1"/>
          <p:nvPr/>
        </p:nvSpPr>
        <p:spPr>
          <a:xfrm>
            <a:off x="1108364" y="1292443"/>
            <a:ext cx="4276436" cy="523220"/>
          </a:xfrm>
          <a:prstGeom prst="rect">
            <a:avLst/>
          </a:prstGeom>
          <a:noFill/>
        </p:spPr>
        <p:txBody>
          <a:bodyPr wrap="square" rtlCol="0">
            <a:spAutoFit/>
          </a:bodyPr>
          <a:lstStyle/>
          <a:p>
            <a:r>
              <a:rPr lang="nl-NL" sz="2800" dirty="0" smtClean="0"/>
              <a:t>Exterieurverzorging-hond</a:t>
            </a:r>
            <a:endParaRPr lang="nl-NL" sz="2800" dirty="0"/>
          </a:p>
        </p:txBody>
      </p:sp>
      <p:sp>
        <p:nvSpPr>
          <p:cNvPr id="3" name="Tekstvak 2"/>
          <p:cNvSpPr txBox="1"/>
          <p:nvPr/>
        </p:nvSpPr>
        <p:spPr>
          <a:xfrm>
            <a:off x="1108364" y="2085170"/>
            <a:ext cx="9981398" cy="3231654"/>
          </a:xfrm>
          <a:prstGeom prst="rect">
            <a:avLst/>
          </a:prstGeom>
          <a:noFill/>
        </p:spPr>
        <p:txBody>
          <a:bodyPr wrap="square" rtlCol="0">
            <a:spAutoFit/>
          </a:bodyPr>
          <a:lstStyle/>
          <a:p>
            <a:r>
              <a:rPr lang="nl-NL" sz="2400" dirty="0" smtClean="0"/>
              <a:t>Anaalklieren</a:t>
            </a:r>
          </a:p>
          <a:p>
            <a:pPr marL="285750" indent="-285750">
              <a:buFont typeface="Wingdings" panose="05000000000000000000" pitchFamily="2" charset="2"/>
              <a:buChar char="§"/>
            </a:pPr>
            <a:r>
              <a:rPr lang="nl-NL" dirty="0" smtClean="0"/>
              <a:t>Anaalklieren zijn twee kleine zakjes die in de sluitspier van de anus liggen. </a:t>
            </a:r>
          </a:p>
          <a:p>
            <a:pPr marL="285750" indent="-285750">
              <a:buFont typeface="Wingdings" panose="05000000000000000000" pitchFamily="2" charset="2"/>
              <a:buChar char="§"/>
            </a:pPr>
            <a:r>
              <a:rPr lang="nl-NL" dirty="0" smtClean="0"/>
              <a:t>De inhoud van de zakjes bestaat uit een sterk ruikende vloeistof of pasta</a:t>
            </a:r>
          </a:p>
          <a:p>
            <a:pPr marL="285750" indent="-285750">
              <a:buFont typeface="Wingdings" panose="05000000000000000000" pitchFamily="2" charset="2"/>
              <a:buChar char="§"/>
            </a:pPr>
            <a:r>
              <a:rPr lang="nl-NL" dirty="0" smtClean="0"/>
              <a:t>Oorspronkelijke functie </a:t>
            </a:r>
            <a:r>
              <a:rPr lang="nl-NL" dirty="0" smtClean="0">
                <a:sym typeface="Wingdings" panose="05000000000000000000" pitchFamily="2" charset="2"/>
              </a:rPr>
              <a:t></a:t>
            </a:r>
            <a:r>
              <a:rPr lang="nl-NL" dirty="0" smtClean="0"/>
              <a:t> territorium afbakening.</a:t>
            </a:r>
          </a:p>
          <a:p>
            <a:pPr marL="285750" indent="-285750">
              <a:buFont typeface="Wingdings" panose="05000000000000000000" pitchFamily="2" charset="2"/>
              <a:buChar char="§"/>
            </a:pPr>
            <a:r>
              <a:rPr lang="nl-NL" dirty="0" smtClean="0"/>
              <a:t>Normaal gesproken wordt de inhoud van de anaalzakjes regelmatig geleegd door passerende ontlasting. Ook bij acute paniek willen honden de anaalklierinhoud nog wel eens laten gaan. Een geur die niet te missen is!</a:t>
            </a:r>
          </a:p>
          <a:p>
            <a:pPr marL="285750" indent="-285750">
              <a:buFont typeface="Wingdings" panose="05000000000000000000" pitchFamily="2" charset="2"/>
              <a:buChar char="§"/>
            </a:pPr>
            <a:r>
              <a:rPr lang="nl-NL" dirty="0" err="1" smtClean="0"/>
              <a:t>Overvulde</a:t>
            </a:r>
            <a:r>
              <a:rPr lang="nl-NL" dirty="0" smtClean="0"/>
              <a:t> anaalzakken, die niet door de ontlasting worden geleegd, kunnen met de hand </a:t>
            </a:r>
            <a:r>
              <a:rPr lang="nl-NL" dirty="0" err="1" smtClean="0"/>
              <a:t>leeggeknepen</a:t>
            </a:r>
            <a:r>
              <a:rPr lang="nl-NL" dirty="0" smtClean="0"/>
              <a:t> worden.</a:t>
            </a:r>
          </a:p>
          <a:p>
            <a:endParaRPr lang="nl-NL" dirty="0" smtClean="0"/>
          </a:p>
          <a:p>
            <a:endParaRPr lang="nl-NL" dirty="0"/>
          </a:p>
        </p:txBody>
      </p:sp>
      <p:pic>
        <p:nvPicPr>
          <p:cNvPr id="9" name="Afbeelding 8"/>
          <p:cNvPicPr>
            <a:picLocks noChangeAspect="1"/>
          </p:cNvPicPr>
          <p:nvPr/>
        </p:nvPicPr>
        <p:blipFill>
          <a:blip r:embed="rId3"/>
          <a:stretch>
            <a:fillRect/>
          </a:stretch>
        </p:blipFill>
        <p:spPr>
          <a:xfrm>
            <a:off x="10125777" y="4485146"/>
            <a:ext cx="1738964" cy="1663356"/>
          </a:xfrm>
          <a:prstGeom prst="rect">
            <a:avLst/>
          </a:prstGeom>
        </p:spPr>
      </p:pic>
    </p:spTree>
    <p:extLst>
      <p:ext uri="{BB962C8B-B14F-4D97-AF65-F5344CB8AC3E}">
        <p14:creationId xmlns:p14="http://schemas.microsoft.com/office/powerpoint/2010/main" val="3066694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80402" y="286603"/>
            <a:ext cx="4523232" cy="1005840"/>
          </a:xfrm>
        </p:spPr>
      </p:pic>
      <p:sp>
        <p:nvSpPr>
          <p:cNvPr id="7" name="Tekstvak 6"/>
          <p:cNvSpPr txBox="1"/>
          <p:nvPr/>
        </p:nvSpPr>
        <p:spPr>
          <a:xfrm>
            <a:off x="9901381" y="6488668"/>
            <a:ext cx="2456873" cy="369332"/>
          </a:xfrm>
          <a:prstGeom prst="rect">
            <a:avLst/>
          </a:prstGeom>
          <a:noFill/>
        </p:spPr>
        <p:txBody>
          <a:bodyPr wrap="square" rtlCol="0">
            <a:spAutoFit/>
          </a:bodyPr>
          <a:lstStyle/>
          <a:p>
            <a:r>
              <a:rPr lang="nl-NL" dirty="0" smtClean="0"/>
              <a:t>Voeren en verzorgen</a:t>
            </a:r>
            <a:endParaRPr lang="nl-NL" dirty="0"/>
          </a:p>
        </p:txBody>
      </p:sp>
      <p:sp>
        <p:nvSpPr>
          <p:cNvPr id="2" name="Tekstvak 1"/>
          <p:cNvSpPr txBox="1"/>
          <p:nvPr/>
        </p:nvSpPr>
        <p:spPr>
          <a:xfrm>
            <a:off x="1108364" y="1292443"/>
            <a:ext cx="4276436" cy="523220"/>
          </a:xfrm>
          <a:prstGeom prst="rect">
            <a:avLst/>
          </a:prstGeom>
          <a:noFill/>
        </p:spPr>
        <p:txBody>
          <a:bodyPr wrap="square" rtlCol="0">
            <a:spAutoFit/>
          </a:bodyPr>
          <a:lstStyle/>
          <a:p>
            <a:r>
              <a:rPr lang="nl-NL" sz="2800" dirty="0" smtClean="0"/>
              <a:t>Exterieurverzorging-hond</a:t>
            </a:r>
            <a:endParaRPr lang="nl-NL" sz="2800" dirty="0"/>
          </a:p>
        </p:txBody>
      </p:sp>
      <p:sp>
        <p:nvSpPr>
          <p:cNvPr id="3" name="Tekstvak 2"/>
          <p:cNvSpPr txBox="1"/>
          <p:nvPr/>
        </p:nvSpPr>
        <p:spPr>
          <a:xfrm>
            <a:off x="1108364" y="2085170"/>
            <a:ext cx="9981398" cy="1569660"/>
          </a:xfrm>
          <a:prstGeom prst="rect">
            <a:avLst/>
          </a:prstGeom>
          <a:noFill/>
        </p:spPr>
        <p:txBody>
          <a:bodyPr wrap="square" rtlCol="0">
            <a:spAutoFit/>
          </a:bodyPr>
          <a:lstStyle/>
          <a:p>
            <a:r>
              <a:rPr lang="nl-NL" sz="2400" dirty="0" smtClean="0"/>
              <a:t>Gebit</a:t>
            </a:r>
          </a:p>
          <a:p>
            <a:pPr marL="285750" indent="-285750">
              <a:buFont typeface="Wingdings" panose="05000000000000000000" pitchFamily="2" charset="2"/>
              <a:buChar char="§"/>
            </a:pPr>
            <a:r>
              <a:rPr lang="nl-NL" dirty="0"/>
              <a:t>Regelmatige gebitscontrole is belangrijk</a:t>
            </a:r>
          </a:p>
          <a:p>
            <a:pPr marL="285750" indent="-285750">
              <a:buFont typeface="Wingdings" panose="05000000000000000000" pitchFamily="2" charset="2"/>
              <a:buChar char="§"/>
            </a:pPr>
            <a:r>
              <a:rPr lang="nl-NL" dirty="0"/>
              <a:t>Tandenpoetsen</a:t>
            </a:r>
          </a:p>
          <a:p>
            <a:endParaRPr lang="nl-NL" dirty="0" smtClean="0"/>
          </a:p>
          <a:p>
            <a:endParaRPr lang="nl-NL" dirty="0"/>
          </a:p>
        </p:txBody>
      </p:sp>
      <p:pic>
        <p:nvPicPr>
          <p:cNvPr id="6" name="Afbeelding 5"/>
          <p:cNvPicPr>
            <a:picLocks noChangeAspect="1"/>
          </p:cNvPicPr>
          <p:nvPr/>
        </p:nvPicPr>
        <p:blipFill>
          <a:blip r:embed="rId3"/>
          <a:stretch>
            <a:fillRect/>
          </a:stretch>
        </p:blipFill>
        <p:spPr>
          <a:xfrm>
            <a:off x="7043125" y="2481722"/>
            <a:ext cx="4660509" cy="3495382"/>
          </a:xfrm>
          <a:prstGeom prst="rect">
            <a:avLst/>
          </a:prstGeom>
        </p:spPr>
      </p:pic>
    </p:spTree>
    <p:extLst>
      <p:ext uri="{BB962C8B-B14F-4D97-AF65-F5344CB8AC3E}">
        <p14:creationId xmlns:p14="http://schemas.microsoft.com/office/powerpoint/2010/main" val="3845143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80402" y="286603"/>
            <a:ext cx="4523232" cy="1005840"/>
          </a:xfrm>
        </p:spPr>
      </p:pic>
      <p:sp>
        <p:nvSpPr>
          <p:cNvPr id="7" name="Tekstvak 6"/>
          <p:cNvSpPr txBox="1"/>
          <p:nvPr/>
        </p:nvSpPr>
        <p:spPr>
          <a:xfrm>
            <a:off x="9901381" y="6488668"/>
            <a:ext cx="2456873" cy="369332"/>
          </a:xfrm>
          <a:prstGeom prst="rect">
            <a:avLst/>
          </a:prstGeom>
          <a:noFill/>
        </p:spPr>
        <p:txBody>
          <a:bodyPr wrap="square" rtlCol="0">
            <a:spAutoFit/>
          </a:bodyPr>
          <a:lstStyle/>
          <a:p>
            <a:r>
              <a:rPr lang="nl-NL" dirty="0" smtClean="0"/>
              <a:t>Voeren en verzorgen</a:t>
            </a:r>
            <a:endParaRPr lang="nl-NL" dirty="0"/>
          </a:p>
        </p:txBody>
      </p:sp>
      <p:sp>
        <p:nvSpPr>
          <p:cNvPr id="2" name="Tekstvak 1"/>
          <p:cNvSpPr txBox="1"/>
          <p:nvPr/>
        </p:nvSpPr>
        <p:spPr>
          <a:xfrm>
            <a:off x="1108364" y="1292443"/>
            <a:ext cx="4276436" cy="523220"/>
          </a:xfrm>
          <a:prstGeom prst="rect">
            <a:avLst/>
          </a:prstGeom>
          <a:noFill/>
        </p:spPr>
        <p:txBody>
          <a:bodyPr wrap="square" rtlCol="0">
            <a:spAutoFit/>
          </a:bodyPr>
          <a:lstStyle/>
          <a:p>
            <a:r>
              <a:rPr lang="nl-NL" sz="2800" dirty="0" smtClean="0"/>
              <a:t>Exterieurverzorging-hond</a:t>
            </a:r>
            <a:endParaRPr lang="nl-NL" sz="2800" dirty="0"/>
          </a:p>
        </p:txBody>
      </p:sp>
      <p:sp>
        <p:nvSpPr>
          <p:cNvPr id="3" name="Tekstvak 2"/>
          <p:cNvSpPr txBox="1"/>
          <p:nvPr/>
        </p:nvSpPr>
        <p:spPr>
          <a:xfrm>
            <a:off x="1108364" y="2085170"/>
            <a:ext cx="9981398" cy="1846659"/>
          </a:xfrm>
          <a:prstGeom prst="rect">
            <a:avLst/>
          </a:prstGeom>
          <a:noFill/>
        </p:spPr>
        <p:txBody>
          <a:bodyPr wrap="square" rtlCol="0">
            <a:spAutoFit/>
          </a:bodyPr>
          <a:lstStyle/>
          <a:p>
            <a:r>
              <a:rPr lang="nl-NL" sz="2400" dirty="0" smtClean="0"/>
              <a:t>Nagels</a:t>
            </a:r>
          </a:p>
          <a:p>
            <a:pPr marL="285750" indent="-285750">
              <a:buFont typeface="Wingdings" panose="05000000000000000000" pitchFamily="2" charset="2"/>
              <a:buChar char="§"/>
            </a:pPr>
            <a:r>
              <a:rPr lang="nl-NL" dirty="0"/>
              <a:t>Bij voldoende beweging slijten de nagels vanzelf</a:t>
            </a:r>
          </a:p>
          <a:p>
            <a:pPr marL="285750" indent="-285750">
              <a:buFont typeface="Wingdings" panose="05000000000000000000" pitchFamily="2" charset="2"/>
              <a:buChar char="§"/>
            </a:pPr>
            <a:r>
              <a:rPr lang="nl-NL" dirty="0"/>
              <a:t>Nagels mogen niet te lang worden.</a:t>
            </a:r>
          </a:p>
          <a:p>
            <a:pPr marL="285750" indent="-285750">
              <a:buFont typeface="Wingdings" panose="05000000000000000000" pitchFamily="2" charset="2"/>
              <a:buChar char="§"/>
            </a:pPr>
            <a:r>
              <a:rPr lang="nl-NL" dirty="0"/>
              <a:t>Knippen met een speciaal nagelschaartje</a:t>
            </a:r>
          </a:p>
          <a:p>
            <a:endParaRPr lang="nl-NL" dirty="0" smtClean="0"/>
          </a:p>
          <a:p>
            <a:endParaRPr lang="nl-NL" dirty="0"/>
          </a:p>
        </p:txBody>
      </p:sp>
      <p:pic>
        <p:nvPicPr>
          <p:cNvPr id="6" name="Afbeelding 5"/>
          <p:cNvPicPr>
            <a:picLocks noChangeAspect="1"/>
          </p:cNvPicPr>
          <p:nvPr/>
        </p:nvPicPr>
        <p:blipFill>
          <a:blip r:embed="rId3"/>
          <a:stretch>
            <a:fillRect/>
          </a:stretch>
        </p:blipFill>
        <p:spPr>
          <a:xfrm>
            <a:off x="7453571" y="4101521"/>
            <a:ext cx="4352925" cy="1924050"/>
          </a:xfrm>
          <a:prstGeom prst="rect">
            <a:avLst/>
          </a:prstGeom>
        </p:spPr>
      </p:pic>
    </p:spTree>
    <p:extLst>
      <p:ext uri="{BB962C8B-B14F-4D97-AF65-F5344CB8AC3E}">
        <p14:creationId xmlns:p14="http://schemas.microsoft.com/office/powerpoint/2010/main" val="167622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80402" y="286603"/>
            <a:ext cx="4523232" cy="1005840"/>
          </a:xfrm>
        </p:spPr>
      </p:pic>
      <p:sp>
        <p:nvSpPr>
          <p:cNvPr id="7" name="Tekstvak 6"/>
          <p:cNvSpPr txBox="1"/>
          <p:nvPr/>
        </p:nvSpPr>
        <p:spPr>
          <a:xfrm>
            <a:off x="9901381" y="6488668"/>
            <a:ext cx="2456873" cy="369332"/>
          </a:xfrm>
          <a:prstGeom prst="rect">
            <a:avLst/>
          </a:prstGeom>
          <a:noFill/>
        </p:spPr>
        <p:txBody>
          <a:bodyPr wrap="square" rtlCol="0">
            <a:spAutoFit/>
          </a:bodyPr>
          <a:lstStyle/>
          <a:p>
            <a:r>
              <a:rPr lang="nl-NL" dirty="0" smtClean="0"/>
              <a:t>Voeren en verzorgen</a:t>
            </a:r>
            <a:endParaRPr lang="nl-NL" dirty="0"/>
          </a:p>
        </p:txBody>
      </p:sp>
      <p:sp>
        <p:nvSpPr>
          <p:cNvPr id="2" name="Tekstvak 1"/>
          <p:cNvSpPr txBox="1"/>
          <p:nvPr/>
        </p:nvSpPr>
        <p:spPr>
          <a:xfrm>
            <a:off x="1108364" y="1292443"/>
            <a:ext cx="4276436" cy="523220"/>
          </a:xfrm>
          <a:prstGeom prst="rect">
            <a:avLst/>
          </a:prstGeom>
          <a:noFill/>
        </p:spPr>
        <p:txBody>
          <a:bodyPr wrap="square" rtlCol="0">
            <a:spAutoFit/>
          </a:bodyPr>
          <a:lstStyle/>
          <a:p>
            <a:r>
              <a:rPr lang="nl-NL" sz="2800" dirty="0" smtClean="0"/>
              <a:t>Exterieurverzorging-hond</a:t>
            </a:r>
            <a:endParaRPr lang="nl-NL" sz="2800" dirty="0"/>
          </a:p>
        </p:txBody>
      </p:sp>
      <p:sp>
        <p:nvSpPr>
          <p:cNvPr id="3" name="Tekstvak 2"/>
          <p:cNvSpPr txBox="1"/>
          <p:nvPr/>
        </p:nvSpPr>
        <p:spPr>
          <a:xfrm>
            <a:off x="1108364" y="2085170"/>
            <a:ext cx="9981398" cy="1846659"/>
          </a:xfrm>
          <a:prstGeom prst="rect">
            <a:avLst/>
          </a:prstGeom>
          <a:noFill/>
        </p:spPr>
        <p:txBody>
          <a:bodyPr wrap="square" rtlCol="0">
            <a:spAutoFit/>
          </a:bodyPr>
          <a:lstStyle/>
          <a:p>
            <a:r>
              <a:rPr lang="nl-NL" sz="2400" dirty="0" smtClean="0"/>
              <a:t>Nagels</a:t>
            </a:r>
          </a:p>
          <a:p>
            <a:pPr marL="285750" indent="-285750">
              <a:buFont typeface="Wingdings" panose="05000000000000000000" pitchFamily="2" charset="2"/>
              <a:buChar char="§"/>
            </a:pPr>
            <a:r>
              <a:rPr lang="nl-NL" dirty="0"/>
              <a:t>Bij voldoende beweging slijten de nagels vanzelf</a:t>
            </a:r>
          </a:p>
          <a:p>
            <a:pPr marL="285750" indent="-285750">
              <a:buFont typeface="Wingdings" panose="05000000000000000000" pitchFamily="2" charset="2"/>
              <a:buChar char="§"/>
            </a:pPr>
            <a:r>
              <a:rPr lang="nl-NL" dirty="0"/>
              <a:t>Nagels mogen niet te lang worden.</a:t>
            </a:r>
          </a:p>
          <a:p>
            <a:pPr marL="285750" indent="-285750">
              <a:buFont typeface="Wingdings" panose="05000000000000000000" pitchFamily="2" charset="2"/>
              <a:buChar char="§"/>
            </a:pPr>
            <a:r>
              <a:rPr lang="nl-NL" dirty="0"/>
              <a:t>Knippen met een speciaal nagelschaartje</a:t>
            </a:r>
          </a:p>
          <a:p>
            <a:endParaRPr lang="nl-NL" dirty="0" smtClean="0"/>
          </a:p>
          <a:p>
            <a:endParaRPr lang="nl-NL" dirty="0"/>
          </a:p>
        </p:txBody>
      </p:sp>
      <p:pic>
        <p:nvPicPr>
          <p:cNvPr id="6" name="Afbeelding 5"/>
          <p:cNvPicPr>
            <a:picLocks noChangeAspect="1"/>
          </p:cNvPicPr>
          <p:nvPr/>
        </p:nvPicPr>
        <p:blipFill>
          <a:blip r:embed="rId3"/>
          <a:stretch>
            <a:fillRect/>
          </a:stretch>
        </p:blipFill>
        <p:spPr>
          <a:xfrm>
            <a:off x="7453571" y="4101521"/>
            <a:ext cx="4352925" cy="1924050"/>
          </a:xfrm>
          <a:prstGeom prst="rect">
            <a:avLst/>
          </a:prstGeom>
        </p:spPr>
      </p:pic>
      <p:pic>
        <p:nvPicPr>
          <p:cNvPr id="8" name="Afbeelding 7"/>
          <p:cNvPicPr>
            <a:picLocks noChangeAspect="1"/>
          </p:cNvPicPr>
          <p:nvPr/>
        </p:nvPicPr>
        <p:blipFill>
          <a:blip r:embed="rId4"/>
          <a:stretch>
            <a:fillRect/>
          </a:stretch>
        </p:blipFill>
        <p:spPr>
          <a:xfrm>
            <a:off x="2359710" y="3931829"/>
            <a:ext cx="2440088" cy="2045368"/>
          </a:xfrm>
          <a:prstGeom prst="rect">
            <a:avLst/>
          </a:prstGeom>
        </p:spPr>
      </p:pic>
    </p:spTree>
    <p:extLst>
      <p:ext uri="{BB962C8B-B14F-4D97-AF65-F5344CB8AC3E}">
        <p14:creationId xmlns:p14="http://schemas.microsoft.com/office/powerpoint/2010/main" val="1087387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80402" y="286603"/>
            <a:ext cx="4523232" cy="1005840"/>
          </a:xfrm>
        </p:spPr>
      </p:pic>
      <p:sp>
        <p:nvSpPr>
          <p:cNvPr id="7" name="Tekstvak 6"/>
          <p:cNvSpPr txBox="1"/>
          <p:nvPr/>
        </p:nvSpPr>
        <p:spPr>
          <a:xfrm>
            <a:off x="9901381" y="6488668"/>
            <a:ext cx="2456873" cy="369332"/>
          </a:xfrm>
          <a:prstGeom prst="rect">
            <a:avLst/>
          </a:prstGeom>
          <a:noFill/>
        </p:spPr>
        <p:txBody>
          <a:bodyPr wrap="square" rtlCol="0">
            <a:spAutoFit/>
          </a:bodyPr>
          <a:lstStyle/>
          <a:p>
            <a:r>
              <a:rPr lang="nl-NL" smtClean="0"/>
              <a:t>Voeren en verzorgen</a:t>
            </a:r>
            <a:endParaRPr lang="nl-NL" dirty="0"/>
          </a:p>
        </p:txBody>
      </p:sp>
      <p:sp>
        <p:nvSpPr>
          <p:cNvPr id="2" name="Tekstvak 1"/>
          <p:cNvSpPr txBox="1"/>
          <p:nvPr/>
        </p:nvSpPr>
        <p:spPr>
          <a:xfrm>
            <a:off x="1108364" y="1292443"/>
            <a:ext cx="4276436" cy="523220"/>
          </a:xfrm>
          <a:prstGeom prst="rect">
            <a:avLst/>
          </a:prstGeom>
          <a:noFill/>
        </p:spPr>
        <p:txBody>
          <a:bodyPr wrap="square" rtlCol="0">
            <a:spAutoFit/>
          </a:bodyPr>
          <a:lstStyle/>
          <a:p>
            <a:r>
              <a:rPr lang="nl-NL" sz="2800" dirty="0" smtClean="0"/>
              <a:t>Exterieurverzorging-hond</a:t>
            </a:r>
            <a:endParaRPr lang="nl-NL" sz="2800" dirty="0"/>
          </a:p>
        </p:txBody>
      </p:sp>
      <p:sp>
        <p:nvSpPr>
          <p:cNvPr id="3" name="Tekstvak 2"/>
          <p:cNvSpPr txBox="1"/>
          <p:nvPr/>
        </p:nvSpPr>
        <p:spPr>
          <a:xfrm>
            <a:off x="1108364" y="2094796"/>
            <a:ext cx="9981398" cy="1754326"/>
          </a:xfrm>
          <a:prstGeom prst="rect">
            <a:avLst/>
          </a:prstGeom>
          <a:noFill/>
        </p:spPr>
        <p:txBody>
          <a:bodyPr wrap="square" rtlCol="0">
            <a:spAutoFit/>
          </a:bodyPr>
          <a:lstStyle/>
          <a:p>
            <a:r>
              <a:rPr lang="nl-NL" b="1" dirty="0">
                <a:solidFill>
                  <a:schemeClr val="tx2"/>
                </a:solidFill>
              </a:rPr>
              <a:t>Verschillende borstels en </a:t>
            </a:r>
            <a:r>
              <a:rPr lang="nl-NL" b="1" dirty="0" smtClean="0">
                <a:solidFill>
                  <a:schemeClr val="tx2"/>
                </a:solidFill>
              </a:rPr>
              <a:t>scharen</a:t>
            </a:r>
            <a:r>
              <a:rPr lang="nl-NL" dirty="0" smtClean="0"/>
              <a:t>.</a:t>
            </a:r>
          </a:p>
          <a:p>
            <a:endParaRPr lang="nl-NL" dirty="0"/>
          </a:p>
          <a:p>
            <a:r>
              <a:rPr lang="nl-NL" u="sng" dirty="0" smtClean="0"/>
              <a:t>Opdracht: </a:t>
            </a:r>
            <a:r>
              <a:rPr lang="nl-NL" dirty="0" smtClean="0"/>
              <a:t>Maak per vachtsoort een overzicht van benodigde materialen om de vachtverzorging goed uit te voeren. Noem ook per vachtsoort 3 hondenrassen.</a:t>
            </a:r>
            <a:endParaRPr lang="nl-NL" dirty="0"/>
          </a:p>
          <a:p>
            <a:endParaRPr lang="nl-NL" dirty="0"/>
          </a:p>
          <a:p>
            <a:endParaRPr lang="nl-NL" dirty="0"/>
          </a:p>
        </p:txBody>
      </p:sp>
    </p:spTree>
    <p:extLst>
      <p:ext uri="{BB962C8B-B14F-4D97-AF65-F5344CB8AC3E}">
        <p14:creationId xmlns:p14="http://schemas.microsoft.com/office/powerpoint/2010/main" val="728671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1100289" y="2105890"/>
            <a:ext cx="10603345" cy="1323439"/>
          </a:xfrm>
          <a:prstGeom prst="rect">
            <a:avLst/>
          </a:prstGeom>
          <a:noFill/>
        </p:spPr>
        <p:txBody>
          <a:bodyPr wrap="square" rtlCol="0">
            <a:spAutoFit/>
          </a:bodyPr>
          <a:lstStyle/>
          <a:p>
            <a:r>
              <a:rPr lang="nl-NL" sz="2000" dirty="0" smtClean="0"/>
              <a:t>We werken met 3 thema’s:</a:t>
            </a:r>
          </a:p>
          <a:p>
            <a:pPr marL="342900" indent="-342900">
              <a:buFont typeface="+mj-lt"/>
              <a:buAutoNum type="arabicPeriod"/>
            </a:pPr>
            <a:r>
              <a:rPr lang="nl-NL" sz="2000" dirty="0" smtClean="0"/>
              <a:t>Voeding basis</a:t>
            </a:r>
          </a:p>
          <a:p>
            <a:pPr marL="342900" indent="-342900">
              <a:buFont typeface="+mj-lt"/>
              <a:buAutoNum type="arabicPeriod"/>
            </a:pPr>
            <a:r>
              <a:rPr lang="nl-NL" sz="2000" u="sng" dirty="0" smtClean="0"/>
              <a:t>Verdieping hond en kat</a:t>
            </a:r>
          </a:p>
          <a:p>
            <a:pPr marL="342900" indent="-342900">
              <a:buFont typeface="+mj-lt"/>
              <a:buAutoNum type="arabicPeriod"/>
            </a:pPr>
            <a:r>
              <a:rPr lang="nl-NL" sz="2000" dirty="0" smtClean="0"/>
              <a:t>Rassenkennis</a:t>
            </a:r>
            <a:endParaRPr lang="nl-NL" sz="2000" dirty="0"/>
          </a:p>
        </p:txBody>
      </p:sp>
      <p:sp>
        <p:nvSpPr>
          <p:cNvPr id="7" name="Tekstvak 6"/>
          <p:cNvSpPr txBox="1"/>
          <p:nvPr/>
        </p:nvSpPr>
        <p:spPr>
          <a:xfrm>
            <a:off x="9901381" y="6488668"/>
            <a:ext cx="2456873" cy="369332"/>
          </a:xfrm>
          <a:prstGeom prst="rect">
            <a:avLst/>
          </a:prstGeom>
          <a:noFill/>
        </p:spPr>
        <p:txBody>
          <a:bodyPr wrap="square" rtlCol="0">
            <a:spAutoFit/>
          </a:bodyPr>
          <a:lstStyle/>
          <a:p>
            <a:r>
              <a:rPr lang="nl-NL" dirty="0" smtClean="0"/>
              <a:t>Voeren en verzorgen</a:t>
            </a:r>
            <a:endParaRPr lang="nl-NL" dirty="0"/>
          </a:p>
        </p:txBody>
      </p:sp>
      <p:pic>
        <p:nvPicPr>
          <p:cNvPr id="11" name="Tijdelijke aanduiding voor inhou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0402" y="286603"/>
            <a:ext cx="4523232" cy="1005840"/>
          </a:xfrm>
          <a:prstGeom prst="rect">
            <a:avLst/>
          </a:prstGeom>
        </p:spPr>
      </p:pic>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t="13019" b="10826"/>
          <a:stretch/>
        </p:blipFill>
        <p:spPr>
          <a:xfrm>
            <a:off x="9442018" y="4479636"/>
            <a:ext cx="2514600" cy="1385455"/>
          </a:xfrm>
          <a:prstGeom prst="rect">
            <a:avLst/>
          </a:prstGeom>
        </p:spPr>
      </p:pic>
    </p:spTree>
    <p:extLst>
      <p:ext uri="{BB962C8B-B14F-4D97-AF65-F5344CB8AC3E}">
        <p14:creationId xmlns:p14="http://schemas.microsoft.com/office/powerpoint/2010/main" val="4132249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80402" y="286603"/>
            <a:ext cx="4523232" cy="1005840"/>
          </a:xfrm>
        </p:spPr>
      </p:pic>
      <p:sp>
        <p:nvSpPr>
          <p:cNvPr id="7" name="Tekstvak 6"/>
          <p:cNvSpPr txBox="1"/>
          <p:nvPr/>
        </p:nvSpPr>
        <p:spPr>
          <a:xfrm>
            <a:off x="9901381" y="6488668"/>
            <a:ext cx="2456873" cy="369332"/>
          </a:xfrm>
          <a:prstGeom prst="rect">
            <a:avLst/>
          </a:prstGeom>
          <a:noFill/>
        </p:spPr>
        <p:txBody>
          <a:bodyPr wrap="square" rtlCol="0">
            <a:spAutoFit/>
          </a:bodyPr>
          <a:lstStyle/>
          <a:p>
            <a:r>
              <a:rPr lang="nl-NL" smtClean="0"/>
              <a:t>Voeren en verzorgen</a:t>
            </a:r>
            <a:endParaRPr lang="nl-NL" dirty="0"/>
          </a:p>
        </p:txBody>
      </p:sp>
      <p:sp>
        <p:nvSpPr>
          <p:cNvPr id="2" name="Tekstvak 1"/>
          <p:cNvSpPr txBox="1"/>
          <p:nvPr/>
        </p:nvSpPr>
        <p:spPr>
          <a:xfrm>
            <a:off x="1108364" y="1292443"/>
            <a:ext cx="4276436" cy="523220"/>
          </a:xfrm>
          <a:prstGeom prst="rect">
            <a:avLst/>
          </a:prstGeom>
          <a:noFill/>
        </p:spPr>
        <p:txBody>
          <a:bodyPr wrap="square" rtlCol="0">
            <a:spAutoFit/>
          </a:bodyPr>
          <a:lstStyle/>
          <a:p>
            <a:r>
              <a:rPr lang="nl-NL" sz="2800" dirty="0" smtClean="0"/>
              <a:t>Exterieurverzorging-hond</a:t>
            </a:r>
            <a:endParaRPr lang="nl-NL" sz="2800" dirty="0"/>
          </a:p>
        </p:txBody>
      </p:sp>
      <p:sp>
        <p:nvSpPr>
          <p:cNvPr id="3" name="Tekstvak 2"/>
          <p:cNvSpPr txBox="1"/>
          <p:nvPr/>
        </p:nvSpPr>
        <p:spPr>
          <a:xfrm>
            <a:off x="1108364" y="2094796"/>
            <a:ext cx="9981398" cy="2031325"/>
          </a:xfrm>
          <a:prstGeom prst="rect">
            <a:avLst/>
          </a:prstGeom>
          <a:noFill/>
        </p:spPr>
        <p:txBody>
          <a:bodyPr wrap="square" rtlCol="0">
            <a:spAutoFit/>
          </a:bodyPr>
          <a:lstStyle/>
          <a:p>
            <a:r>
              <a:rPr lang="nl-NL" dirty="0"/>
              <a:t>Kun je voorbeelden geven waaraan je kan zien dat een hond of kat slecht verzorgd wordt</a:t>
            </a:r>
            <a:r>
              <a:rPr lang="nl-NL" dirty="0" smtClean="0"/>
              <a:t>?</a:t>
            </a:r>
          </a:p>
          <a:p>
            <a:endParaRPr lang="nl-NL" dirty="0"/>
          </a:p>
          <a:p>
            <a:r>
              <a:rPr lang="nl-NL" dirty="0"/>
              <a:t>Verschillende vachtsoorten</a:t>
            </a:r>
          </a:p>
          <a:p>
            <a:r>
              <a:rPr lang="nl-NL" dirty="0"/>
              <a:t>Regel: Kam niet te vaak! (maximaal elke 2 weken)</a:t>
            </a:r>
          </a:p>
          <a:p>
            <a:r>
              <a:rPr lang="nl-NL" dirty="0"/>
              <a:t>Haal klitten er wel altijd uit</a:t>
            </a:r>
          </a:p>
          <a:p>
            <a:endParaRPr lang="nl-NL" dirty="0"/>
          </a:p>
          <a:p>
            <a:endParaRPr lang="nl-NL" dirty="0"/>
          </a:p>
        </p:txBody>
      </p:sp>
      <p:pic>
        <p:nvPicPr>
          <p:cNvPr id="6" name="Afbeelding 5">
            <a:hlinkClick r:id="rId3"/>
          </p:cNvPr>
          <p:cNvPicPr>
            <a:picLocks noChangeAspect="1"/>
          </p:cNvPicPr>
          <p:nvPr/>
        </p:nvPicPr>
        <p:blipFill>
          <a:blip r:embed="rId4"/>
          <a:stretch>
            <a:fillRect/>
          </a:stretch>
        </p:blipFill>
        <p:spPr>
          <a:xfrm>
            <a:off x="7632834" y="3297336"/>
            <a:ext cx="4179994" cy="2786663"/>
          </a:xfrm>
          <a:prstGeom prst="rect">
            <a:avLst/>
          </a:prstGeom>
        </p:spPr>
      </p:pic>
    </p:spTree>
    <p:extLst>
      <p:ext uri="{BB962C8B-B14F-4D97-AF65-F5344CB8AC3E}">
        <p14:creationId xmlns:p14="http://schemas.microsoft.com/office/powerpoint/2010/main" val="373635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80402" y="286603"/>
            <a:ext cx="4523232" cy="1005840"/>
          </a:xfrm>
        </p:spPr>
      </p:pic>
      <p:sp>
        <p:nvSpPr>
          <p:cNvPr id="7" name="Tekstvak 6"/>
          <p:cNvSpPr txBox="1"/>
          <p:nvPr/>
        </p:nvSpPr>
        <p:spPr>
          <a:xfrm>
            <a:off x="9901381" y="6488668"/>
            <a:ext cx="2456873" cy="369332"/>
          </a:xfrm>
          <a:prstGeom prst="rect">
            <a:avLst/>
          </a:prstGeom>
          <a:noFill/>
        </p:spPr>
        <p:txBody>
          <a:bodyPr wrap="square" rtlCol="0">
            <a:spAutoFit/>
          </a:bodyPr>
          <a:lstStyle/>
          <a:p>
            <a:r>
              <a:rPr lang="nl-NL" smtClean="0"/>
              <a:t>Voeren en verzorgen</a:t>
            </a:r>
            <a:endParaRPr lang="nl-NL" dirty="0"/>
          </a:p>
        </p:txBody>
      </p:sp>
      <p:sp>
        <p:nvSpPr>
          <p:cNvPr id="2" name="Tekstvak 1"/>
          <p:cNvSpPr txBox="1"/>
          <p:nvPr/>
        </p:nvSpPr>
        <p:spPr>
          <a:xfrm>
            <a:off x="1108364" y="1292443"/>
            <a:ext cx="4276436" cy="523220"/>
          </a:xfrm>
          <a:prstGeom prst="rect">
            <a:avLst/>
          </a:prstGeom>
          <a:noFill/>
        </p:spPr>
        <p:txBody>
          <a:bodyPr wrap="square" rtlCol="0">
            <a:spAutoFit/>
          </a:bodyPr>
          <a:lstStyle/>
          <a:p>
            <a:r>
              <a:rPr lang="nl-NL" sz="2800" dirty="0" smtClean="0"/>
              <a:t>Exterieurverzorging-hond</a:t>
            </a:r>
            <a:endParaRPr lang="nl-NL" sz="2800" dirty="0"/>
          </a:p>
        </p:txBody>
      </p:sp>
      <p:sp>
        <p:nvSpPr>
          <p:cNvPr id="3" name="Tekstvak 2"/>
          <p:cNvSpPr txBox="1"/>
          <p:nvPr/>
        </p:nvSpPr>
        <p:spPr>
          <a:xfrm>
            <a:off x="1108364" y="2094796"/>
            <a:ext cx="9981398" cy="2862322"/>
          </a:xfrm>
          <a:prstGeom prst="rect">
            <a:avLst/>
          </a:prstGeom>
          <a:noFill/>
        </p:spPr>
        <p:txBody>
          <a:bodyPr wrap="square" rtlCol="0">
            <a:spAutoFit/>
          </a:bodyPr>
          <a:lstStyle/>
          <a:p>
            <a:pPr marL="285750" indent="-285750">
              <a:buFont typeface="Wingdings" panose="05000000000000000000" pitchFamily="2" charset="2"/>
              <a:buChar char="§"/>
            </a:pPr>
            <a:r>
              <a:rPr lang="nl-NL" dirty="0"/>
              <a:t>Het is goed om een onderscheid te maken tussen het normale verharen van de hond en haaruitval als gevolg van ziekte. </a:t>
            </a:r>
          </a:p>
          <a:p>
            <a:pPr marL="285750" indent="-285750">
              <a:buFont typeface="Wingdings" panose="05000000000000000000" pitchFamily="2" charset="2"/>
              <a:buChar char="§"/>
            </a:pPr>
            <a:r>
              <a:rPr lang="nl-NL" dirty="0"/>
              <a:t>Het normale verharen nooit zal leiden tot kaalheid en haaruitval als gevolg van een aandoening wel.</a:t>
            </a:r>
          </a:p>
          <a:p>
            <a:pPr marL="285750" indent="-285750">
              <a:buFont typeface="Wingdings" panose="05000000000000000000" pitchFamily="2" charset="2"/>
              <a:buChar char="§"/>
            </a:pPr>
            <a:r>
              <a:rPr lang="nl-NL" dirty="0"/>
              <a:t>Normaal gesproken hebben honden twee ruiperioden.</a:t>
            </a:r>
          </a:p>
          <a:p>
            <a:pPr marL="742950" lvl="1" indent="-285750">
              <a:buFont typeface="Wingdings" panose="05000000000000000000" pitchFamily="2" charset="2"/>
              <a:buChar char="§"/>
            </a:pPr>
            <a:r>
              <a:rPr lang="nl-NL" dirty="0"/>
              <a:t>In het voorjaar wordt de wintervacht vervangen door de zomervacht.</a:t>
            </a:r>
          </a:p>
          <a:p>
            <a:pPr marL="742950" lvl="1" indent="-285750">
              <a:buFont typeface="Wingdings" panose="05000000000000000000" pitchFamily="2" charset="2"/>
              <a:buChar char="§"/>
            </a:pPr>
            <a:r>
              <a:rPr lang="nl-NL" dirty="0"/>
              <a:t>In het najaar maakt de zomervacht plaats voor het dikker wintervacht. </a:t>
            </a:r>
          </a:p>
          <a:p>
            <a:pPr marL="285750" indent="-285750">
              <a:buFont typeface="Wingdings" panose="05000000000000000000" pitchFamily="2" charset="2"/>
              <a:buChar char="§"/>
            </a:pPr>
            <a:r>
              <a:rPr lang="nl-NL" dirty="0"/>
              <a:t>Door het binnenhouden van dieren is het natuurlijke proces onder invloed van de temperaturen verstoord geraakt, </a:t>
            </a:r>
            <a:r>
              <a:rPr lang="nl-NL" dirty="0" smtClean="0"/>
              <a:t>daardoor </a:t>
            </a:r>
            <a:r>
              <a:rPr lang="nl-NL" dirty="0"/>
              <a:t>ruien onze huisdieren eigenlijk het hele </a:t>
            </a:r>
            <a:r>
              <a:rPr lang="nl-NL" dirty="0" smtClean="0"/>
              <a:t>jaar door</a:t>
            </a:r>
            <a:r>
              <a:rPr lang="nl-NL" dirty="0"/>
              <a:t>. </a:t>
            </a:r>
          </a:p>
          <a:p>
            <a:endParaRPr lang="nl-NL" dirty="0"/>
          </a:p>
          <a:p>
            <a:endParaRPr lang="nl-NL" dirty="0"/>
          </a:p>
        </p:txBody>
      </p:sp>
    </p:spTree>
    <p:extLst>
      <p:ext uri="{BB962C8B-B14F-4D97-AF65-F5344CB8AC3E}">
        <p14:creationId xmlns:p14="http://schemas.microsoft.com/office/powerpoint/2010/main" val="655870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80402" y="286603"/>
            <a:ext cx="4523232" cy="1005840"/>
          </a:xfrm>
        </p:spPr>
      </p:pic>
      <p:sp>
        <p:nvSpPr>
          <p:cNvPr id="7" name="Tekstvak 6"/>
          <p:cNvSpPr txBox="1"/>
          <p:nvPr/>
        </p:nvSpPr>
        <p:spPr>
          <a:xfrm>
            <a:off x="9901381" y="6488668"/>
            <a:ext cx="2456873" cy="369332"/>
          </a:xfrm>
          <a:prstGeom prst="rect">
            <a:avLst/>
          </a:prstGeom>
          <a:noFill/>
        </p:spPr>
        <p:txBody>
          <a:bodyPr wrap="square" rtlCol="0">
            <a:spAutoFit/>
          </a:bodyPr>
          <a:lstStyle/>
          <a:p>
            <a:r>
              <a:rPr lang="nl-NL" smtClean="0"/>
              <a:t>Voeren en verzorgen</a:t>
            </a:r>
            <a:endParaRPr lang="nl-NL" dirty="0"/>
          </a:p>
        </p:txBody>
      </p:sp>
      <p:sp>
        <p:nvSpPr>
          <p:cNvPr id="2" name="Tekstvak 1"/>
          <p:cNvSpPr txBox="1"/>
          <p:nvPr/>
        </p:nvSpPr>
        <p:spPr>
          <a:xfrm>
            <a:off x="1108364" y="1292443"/>
            <a:ext cx="4276436" cy="523220"/>
          </a:xfrm>
          <a:prstGeom prst="rect">
            <a:avLst/>
          </a:prstGeom>
          <a:noFill/>
        </p:spPr>
        <p:txBody>
          <a:bodyPr wrap="square" rtlCol="0">
            <a:spAutoFit/>
          </a:bodyPr>
          <a:lstStyle/>
          <a:p>
            <a:r>
              <a:rPr lang="nl-NL" sz="2800" dirty="0" smtClean="0"/>
              <a:t>Exterieurverzorging-hond</a:t>
            </a:r>
            <a:endParaRPr lang="nl-NL" sz="2800" dirty="0"/>
          </a:p>
        </p:txBody>
      </p:sp>
      <p:sp>
        <p:nvSpPr>
          <p:cNvPr id="3" name="Tekstvak 2"/>
          <p:cNvSpPr txBox="1"/>
          <p:nvPr/>
        </p:nvSpPr>
        <p:spPr>
          <a:xfrm>
            <a:off x="1108364" y="2094796"/>
            <a:ext cx="9981398" cy="2031325"/>
          </a:xfrm>
          <a:prstGeom prst="rect">
            <a:avLst/>
          </a:prstGeom>
          <a:noFill/>
        </p:spPr>
        <p:txBody>
          <a:bodyPr wrap="square" rtlCol="0">
            <a:spAutoFit/>
          </a:bodyPr>
          <a:lstStyle/>
          <a:p>
            <a:r>
              <a:rPr lang="nl-NL" b="1" dirty="0" smtClean="0"/>
              <a:t>Stokhaar</a:t>
            </a:r>
          </a:p>
          <a:p>
            <a:pPr marL="285750" indent="-285750">
              <a:buFont typeface="Wingdings" panose="05000000000000000000" pitchFamily="2" charset="2"/>
              <a:buChar char="§"/>
            </a:pPr>
            <a:r>
              <a:rPr lang="nl-NL" dirty="0" smtClean="0"/>
              <a:t>2 </a:t>
            </a:r>
            <a:r>
              <a:rPr lang="nl-NL" dirty="0"/>
              <a:t>lagen: </a:t>
            </a:r>
            <a:r>
              <a:rPr lang="nl-NL" dirty="0" err="1"/>
              <a:t>Ondervacht</a:t>
            </a:r>
            <a:r>
              <a:rPr lang="nl-NL" dirty="0"/>
              <a:t> van wollig haar en langer/steviger </a:t>
            </a:r>
            <a:r>
              <a:rPr lang="nl-NL" dirty="0" err="1"/>
              <a:t>dekhaar</a:t>
            </a:r>
            <a:endParaRPr lang="nl-NL" dirty="0"/>
          </a:p>
          <a:p>
            <a:pPr marL="285750" indent="-285750">
              <a:buFont typeface="Wingdings" panose="05000000000000000000" pitchFamily="2" charset="2"/>
              <a:buChar char="§"/>
            </a:pPr>
            <a:r>
              <a:rPr lang="nl-NL" dirty="0"/>
              <a:t>Bij het ruien laat de </a:t>
            </a:r>
            <a:r>
              <a:rPr lang="nl-NL" dirty="0" err="1"/>
              <a:t>onderwol</a:t>
            </a:r>
            <a:r>
              <a:rPr lang="nl-NL" dirty="0"/>
              <a:t> los en valt deze uit.</a:t>
            </a:r>
          </a:p>
          <a:p>
            <a:pPr marL="285750" indent="-285750">
              <a:buFont typeface="Wingdings" panose="05000000000000000000" pitchFamily="2" charset="2"/>
              <a:buChar char="§"/>
            </a:pPr>
            <a:r>
              <a:rPr lang="nl-NL" dirty="0"/>
              <a:t>Na het verharen van de </a:t>
            </a:r>
            <a:r>
              <a:rPr lang="nl-NL" dirty="0" err="1"/>
              <a:t>onderwol</a:t>
            </a:r>
            <a:r>
              <a:rPr lang="nl-NL" dirty="0"/>
              <a:t> gaan de </a:t>
            </a:r>
            <a:r>
              <a:rPr lang="nl-NL" dirty="0" err="1"/>
              <a:t>dekharen</a:t>
            </a:r>
            <a:r>
              <a:rPr lang="nl-NL" dirty="0"/>
              <a:t> verharen.</a:t>
            </a:r>
          </a:p>
          <a:p>
            <a:pPr marL="285750" indent="-285750">
              <a:buFont typeface="Wingdings" panose="05000000000000000000" pitchFamily="2" charset="2"/>
              <a:buChar char="§"/>
            </a:pPr>
            <a:r>
              <a:rPr lang="nl-NL" dirty="0"/>
              <a:t>Langere vacht bij rug, kraag, broek, staart en korter op de poten en snuit. </a:t>
            </a:r>
          </a:p>
          <a:p>
            <a:endParaRPr lang="nl-NL" dirty="0"/>
          </a:p>
          <a:p>
            <a:endParaRPr lang="nl-NL" dirty="0"/>
          </a:p>
        </p:txBody>
      </p:sp>
      <p:pic>
        <p:nvPicPr>
          <p:cNvPr id="6" name="Afbeelding 5"/>
          <p:cNvPicPr>
            <a:picLocks noChangeAspect="1"/>
          </p:cNvPicPr>
          <p:nvPr/>
        </p:nvPicPr>
        <p:blipFill>
          <a:blip r:embed="rId3"/>
          <a:stretch>
            <a:fillRect/>
          </a:stretch>
        </p:blipFill>
        <p:spPr>
          <a:xfrm>
            <a:off x="8624896" y="3532472"/>
            <a:ext cx="3294139" cy="2671341"/>
          </a:xfrm>
          <a:prstGeom prst="rect">
            <a:avLst/>
          </a:prstGeom>
        </p:spPr>
      </p:pic>
    </p:spTree>
    <p:extLst>
      <p:ext uri="{BB962C8B-B14F-4D97-AF65-F5344CB8AC3E}">
        <p14:creationId xmlns:p14="http://schemas.microsoft.com/office/powerpoint/2010/main" val="790045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80402" y="286603"/>
            <a:ext cx="4523232" cy="1005840"/>
          </a:xfrm>
        </p:spPr>
      </p:pic>
      <p:sp>
        <p:nvSpPr>
          <p:cNvPr id="7" name="Tekstvak 6"/>
          <p:cNvSpPr txBox="1"/>
          <p:nvPr/>
        </p:nvSpPr>
        <p:spPr>
          <a:xfrm>
            <a:off x="9901381" y="6488668"/>
            <a:ext cx="2456873" cy="369332"/>
          </a:xfrm>
          <a:prstGeom prst="rect">
            <a:avLst/>
          </a:prstGeom>
          <a:noFill/>
        </p:spPr>
        <p:txBody>
          <a:bodyPr wrap="square" rtlCol="0">
            <a:spAutoFit/>
          </a:bodyPr>
          <a:lstStyle/>
          <a:p>
            <a:r>
              <a:rPr lang="nl-NL" smtClean="0"/>
              <a:t>Voeren en verzorgen</a:t>
            </a:r>
            <a:endParaRPr lang="nl-NL" dirty="0"/>
          </a:p>
        </p:txBody>
      </p:sp>
      <p:sp>
        <p:nvSpPr>
          <p:cNvPr id="2" name="Tekstvak 1"/>
          <p:cNvSpPr txBox="1"/>
          <p:nvPr/>
        </p:nvSpPr>
        <p:spPr>
          <a:xfrm>
            <a:off x="1108364" y="1292443"/>
            <a:ext cx="4276436" cy="523220"/>
          </a:xfrm>
          <a:prstGeom prst="rect">
            <a:avLst/>
          </a:prstGeom>
          <a:noFill/>
        </p:spPr>
        <p:txBody>
          <a:bodyPr wrap="square" rtlCol="0">
            <a:spAutoFit/>
          </a:bodyPr>
          <a:lstStyle/>
          <a:p>
            <a:r>
              <a:rPr lang="nl-NL" sz="2800" dirty="0" smtClean="0"/>
              <a:t>Exterieurverzorging-hond</a:t>
            </a:r>
            <a:endParaRPr lang="nl-NL" sz="2800" dirty="0"/>
          </a:p>
        </p:txBody>
      </p:sp>
      <p:sp>
        <p:nvSpPr>
          <p:cNvPr id="3" name="Tekstvak 2"/>
          <p:cNvSpPr txBox="1"/>
          <p:nvPr/>
        </p:nvSpPr>
        <p:spPr>
          <a:xfrm>
            <a:off x="1108364" y="2094796"/>
            <a:ext cx="9981398" cy="2308324"/>
          </a:xfrm>
          <a:prstGeom prst="rect">
            <a:avLst/>
          </a:prstGeom>
          <a:noFill/>
        </p:spPr>
        <p:txBody>
          <a:bodyPr wrap="square" rtlCol="0">
            <a:spAutoFit/>
          </a:bodyPr>
          <a:lstStyle/>
          <a:p>
            <a:r>
              <a:rPr lang="nl-NL" b="1" dirty="0" smtClean="0"/>
              <a:t>Korthaar/gladhaar</a:t>
            </a:r>
          </a:p>
          <a:p>
            <a:pPr marL="285750" indent="-285750">
              <a:buFont typeface="Wingdings" panose="05000000000000000000" pitchFamily="2" charset="2"/>
              <a:buChar char="§"/>
            </a:pPr>
            <a:r>
              <a:rPr lang="nl-NL" dirty="0"/>
              <a:t>Korte </a:t>
            </a:r>
            <a:r>
              <a:rPr lang="nl-NL" dirty="0" err="1"/>
              <a:t>dekharen</a:t>
            </a:r>
            <a:endParaRPr lang="nl-NL" dirty="0"/>
          </a:p>
          <a:p>
            <a:pPr marL="285750" indent="-285750">
              <a:buFont typeface="Wingdings" panose="05000000000000000000" pitchFamily="2" charset="2"/>
              <a:buChar char="§"/>
            </a:pPr>
            <a:r>
              <a:rPr lang="nl-NL" dirty="0"/>
              <a:t>Bevat bijna geen </a:t>
            </a:r>
            <a:r>
              <a:rPr lang="nl-NL" dirty="0" err="1"/>
              <a:t>ondervacht</a:t>
            </a:r>
            <a:endParaRPr lang="nl-NL" dirty="0"/>
          </a:p>
          <a:p>
            <a:pPr marL="285750" indent="-285750">
              <a:buFont typeface="Wingdings" panose="05000000000000000000" pitchFamily="2" charset="2"/>
              <a:buChar char="§"/>
            </a:pPr>
            <a:r>
              <a:rPr lang="nl-NL" dirty="0"/>
              <a:t>In de ruiperiode kunnen kale plekken optreden.</a:t>
            </a:r>
          </a:p>
          <a:p>
            <a:pPr marL="285750" indent="-285750">
              <a:buFont typeface="Wingdings" panose="05000000000000000000" pitchFamily="2" charset="2"/>
              <a:buChar char="§"/>
            </a:pPr>
            <a:r>
              <a:rPr lang="nl-NL" dirty="0"/>
              <a:t>De rui van de </a:t>
            </a:r>
            <a:r>
              <a:rPr lang="nl-NL" dirty="0" err="1"/>
              <a:t>dekharen</a:t>
            </a:r>
            <a:r>
              <a:rPr lang="nl-NL" dirty="0"/>
              <a:t> vind continue plaats</a:t>
            </a:r>
          </a:p>
          <a:p>
            <a:r>
              <a:rPr lang="nl-NL" dirty="0" smtClean="0"/>
              <a:t> </a:t>
            </a:r>
            <a:endParaRPr lang="nl-NL" dirty="0"/>
          </a:p>
          <a:p>
            <a:endParaRPr lang="nl-NL" dirty="0"/>
          </a:p>
          <a:p>
            <a:endParaRPr lang="nl-NL" dirty="0"/>
          </a:p>
        </p:txBody>
      </p:sp>
      <p:pic>
        <p:nvPicPr>
          <p:cNvPr id="8" name="Picture 2" descr="Afbeeldingsresultaat voor box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5989" y="3220736"/>
            <a:ext cx="3967918" cy="2923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73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80402" y="286603"/>
            <a:ext cx="4523232" cy="1005840"/>
          </a:xfrm>
        </p:spPr>
      </p:pic>
      <p:sp>
        <p:nvSpPr>
          <p:cNvPr id="7" name="Tekstvak 6"/>
          <p:cNvSpPr txBox="1"/>
          <p:nvPr/>
        </p:nvSpPr>
        <p:spPr>
          <a:xfrm>
            <a:off x="9901381" y="6488668"/>
            <a:ext cx="2456873" cy="369332"/>
          </a:xfrm>
          <a:prstGeom prst="rect">
            <a:avLst/>
          </a:prstGeom>
          <a:noFill/>
        </p:spPr>
        <p:txBody>
          <a:bodyPr wrap="square" rtlCol="0">
            <a:spAutoFit/>
          </a:bodyPr>
          <a:lstStyle/>
          <a:p>
            <a:r>
              <a:rPr lang="nl-NL" smtClean="0"/>
              <a:t>Voeren en verzorgen</a:t>
            </a:r>
            <a:endParaRPr lang="nl-NL" dirty="0"/>
          </a:p>
        </p:txBody>
      </p:sp>
      <p:sp>
        <p:nvSpPr>
          <p:cNvPr id="2" name="Tekstvak 1"/>
          <p:cNvSpPr txBox="1"/>
          <p:nvPr/>
        </p:nvSpPr>
        <p:spPr>
          <a:xfrm>
            <a:off x="1108364" y="1292443"/>
            <a:ext cx="4276436" cy="523220"/>
          </a:xfrm>
          <a:prstGeom prst="rect">
            <a:avLst/>
          </a:prstGeom>
          <a:noFill/>
        </p:spPr>
        <p:txBody>
          <a:bodyPr wrap="square" rtlCol="0">
            <a:spAutoFit/>
          </a:bodyPr>
          <a:lstStyle/>
          <a:p>
            <a:r>
              <a:rPr lang="nl-NL" sz="2800" dirty="0" smtClean="0"/>
              <a:t>Exterieurverzorging-hond</a:t>
            </a:r>
            <a:endParaRPr lang="nl-NL" sz="2800" dirty="0"/>
          </a:p>
        </p:txBody>
      </p:sp>
      <p:sp>
        <p:nvSpPr>
          <p:cNvPr id="3" name="Tekstvak 2"/>
          <p:cNvSpPr txBox="1"/>
          <p:nvPr/>
        </p:nvSpPr>
        <p:spPr>
          <a:xfrm>
            <a:off x="1108364" y="2094796"/>
            <a:ext cx="9981398" cy="2308324"/>
          </a:xfrm>
          <a:prstGeom prst="rect">
            <a:avLst/>
          </a:prstGeom>
          <a:noFill/>
        </p:spPr>
        <p:txBody>
          <a:bodyPr wrap="square" rtlCol="0">
            <a:spAutoFit/>
          </a:bodyPr>
          <a:lstStyle/>
          <a:p>
            <a:r>
              <a:rPr lang="nl-NL" b="1" dirty="0" err="1" smtClean="0"/>
              <a:t>Ruwhaar</a:t>
            </a:r>
            <a:endParaRPr lang="nl-NL" b="1" dirty="0" smtClean="0"/>
          </a:p>
          <a:p>
            <a:pPr marL="285750" indent="-285750">
              <a:buFont typeface="Wingdings" panose="05000000000000000000" pitchFamily="2" charset="2"/>
              <a:buChar char="§"/>
            </a:pPr>
            <a:r>
              <a:rPr lang="nl-NL" dirty="0"/>
              <a:t>Bevat een wollige </a:t>
            </a:r>
            <a:r>
              <a:rPr lang="nl-NL" dirty="0" err="1"/>
              <a:t>ondervacht</a:t>
            </a:r>
            <a:r>
              <a:rPr lang="nl-NL" dirty="0"/>
              <a:t> en een </a:t>
            </a:r>
            <a:r>
              <a:rPr lang="nl-NL" dirty="0" err="1"/>
              <a:t>bovenvacht</a:t>
            </a:r>
            <a:r>
              <a:rPr lang="nl-NL" dirty="0"/>
              <a:t> van harde </a:t>
            </a:r>
            <a:r>
              <a:rPr lang="nl-NL" dirty="0" err="1"/>
              <a:t>dekharen</a:t>
            </a:r>
            <a:r>
              <a:rPr lang="nl-NL" dirty="0"/>
              <a:t>. </a:t>
            </a:r>
          </a:p>
          <a:p>
            <a:pPr marL="285750" indent="-285750">
              <a:buFont typeface="Wingdings" panose="05000000000000000000" pitchFamily="2" charset="2"/>
              <a:buChar char="§"/>
            </a:pPr>
            <a:r>
              <a:rPr lang="nl-NL" dirty="0"/>
              <a:t>De </a:t>
            </a:r>
            <a:r>
              <a:rPr lang="nl-NL" dirty="0" err="1"/>
              <a:t>ondervacht</a:t>
            </a:r>
            <a:r>
              <a:rPr lang="nl-NL" dirty="0"/>
              <a:t> verhaart geleidelijk. </a:t>
            </a:r>
          </a:p>
          <a:p>
            <a:pPr marL="285750" indent="-285750">
              <a:buFont typeface="Wingdings" panose="05000000000000000000" pitchFamily="2" charset="2"/>
              <a:buChar char="§"/>
            </a:pPr>
            <a:r>
              <a:rPr lang="nl-NL" dirty="0"/>
              <a:t>De </a:t>
            </a:r>
            <a:r>
              <a:rPr lang="nl-NL" dirty="0" err="1"/>
              <a:t>bovenvacht</a:t>
            </a:r>
            <a:r>
              <a:rPr lang="nl-NL" dirty="0"/>
              <a:t> verhaart in een keer. De hond is dan plukrijp.</a:t>
            </a:r>
          </a:p>
          <a:p>
            <a:pPr marL="285750" indent="-285750">
              <a:buFont typeface="Wingdings" panose="05000000000000000000" pitchFamily="2" charset="2"/>
              <a:buChar char="§"/>
            </a:pPr>
            <a:r>
              <a:rPr lang="nl-NL" dirty="0"/>
              <a:t>Vaak ook langer haar op de poten en de snuit. </a:t>
            </a:r>
          </a:p>
          <a:p>
            <a:r>
              <a:rPr lang="nl-NL" dirty="0" smtClean="0"/>
              <a:t> </a:t>
            </a:r>
            <a:endParaRPr lang="nl-NL" dirty="0"/>
          </a:p>
          <a:p>
            <a:endParaRPr lang="nl-NL" dirty="0"/>
          </a:p>
          <a:p>
            <a:endParaRPr lang="nl-NL" dirty="0"/>
          </a:p>
        </p:txBody>
      </p:sp>
      <p:pic>
        <p:nvPicPr>
          <p:cNvPr id="9" name="Afbeelding 8"/>
          <p:cNvPicPr>
            <a:picLocks noChangeAspect="1"/>
          </p:cNvPicPr>
          <p:nvPr/>
        </p:nvPicPr>
        <p:blipFill>
          <a:blip r:embed="rId3"/>
          <a:stretch>
            <a:fillRect/>
          </a:stretch>
        </p:blipFill>
        <p:spPr>
          <a:xfrm flipH="1">
            <a:off x="7870944" y="3050024"/>
            <a:ext cx="4060873" cy="2706191"/>
          </a:xfrm>
          <a:prstGeom prst="rect">
            <a:avLst/>
          </a:prstGeom>
        </p:spPr>
      </p:pic>
    </p:spTree>
    <p:extLst>
      <p:ext uri="{BB962C8B-B14F-4D97-AF65-F5344CB8AC3E}">
        <p14:creationId xmlns:p14="http://schemas.microsoft.com/office/powerpoint/2010/main" val="2787077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80402" y="286603"/>
            <a:ext cx="4523232" cy="1005840"/>
          </a:xfrm>
        </p:spPr>
      </p:pic>
      <p:sp>
        <p:nvSpPr>
          <p:cNvPr id="7" name="Tekstvak 6"/>
          <p:cNvSpPr txBox="1"/>
          <p:nvPr/>
        </p:nvSpPr>
        <p:spPr>
          <a:xfrm>
            <a:off x="9901381" y="6488668"/>
            <a:ext cx="2456873" cy="369332"/>
          </a:xfrm>
          <a:prstGeom prst="rect">
            <a:avLst/>
          </a:prstGeom>
          <a:noFill/>
        </p:spPr>
        <p:txBody>
          <a:bodyPr wrap="square" rtlCol="0">
            <a:spAutoFit/>
          </a:bodyPr>
          <a:lstStyle/>
          <a:p>
            <a:r>
              <a:rPr lang="nl-NL" smtClean="0"/>
              <a:t>Voeren en verzorgen</a:t>
            </a:r>
            <a:endParaRPr lang="nl-NL" dirty="0"/>
          </a:p>
        </p:txBody>
      </p:sp>
      <p:sp>
        <p:nvSpPr>
          <p:cNvPr id="2" name="Tekstvak 1"/>
          <p:cNvSpPr txBox="1"/>
          <p:nvPr/>
        </p:nvSpPr>
        <p:spPr>
          <a:xfrm>
            <a:off x="1108364" y="1292443"/>
            <a:ext cx="4276436" cy="523220"/>
          </a:xfrm>
          <a:prstGeom prst="rect">
            <a:avLst/>
          </a:prstGeom>
          <a:noFill/>
        </p:spPr>
        <p:txBody>
          <a:bodyPr wrap="square" rtlCol="0">
            <a:spAutoFit/>
          </a:bodyPr>
          <a:lstStyle/>
          <a:p>
            <a:r>
              <a:rPr lang="nl-NL" sz="2800" dirty="0" smtClean="0"/>
              <a:t>Exterieurverzorging-hond</a:t>
            </a:r>
            <a:endParaRPr lang="nl-NL" sz="2800" dirty="0"/>
          </a:p>
        </p:txBody>
      </p:sp>
      <p:sp>
        <p:nvSpPr>
          <p:cNvPr id="3" name="Tekstvak 2"/>
          <p:cNvSpPr txBox="1"/>
          <p:nvPr/>
        </p:nvSpPr>
        <p:spPr>
          <a:xfrm>
            <a:off x="1108364" y="2094796"/>
            <a:ext cx="9981398" cy="2308324"/>
          </a:xfrm>
          <a:prstGeom prst="rect">
            <a:avLst/>
          </a:prstGeom>
          <a:noFill/>
        </p:spPr>
        <p:txBody>
          <a:bodyPr wrap="square" rtlCol="0">
            <a:spAutoFit/>
          </a:bodyPr>
          <a:lstStyle/>
          <a:p>
            <a:r>
              <a:rPr lang="nl-NL" b="1" dirty="0" smtClean="0"/>
              <a:t>Langhaar</a:t>
            </a:r>
          </a:p>
          <a:p>
            <a:pPr marL="285750" indent="-285750">
              <a:buFont typeface="Wingdings" panose="05000000000000000000" pitchFamily="2" charset="2"/>
              <a:buChar char="§"/>
            </a:pPr>
            <a:r>
              <a:rPr lang="nl-NL" dirty="0"/>
              <a:t>Lange </a:t>
            </a:r>
            <a:r>
              <a:rPr lang="nl-NL" dirty="0" err="1"/>
              <a:t>dekharen</a:t>
            </a:r>
            <a:r>
              <a:rPr lang="nl-NL" dirty="0"/>
              <a:t> en lange </a:t>
            </a:r>
            <a:r>
              <a:rPr lang="nl-NL" dirty="0" err="1"/>
              <a:t>onderwol</a:t>
            </a:r>
            <a:endParaRPr lang="nl-NL" dirty="0"/>
          </a:p>
          <a:p>
            <a:pPr marL="285750" indent="-285750">
              <a:buFont typeface="Wingdings" panose="05000000000000000000" pitchFamily="2" charset="2"/>
              <a:buChar char="§"/>
            </a:pPr>
            <a:r>
              <a:rPr lang="nl-NL" dirty="0"/>
              <a:t>De snuit, de poten en de oren zijn langbehaard.</a:t>
            </a:r>
          </a:p>
          <a:p>
            <a:pPr marL="285750" indent="-285750">
              <a:buFont typeface="Wingdings" panose="05000000000000000000" pitchFamily="2" charset="2"/>
              <a:buChar char="§"/>
            </a:pPr>
            <a:r>
              <a:rPr lang="nl-NL" dirty="0"/>
              <a:t>In de rui zal de </a:t>
            </a:r>
            <a:r>
              <a:rPr lang="nl-NL" dirty="0" err="1"/>
              <a:t>onderwol</a:t>
            </a:r>
            <a:r>
              <a:rPr lang="nl-NL" dirty="0"/>
              <a:t> in een korte periode vervangen worden.</a:t>
            </a:r>
          </a:p>
          <a:p>
            <a:pPr marL="285750" indent="-285750">
              <a:buFont typeface="Wingdings" panose="05000000000000000000" pitchFamily="2" charset="2"/>
              <a:buChar char="§"/>
            </a:pPr>
            <a:r>
              <a:rPr lang="nl-NL" dirty="0"/>
              <a:t>De rui van de </a:t>
            </a:r>
            <a:r>
              <a:rPr lang="nl-NL" dirty="0" err="1"/>
              <a:t>dekharen</a:t>
            </a:r>
            <a:r>
              <a:rPr lang="nl-NL" dirty="0"/>
              <a:t> vind continu plaats.</a:t>
            </a:r>
          </a:p>
          <a:p>
            <a:pPr marL="285750" indent="-285750">
              <a:buFont typeface="Wingdings" panose="05000000000000000000" pitchFamily="2" charset="2"/>
              <a:buChar char="§"/>
            </a:pPr>
            <a:r>
              <a:rPr lang="nl-NL" dirty="0" smtClean="0"/>
              <a:t> </a:t>
            </a:r>
            <a:endParaRPr lang="nl-NL" dirty="0"/>
          </a:p>
          <a:p>
            <a:endParaRPr lang="nl-NL" dirty="0"/>
          </a:p>
          <a:p>
            <a:endParaRPr lang="nl-NL" dirty="0"/>
          </a:p>
        </p:txBody>
      </p:sp>
      <p:pic>
        <p:nvPicPr>
          <p:cNvPr id="8" name="Afbeelding 7"/>
          <p:cNvPicPr>
            <a:picLocks noChangeAspect="1"/>
          </p:cNvPicPr>
          <p:nvPr/>
        </p:nvPicPr>
        <p:blipFill>
          <a:blip r:embed="rId3"/>
          <a:stretch>
            <a:fillRect/>
          </a:stretch>
        </p:blipFill>
        <p:spPr>
          <a:xfrm flipH="1">
            <a:off x="7037548" y="3248958"/>
            <a:ext cx="4808940" cy="2833174"/>
          </a:xfrm>
          <a:prstGeom prst="rect">
            <a:avLst/>
          </a:prstGeom>
        </p:spPr>
      </p:pic>
    </p:spTree>
    <p:extLst>
      <p:ext uri="{BB962C8B-B14F-4D97-AF65-F5344CB8AC3E}">
        <p14:creationId xmlns:p14="http://schemas.microsoft.com/office/powerpoint/2010/main" val="2337030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80402" y="286603"/>
            <a:ext cx="4523232" cy="1005840"/>
          </a:xfrm>
        </p:spPr>
      </p:pic>
      <p:sp>
        <p:nvSpPr>
          <p:cNvPr id="7" name="Tekstvak 6"/>
          <p:cNvSpPr txBox="1"/>
          <p:nvPr/>
        </p:nvSpPr>
        <p:spPr>
          <a:xfrm>
            <a:off x="9901381" y="6488668"/>
            <a:ext cx="2456873" cy="369332"/>
          </a:xfrm>
          <a:prstGeom prst="rect">
            <a:avLst/>
          </a:prstGeom>
          <a:noFill/>
        </p:spPr>
        <p:txBody>
          <a:bodyPr wrap="square" rtlCol="0">
            <a:spAutoFit/>
          </a:bodyPr>
          <a:lstStyle/>
          <a:p>
            <a:r>
              <a:rPr lang="nl-NL" smtClean="0"/>
              <a:t>Voeren en verzorgen</a:t>
            </a:r>
            <a:endParaRPr lang="nl-NL" dirty="0"/>
          </a:p>
        </p:txBody>
      </p:sp>
      <p:sp>
        <p:nvSpPr>
          <p:cNvPr id="2" name="Tekstvak 1"/>
          <p:cNvSpPr txBox="1"/>
          <p:nvPr/>
        </p:nvSpPr>
        <p:spPr>
          <a:xfrm>
            <a:off x="1108364" y="1292443"/>
            <a:ext cx="4276436" cy="523220"/>
          </a:xfrm>
          <a:prstGeom prst="rect">
            <a:avLst/>
          </a:prstGeom>
          <a:noFill/>
        </p:spPr>
        <p:txBody>
          <a:bodyPr wrap="square" rtlCol="0">
            <a:spAutoFit/>
          </a:bodyPr>
          <a:lstStyle/>
          <a:p>
            <a:r>
              <a:rPr lang="nl-NL" sz="2800" dirty="0" smtClean="0"/>
              <a:t>Exterieurverzorging-hond</a:t>
            </a:r>
            <a:endParaRPr lang="nl-NL" sz="2800" dirty="0"/>
          </a:p>
        </p:txBody>
      </p:sp>
      <p:sp>
        <p:nvSpPr>
          <p:cNvPr id="3" name="Tekstvak 2"/>
          <p:cNvSpPr txBox="1"/>
          <p:nvPr/>
        </p:nvSpPr>
        <p:spPr>
          <a:xfrm>
            <a:off x="1108364" y="2094796"/>
            <a:ext cx="9981398" cy="2031325"/>
          </a:xfrm>
          <a:prstGeom prst="rect">
            <a:avLst/>
          </a:prstGeom>
          <a:noFill/>
        </p:spPr>
        <p:txBody>
          <a:bodyPr wrap="square" rtlCol="0">
            <a:spAutoFit/>
          </a:bodyPr>
          <a:lstStyle/>
          <a:p>
            <a:r>
              <a:rPr lang="nl-NL" b="1" dirty="0" smtClean="0"/>
              <a:t>Halflang haar</a:t>
            </a:r>
          </a:p>
          <a:p>
            <a:r>
              <a:rPr lang="nl-NL" dirty="0"/>
              <a:t>Gladde snuit en voorkant van de benen.</a:t>
            </a:r>
          </a:p>
          <a:p>
            <a:r>
              <a:rPr lang="nl-NL" dirty="0"/>
              <a:t>Korte </a:t>
            </a:r>
            <a:r>
              <a:rPr lang="nl-NL" dirty="0" err="1"/>
              <a:t>onderwol</a:t>
            </a:r>
            <a:r>
              <a:rPr lang="nl-NL" dirty="0"/>
              <a:t> en langere </a:t>
            </a:r>
            <a:r>
              <a:rPr lang="nl-NL" dirty="0" err="1"/>
              <a:t>dekharen</a:t>
            </a:r>
            <a:r>
              <a:rPr lang="nl-NL" dirty="0"/>
              <a:t>.</a:t>
            </a:r>
          </a:p>
          <a:p>
            <a:r>
              <a:rPr lang="nl-NL" dirty="0"/>
              <a:t>Extra beharing aan de borst, tenen en achterkant poten.</a:t>
            </a:r>
          </a:p>
          <a:p>
            <a:r>
              <a:rPr lang="nl-NL" dirty="0"/>
              <a:t>Het haar vervangt zichzelf continue of in kortere ruiperioden.</a:t>
            </a:r>
          </a:p>
          <a:p>
            <a:endParaRPr lang="nl-NL" dirty="0"/>
          </a:p>
          <a:p>
            <a:endParaRPr lang="nl-NL" dirty="0"/>
          </a:p>
        </p:txBody>
      </p:sp>
      <p:pic>
        <p:nvPicPr>
          <p:cNvPr id="9" name="Afbeelding 8"/>
          <p:cNvPicPr>
            <a:picLocks noChangeAspect="1"/>
          </p:cNvPicPr>
          <p:nvPr/>
        </p:nvPicPr>
        <p:blipFill>
          <a:blip r:embed="rId3"/>
          <a:stretch>
            <a:fillRect/>
          </a:stretch>
        </p:blipFill>
        <p:spPr>
          <a:xfrm>
            <a:off x="7697990" y="3216983"/>
            <a:ext cx="4216791" cy="2804166"/>
          </a:xfrm>
          <a:prstGeom prst="rect">
            <a:avLst/>
          </a:prstGeom>
        </p:spPr>
      </p:pic>
    </p:spTree>
    <p:extLst>
      <p:ext uri="{BB962C8B-B14F-4D97-AF65-F5344CB8AC3E}">
        <p14:creationId xmlns:p14="http://schemas.microsoft.com/office/powerpoint/2010/main" val="3449959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Geel">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346</TotalTime>
  <Words>553</Words>
  <Application>Microsoft Office PowerPoint</Application>
  <PresentationFormat>Breedbeeld</PresentationFormat>
  <Paragraphs>110</Paragraphs>
  <Slides>17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Calibri</vt:lpstr>
      <vt:lpstr>Calibri Light</vt:lpstr>
      <vt:lpstr>Wingdings</vt:lpstr>
      <vt:lpstr>Terugblik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Helanie Wikkerink - Aalders</dc:creator>
  <cp:lastModifiedBy>Helanie Wikkerink - Aalders</cp:lastModifiedBy>
  <cp:revision>25</cp:revision>
  <dcterms:created xsi:type="dcterms:W3CDTF">2018-09-05T12:34:01Z</dcterms:created>
  <dcterms:modified xsi:type="dcterms:W3CDTF">2019-09-09T12:51:50Z</dcterms:modified>
</cp:coreProperties>
</file>